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09.05.2024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A0AD0-1A07-5950-24BB-48BC3882603A}" type="slidenum">
              <a:rPr/>
              <a:t>1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2D249D-392C-C9D3-644D-64ED8AAA9783}" type="slidenum">
              <a:rPr/>
              <a:t>8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9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9FDC34-4372-B107-C22E-6347DA0DF698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9B4FC7-428D-A161-4A00-9001FEE434F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A1D3A0-99C9-38D4-90DA-705D620D583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C8D831-E5D7-A892-38FA-07B388C055B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27EDCC-999E-EC15-35AA-1ED2B632AF0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DECD24-8B1E-0261-9CBA-9A6936E8A45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0619B4-C00D-5498-B2F6-6EB7A7EE865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A6E227-A494-DCA2-F4B6-0E22312CCC4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br.com/ru/articles/349204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upyter.org/" TargetMode="External"/><Relationship Id="rId4" Type="http://schemas.openxmlformats.org/officeDocument/2006/relationships/hyperlink" Target="https://docs.jupyter.org/en/latest/" TargetMode="External"/><Relationship Id="rId5" Type="http://schemas.openxmlformats.org/officeDocument/2006/relationships/hyperlink" Target="https://www.kaggle.com/code?searchQuery=life&amp;language=Python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9109" name="Объект 2"/>
          <p:cNvSpPr>
            <a:spLocks noGrp="1"/>
          </p:cNvSpPr>
          <p:nvPr>
            <p:ph idx="1"/>
          </p:nvPr>
        </p:nvSpPr>
        <p:spPr bwMode="auto">
          <a:xfrm>
            <a:off x="838198" y="242454"/>
            <a:ext cx="10515600" cy="5934508"/>
          </a:xfrm>
        </p:spPr>
        <p:txBody>
          <a:bodyPr/>
          <a:lstStyle/>
          <a:p>
            <a:pPr marL="22860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Лабораторная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работа</a:t>
            </a:r>
            <a:r>
              <a:rPr sz="1400" b="0">
                <a:latin typeface="Times New Roman"/>
                <a:cs typeface="Times New Roman"/>
              </a:rPr>
              <a:t> № 3 </a:t>
            </a:r>
            <a:r>
              <a:rPr sz="1400" b="0">
                <a:latin typeface="Times New Roman"/>
                <a:cs typeface="Times New Roman"/>
              </a:rPr>
              <a:t>по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дисциплине</a:t>
            </a:r>
            <a:endParaRPr sz="1400" b="0">
              <a:latin typeface="Times New Roman"/>
              <a:cs typeface="Times New Roman"/>
            </a:endParaRPr>
          </a:p>
          <a:p>
            <a:pPr marL="22860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«</a:t>
            </a:r>
            <a:r>
              <a:rPr sz="1400" b="0">
                <a:latin typeface="Times New Roman"/>
                <a:cs typeface="Times New Roman"/>
              </a:rPr>
              <a:t>Искусственный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интеллект</a:t>
            </a:r>
            <a:r>
              <a:rPr sz="1400" b="0">
                <a:latin typeface="Times New Roman"/>
                <a:cs typeface="Times New Roman"/>
              </a:rPr>
              <a:t> в </a:t>
            </a:r>
            <a:r>
              <a:rPr sz="1400" b="0">
                <a:latin typeface="Times New Roman"/>
                <a:cs typeface="Times New Roman"/>
              </a:rPr>
              <a:t>программно-информационных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системах</a:t>
            </a:r>
            <a:r>
              <a:rPr sz="1400" b="0">
                <a:latin typeface="Times New Roman"/>
                <a:cs typeface="Times New Roman"/>
              </a:rPr>
              <a:t>»</a:t>
            </a:r>
            <a:endParaRPr/>
          </a:p>
          <a:p>
            <a:pPr marL="0" indent="0" algn="r">
              <a:buNone/>
              <a:defRPr/>
            </a:pPr>
            <a:r>
              <a:rPr sz="1400" b="0">
                <a:latin typeface="Times New Roman"/>
                <a:cs typeface="Times New Roman"/>
              </a:rPr>
              <a:t>Название</a:t>
            </a:r>
            <a:r>
              <a:rPr sz="1400" b="0">
                <a:latin typeface="Times New Roman"/>
                <a:cs typeface="Times New Roman"/>
              </a:rPr>
              <a:t> «</a:t>
            </a:r>
            <a:r>
              <a:rPr lang="ru-RU" sz="1400" u="sng">
                <a:latin typeface="Times New Roman"/>
                <a:cs typeface="Times New Roman"/>
              </a:rPr>
              <a:t>Визуализация данных</a:t>
            </a:r>
            <a:r>
              <a:rPr sz="1400" b="0">
                <a:latin typeface="Times New Roman"/>
                <a:cs typeface="Times New Roman"/>
              </a:rPr>
              <a:t>»</a:t>
            </a:r>
            <a:endParaRPr/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Студента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 u="sng">
                <a:latin typeface="Times New Roman"/>
                <a:cs typeface="Times New Roman"/>
              </a:rPr>
              <a:t>первого</a:t>
            </a:r>
            <a:r>
              <a:rPr sz="1400" b="0" u="sng">
                <a:latin typeface="Times New Roman"/>
                <a:cs typeface="Times New Roman"/>
              </a:rPr>
              <a:t> </a:t>
            </a:r>
            <a:r>
              <a:rPr sz="1400" b="0" u="sng">
                <a:latin typeface="Times New Roman"/>
                <a:cs typeface="Times New Roman"/>
              </a:rPr>
              <a:t>курса</a:t>
            </a:r>
            <a:endParaRPr sz="1400" b="0" u="sng">
              <a:latin typeface="Times New Roman"/>
              <a:cs typeface="Times New Roman"/>
            </a:endParaRPr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Енина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Михаила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Михайловича</a:t>
            </a:r>
            <a:endParaRPr sz="1400" b="0">
              <a:latin typeface="Times New Roman"/>
              <a:cs typeface="Times New Roman"/>
            </a:endParaRPr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Группа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- змИИВТ-231</a:t>
            </a:r>
            <a:r>
              <a:rPr sz="1400" b="0">
                <a:latin typeface="Times New Roman"/>
                <a:cs typeface="Times New Roman"/>
              </a:rPr>
              <a:t> </a:t>
            </a:r>
            <a:endParaRPr/>
          </a:p>
        </p:txBody>
      </p:sp>
      <p:pic>
        <p:nvPicPr>
          <p:cNvPr id="2056064024" name="Рисунок 205606402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64913" y="2069497"/>
            <a:ext cx="3213851" cy="3532043"/>
          </a:xfrm>
          <a:prstGeom prst="rect">
            <a:avLst/>
          </a:prstGeom>
        </p:spPr>
      </p:pic>
      <p:sp>
        <p:nvSpPr>
          <p:cNvPr id="1316572433" name="TextBox 1316572432"/>
          <p:cNvSpPr txBox="1"/>
          <p:nvPr/>
        </p:nvSpPr>
        <p:spPr bwMode="auto">
          <a:xfrm>
            <a:off x="2629092" y="5805559"/>
            <a:ext cx="157198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</a:t>
            </a: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notebook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898033" name="Заголовок 1"/>
          <p:cNvSpPr>
            <a:spLocks noGrp="1"/>
          </p:cNvSpPr>
          <p:nvPr>
            <p:ph type="title"/>
          </p:nvPr>
        </p:nvSpPr>
        <p:spPr bwMode="auto">
          <a:xfrm>
            <a:off x="4566749" y="660399"/>
            <a:ext cx="3058499" cy="711199"/>
          </a:xfrm>
        </p:spPr>
        <p:txBody>
          <a:bodyPr/>
          <a:lstStyle/>
          <a:p>
            <a:pPr>
              <a:defRPr/>
            </a:pPr>
            <a:r>
              <a:rPr sz="2600"/>
              <a:t>Системные хр-ки.</a:t>
            </a:r>
            <a:endParaRPr/>
          </a:p>
        </p:txBody>
      </p:sp>
      <p:pic>
        <p:nvPicPr>
          <p:cNvPr id="18294764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17346" y="1637109"/>
            <a:ext cx="8157303" cy="467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59180" y="277090"/>
            <a:ext cx="7517863" cy="84296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5000"/>
          </a:bodyPr>
          <a:lstStyle/>
          <a:p>
            <a:pPr>
              <a:defRPr/>
            </a:pPr>
            <a:r>
              <a:rPr lang="ru-RU"/>
              <a:t>Литература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17408" y="1506681"/>
            <a:ext cx="11499272" cy="51434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Уэс, Маккинли. Python и анализ данных Электронный ресурс / Маккинли Уэс ; пер. А. А. Слинкин. - Python и анализ данных,2022-04-19. - Саратов : Профобразование, 2017. - 482 с. - Книга находится в премиум-версии ЭБС IPR BOOKS. - ISBN 978-5-4488-0046-7,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Сузи, Р.А. Язык программирования Python Электронный ресурс : учебное пособие / Р.А. Сузи. - Язык программирования   Python,2020-07-28. - Москва : Интернет-Университет Информационных Технологий (ИНТУИТ), 2016. - 350 c. - Книга находится в базовой версии ЭБС IPRbooks. - ISBN 5-9556-0058-2,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Стенли, Липпман. Язык программирования С++ Электронный ресурс : Полное руководство / Липпман Стенли, Лажойе Жози ; пер. А. Слинкин. - Язык программирования С++,2022-04-19. - Саратов : Профобразование, 2017. - 1104 с. - Книга находится в премиум-версии ЭБС IPR BOOKS. - ISBN 978-5-4488-0136-5, экземпляров неограниченно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https://github.com/enikolaev/MMO – Репозиторий с примерами кода из лабораторных работ.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https://archive.ics.uci.edu/ml/index.html – Репозиторий наборов данных для машинного обучения (Центр машинного обучения и интеллектуальных систем).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https://www.kaggle.com – Портал и система проведения соревнований по проблемам анализа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https://www.kaggle.com/datasets/uciml/student-alcohol-consumption/data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Сайт для генерации наборов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72864" indent="-272864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habr.com/ru/articles/349204"/>
              </a:rPr>
              <a:t>https://habr.com/ru/articles/349204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Статья на хабре: «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Моделирование динамических систем: введение в GNU Octave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81930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ru-RU"/>
              <a:t>Визуализация данных </a:t>
            </a:r>
            <a:endParaRPr/>
          </a:p>
        </p:txBody>
      </p:sp>
      <p:sp>
        <p:nvSpPr>
          <p:cNvPr id="899757871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Jupyter notebook</a:t>
            </a:r>
            <a:endParaRPr/>
          </a:p>
        </p:txBody>
      </p:sp>
      <p:sp>
        <p:nvSpPr>
          <p:cNvPr id="71185139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425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интерактивный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блокнот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первоначально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являвшийся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веб-реализацией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развитием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IPython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ставший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самостоятельным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ориентированным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работу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множеством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выполнения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только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Python,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R, Julia, Scala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ряда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других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скачивания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3" tooltip="https://jupyter.org/"/>
              </a:rPr>
              <a:t>https://jupyter.org/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документацией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4" tooltip="https://docs.jupyter.org/en/latest/"/>
              </a:rPr>
              <a:t>https://docs.jupyter.org/en/latest/</a:t>
            </a:r>
            <a:endParaRPr lang="en-US" sz="14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400">
                <a:solidFill>
                  <a:srgbClr val="000000"/>
                </a:solidFill>
                <a:latin typeface="Times New Roman"/>
                <a:cs typeface="Times New Roman"/>
              </a:rPr>
              <a:t>Сайт с данными</a:t>
            </a:r>
            <a:r>
              <a:rPr lang="en-US" sz="14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1400" u="sng">
                <a:solidFill>
                  <a:srgbClr val="000000"/>
                </a:solidFill>
                <a:latin typeface="Times New Roman"/>
                <a:cs typeface="Times New Roman"/>
                <a:hlinkClick r:id="rId5" tooltip="https://www.kaggle.com/code?searchQuery=life&amp;language=Python"/>
              </a:rPr>
              <a:t>https://www.kaggle.com/code?searchQuery=life&amp;language=Python</a:t>
            </a:r>
            <a:endParaRPr lang="ru-RU" sz="1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70263" y="365125"/>
            <a:ext cx="10883537" cy="1290975"/>
          </a:xfrm>
        </p:spPr>
        <p:txBody>
          <a:bodyPr/>
          <a:lstStyle/>
          <a:p>
            <a:pPr>
              <a:defRPr/>
            </a:pPr>
            <a:r>
              <a:rPr lang="ru-RU"/>
              <a:t>Построение графиков на основе данных</a:t>
            </a:r>
            <a:endParaRPr/>
          </a:p>
        </p:txBody>
      </p:sp>
      <p:sp>
        <p:nvSpPr>
          <p:cNvPr id="8" name="Объект 6"/>
          <p:cNvSpPr txBox="1"/>
          <p:nvPr/>
        </p:nvSpPr>
        <p:spPr bwMode="auto">
          <a:xfrm>
            <a:off x="268420" y="4939846"/>
            <a:ext cx="5047390" cy="231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Перед тем, как мы начнем строить графики, нам нужны данные. Прелесть 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Menlo"/>
              </a:rPr>
              <a:t>seaborn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 в том, что он работает непосредственно с объектами 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Menlo"/>
              </a:rPr>
              <a:t>dataframe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 из 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Menlo"/>
              </a:rPr>
              <a:t>pandas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, что делает ее очень удобной. Более того, библиотека поставляется с некоторыми встроенными наборами данных, которые можно использовать прямо из кода, и не загружать файлы вручную.</a:t>
            </a:r>
            <a:r>
              <a:rPr lang="ru-RU" sz="800" b="0" i="0" u="none" strike="noStrike" cap="none">
                <a:ln>
                  <a:noFill/>
                </a:ln>
                <a:solidFill>
                  <a:schemeClr val="tx1"/>
                </a:solidFill>
              </a:rPr>
              <a:t> </a:t>
            </a:r>
            <a:endParaRPr lang="ru-RU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1982347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0262" y="1843625"/>
            <a:ext cx="11555682" cy="4526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45315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508616" y="809008"/>
            <a:ext cx="5728523" cy="61511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400"/>
              <a:t>Диаграмма возраста. Показывает количество студентов в зависимости от возраста.</a:t>
            </a:r>
            <a:endParaRPr sz="1400"/>
          </a:p>
        </p:txBody>
      </p:sp>
      <p:pic>
        <p:nvPicPr>
          <p:cNvPr id="10827650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34635" y="1688114"/>
            <a:ext cx="4962524" cy="3276599"/>
          </a:xfrm>
          <a:prstGeom prst="rect">
            <a:avLst/>
          </a:prstGeom>
        </p:spPr>
      </p:pic>
      <p:pic>
        <p:nvPicPr>
          <p:cNvPr id="7531514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525991" y="1688114"/>
            <a:ext cx="4820932" cy="3276599"/>
          </a:xfrm>
          <a:prstGeom prst="rect">
            <a:avLst/>
          </a:prstGeom>
        </p:spPr>
      </p:pic>
      <p:sp>
        <p:nvSpPr>
          <p:cNvPr id="1867560708" name="Заголовок 1"/>
          <p:cNvSpPr>
            <a:spLocks noGrp="1"/>
          </p:cNvSpPr>
          <p:nvPr/>
        </p:nvSpPr>
        <p:spPr bwMode="auto">
          <a:xfrm flipH="0" flipV="0">
            <a:off x="6315558" y="809008"/>
            <a:ext cx="5728522" cy="61511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1400"/>
              <a:t>Из «ящика с усами» показывает потребление алкоголя по шкале от 1-5.</a:t>
            </a:r>
            <a:endParaRPr sz="1400"/>
          </a:p>
        </p:txBody>
      </p:sp>
      <p:sp>
        <p:nvSpPr>
          <p:cNvPr id="451690244" name=""/>
          <p:cNvSpPr txBox="1"/>
          <p:nvPr/>
        </p:nvSpPr>
        <p:spPr bwMode="auto">
          <a:xfrm flipH="0" flipV="0">
            <a:off x="4959601" y="285003"/>
            <a:ext cx="577849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defRPr/>
            </a:pPr>
            <a:r>
              <a:rPr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Количественные признаки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340494" name="Заголовок 1"/>
          <p:cNvSpPr>
            <a:spLocks noGrp="1"/>
          </p:cNvSpPr>
          <p:nvPr>
            <p:ph type="title"/>
          </p:nvPr>
        </p:nvSpPr>
        <p:spPr bwMode="auto">
          <a:xfrm>
            <a:off x="1146617" y="82912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400"/>
              <a:t>Да множественной диаграмме «ящик с усами» можно увидеть потребление алкоголя по шкале от 1-5 в зависимости от возраста.</a:t>
            </a:r>
            <a:endParaRPr sz="1400"/>
          </a:p>
        </p:txBody>
      </p:sp>
      <p:pic>
        <p:nvPicPr>
          <p:cNvPr id="16360209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052960" y="2154684"/>
            <a:ext cx="8702912" cy="4229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7388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1400" b="0" i="0" u="none"/>
              <a:t>Визуализация соотношения количественных признаков</a:t>
            </a:r>
            <a:endParaRPr sz="1400" b="0"/>
          </a:p>
        </p:txBody>
      </p:sp>
      <p:pic>
        <p:nvPicPr>
          <p:cNvPr id="7810349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745266" y="1579717"/>
            <a:ext cx="5019674" cy="4381499"/>
          </a:xfrm>
          <a:prstGeom prst="rect">
            <a:avLst/>
          </a:prstGeom>
        </p:spPr>
      </p:pic>
      <p:sp>
        <p:nvSpPr>
          <p:cNvPr id="1655714290" name=""/>
          <p:cNvSpPr txBox="1"/>
          <p:nvPr/>
        </p:nvSpPr>
        <p:spPr bwMode="auto">
          <a:xfrm flipH="0" flipV="0">
            <a:off x="3545006" y="6151100"/>
            <a:ext cx="6068773" cy="2838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0" algn="l">
              <a:lnSpc>
                <a:spcPct val="90000"/>
              </a:lnSpc>
              <a:defRPr/>
            </a:pPr>
            <a:r>
              <a:rPr sz="1400"/>
              <a:t> Диаграммы для сравнения распределения числовых показателей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653663" name="Заголовок 1"/>
          <p:cNvSpPr>
            <a:spLocks noGrp="1"/>
          </p:cNvSpPr>
          <p:nvPr>
            <p:ph type="title"/>
          </p:nvPr>
        </p:nvSpPr>
        <p:spPr bwMode="auto">
          <a:xfrm>
            <a:off x="884437" y="32212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sz="1400" b="1"/>
              <a:t>Попарное распределение</a:t>
            </a:r>
            <a:endParaRPr sz="1400"/>
          </a:p>
        </p:txBody>
      </p:sp>
      <p:pic>
        <p:nvPicPr>
          <p:cNvPr id="6659165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94198" y="1220679"/>
            <a:ext cx="5508909" cy="5382087"/>
          </a:xfrm>
          <a:prstGeom prst="rect">
            <a:avLst/>
          </a:prstGeom>
        </p:spPr>
      </p:pic>
      <p:pic>
        <p:nvPicPr>
          <p:cNvPr id="3877211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519538" y="1220679"/>
            <a:ext cx="5327548" cy="5554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06078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9" y="16760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Корреляция признаков</a:t>
            </a:r>
            <a:endParaRPr/>
          </a:p>
        </p:txBody>
      </p:sp>
      <p:pic>
        <p:nvPicPr>
          <p:cNvPr id="10071754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99125" y="1296086"/>
            <a:ext cx="10593747" cy="4964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17327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1400"/>
              <a:t>Тепловая карта</a:t>
            </a:r>
            <a:endParaRPr sz="1400"/>
          </a:p>
        </p:txBody>
      </p:sp>
      <p:pic>
        <p:nvPicPr>
          <p:cNvPr id="3812674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8834" y="1690687"/>
            <a:ext cx="4581524" cy="4143375"/>
          </a:xfrm>
          <a:prstGeom prst="rect">
            <a:avLst/>
          </a:prstGeom>
        </p:spPr>
      </p:pic>
      <p:pic>
        <p:nvPicPr>
          <p:cNvPr id="4911578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67474" y="1590582"/>
            <a:ext cx="4886324" cy="418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Широкоэкранный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Gephi</dc:title>
  <dc:subject/>
  <dc:creator/>
  <cp:keywords/>
  <dc:description/>
  <dc:identifier/>
  <dc:language/>
  <cp:lastModifiedBy/>
  <cp:revision>14</cp:revision>
  <dcterms:modified xsi:type="dcterms:W3CDTF">2024-06-06T17:30:40Z</dcterms:modified>
  <cp:category/>
  <cp:contentStatus/>
  <cp:version/>
</cp:coreProperties>
</file>