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10" d="100"/>
          <a:sy n="110" d="100"/>
        </p:scale>
        <p:origin x="594" y="96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09.05.2024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BA0AD0-1A07-5950-24BB-48BC3882603A}" type="slidenum">
              <a:rPr/>
              <a:t>1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39FDC34-4372-B107-C22E-6347DA0DF698}" type="slidenum">
              <a:rPr/>
              <a:t>2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64B6003-115C-5A03-79FC-BC6E44300F48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25B6D81-1148-B615-D992-47385D64781C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6A4D6E8-8AAF-85C8-68B0-15E2BD000142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CE31E71-ADE0-1B80-718E-61CB739CBD1A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5A879AD-8B0F-4245-83B9-E91680B1ABBE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2D249D-392C-C9D3-644D-64ED8AAA9783}" type="slidenum">
              <a:rPr/>
              <a:t>8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9</a:t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09.05.2024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09.05.2024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09.05.2024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09.05.2024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09.05.2024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09.05.2024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09.05.2024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jupyter.org/" TargetMode="External"/><Relationship Id="rId4" Type="http://schemas.openxmlformats.org/officeDocument/2006/relationships/hyperlink" Target="https://docs.jupyter.org/en/latest/" TargetMode="External"/><Relationship Id="rId5" Type="http://schemas.openxmlformats.org/officeDocument/2006/relationships/hyperlink" Target="https://www.kaggle.com/code?searchQuery=life&amp;language=Python" TargetMode="External"/><Relationship Id="rId6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habr.com/ru/articles/34920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729109" name="Объект 2"/>
          <p:cNvSpPr>
            <a:spLocks noGrp="1"/>
          </p:cNvSpPr>
          <p:nvPr>
            <p:ph idx="1"/>
          </p:nvPr>
        </p:nvSpPr>
        <p:spPr bwMode="auto">
          <a:xfrm>
            <a:off x="838198" y="242454"/>
            <a:ext cx="10515600" cy="5934508"/>
          </a:xfrm>
        </p:spPr>
        <p:txBody>
          <a:bodyPr/>
          <a:lstStyle/>
          <a:p>
            <a:pPr marL="228600" indent="0" algn="r">
              <a:buFont typeface="Arial"/>
              <a:buNone/>
              <a:defRPr/>
            </a:pPr>
            <a:r>
              <a:rPr sz="1400" b="0">
                <a:latin typeface="Times New Roman"/>
                <a:cs typeface="Times New Roman"/>
              </a:rPr>
              <a:t>Лабораторная</a:t>
            </a:r>
            <a:r>
              <a:rPr sz="1400" b="0">
                <a:latin typeface="Times New Roman"/>
                <a:cs typeface="Times New Roman"/>
              </a:rPr>
              <a:t> </a:t>
            </a:r>
            <a:r>
              <a:rPr sz="1400" b="0">
                <a:latin typeface="Times New Roman"/>
                <a:cs typeface="Times New Roman"/>
              </a:rPr>
              <a:t>работа</a:t>
            </a:r>
            <a:r>
              <a:rPr sz="1400" b="0">
                <a:latin typeface="Times New Roman"/>
                <a:cs typeface="Times New Roman"/>
              </a:rPr>
              <a:t> № 1 </a:t>
            </a:r>
            <a:r>
              <a:rPr sz="1400" b="0">
                <a:latin typeface="Times New Roman"/>
                <a:cs typeface="Times New Roman"/>
              </a:rPr>
              <a:t>по</a:t>
            </a:r>
            <a:r>
              <a:rPr sz="1400" b="0">
                <a:latin typeface="Times New Roman"/>
                <a:cs typeface="Times New Roman"/>
              </a:rPr>
              <a:t> </a:t>
            </a:r>
            <a:r>
              <a:rPr sz="1400" b="0">
                <a:latin typeface="Times New Roman"/>
                <a:cs typeface="Times New Roman"/>
              </a:rPr>
              <a:t>дисциплине</a:t>
            </a:r>
            <a:endParaRPr sz="1400" b="0">
              <a:latin typeface="Times New Roman"/>
              <a:cs typeface="Times New Roman"/>
            </a:endParaRPr>
          </a:p>
          <a:p>
            <a:pPr marL="228600" indent="0" algn="r">
              <a:buFont typeface="Arial"/>
              <a:buNone/>
              <a:defRPr/>
            </a:pPr>
            <a:r>
              <a:rPr sz="1400" b="0">
                <a:latin typeface="Times New Roman"/>
                <a:cs typeface="Times New Roman"/>
              </a:rPr>
              <a:t>«</a:t>
            </a:r>
            <a:r>
              <a:rPr sz="1400" b="0">
                <a:latin typeface="Times New Roman"/>
                <a:cs typeface="Times New Roman"/>
              </a:rPr>
              <a:t>Искусственный</a:t>
            </a:r>
            <a:r>
              <a:rPr sz="1400" b="0">
                <a:latin typeface="Times New Roman"/>
                <a:cs typeface="Times New Roman"/>
              </a:rPr>
              <a:t> </a:t>
            </a:r>
            <a:r>
              <a:rPr sz="1400" b="0">
                <a:latin typeface="Times New Roman"/>
                <a:cs typeface="Times New Roman"/>
              </a:rPr>
              <a:t>интеллект</a:t>
            </a:r>
            <a:r>
              <a:rPr sz="1400" b="0">
                <a:latin typeface="Times New Roman"/>
                <a:cs typeface="Times New Roman"/>
              </a:rPr>
              <a:t> в </a:t>
            </a:r>
            <a:r>
              <a:rPr sz="1400" b="0">
                <a:latin typeface="Times New Roman"/>
                <a:cs typeface="Times New Roman"/>
              </a:rPr>
              <a:t>программно-информационных</a:t>
            </a:r>
            <a:r>
              <a:rPr sz="1400" b="0">
                <a:latin typeface="Times New Roman"/>
                <a:cs typeface="Times New Roman"/>
              </a:rPr>
              <a:t> </a:t>
            </a:r>
            <a:r>
              <a:rPr sz="1400" b="0">
                <a:latin typeface="Times New Roman"/>
                <a:cs typeface="Times New Roman"/>
              </a:rPr>
              <a:t>системах</a:t>
            </a:r>
            <a:r>
              <a:rPr sz="1400" b="0">
                <a:latin typeface="Times New Roman"/>
                <a:cs typeface="Times New Roman"/>
              </a:rPr>
              <a:t>»</a:t>
            </a:r>
            <a:endParaRPr/>
          </a:p>
          <a:p>
            <a:pPr marL="0" indent="0" algn="r">
              <a:buNone/>
              <a:defRPr/>
            </a:pPr>
            <a:r>
              <a:rPr sz="1400" b="0">
                <a:latin typeface="Times New Roman"/>
                <a:cs typeface="Times New Roman"/>
              </a:rPr>
              <a:t>Название</a:t>
            </a:r>
            <a:r>
              <a:rPr sz="1400" b="0">
                <a:latin typeface="Times New Roman"/>
                <a:cs typeface="Times New Roman"/>
              </a:rPr>
              <a:t> «</a:t>
            </a:r>
            <a:r>
              <a:rPr lang="ru-RU" sz="1400" u="sng">
                <a:latin typeface="Times New Roman"/>
                <a:cs typeface="Times New Roman"/>
              </a:rPr>
              <a:t>Визуализация данных</a:t>
            </a:r>
            <a:r>
              <a:rPr sz="1400" b="0">
                <a:latin typeface="Times New Roman"/>
                <a:cs typeface="Times New Roman"/>
              </a:rPr>
              <a:t>»</a:t>
            </a:r>
            <a:endParaRPr/>
          </a:p>
          <a:p>
            <a:pPr marL="0" indent="0" algn="r">
              <a:buFont typeface="Arial"/>
              <a:buNone/>
              <a:defRPr/>
            </a:pPr>
            <a:r>
              <a:rPr sz="1400" b="0">
                <a:latin typeface="Times New Roman"/>
                <a:cs typeface="Times New Roman"/>
              </a:rPr>
              <a:t>Студента</a:t>
            </a:r>
            <a:r>
              <a:rPr sz="1400" b="0">
                <a:latin typeface="Times New Roman"/>
                <a:cs typeface="Times New Roman"/>
              </a:rPr>
              <a:t> </a:t>
            </a:r>
            <a:r>
              <a:rPr sz="1400" b="0" u="sng">
                <a:latin typeface="Times New Roman"/>
                <a:cs typeface="Times New Roman"/>
              </a:rPr>
              <a:t>первого</a:t>
            </a:r>
            <a:r>
              <a:rPr sz="1400" b="0" u="sng">
                <a:latin typeface="Times New Roman"/>
                <a:cs typeface="Times New Roman"/>
              </a:rPr>
              <a:t> </a:t>
            </a:r>
            <a:r>
              <a:rPr sz="1400" b="0" u="sng">
                <a:latin typeface="Times New Roman"/>
                <a:cs typeface="Times New Roman"/>
              </a:rPr>
              <a:t>курса</a:t>
            </a:r>
            <a:endParaRPr sz="1400" b="0" u="sng">
              <a:latin typeface="Times New Roman"/>
              <a:cs typeface="Times New Roman"/>
            </a:endParaRPr>
          </a:p>
          <a:p>
            <a:pPr marL="0" indent="0" algn="r">
              <a:buFont typeface="Arial"/>
              <a:buNone/>
              <a:defRPr/>
            </a:pPr>
            <a:r>
              <a:rPr sz="1400" b="0">
                <a:latin typeface="Times New Roman"/>
                <a:cs typeface="Times New Roman"/>
              </a:rPr>
              <a:t> </a:t>
            </a:r>
            <a:r>
              <a:rPr sz="1400" b="0">
                <a:latin typeface="Times New Roman"/>
                <a:cs typeface="Times New Roman"/>
              </a:rPr>
              <a:t>Енина</a:t>
            </a:r>
            <a:r>
              <a:rPr sz="1400" b="0">
                <a:latin typeface="Times New Roman"/>
                <a:cs typeface="Times New Roman"/>
              </a:rPr>
              <a:t> </a:t>
            </a:r>
            <a:r>
              <a:rPr sz="1400" b="0">
                <a:latin typeface="Times New Roman"/>
                <a:cs typeface="Times New Roman"/>
              </a:rPr>
              <a:t>Михаила</a:t>
            </a:r>
            <a:r>
              <a:rPr sz="1400" b="0">
                <a:latin typeface="Times New Roman"/>
                <a:cs typeface="Times New Roman"/>
              </a:rPr>
              <a:t> </a:t>
            </a:r>
            <a:r>
              <a:rPr sz="1400" b="0">
                <a:latin typeface="Times New Roman"/>
                <a:cs typeface="Times New Roman"/>
              </a:rPr>
              <a:t>Михайловича</a:t>
            </a:r>
            <a:endParaRPr sz="1400" b="0">
              <a:latin typeface="Times New Roman"/>
              <a:cs typeface="Times New Roman"/>
            </a:endParaRPr>
          </a:p>
          <a:p>
            <a:pPr marL="0" indent="0" algn="r">
              <a:buFont typeface="Arial"/>
              <a:buNone/>
              <a:defRPr/>
            </a:pPr>
            <a:r>
              <a:rPr sz="1400" b="0">
                <a:latin typeface="Times New Roman"/>
                <a:cs typeface="Times New Roman"/>
              </a:rPr>
              <a:t>Группа</a:t>
            </a:r>
            <a:r>
              <a:rPr sz="1400" b="0"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- змИИВТ-231</a:t>
            </a:r>
            <a:r>
              <a:rPr sz="1400" b="0">
                <a:latin typeface="Times New Roman"/>
                <a:cs typeface="Times New Roman"/>
              </a:rPr>
              <a:t> </a:t>
            </a:r>
            <a:endParaRPr/>
          </a:p>
        </p:txBody>
      </p:sp>
      <p:pic>
        <p:nvPicPr>
          <p:cNvPr id="2056064024" name="Рисунок 205606402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964913" y="2069497"/>
            <a:ext cx="3213851" cy="3532043"/>
          </a:xfrm>
          <a:prstGeom prst="rect">
            <a:avLst/>
          </a:prstGeom>
        </p:spPr>
      </p:pic>
      <p:sp>
        <p:nvSpPr>
          <p:cNvPr id="1316572433" name="TextBox 1316572432"/>
          <p:cNvSpPr txBox="1"/>
          <p:nvPr/>
        </p:nvSpPr>
        <p:spPr bwMode="auto">
          <a:xfrm>
            <a:off x="2629092" y="5805559"/>
            <a:ext cx="157198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lang="ru-RU" sz="1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jupyter</a:t>
            </a:r>
            <a:r>
              <a:rPr lang="ru-RU" sz="1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1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notebook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681930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 algn="ctr">
              <a:defRPr/>
            </a:pPr>
            <a:r>
              <a:rPr lang="ru-RU"/>
              <a:t>Визуализация данных </a:t>
            </a:r>
            <a:endParaRPr/>
          </a:p>
        </p:txBody>
      </p:sp>
      <p:sp>
        <p:nvSpPr>
          <p:cNvPr id="899757871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compatLnSpc="0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algn="ctr"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Jupyter notebook</a:t>
            </a:r>
            <a:endParaRPr/>
          </a:p>
        </p:txBody>
      </p:sp>
      <p:sp>
        <p:nvSpPr>
          <p:cNvPr id="711851391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3"/>
            <a:ext cx="5183187" cy="34254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Jupyter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—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интерактивный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блокнот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первоначально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являвшийся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веб-реализацией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и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развитием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IPython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ставший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самостоятельным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проектом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ориентированным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на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работу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со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множеством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сред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выполнения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—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не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только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Python,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но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и R, Julia, Scala и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ряда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других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Сайт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для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скачивания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</a:t>
            </a:r>
            <a:r>
              <a:rPr lang="ru-RU" sz="1400" b="0" i="0" u="sng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hlinkClick r:id="rId3" tooltip="https://jupyter.org/"/>
              </a:rPr>
              <a:t>https://jupyter.org/</a:t>
            </a:r>
            <a:endParaRPr sz="1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Сайт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с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документацией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</a:t>
            </a:r>
            <a:r>
              <a:rPr lang="ru-RU" sz="1400" b="0" i="0" u="sng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hlinkClick r:id="rId4" tooltip="https://docs.jupyter.org/en/latest/"/>
              </a:rPr>
              <a:t>https://docs.jupyter.org/en/latest/</a:t>
            </a:r>
            <a:endParaRPr lang="en-US" sz="1400" b="0" i="0" u="none" strike="noStrike" cap="none" spc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1400">
                <a:solidFill>
                  <a:srgbClr val="000000"/>
                </a:solidFill>
                <a:latin typeface="Times New Roman"/>
                <a:cs typeface="Times New Roman"/>
              </a:rPr>
              <a:t>Сайт с данными</a:t>
            </a:r>
            <a:r>
              <a:rPr lang="en-US" sz="1400">
                <a:solidFill>
                  <a:srgbClr val="000000"/>
                </a:solidFill>
                <a:latin typeface="Times New Roman"/>
                <a:cs typeface="Times New Roman"/>
              </a:rPr>
              <a:t>: </a:t>
            </a:r>
            <a:r>
              <a:rPr lang="en-US" sz="1400" u="sng">
                <a:solidFill>
                  <a:srgbClr val="000000"/>
                </a:solidFill>
                <a:latin typeface="Times New Roman"/>
                <a:cs typeface="Times New Roman"/>
                <a:hlinkClick r:id="rId5" tooltip="https://www.kaggle.com/code?searchQuery=life&amp;language=Python"/>
              </a:rPr>
              <a:t>https://www.kaggle.com/code?searchQuery=life&amp;language=Python</a:t>
            </a:r>
            <a:endParaRPr lang="ru-RU" sz="1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3600"/>
          </a:p>
        </p:txBody>
      </p:sp>
      <p:pic>
        <p:nvPicPr>
          <p:cNvPr id="2129439160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200024" y="2644805"/>
            <a:ext cx="5972175" cy="1809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70263" y="365125"/>
            <a:ext cx="10883537" cy="1290975"/>
          </a:xfrm>
        </p:spPr>
        <p:txBody>
          <a:bodyPr/>
          <a:lstStyle/>
          <a:p>
            <a:pPr>
              <a:defRPr/>
            </a:pPr>
            <a:r>
              <a:rPr lang="ru-RU"/>
              <a:t>Построение графиков на основе данных</a:t>
            </a:r>
            <a:endParaRPr/>
          </a:p>
        </p:txBody>
      </p:sp>
      <p:sp>
        <p:nvSpPr>
          <p:cNvPr id="8" name="Объект 6"/>
          <p:cNvSpPr txBox="1"/>
          <p:nvPr/>
        </p:nvSpPr>
        <p:spPr bwMode="auto">
          <a:xfrm>
            <a:off x="268420" y="4939846"/>
            <a:ext cx="5047390" cy="231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1400">
              <a:latin typeface="Times New Roman"/>
              <a:cs typeface="Times New Roman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/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1pPr>
            <a:lvl2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5pPr>
            <a:lvl6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>
                <a:ln>
                  <a:noFill/>
                </a:ln>
                <a:solidFill>
                  <a:srgbClr val="DDDDDD"/>
                </a:solidFill>
                <a:latin typeface="-apple-system"/>
              </a:rPr>
              <a:t>Перед тем, как мы начнем строить графики, нам нужны данные. Прелесть </a:t>
            </a:r>
            <a:r>
              <a:rPr lang="ru-RU" sz="1200" b="0" i="0" u="none" strike="noStrike" cap="none">
                <a:ln>
                  <a:noFill/>
                </a:ln>
                <a:solidFill>
                  <a:srgbClr val="DDDDDD"/>
                </a:solidFill>
                <a:latin typeface="Menlo"/>
              </a:rPr>
              <a:t>seaborn</a:t>
            </a:r>
            <a:r>
              <a:rPr lang="ru-RU" sz="1200" b="0" i="0" u="none" strike="noStrike" cap="none">
                <a:ln>
                  <a:noFill/>
                </a:ln>
                <a:solidFill>
                  <a:srgbClr val="DDDDDD"/>
                </a:solidFill>
                <a:latin typeface="-apple-system"/>
              </a:rPr>
              <a:t> в том, что он работает непосредственно с объектами </a:t>
            </a:r>
            <a:r>
              <a:rPr lang="ru-RU" sz="1200" b="0" i="0" u="none" strike="noStrike" cap="none">
                <a:ln>
                  <a:noFill/>
                </a:ln>
                <a:solidFill>
                  <a:srgbClr val="DDDDDD"/>
                </a:solidFill>
                <a:latin typeface="Menlo"/>
              </a:rPr>
              <a:t>dataframe</a:t>
            </a:r>
            <a:r>
              <a:rPr lang="ru-RU" sz="1200" b="0" i="0" u="none" strike="noStrike" cap="none">
                <a:ln>
                  <a:noFill/>
                </a:ln>
                <a:solidFill>
                  <a:srgbClr val="DDDDDD"/>
                </a:solidFill>
                <a:latin typeface="-apple-system"/>
              </a:rPr>
              <a:t> из </a:t>
            </a:r>
            <a:r>
              <a:rPr lang="ru-RU" sz="1200" b="0" i="0" u="none" strike="noStrike" cap="none">
                <a:ln>
                  <a:noFill/>
                </a:ln>
                <a:solidFill>
                  <a:srgbClr val="DDDDDD"/>
                </a:solidFill>
                <a:latin typeface="Menlo"/>
              </a:rPr>
              <a:t>pandas</a:t>
            </a:r>
            <a:r>
              <a:rPr lang="ru-RU" sz="1200" b="0" i="0" u="none" strike="noStrike" cap="none">
                <a:ln>
                  <a:noFill/>
                </a:ln>
                <a:solidFill>
                  <a:srgbClr val="DDDDDD"/>
                </a:solidFill>
                <a:latin typeface="-apple-system"/>
              </a:rPr>
              <a:t>, что делает ее очень удобной. Более того, библиотека поставляется с некоторыми встроенными наборами данных, которые можно использовать прямо из кода, и не загружать файлы вручную.</a:t>
            </a:r>
            <a:r>
              <a:rPr lang="ru-RU" sz="800" b="0" i="0" u="none" strike="noStrike" cap="none">
                <a:ln>
                  <a:noFill/>
                </a:ln>
                <a:solidFill>
                  <a:schemeClr val="tx1"/>
                </a:solidFill>
              </a:rPr>
              <a:t> </a:t>
            </a:r>
            <a:endParaRPr lang="ru-RU" sz="1800" b="0" i="0" u="none" strike="noStrike" cap="none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pic>
        <p:nvPicPr>
          <p:cNvPr id="211218024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46585" y="2062208"/>
            <a:ext cx="3924299" cy="1685925"/>
          </a:xfrm>
          <a:prstGeom prst="rect">
            <a:avLst/>
          </a:prstGeom>
        </p:spPr>
      </p:pic>
      <p:pic>
        <p:nvPicPr>
          <p:cNvPr id="164388346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470885" y="1960485"/>
            <a:ext cx="3333749" cy="4229100"/>
          </a:xfrm>
          <a:prstGeom prst="rect">
            <a:avLst/>
          </a:prstGeom>
        </p:spPr>
      </p:pic>
      <p:pic>
        <p:nvPicPr>
          <p:cNvPr id="127147052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8322815" y="1960485"/>
            <a:ext cx="2066924" cy="3486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41459"/>
            <a:ext cx="10515600" cy="1134407"/>
          </a:xfrm>
        </p:spPr>
        <p:txBody>
          <a:bodyPr>
            <a:normAutofit/>
          </a:bodyPr>
          <a:lstStyle/>
          <a:p>
            <a:pPr>
              <a:defRPr/>
            </a:pPr>
            <a:endParaRPr/>
          </a:p>
        </p:txBody>
      </p:sp>
      <p:pic>
        <p:nvPicPr>
          <p:cNvPr id="199690491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655315" y="1027906"/>
            <a:ext cx="7953374" cy="5734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0357289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079441" y="952499"/>
            <a:ext cx="6600825" cy="2886075"/>
          </a:xfrm>
          <a:prstGeom prst="rect">
            <a:avLst/>
          </a:prstGeom>
        </p:spPr>
      </p:pic>
      <p:pic>
        <p:nvPicPr>
          <p:cNvPr id="43634615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597251" y="4429587"/>
            <a:ext cx="9353549" cy="1523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4679042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339635" y="878519"/>
            <a:ext cx="6791324" cy="46958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3617754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162669" y="1747837"/>
            <a:ext cx="5581649" cy="34956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1898033" name="Заголовок 1"/>
          <p:cNvSpPr>
            <a:spLocks noGrp="1"/>
          </p:cNvSpPr>
          <p:nvPr>
            <p:ph type="title"/>
          </p:nvPr>
        </p:nvSpPr>
        <p:spPr bwMode="auto">
          <a:xfrm>
            <a:off x="4566749" y="660399"/>
            <a:ext cx="3058499" cy="711199"/>
          </a:xfrm>
        </p:spPr>
        <p:txBody>
          <a:bodyPr/>
          <a:lstStyle/>
          <a:p>
            <a:pPr>
              <a:defRPr/>
            </a:pPr>
            <a:r>
              <a:rPr sz="2600"/>
              <a:t>Системные хр-ки.</a:t>
            </a:r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900762" y="2086143"/>
            <a:ext cx="4390476" cy="26857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459180" y="277090"/>
            <a:ext cx="7517863" cy="842962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compatLnSpc="0">
            <a:normAutofit fontScale="95000"/>
          </a:bodyPr>
          <a:lstStyle/>
          <a:p>
            <a:pPr>
              <a:defRPr/>
            </a:pPr>
            <a:r>
              <a:rPr lang="ru-RU"/>
              <a:t>Литература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417408" y="1506681"/>
            <a:ext cx="11499272" cy="514349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272865" indent="-272865" algn="l">
              <a:buFont typeface="Arial"/>
              <a:buAutoNum type="arabicPeriod"/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Уэс, Маккинли. Python и анализ данных Электронный ресурс / Маккинли Уэс ; пер. А. А. Слинкин. - Python и анализ данных,2022-04-19. - Саратов : Профобразование, 2017. - 482 с. - Книга находится в премиум-версии ЭБС IPR BOOKS. - ISBN 978-5-4488-0046-7, экземпляров неограниченно.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72865" indent="-272865" algn="l">
              <a:buFont typeface="Arial"/>
              <a:buAutoNum type="arabicPeriod"/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Сузи, Р.А. Язык программирования Python Электронный ресурс : учебное пособие / Р.А. Сузи. - Язык программирования   Python,2020-07-28. - Москва : Интернет-Университет Информационных Технологий (ИНТУИТ), 2016. - 350 c. - Книга находится в базовой версии ЭБС IPRbooks. - ISBN 5-9556-0058-2, экземпляров неограниченно.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72865" indent="-272865" algn="l">
              <a:buFont typeface="Arial"/>
              <a:buAutoNum type="arabicPeriod"/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Стенли, Липпман. Язык программирования С++ Электронный ресурс : Полное руководство / Липпман Стенли, Лажойе Жози ; пер. А. Слинкин. - Язык программирования С++,2022-04-19. - Саратов : Профобразование, 2017. - 1104 с. - Книга находится в премиум-версии ЭБС IPR BOOKS. - ISBN 978-5-4488-0136-5, экземпляров неограниченно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72865" indent="-272865" algn="l">
              <a:buFont typeface="Arial"/>
              <a:buAutoNum type="arabicPeriod"/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https://github.com/enikolaev/MMO – Репозиторий с примерами кода из лабораторных работ.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72865" indent="-272865" algn="l">
              <a:buFont typeface="Arial"/>
              <a:buAutoNum type="arabicPeriod"/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https://archive.ics.uci.edu/ml/index.html – Репозиторий наборов данных для машинного обучения (Центр машинного обучения и интеллектуальных систем).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72865" indent="-272865" algn="l">
              <a:buFont typeface="Arial"/>
              <a:buAutoNum type="arabicPeriod"/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https://www.kaggle.com – Портал и система проведения соревнований по проблемам анализа данных.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72865" indent="-272865" algn="l">
              <a:buFont typeface="Arial"/>
              <a:buAutoNum type="arabicPeriod"/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https://www.mockaroo.com – Сайт для генерации наборов данных.</a:t>
            </a:r>
            <a:endParaRPr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72864" indent="-272864" algn="l">
              <a:buFont typeface="Arial"/>
              <a:buAutoNum type="arabicPeriod"/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14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3" tooltip="https://habr.com/ru/articles/349204"/>
              </a:rPr>
              <a:t>https://habr.com/ru/articles/349204</a:t>
            </a: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– Статья на хабре: «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Моделирование динамических систем: введение в GNU Octave</a:t>
            </a: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»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Широкоэкранный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Gephi</dc:title>
  <dc:subject/>
  <dc:creator/>
  <cp:keywords/>
  <dc:description/>
  <dc:identifier/>
  <dc:language/>
  <cp:lastModifiedBy/>
  <cp:revision>13</cp:revision>
  <dcterms:modified xsi:type="dcterms:W3CDTF">2024-05-18T18:01:57Z</dcterms:modified>
  <cp:category/>
  <cp:contentStatus/>
  <cp:version/>
</cp:coreProperties>
</file>