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8" r:id="rId6"/>
    <p:sldId id="269" r:id="rId7"/>
    <p:sldId id="270" r:id="rId8"/>
    <p:sldId id="274" r:id="rId9"/>
    <p:sldId id="265" r:id="rId10"/>
    <p:sldId id="273" r:id="rId11"/>
    <p:sldId id="267" r:id="rId12"/>
    <p:sldId id="266"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64500" autoAdjust="0"/>
  </p:normalViewPr>
  <p:slideViewPr>
    <p:cSldViewPr>
      <p:cViewPr>
        <p:scale>
          <a:sx n="70" d="100"/>
          <a:sy n="70" d="100"/>
        </p:scale>
        <p:origin x="-948" y="9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708"/>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9489B-8DE9-42BA-AD60-DD2EDDD28D61}" type="datetimeFigureOut">
              <a:rPr lang="en-NZ" smtClean="0"/>
              <a:pPr/>
              <a:t>8/09/2010</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09F77-8738-4446-8643-FDB68FADFEB5}" type="slidenum">
              <a:rPr lang="en-NZ" smtClean="0"/>
              <a:pPr/>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view is in charge of displaying data structures</a:t>
            </a:r>
            <a:r>
              <a:rPr lang="en-NZ" baseline="0" dirty="0" smtClean="0"/>
              <a:t>. It exposes an interface which presents operations for creating/manipulating/deleting</a:t>
            </a:r>
          </a:p>
          <a:p>
            <a:r>
              <a:rPr lang="en-NZ" baseline="0" dirty="0" smtClean="0"/>
              <a:t>generic data structures such as array, matrix, printable object and map. Each data structure in the data source corresponds to a viewable object; e.g. vectors and double-ended queues can both be represented in the View as arrays, and all primitive types are represented as printable objects.</a:t>
            </a:r>
          </a:p>
          <a:p>
            <a:endParaRPr lang="en-NZ" baseline="0" dirty="0" smtClean="0"/>
          </a:p>
          <a:p>
            <a:r>
              <a:rPr lang="en-NZ" baseline="0" dirty="0" smtClean="0"/>
              <a:t>The view is also in charge of animating any changes which occur to data structures. It is notified of these changes by the </a:t>
            </a:r>
            <a:r>
              <a:rPr lang="en-NZ" baseline="0" dirty="0" err="1" smtClean="0"/>
              <a:t>Datasource</a:t>
            </a:r>
            <a:r>
              <a:rPr lang="en-NZ" baseline="0" dirty="0" smtClean="0"/>
              <a:t>, which provides an Action object encapsulating a change. Typical actions would include creation of a data structure, insertion or deletion of elements, and assignment of one element to another. Based on this information, the view animates values moving and combining as appropriate. An assignment, for example, would show the value moving from the source element to the destination, and overwriting the current value at the destination.</a:t>
            </a:r>
          </a:p>
          <a:p>
            <a:endParaRPr lang="en-NZ" baseline="0" dirty="0" smtClean="0"/>
          </a:p>
          <a:p>
            <a:r>
              <a:rPr lang="en-NZ" baseline="0" dirty="0" smtClean="0"/>
              <a:t>The View allows the user to pause animations and go back in time through previous actions. It also allows the user to zoom in/out on objects, label them and drag them around to arrange them in the desired layout.</a:t>
            </a:r>
          </a:p>
          <a:p>
            <a:endParaRPr lang="en-NZ" baseline="0" dirty="0" smtClean="0"/>
          </a:p>
        </p:txBody>
      </p:sp>
      <p:sp>
        <p:nvSpPr>
          <p:cNvPr id="4" name="Slide Number Placeholder 3"/>
          <p:cNvSpPr>
            <a:spLocks noGrp="1"/>
          </p:cNvSpPr>
          <p:nvPr>
            <p:ph type="sldNum" sz="quarter" idx="10"/>
          </p:nvPr>
        </p:nvSpPr>
        <p:spPr/>
        <p:txBody>
          <a:bodyPr/>
          <a:lstStyle/>
          <a:p>
            <a:fld id="{8CD09F77-8738-4446-8643-FDB68FADFEB5}"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To animate data moving between data structures, we need to figure out where each piece of data came from. This can be quite complex. Consider an integer. We may take a few integers from one array, add them together, then store them in another array.</a:t>
            </a:r>
            <a:r>
              <a:rPr lang="en-US" sz="1200" baseline="0" dirty="0" smtClean="0">
                <a:solidFill>
                  <a:schemeClr val="tx1"/>
                </a:solidFill>
                <a:latin typeface="+mn-lt"/>
              </a:rPr>
              <a:t> </a:t>
            </a:r>
            <a:r>
              <a:rPr lang="en-US" sz="1200" dirty="0" smtClean="0">
                <a:solidFill>
                  <a:srgbClr val="000000"/>
                </a:solidFill>
                <a:latin typeface="Arial" charset="0"/>
              </a:rPr>
              <a:t>We don't want to display the temporary values involved, as most of them are unimportant. But for the animation to be clear, we need to show which pieces of data contributed to the new value displayed.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To achieve this, for each integer we maintain the set of displayed integers that were involved in the calculation of its current value. We also keep track of the time that displayed value was read, as the displayed integer may have been updated afterwards, which would mean we couldn't use it in an animation.</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So if some temporary integer in a program was assigned a value which was calculated by adding two values in some array displayed on screen, it would have a history set containing those two elements, no matter how many times it was copied since then. If this integer was inserted into some other array, we would animate the two values from the first array flying down, combining, then being placed in the second array. Obviously other data types are treated the same way.</a:t>
            </a:r>
          </a:p>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Swapping values was initially a problem. In the case of a swap, we have three assignments. First, item a is assigned to a temporary. Next, item b as assigned to a. Finally, the temporary is assigned to b.</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Our program would not display the temporary, as it would clutter the diagram. It would instead show the assignment from b to a first. Then it would attempt to show the assignment from a to b, but the history manager would observe that the value of a had changed since it was read. The animation would then be forced to treat the</a:t>
            </a:r>
            <a:r>
              <a:rPr lang="en-US" sz="1200" baseline="0" dirty="0" smtClean="0">
                <a:solidFill>
                  <a:srgbClr val="000000"/>
                </a:solidFill>
                <a:latin typeface="Arial" charset="0"/>
              </a:rPr>
              <a:t> old value of a</a:t>
            </a:r>
            <a:r>
              <a:rPr lang="en-US" sz="1200" dirty="0" smtClean="0">
                <a:solidFill>
                  <a:srgbClr val="000000"/>
                </a:solidFill>
                <a:latin typeface="Arial" charset="0"/>
              </a:rPr>
              <a:t> as an unknown value, and the user could not see that a swap occurred.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To get around this, we implemented a buffer of actions. If an action relies on data that a slightly earlier action overwrites, then these actions are combined, and happen at the same time. By animating a moving to b and b moving to a at the same time we make it obvious a swap has occurred, and the dependency problem is solved in a fairly general way.</a:t>
            </a:r>
          </a:p>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13</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Our goal was to develop a tool which made it easier to understand algorithms. Typically, lecturers will use some kind of diagram to show an example of the algorithm in action. This might just be a quick sketch on the board, but could also be an animation, or in some cases even a small interactive program.</a:t>
            </a:r>
            <a:endParaRPr lang="en-US" dirty="0" smtClean="0"/>
          </a:p>
          <a:p>
            <a:pPr>
              <a:lnSpc>
                <a:spcPct val="95000"/>
              </a:lnSpc>
              <a:spcBef>
                <a:spcPct val="0"/>
              </a:spcBef>
            </a:pPr>
            <a:r>
              <a:rPr lang="en-US" sz="1200" dirty="0" smtClean="0">
                <a:solidFill>
                  <a:srgbClr val="000000"/>
                </a:solidFill>
                <a:latin typeface="Arial" charset="0"/>
              </a:rPr>
              <a:t/>
            </a:r>
            <a:br>
              <a:rPr lang="en-US" sz="1200" dirty="0" smtClean="0">
                <a:solidFill>
                  <a:srgbClr val="000000"/>
                </a:solidFill>
                <a:latin typeface="Arial" charset="0"/>
              </a:rPr>
            </a:br>
            <a:r>
              <a:rPr lang="en-US" sz="1200" dirty="0" smtClean="0">
                <a:solidFill>
                  <a:srgbClr val="000000"/>
                </a:solidFill>
                <a:latin typeface="Arial" charset="0"/>
              </a:rPr>
              <a:t>We have designed a tool to automatically generate an animation from an implementation of an algorithm. The idea is that you write your algorithm and</a:t>
            </a:r>
            <a:r>
              <a:rPr lang="en-US" sz="1200" baseline="0" dirty="0" smtClean="0">
                <a:solidFill>
                  <a:srgbClr val="000000"/>
                </a:solidFill>
                <a:latin typeface="Arial" charset="0"/>
              </a:rPr>
              <a:t> code which uses it as normal, then you run it under our algorithm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tool. Our tool then displays all the supported data structures which are used, and animates values moving around within or between data structures, according to the operations performed on them in the code.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There are a few primary approaches to algorithm </a:t>
            </a:r>
            <a:r>
              <a:rPr lang="en-US" sz="1200" dirty="0" err="1" smtClean="0">
                <a:solidFill>
                  <a:srgbClr val="000000"/>
                </a:solidFill>
                <a:latin typeface="Arial" charset="0"/>
              </a:rPr>
              <a:t>visualisation</a:t>
            </a:r>
            <a:r>
              <a:rPr lang="en-US" sz="1200" dirty="0" smtClean="0">
                <a:solidFill>
                  <a:srgbClr val="000000"/>
                </a:solidFill>
                <a:latin typeface="Arial" charset="0"/>
              </a:rPr>
              <a:t>:</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One of these is the creation of animated GIFs which are</a:t>
            </a:r>
            <a:r>
              <a:rPr lang="en-US" sz="1200" baseline="0" dirty="0" smtClean="0">
                <a:solidFill>
                  <a:srgbClr val="000000"/>
                </a:solidFill>
                <a:latin typeface="Arial" charset="0"/>
              </a:rPr>
              <a:t> generally used to visually depict sorting algorithms – if you consult Wikipedia regarding any sorting algorithm, chances are that it will </a:t>
            </a:r>
            <a:r>
              <a:rPr lang="en-US" sz="1200" baseline="0" dirty="0" err="1" smtClean="0">
                <a:solidFill>
                  <a:srgbClr val="000000"/>
                </a:solidFill>
                <a:latin typeface="Arial" charset="0"/>
              </a:rPr>
              <a:t>utilise</a:t>
            </a:r>
            <a:r>
              <a:rPr lang="en-US" sz="1200" baseline="0" dirty="0" smtClean="0">
                <a:solidFill>
                  <a:srgbClr val="000000"/>
                </a:solidFill>
                <a:latin typeface="Arial" charset="0"/>
              </a:rPr>
              <a:t> several of these as an educational aid.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Another of the primary approaches to</a:t>
            </a:r>
            <a:r>
              <a:rPr lang="en-US" sz="1200" baseline="0" dirty="0" smtClean="0">
                <a:solidFill>
                  <a:srgbClr val="000000"/>
                </a:solidFill>
                <a:latin typeface="Arial" charset="0"/>
              </a:rPr>
              <a:t> algorithm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is the creation of Java applets which </a:t>
            </a:r>
            <a:r>
              <a:rPr lang="en-US" sz="1200" dirty="0" smtClean="0">
                <a:solidFill>
                  <a:srgbClr val="000000"/>
                </a:solidFill>
                <a:latin typeface="Arial" charset="0"/>
              </a:rPr>
              <a:t>are tailored only towards specific algorithms. Furthermore, because they are developed independently using different tools/languages, there is much repeated work between them. Displayed here is an example of one of these applets centered</a:t>
            </a:r>
            <a:r>
              <a:rPr lang="en-US" sz="1200" baseline="0" dirty="0" smtClean="0">
                <a:solidFill>
                  <a:srgbClr val="000000"/>
                </a:solidFill>
                <a:latin typeface="Arial" charset="0"/>
              </a:rPr>
              <a:t> around a few sorting algorithms</a:t>
            </a:r>
            <a:r>
              <a:rPr lang="en-US" sz="1200" dirty="0" smtClean="0">
                <a:solidFill>
                  <a:srgbClr val="000000"/>
                </a:solidFill>
                <a:latin typeface="Arial" charset="0"/>
              </a:rPr>
              <a:t>.</a:t>
            </a:r>
          </a:p>
          <a:p>
            <a:pPr>
              <a:lnSpc>
                <a:spcPct val="95000"/>
              </a:lnSpc>
              <a:spcBef>
                <a:spcPct val="0"/>
              </a:spcBef>
            </a:pPr>
            <a:r>
              <a:rPr lang="en-US" sz="1200" dirty="0" smtClean="0">
                <a:solidFill>
                  <a:srgbClr val="000000"/>
                </a:solidFill>
                <a:latin typeface="Arial" charset="0"/>
              </a:rPr>
              <a:t/>
            </a:r>
            <a:br>
              <a:rPr lang="en-US" sz="1200" dirty="0" smtClean="0">
                <a:solidFill>
                  <a:srgbClr val="000000"/>
                </a:solidFill>
                <a:latin typeface="Arial" charset="0"/>
              </a:rPr>
            </a:br>
            <a:r>
              <a:rPr lang="en-US" sz="1200" dirty="0" smtClean="0">
                <a:solidFill>
                  <a:srgbClr val="000000"/>
                </a:solidFill>
                <a:latin typeface="Arial" charset="0"/>
              </a:rPr>
              <a:t>The converse approach taken by debuggers is to display as much of the program state as possible at discrete points in time. This is problematic, as not only does it not emphasize the data which is crucial to comprehending the algorithm at hand, it fails to provide the transitions between program states which animations depict so well.</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5000"/>
              </a:lnSpc>
              <a:spcBef>
                <a:spcPct val="0"/>
              </a:spcBef>
            </a:pPr>
            <a:r>
              <a:rPr lang="en-US" sz="1200" dirty="0" smtClean="0">
                <a:solidFill>
                  <a:srgbClr val="000000"/>
                </a:solidFill>
                <a:latin typeface="Arial" charset="0"/>
              </a:rPr>
              <a:t>We had a few requirements for our algorithm </a:t>
            </a:r>
            <a:r>
              <a:rPr lang="en-US" sz="1200" dirty="0" err="1" smtClean="0">
                <a:solidFill>
                  <a:srgbClr val="000000"/>
                </a:solidFill>
                <a:latin typeface="Arial" charset="0"/>
              </a:rPr>
              <a:t>visualisation</a:t>
            </a:r>
            <a:r>
              <a:rPr lang="en-US" sz="1200" dirty="0" smtClean="0">
                <a:solidFill>
                  <a:srgbClr val="000000"/>
                </a:solidFill>
                <a:latin typeface="Arial" charset="0"/>
              </a:rPr>
              <a:t> framework:</a:t>
            </a: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Firstly, our algorithm </a:t>
            </a:r>
            <a:r>
              <a:rPr lang="en-US" sz="1200" dirty="0" err="1" smtClean="0">
                <a:solidFill>
                  <a:srgbClr val="000000"/>
                </a:solidFill>
                <a:latin typeface="Arial" charset="0"/>
              </a:rPr>
              <a:t>visualisation</a:t>
            </a:r>
            <a:r>
              <a:rPr lang="en-US" sz="1200" dirty="0" smtClean="0">
                <a:solidFill>
                  <a:srgbClr val="000000"/>
                </a:solidFill>
                <a:latin typeface="Arial" charset="0"/>
              </a:rPr>
              <a:t> framework should not be biased towards any family of algorithms. Essentially,</a:t>
            </a:r>
            <a:r>
              <a:rPr lang="en-US" sz="1200" baseline="0" dirty="0" smtClean="0">
                <a:solidFill>
                  <a:srgbClr val="000000"/>
                </a:solidFill>
                <a:latin typeface="Arial" charset="0"/>
              </a:rPr>
              <a:t> if an algorithm is written which </a:t>
            </a:r>
            <a:r>
              <a:rPr lang="en-US" sz="1200" baseline="0" dirty="0" err="1" smtClean="0">
                <a:solidFill>
                  <a:srgbClr val="000000"/>
                </a:solidFill>
                <a:latin typeface="Arial" charset="0"/>
              </a:rPr>
              <a:t>utilises</a:t>
            </a:r>
            <a:r>
              <a:rPr lang="en-US" sz="1200" baseline="0" dirty="0" smtClean="0">
                <a:solidFill>
                  <a:srgbClr val="000000"/>
                </a:solidFill>
                <a:latin typeface="Arial" charset="0"/>
              </a:rPr>
              <a:t> data structures supported by our framework, then we should be able to display it in a meaningful way. </a:t>
            </a:r>
            <a:endParaRPr lang="en-US" dirty="0" smtClean="0"/>
          </a:p>
          <a:p>
            <a:pPr>
              <a:lnSpc>
                <a:spcPct val="95000"/>
              </a:lnSpc>
              <a:spcBef>
                <a:spcPct val="0"/>
              </a:spcBef>
            </a:pPr>
            <a:endParaRPr lang="en-US" dirty="0" smtClean="0"/>
          </a:p>
          <a:p>
            <a:pPr>
              <a:lnSpc>
                <a:spcPct val="95000"/>
              </a:lnSpc>
              <a:spcBef>
                <a:spcPct val="0"/>
              </a:spcBef>
            </a:pPr>
            <a:r>
              <a:rPr lang="en-US" sz="1200" dirty="0" smtClean="0">
                <a:solidFill>
                  <a:srgbClr val="000000"/>
                </a:solidFill>
                <a:latin typeface="Arial" charset="0"/>
              </a:rPr>
              <a:t>Secondly, to </a:t>
            </a:r>
            <a:r>
              <a:rPr lang="en-US" sz="1200" dirty="0" err="1" smtClean="0">
                <a:solidFill>
                  <a:srgbClr val="000000"/>
                </a:solidFill>
                <a:latin typeface="Arial" charset="0"/>
              </a:rPr>
              <a:t>minimise</a:t>
            </a:r>
            <a:r>
              <a:rPr lang="en-US" sz="1200" dirty="0" smtClean="0">
                <a:solidFill>
                  <a:srgbClr val="000000"/>
                </a:solidFill>
                <a:latin typeface="Arial" charset="0"/>
              </a:rPr>
              <a:t> the burden on the person trying to write</a:t>
            </a:r>
            <a:r>
              <a:rPr lang="en-US" sz="1200" baseline="0" dirty="0" smtClean="0">
                <a:solidFill>
                  <a:srgbClr val="000000"/>
                </a:solidFill>
                <a:latin typeface="Arial" charset="0"/>
              </a:rPr>
              <a:t> </a:t>
            </a:r>
            <a:r>
              <a:rPr lang="en-US" sz="1200" dirty="0" smtClean="0">
                <a:solidFill>
                  <a:srgbClr val="000000"/>
                </a:solidFill>
                <a:latin typeface="Arial" charset="0"/>
              </a:rPr>
              <a:t>the algorithm, we wanted to develop a</a:t>
            </a:r>
            <a:r>
              <a:rPr lang="en-US" sz="1200" baseline="0" dirty="0" smtClean="0">
                <a:solidFill>
                  <a:srgbClr val="000000"/>
                </a:solidFill>
                <a:latin typeface="Arial" charset="0"/>
              </a:rPr>
              <a:t>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framework which would work out of the box. In order for a user to have their code automatically </a:t>
            </a:r>
            <a:r>
              <a:rPr lang="en-US" sz="1200" baseline="0" dirty="0" err="1" smtClean="0">
                <a:solidFill>
                  <a:srgbClr val="000000"/>
                </a:solidFill>
                <a:latin typeface="Arial" charset="0"/>
              </a:rPr>
              <a:t>visualised</a:t>
            </a:r>
            <a:r>
              <a:rPr lang="en-US" sz="1200" baseline="0" dirty="0" smtClean="0">
                <a:solidFill>
                  <a:srgbClr val="000000"/>
                </a:solidFill>
                <a:latin typeface="Arial" charset="0"/>
              </a:rPr>
              <a:t>, they need simply write it as normal and link against our library. But if the user should desire finer-grained control over the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they should be able to specify this, either in their code, or through the </a:t>
            </a:r>
            <a:r>
              <a:rPr lang="en-US" sz="1200" baseline="0" dirty="0" err="1" smtClean="0">
                <a:solidFill>
                  <a:srgbClr val="000000"/>
                </a:solidFill>
                <a:latin typeface="Arial" charset="0"/>
              </a:rPr>
              <a:t>visualiser’s</a:t>
            </a:r>
            <a:r>
              <a:rPr lang="en-US" sz="1200" baseline="0" dirty="0" smtClean="0">
                <a:solidFill>
                  <a:srgbClr val="000000"/>
                </a:solidFill>
                <a:latin typeface="Arial" charset="0"/>
              </a:rPr>
              <a:t> user interface. </a:t>
            </a:r>
            <a:endParaRPr lang="en-US" sz="1200" dirty="0" smtClean="0">
              <a:solidFill>
                <a:srgbClr val="000000"/>
              </a:solidFill>
              <a:latin typeface="Arial" charset="0"/>
            </a:endParaRP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Thirdly,</a:t>
            </a:r>
            <a:r>
              <a:rPr lang="en-US" sz="1200" baseline="0" dirty="0" smtClean="0">
                <a:solidFill>
                  <a:srgbClr val="000000"/>
                </a:solidFill>
                <a:latin typeface="Arial" charset="0"/>
              </a:rPr>
              <a:t> our library should selectively display data structures such that screen space is prudently conserved, users will not be subjected to unnecessary visual overload, and the data structures which are crucial to the user’s understanding of their code are highlighted.</a:t>
            </a:r>
            <a:endParaRPr lang="en-US" sz="1200" dirty="0" smtClean="0">
              <a:solidFill>
                <a:srgbClr val="000000"/>
              </a:solidFill>
              <a:latin typeface="Arial" charset="0"/>
            </a:endParaRP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Further, animations to show the transition between states are important in assisting understanding of an algorithm. To show these animations, our system needs to be able to determine where a piece of data to be displayed came from. Not all variables are displayed, so our system needs to track through non-displayed temporary variables to find the source.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This is an overview of our architecture. In</a:t>
            </a:r>
            <a:r>
              <a:rPr lang="en-NZ" baseline="0" dirty="0" smtClean="0"/>
              <a:t> order to perform introspection of data structures which are typically used by C++ programmers, we developed wrappers for these data structures. In our case, introspecting a data structure means knowing the state of it, detecting any operations performed on it, and the parameters of those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Over on the left, we have part of an algorithm which is being written by a user</a:t>
            </a:r>
            <a:r>
              <a:rPr lang="en-NZ" baseline="0" dirty="0" smtClean="0"/>
              <a:t> in what appears as standard C++. Invisibly to the user, the standard ‘vector’ and ‘</a:t>
            </a:r>
            <a:r>
              <a:rPr lang="en-NZ" baseline="0" dirty="0" err="1" smtClean="0"/>
              <a:t>int</a:t>
            </a:r>
            <a:r>
              <a:rPr lang="en-NZ" baseline="0" dirty="0" smtClean="0"/>
              <a:t>’ types have actually been redefined as wrapper types (within our data source) which report the insertion operations to the View for animation.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 elucidate on diagram, mention that vector = dynamic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p:txBody>
      </p:sp>
      <p:sp>
        <p:nvSpPr>
          <p:cNvPr id="4" name="Slide Number Placeholder 3"/>
          <p:cNvSpPr>
            <a:spLocks noGrp="1"/>
          </p:cNvSpPr>
          <p:nvPr>
            <p:ph type="sldNum" sz="quarter" idx="10"/>
          </p:nvPr>
        </p:nvSpPr>
        <p:spPr/>
        <p:txBody>
          <a:bodyPr/>
          <a:lstStyle/>
          <a:p>
            <a:fld id="{8CD09F77-8738-4446-8643-FDB68FADFEB5}"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it comes to inserting an integer at the beginning</a:t>
            </a:r>
            <a:r>
              <a:rPr lang="en-NZ" baseline="0" dirty="0" smtClean="0"/>
              <a:t> of a vector, it’s a little more complicated, as it involves extra operations such as moving the existing elements to the right. Although our data source detects all of these extra operations, it only reports a single atomic insert operation to the View.</a:t>
            </a:r>
          </a:p>
          <a:p>
            <a:endParaRPr lang="en-NZ" baseline="0" dirty="0" smtClean="0"/>
          </a:p>
          <a:p>
            <a:r>
              <a:rPr lang="en-NZ" baseline="0" dirty="0" smtClean="0"/>
              <a:t>The purpose of the Data Source module is to perform runtime introspection of the data structures used in algorithm code, by any means possible. It reports the data obtained from introspection to the View which animates it. Despite the fact that the View is deployed as a DLL written in C++/QT, by virtue of our flexible architecture, this framework can be used to animate code written in other languages. </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As mentioned earlier, our data source is C++ oriented. It works by redefining each C++ type we want to introspect as our own wrapper type which contains the actual type. Whenever an operation is performed on a wrapper, it is performed on the actual wrapped value, and in addition, the parameters of the operation and any pertinent data are reported to the View. We chose to develop our data-source in C++ as we figured that its power and relatively unconstrained nature would allow us to redefine primitive types such as ‘</a:t>
            </a:r>
            <a:r>
              <a:rPr lang="en-NZ" baseline="0" dirty="0" err="1" smtClean="0"/>
              <a:t>int</a:t>
            </a:r>
            <a:r>
              <a:rPr lang="en-NZ" baseline="0" dirty="0" smtClean="0"/>
              <a:t>’ and ‘char’ as ‘</a:t>
            </a:r>
            <a:r>
              <a:rPr lang="en-NZ" baseline="0" dirty="0" err="1" smtClean="0"/>
              <a:t>IntWrapper</a:t>
            </a:r>
            <a:r>
              <a:rPr lang="en-NZ" baseline="0" dirty="0" smtClean="0"/>
              <a:t>’ and ‘</a:t>
            </a:r>
            <a:r>
              <a:rPr lang="en-NZ" baseline="0" dirty="0" err="1" smtClean="0"/>
              <a:t>CharWrapper</a:t>
            </a:r>
            <a:r>
              <a:rPr lang="en-NZ" baseline="0" dirty="0" smtClean="0"/>
              <a:t>’ respectively, using the #define macro.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Currently, we have wrappers written for the C++ primitive types, a matrix class and STL data structures including the standard vector type and the double-ended queue type. The data source maintains information about every wrapper which is instantiated during execution and allocates each one an ID. This affords a higher level of abstraction than communicating about wrappers based on memory addresses as it allows for cloning behaviour where wrappers can be ‘transplanted’ to new memory addresses yet be treated as the same wrappers by the View. This type of behaviour is desirable as the View mostly isn’t concerned about lower-level implementation details such as elements of a dynamic array taking on new memory addresses when the array is reallocated. The View is only concerned with high-level operations performed upon wrappers, not with any temporary variables created in between which are invisible to the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The C++ wrappers solution has worked fairly well thus far, but we have encountered problems with some C++ libraries (such as parts of Boost) which don’t like us redefining primitive types as classes. Aside from that, in accordance with fidelity requirements, our wrappers behave exactly as the types they wrap – they offer the same interface and are identically sized. These library clashes do hamper the use of </a:t>
            </a:r>
            <a:r>
              <a:rPr lang="en-NZ" baseline="0" dirty="0" smtClean="0"/>
              <a:t>our </a:t>
            </a:r>
            <a:r>
              <a:rPr lang="en-NZ" baseline="0" dirty="0" smtClean="0"/>
              <a:t>framework as a visual debugging tool for C++ as large projects are likely to incorporate external libraries</a:t>
            </a:r>
            <a:r>
              <a:rPr lang="en-NZ" baseline="0" dirty="0" smtClean="0"/>
              <a:t>.</a:t>
            </a:r>
            <a:endParaRPr lang="en-NZ" baseline="0" dirty="0" smtClean="0"/>
          </a:p>
        </p:txBody>
      </p:sp>
      <p:sp>
        <p:nvSpPr>
          <p:cNvPr id="4" name="Slide Number Placeholder 3"/>
          <p:cNvSpPr>
            <a:spLocks noGrp="1"/>
          </p:cNvSpPr>
          <p:nvPr>
            <p:ph type="sldNum" sz="quarter" idx="10"/>
          </p:nvPr>
        </p:nvSpPr>
        <p:spPr/>
        <p:txBody>
          <a:bodyPr/>
          <a:lstStyle/>
          <a:p>
            <a:fld id="{8CD09F77-8738-4446-8643-FDB68FADFEB5}"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In </a:t>
            </a:r>
            <a:r>
              <a:rPr lang="en-NZ" baseline="0" dirty="0" smtClean="0"/>
              <a:t>order for our algorithm visualisation framework to be used to animate code written in another language, a data source has to be developed for that language and it must be equipped to perform introspection on each data-structure which is to be supported. There are many different approaches to code introspection.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We attempted to develop a </a:t>
            </a:r>
            <a:r>
              <a:rPr lang="en-NZ" baseline="0" dirty="0" err="1" smtClean="0"/>
              <a:t>Valgrind</a:t>
            </a:r>
            <a:r>
              <a:rPr lang="en-NZ" baseline="0" dirty="0" smtClean="0"/>
              <a:t> tool which would report low-level information like a debugger. The advantages of this would be that its low level nature would insulate it from special cases like those found in boost, and the user would not need to link against our library when compiling. They would simply need to provide their compiled code with debug information, and our program would handle the rest. However, developing a </a:t>
            </a:r>
            <a:r>
              <a:rPr lang="en-NZ" baseline="0" dirty="0" err="1" smtClean="0"/>
              <a:t>Valgrind</a:t>
            </a:r>
            <a:r>
              <a:rPr lang="en-NZ" baseline="0" dirty="0" smtClean="0"/>
              <a:t> tool is complex and unwieldy, and it would be difficult to reconstruct a high level picture from the data it yields.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Another approach for data source introspection of OOP code is polymorphism/inheritance. That is to say that one can subclass all data structures which should be introspected, override their methods and insert code which reports to the View. This is generally impractical, as primitive types in many languages are </a:t>
            </a:r>
            <a:r>
              <a:rPr lang="en-NZ" baseline="0" dirty="0" smtClean="0"/>
              <a:t>PODs (Plain Old </a:t>
            </a:r>
            <a:r>
              <a:rPr lang="en-NZ" baseline="0" dirty="0" err="1" smtClean="0"/>
              <a:t>Datatypes</a:t>
            </a:r>
            <a:r>
              <a:rPr lang="en-NZ" baseline="0" dirty="0" smtClean="0"/>
              <a:t>); </a:t>
            </a:r>
            <a:r>
              <a:rPr lang="en-NZ" baseline="0" dirty="0" smtClean="0"/>
              <a:t>they aren’t necessarily modelled as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 does not support full runtime structural/behavioural reflection of data, but it could be leveraged for developing data sources in other languages which do support it. Even with reflection, we would still require some hooking mechanism for figuring out when functions are called, to trigger updates to the View. This is often impractical.</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C1BFA94-9F69-40E4-AE0E-2C03D09AE259}" type="datetimeFigureOut">
              <a:rPr lang="en-NZ" smtClean="0"/>
              <a:pPr/>
              <a:t>8/09/2010</a:t>
            </a:fld>
            <a:endParaRPr lang="en-NZ"/>
          </a:p>
        </p:txBody>
      </p:sp>
      <p:sp>
        <p:nvSpPr>
          <p:cNvPr id="19" name="Footer Placeholder 18"/>
          <p:cNvSpPr>
            <a:spLocks noGrp="1"/>
          </p:cNvSpPr>
          <p:nvPr>
            <p:ph type="ftr" sz="quarter" idx="11"/>
          </p:nvPr>
        </p:nvSpPr>
        <p:spPr/>
        <p:txBody>
          <a:bodyPr/>
          <a:lstStyle/>
          <a:p>
            <a:endParaRPr lang="en-NZ"/>
          </a:p>
        </p:txBody>
      </p:sp>
      <p:sp>
        <p:nvSpPr>
          <p:cNvPr id="27" name="Slide Number Placeholder 26"/>
          <p:cNvSpPr>
            <a:spLocks noGrp="1"/>
          </p:cNvSpPr>
          <p:nvPr>
            <p:ph type="sldNum" sz="quarter" idx="12"/>
          </p:nvPr>
        </p:nvSpPr>
        <p:spPr/>
        <p:txBody>
          <a:bodyPr/>
          <a:lstStyle/>
          <a:p>
            <a:fld id="{72B21208-75D7-4CE8-8D4F-69B2D751C121}"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8/09/2010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8/09/2010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8/09/2010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1BFA94-9F69-40E4-AE0E-2C03D09AE259}" type="datetimeFigureOut">
              <a:rPr lang="en-NZ" smtClean="0"/>
              <a:pPr/>
              <a:t>8/09/2010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1BFA94-9F69-40E4-AE0E-2C03D09AE259}" type="datetimeFigureOut">
              <a:rPr lang="en-NZ" smtClean="0"/>
              <a:pPr/>
              <a:t>8/09/2010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1BFA94-9F69-40E4-AE0E-2C03D09AE259}" type="datetimeFigureOut">
              <a:rPr lang="en-NZ" smtClean="0"/>
              <a:pPr/>
              <a:t>8/09/2010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1BFA94-9F69-40E4-AE0E-2C03D09AE259}" type="datetimeFigureOut">
              <a:rPr lang="en-NZ" smtClean="0"/>
              <a:pPr/>
              <a:t>8/09/2010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BFA94-9F69-40E4-AE0E-2C03D09AE259}" type="datetimeFigureOut">
              <a:rPr lang="en-NZ" smtClean="0"/>
              <a:pPr/>
              <a:t>8/09/2010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1BFA94-9F69-40E4-AE0E-2C03D09AE259}" type="datetimeFigureOut">
              <a:rPr lang="en-NZ" smtClean="0"/>
              <a:pPr/>
              <a:t>8/09/2010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BFA94-9F69-40E4-AE0E-2C03D09AE259}" type="datetimeFigureOut">
              <a:rPr lang="en-NZ" smtClean="0"/>
              <a:pPr/>
              <a:t>8/09/2010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8077200" y="6356350"/>
            <a:ext cx="609600" cy="365125"/>
          </a:xfrm>
        </p:spPr>
        <p:txBody>
          <a:bodyPr/>
          <a:lstStyle/>
          <a:p>
            <a:fld id="{72B21208-75D7-4CE8-8D4F-69B2D751C121}" type="slidenum">
              <a:rPr lang="en-NZ" smtClean="0"/>
              <a:pPr/>
              <a:t>‹#›</a:t>
            </a:fld>
            <a:endParaRPr lang="en-NZ"/>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C1BFA94-9F69-40E4-AE0E-2C03D09AE259}" type="datetimeFigureOut">
              <a:rPr lang="en-NZ" smtClean="0"/>
              <a:pPr/>
              <a:t>8/09/2010</a:t>
            </a:fld>
            <a:endParaRPr lang="en-NZ"/>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NZ"/>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2B21208-75D7-4CE8-8D4F-69B2D751C121}" type="slidenum">
              <a:rPr lang="en-NZ" smtClean="0"/>
              <a:pPr/>
              <a:t>‹#›</a:t>
            </a:fld>
            <a:endParaRPr lang="en-NZ"/>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Algorithm Visualisation</a:t>
            </a:r>
            <a:endParaRPr lang="en-NZ" dirty="0"/>
          </a:p>
        </p:txBody>
      </p:sp>
      <p:sp>
        <p:nvSpPr>
          <p:cNvPr id="3" name="Subtitle 2"/>
          <p:cNvSpPr>
            <a:spLocks noGrp="1"/>
          </p:cNvSpPr>
          <p:nvPr>
            <p:ph type="subTitle" idx="1"/>
          </p:nvPr>
        </p:nvSpPr>
        <p:spPr/>
        <p:txBody>
          <a:bodyPr/>
          <a:lstStyle/>
          <a:p>
            <a:r>
              <a:rPr lang="en-NZ" dirty="0" smtClean="0"/>
              <a:t>Group 79 – Nathan Pitman and David Olsen</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View</a:t>
            </a:r>
            <a:endParaRPr lang="en-NZ" dirty="0"/>
          </a:p>
        </p:txBody>
      </p:sp>
      <p:sp>
        <p:nvSpPr>
          <p:cNvPr id="3" name="Content Placeholder 2"/>
          <p:cNvSpPr>
            <a:spLocks noGrp="1"/>
          </p:cNvSpPr>
          <p:nvPr>
            <p:ph idx="1"/>
          </p:nvPr>
        </p:nvSpPr>
        <p:spPr/>
        <p:txBody>
          <a:bodyPr/>
          <a:lstStyle/>
          <a:p>
            <a:r>
              <a:rPr lang="en-NZ" dirty="0" smtClean="0"/>
              <a:t>The View’s role and its interface</a:t>
            </a:r>
          </a:p>
          <a:p>
            <a:r>
              <a:rPr lang="en-NZ" dirty="0" smtClean="0"/>
              <a:t>The link between data structures and viewable objects</a:t>
            </a:r>
          </a:p>
          <a:p>
            <a:r>
              <a:rPr lang="en-NZ" dirty="0" smtClean="0"/>
              <a:t>Actions/Animations</a:t>
            </a:r>
          </a:p>
          <a:p>
            <a:r>
              <a:rPr lang="en-NZ" dirty="0" smtClean="0"/>
              <a:t>UI Features</a:t>
            </a:r>
            <a:endParaRPr lang="en-N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History Manager</a:t>
            </a:r>
            <a:endParaRPr lang="en-NZ" dirty="0"/>
          </a:p>
        </p:txBody>
      </p:sp>
      <p:sp>
        <p:nvSpPr>
          <p:cNvPr id="3" name="Content Placeholder 2"/>
          <p:cNvSpPr>
            <a:spLocks noGrp="1"/>
          </p:cNvSpPr>
          <p:nvPr>
            <p:ph idx="1"/>
          </p:nvPr>
        </p:nvSpPr>
        <p:spPr/>
        <p:txBody>
          <a:bodyPr/>
          <a:lstStyle/>
          <a:p>
            <a:r>
              <a:rPr lang="en-NZ" dirty="0" smtClean="0"/>
              <a:t>Required for pleasing animations</a:t>
            </a:r>
          </a:p>
          <a:p>
            <a:r>
              <a:rPr lang="en-NZ" dirty="0" smtClean="0"/>
              <a:t>Needed for tracking data through temporaries</a:t>
            </a:r>
          </a:p>
          <a:p>
            <a:r>
              <a:rPr lang="en-NZ" dirty="0" smtClean="0"/>
              <a:t>For each primitive, maintain the set of values that contributed to its current value</a:t>
            </a:r>
          </a:p>
          <a:p>
            <a:r>
              <a:rPr lang="en-NZ" dirty="0" smtClean="0"/>
              <a:t>When displayed, animate the contributors moving to the new value location.</a:t>
            </a:r>
            <a:endParaRPr lang="en-NZ"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Combination</a:t>
            </a:r>
            <a:endParaRPr lang="en-NZ" dirty="0"/>
          </a:p>
        </p:txBody>
      </p:sp>
      <p:sp>
        <p:nvSpPr>
          <p:cNvPr id="3" name="Content Placeholder 2"/>
          <p:cNvSpPr>
            <a:spLocks noGrp="1"/>
          </p:cNvSpPr>
          <p:nvPr>
            <p:ph idx="1"/>
          </p:nvPr>
        </p:nvSpPr>
        <p:spPr/>
        <p:txBody>
          <a:bodyPr/>
          <a:lstStyle/>
          <a:p>
            <a:r>
              <a:rPr lang="en-NZ" dirty="0" smtClean="0"/>
              <a:t>Swaps and similar cause problems</a:t>
            </a:r>
          </a:p>
          <a:p>
            <a:pPr lvl="1"/>
            <a:r>
              <a:rPr lang="en-NZ" dirty="0" smtClean="0"/>
              <a:t>Two or more assignments, but look best as one animation</a:t>
            </a:r>
          </a:p>
          <a:p>
            <a:r>
              <a:rPr lang="en-NZ" dirty="0" smtClean="0"/>
              <a:t>Can detect these causes by buffering actions</a:t>
            </a:r>
          </a:p>
          <a:p>
            <a:r>
              <a:rPr lang="en-NZ" dirty="0" smtClean="0"/>
              <a:t>diagram</a:t>
            </a:r>
          </a:p>
          <a:p>
            <a:endParaRPr lang="en-NZ"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Results	</a:t>
            </a:r>
            <a:endParaRPr lang="en-NZ" dirty="0"/>
          </a:p>
        </p:txBody>
      </p:sp>
      <p:sp>
        <p:nvSpPr>
          <p:cNvPr id="3" name="Content Placeholder 2"/>
          <p:cNvSpPr>
            <a:spLocks noGrp="1"/>
          </p:cNvSpPr>
          <p:nvPr>
            <p:ph idx="1"/>
          </p:nvPr>
        </p:nvSpPr>
        <p:spPr/>
        <p:txBody>
          <a:bodyPr/>
          <a:lstStyle/>
          <a:p>
            <a:r>
              <a:rPr lang="en-NZ" dirty="0" smtClean="0"/>
              <a:t>Description of what animations are capable of</a:t>
            </a:r>
          </a:p>
          <a:p>
            <a:r>
              <a:rPr lang="en-NZ" dirty="0" err="1" smtClean="0"/>
              <a:t>Pics</a:t>
            </a:r>
            <a:r>
              <a:rPr lang="en-NZ" dirty="0" smtClean="0"/>
              <a:t> of </a:t>
            </a:r>
            <a:r>
              <a:rPr lang="en-NZ" dirty="0" err="1" smtClean="0"/>
              <a:t>algo</a:t>
            </a:r>
            <a:r>
              <a:rPr lang="en-NZ" dirty="0" smtClean="0"/>
              <a:t> </a:t>
            </a:r>
            <a:r>
              <a:rPr lang="en-NZ" dirty="0" err="1" smtClean="0"/>
              <a:t>impl</a:t>
            </a:r>
            <a:endParaRPr lang="en-NZ"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Future Developments</a:t>
            </a:r>
            <a:endParaRPr lang="en-NZ" dirty="0"/>
          </a:p>
        </p:txBody>
      </p:sp>
      <p:sp>
        <p:nvSpPr>
          <p:cNvPr id="3" name="Content Placeholder 2"/>
          <p:cNvSpPr>
            <a:spLocks noGrp="1"/>
          </p:cNvSpPr>
          <p:nvPr>
            <p:ph idx="1"/>
          </p:nvPr>
        </p:nvSpPr>
        <p:spPr/>
        <p:txBody>
          <a:bodyPr/>
          <a:lstStyle/>
          <a:p>
            <a:r>
              <a:rPr lang="en-NZ" dirty="0" smtClean="0"/>
              <a:t>Better  </a:t>
            </a:r>
            <a:r>
              <a:rPr lang="en-NZ" dirty="0" err="1" smtClean="0"/>
              <a:t>datasource</a:t>
            </a:r>
            <a:endParaRPr lang="en-NZ" dirty="0" smtClean="0"/>
          </a:p>
          <a:p>
            <a:pPr lvl="1"/>
            <a:r>
              <a:rPr lang="en-NZ" dirty="0" smtClean="0"/>
              <a:t>Fewer code modifications</a:t>
            </a:r>
          </a:p>
          <a:p>
            <a:pPr lvl="1"/>
            <a:r>
              <a:rPr lang="en-NZ" dirty="0" smtClean="0"/>
              <a:t>More robust in large projects</a:t>
            </a:r>
          </a:p>
          <a:p>
            <a:r>
              <a:rPr lang="en-NZ" dirty="0" smtClean="0"/>
              <a:t>Fancier view</a:t>
            </a:r>
          </a:p>
          <a:p>
            <a:pPr lvl="1"/>
            <a:r>
              <a:rPr lang="en-NZ" dirty="0" smtClean="0"/>
              <a:t>Statistics Module</a:t>
            </a:r>
          </a:p>
          <a:p>
            <a:pPr lvl="1"/>
            <a:endParaRPr lang="en-NZ"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Aim</a:t>
            </a:r>
            <a:endParaRPr lang="en-NZ" dirty="0"/>
          </a:p>
        </p:txBody>
      </p:sp>
      <p:sp>
        <p:nvSpPr>
          <p:cNvPr id="3" name="Content Placeholder 2"/>
          <p:cNvSpPr>
            <a:spLocks noGrp="1"/>
          </p:cNvSpPr>
          <p:nvPr>
            <p:ph idx="1"/>
          </p:nvPr>
        </p:nvSpPr>
        <p:spPr/>
        <p:txBody>
          <a:bodyPr/>
          <a:lstStyle/>
          <a:p>
            <a:pPr>
              <a:buNone/>
            </a:pPr>
            <a:r>
              <a:rPr lang="en-NZ" dirty="0" smtClean="0"/>
              <a:t>To develop a tool for teaching algorithms, by:</a:t>
            </a:r>
          </a:p>
          <a:p>
            <a:r>
              <a:rPr lang="en-NZ" dirty="0" smtClean="0"/>
              <a:t>Generating animations from code</a:t>
            </a:r>
          </a:p>
          <a:p>
            <a:r>
              <a:rPr lang="en-NZ" dirty="0" smtClean="0"/>
              <a:t>Visually displaying important data structures</a:t>
            </a:r>
          </a:p>
          <a:p>
            <a:r>
              <a:rPr lang="en-NZ" dirty="0" smtClean="0"/>
              <a:t>Animating the flow of data between data structures</a:t>
            </a:r>
          </a:p>
          <a:p>
            <a:pPr>
              <a:buNone/>
            </a:pPr>
            <a:endParaRPr lang="en-NZ" dirty="0" smtClean="0"/>
          </a:p>
          <a:p>
            <a:pPr lvl="1"/>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Motivation</a:t>
            </a:r>
            <a:endParaRPr lang="en-NZ"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2771800" y="1844824"/>
            <a:ext cx="4248472" cy="3228201"/>
          </a:xfrm>
          <a:prstGeom prst="rect">
            <a:avLst/>
          </a:prstGeom>
          <a:noFill/>
        </p:spPr>
      </p:pic>
      <p:sp>
        <p:nvSpPr>
          <p:cNvPr id="5" name="TextBox 4"/>
          <p:cNvSpPr txBox="1"/>
          <p:nvPr/>
        </p:nvSpPr>
        <p:spPr>
          <a:xfrm>
            <a:off x="755576" y="5445224"/>
            <a:ext cx="7128792" cy="1200329"/>
          </a:xfrm>
          <a:prstGeom prst="rect">
            <a:avLst/>
          </a:prstGeom>
          <a:noFill/>
        </p:spPr>
        <p:txBody>
          <a:bodyPr wrap="square" rtlCol="0">
            <a:spAutoFit/>
          </a:bodyPr>
          <a:lstStyle/>
          <a:p>
            <a:r>
              <a:rPr lang="en-NZ" dirty="0" smtClean="0"/>
              <a:t>Existing animation. Useful, but:</a:t>
            </a:r>
          </a:p>
          <a:p>
            <a:pPr>
              <a:buFont typeface="Arial" pitchFamily="34" charset="0"/>
              <a:buChar char="•"/>
            </a:pPr>
            <a:r>
              <a:rPr lang="en-NZ" dirty="0" smtClean="0"/>
              <a:t> Time-consuming to construct</a:t>
            </a:r>
          </a:p>
          <a:p>
            <a:pPr>
              <a:buFont typeface="Arial" pitchFamily="34" charset="0"/>
              <a:buChar char="•"/>
            </a:pPr>
            <a:r>
              <a:rPr lang="en-NZ" dirty="0" smtClean="0"/>
              <a:t>Limited to a few specific sorting algorithms</a:t>
            </a:r>
            <a:r>
              <a:rPr lang="en-NZ" dirty="0"/>
              <a:t>	</a:t>
            </a:r>
            <a:endParaRPr lang="en-NZ" dirty="0" smtClean="0"/>
          </a:p>
          <a:p>
            <a:endParaRPr lang="en-NZ" dirty="0"/>
          </a:p>
        </p:txBody>
      </p:sp>
      <p:sp>
        <p:nvSpPr>
          <p:cNvPr id="6" name="TextBox 5"/>
          <p:cNvSpPr txBox="1"/>
          <p:nvPr/>
        </p:nvSpPr>
        <p:spPr>
          <a:xfrm>
            <a:off x="3563888" y="5085184"/>
            <a:ext cx="2520280" cy="369332"/>
          </a:xfrm>
          <a:prstGeom prst="rect">
            <a:avLst/>
          </a:prstGeom>
          <a:noFill/>
        </p:spPr>
        <p:txBody>
          <a:bodyPr wrap="square" rtlCol="0">
            <a:spAutoFit/>
          </a:bodyPr>
          <a:lstStyle/>
          <a:p>
            <a:r>
              <a:rPr lang="en-NZ" sz="1200" dirty="0" smtClean="0"/>
              <a:t>From http://wiki.algoviz.org</a:t>
            </a:r>
            <a:r>
              <a:rPr lang="en-NZ" dirty="0" smtClean="0"/>
              <a:t> </a:t>
            </a:r>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a:t>
            </a:r>
            <a:endParaRPr lang="en-NZ" dirty="0"/>
          </a:p>
        </p:txBody>
      </p:sp>
      <p:sp>
        <p:nvSpPr>
          <p:cNvPr id="3" name="Content Placeholder 2"/>
          <p:cNvSpPr>
            <a:spLocks noGrp="1"/>
          </p:cNvSpPr>
          <p:nvPr>
            <p:ph idx="1"/>
          </p:nvPr>
        </p:nvSpPr>
        <p:spPr/>
        <p:txBody>
          <a:bodyPr/>
          <a:lstStyle/>
          <a:p>
            <a:r>
              <a:rPr lang="en-NZ" dirty="0" smtClean="0"/>
              <a:t>Generic visualisation of algorithms</a:t>
            </a:r>
          </a:p>
          <a:p>
            <a:r>
              <a:rPr lang="en-NZ" dirty="0" smtClean="0"/>
              <a:t>Minimise required changes to user’s code</a:t>
            </a:r>
          </a:p>
          <a:p>
            <a:r>
              <a:rPr lang="en-NZ" dirty="0" smtClean="0"/>
              <a:t>To make sensible judgements on  which data structures should be displayed</a:t>
            </a:r>
          </a:p>
          <a:p>
            <a:r>
              <a:rPr lang="en-NZ" dirty="0" smtClean="0"/>
              <a:t>Track data moving between data structures even if through temporary variables which aren’t important enough to be displayed</a:t>
            </a:r>
          </a:p>
          <a:p>
            <a:endParaRPr lang="en-NZ"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274320"/>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cxnSp>
        <p:nvCxnSpPr>
          <p:cNvPr id="24" name="Shape 23"/>
          <p:cNvCxnSpPr>
            <a:endCxn id="17" idx="0"/>
          </p:cNvCxnSpPr>
          <p:nvPr/>
        </p:nvCxnSpPr>
        <p:spPr>
          <a:xfrm flipV="1">
            <a:off x="5292080" y="3645024"/>
            <a:ext cx="2592287" cy="72008"/>
          </a:xfrm>
          <a:prstGeom prst="curvedConnector4">
            <a:avLst>
              <a:gd name="adj1" fmla="val 47222"/>
              <a:gd name="adj2" fmla="val 417465"/>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6" name="Shape 67"/>
          <p:cNvCxnSpPr/>
          <p:nvPr/>
        </p:nvCxnSpPr>
        <p:spPr>
          <a:xfrm flipV="1">
            <a:off x="2339752" y="3717032"/>
            <a:ext cx="2088232" cy="126560"/>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87" name="Rectangle 86"/>
          <p:cNvSpPr/>
          <p:nvPr/>
        </p:nvSpPr>
        <p:spPr>
          <a:xfrm>
            <a:off x="755576" y="3762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548640"/>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7420">
                <a:tc>
                  <a:txBody>
                    <a:bodyPr/>
                    <a:lstStyle/>
                    <a:p>
                      <a:r>
                        <a:rPr lang="en-NZ" sz="1200" b="1" dirty="0" smtClean="0"/>
                        <a:t>insert 5</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sp>
        <p:nvSpPr>
          <p:cNvPr id="18" name="Rectangle 17"/>
          <p:cNvSpPr/>
          <p:nvPr/>
        </p:nvSpPr>
        <p:spPr>
          <a:xfrm>
            <a:off x="8028384"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5</a:t>
            </a:r>
            <a:endParaRPr lang="en-NZ" sz="1200" dirty="0">
              <a:solidFill>
                <a:schemeClr val="tx1"/>
              </a:solidFill>
              <a:latin typeface="Calibri" pitchFamily="34" charset="0"/>
              <a:cs typeface="Calibri" pitchFamily="34" charset="0"/>
            </a:endParaRPr>
          </a:p>
        </p:txBody>
      </p:sp>
      <p:cxnSp>
        <p:nvCxnSpPr>
          <p:cNvPr id="23" name="Shape 22"/>
          <p:cNvCxnSpPr>
            <a:endCxn id="18" idx="0"/>
          </p:cNvCxnSpPr>
          <p:nvPr/>
        </p:nvCxnSpPr>
        <p:spPr>
          <a:xfrm flipV="1">
            <a:off x="5292080" y="3645024"/>
            <a:ext cx="2880320" cy="360040"/>
          </a:xfrm>
          <a:prstGeom prst="curvedConnector4">
            <a:avLst>
              <a:gd name="adj1" fmla="val 47500"/>
              <a:gd name="adj2" fmla="val 1634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7" name="Shape 67"/>
          <p:cNvCxnSpPr/>
          <p:nvPr/>
        </p:nvCxnSpPr>
        <p:spPr>
          <a:xfrm flipV="1">
            <a:off x="2339752" y="4005064"/>
            <a:ext cx="2088232" cy="72008"/>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30" name="Rectangle 29"/>
          <p:cNvSpPr/>
          <p:nvPr/>
        </p:nvSpPr>
        <p:spPr>
          <a:xfrm>
            <a:off x="755576" y="3978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1311034"/>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7420">
                <a:tc>
                  <a:txBody>
                    <a:bodyPr/>
                    <a:lstStyle/>
                    <a:p>
                      <a:r>
                        <a:rPr lang="en-NZ" sz="1200" b="1" dirty="0" smtClean="0"/>
                        <a:t>insert 5</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2394">
                <a:tc>
                  <a:txBody>
                    <a:bodyPr/>
                    <a:lstStyle/>
                    <a:p>
                      <a:r>
                        <a:rPr lang="en-NZ" sz="1200" b="1" dirty="0" smtClean="0"/>
                        <a:t>copy</a:t>
                      </a:r>
                      <a:r>
                        <a:rPr lang="en-NZ" sz="1200" b="1" baseline="0" dirty="0" smtClean="0"/>
                        <a:t> integer</a:t>
                      </a:r>
                    </a:p>
                    <a:p>
                      <a:r>
                        <a:rPr lang="en-NZ" sz="1200" b="1" baseline="0" dirty="0" smtClean="0"/>
                        <a:t>copy integer</a:t>
                      </a:r>
                    </a:p>
                    <a:p>
                      <a:r>
                        <a:rPr lang="en-NZ" sz="1200" b="1" baseline="0" dirty="0" smtClean="0"/>
                        <a:t>insert 23</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3" name="Curved Connector 12"/>
          <p:cNvCxnSpPr/>
          <p:nvPr/>
        </p:nvCxnSpPr>
        <p:spPr>
          <a:xfrm>
            <a:off x="5364088" y="4293096"/>
            <a:ext cx="864096" cy="216024"/>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a:off x="5364088" y="4464388"/>
            <a:ext cx="864096" cy="44732"/>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flipV="1">
            <a:off x="5148064" y="4509120"/>
            <a:ext cx="1080120" cy="91648"/>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sp>
        <p:nvSpPr>
          <p:cNvPr id="18" name="Rectangle 17"/>
          <p:cNvSpPr/>
          <p:nvPr/>
        </p:nvSpPr>
        <p:spPr>
          <a:xfrm>
            <a:off x="8028384"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5</a:t>
            </a:r>
            <a:endParaRPr lang="en-NZ" sz="1200" dirty="0">
              <a:solidFill>
                <a:schemeClr val="tx1"/>
              </a:solidFill>
              <a:latin typeface="Calibri" pitchFamily="34" charset="0"/>
              <a:cs typeface="Calibri" pitchFamily="34" charset="0"/>
            </a:endParaRPr>
          </a:p>
        </p:txBody>
      </p:sp>
      <p:sp>
        <p:nvSpPr>
          <p:cNvPr id="19" name="Rectangle 18"/>
          <p:cNvSpPr/>
          <p:nvPr/>
        </p:nvSpPr>
        <p:spPr>
          <a:xfrm>
            <a:off x="7452320" y="3645024"/>
            <a:ext cx="288032" cy="288032"/>
          </a:xfrm>
          <a:prstGeom prst="rect">
            <a:avLst/>
          </a:prstGeom>
          <a:noFill/>
          <a:ln w="12700"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20" name="Rectangle 19"/>
          <p:cNvSpPr/>
          <p:nvPr/>
        </p:nvSpPr>
        <p:spPr>
          <a:xfrm>
            <a:off x="7020272" y="4365104"/>
            <a:ext cx="360040"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23</a:t>
            </a:r>
            <a:endParaRPr lang="en-NZ" sz="1200" dirty="0">
              <a:solidFill>
                <a:schemeClr val="tx1"/>
              </a:solidFill>
              <a:latin typeface="Calibri" pitchFamily="34" charset="0"/>
              <a:cs typeface="Calibri" pitchFamily="34" charset="0"/>
            </a:endParaRPr>
          </a:p>
        </p:txBody>
      </p:sp>
      <p:sp>
        <p:nvSpPr>
          <p:cNvPr id="21" name="Bent Arrow 20"/>
          <p:cNvSpPr/>
          <p:nvPr/>
        </p:nvSpPr>
        <p:spPr>
          <a:xfrm rot="5400000" flipH="1">
            <a:off x="7275136" y="4182247"/>
            <a:ext cx="536787" cy="182420"/>
          </a:xfrm>
          <a:prstGeom prst="bentArrow">
            <a:avLst>
              <a:gd name="adj1" fmla="val 20590"/>
              <a:gd name="adj2" fmla="val 25000"/>
              <a:gd name="adj3" fmla="val 25000"/>
              <a:gd name="adj4" fmla="val 87500"/>
            </a:avLst>
          </a:prstGeom>
          <a:solidFill>
            <a:srgbClr val="B2B2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200">
              <a:solidFill>
                <a:schemeClr val="tx1"/>
              </a:solidFill>
              <a:latin typeface="Calibri" pitchFamily="34" charset="0"/>
              <a:cs typeface="Calibri" pitchFamily="34" charset="0"/>
            </a:endParaRPr>
          </a:p>
        </p:txBody>
      </p:sp>
      <p:cxnSp>
        <p:nvCxnSpPr>
          <p:cNvPr id="22" name="Straight Arrow Connector 21"/>
          <p:cNvCxnSpPr/>
          <p:nvPr/>
        </p:nvCxnSpPr>
        <p:spPr>
          <a:xfrm>
            <a:off x="6228184" y="4509120"/>
            <a:ext cx="792088"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8" name="Shape 67"/>
          <p:cNvCxnSpPr/>
          <p:nvPr/>
        </p:nvCxnSpPr>
        <p:spPr>
          <a:xfrm>
            <a:off x="2987824" y="4293096"/>
            <a:ext cx="1440160" cy="216024"/>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30" name="Rectangle 29"/>
          <p:cNvSpPr/>
          <p:nvPr/>
        </p:nvSpPr>
        <p:spPr>
          <a:xfrm>
            <a:off x="755576" y="4194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Source Implementation</a:t>
            </a:r>
            <a:endParaRPr lang="en-NZ" dirty="0"/>
          </a:p>
        </p:txBody>
      </p:sp>
      <p:sp>
        <p:nvSpPr>
          <p:cNvPr id="3" name="Content Placeholder 2"/>
          <p:cNvSpPr>
            <a:spLocks noGrp="1"/>
          </p:cNvSpPr>
          <p:nvPr>
            <p:ph idx="1"/>
          </p:nvPr>
        </p:nvSpPr>
        <p:spPr/>
        <p:txBody>
          <a:bodyPr/>
          <a:lstStyle/>
          <a:p>
            <a:r>
              <a:rPr lang="en-NZ" dirty="0" smtClean="0"/>
              <a:t>C++ Wrappers Solution</a:t>
            </a:r>
          </a:p>
          <a:p>
            <a:pPr lvl="1"/>
            <a:r>
              <a:rPr lang="en-NZ" dirty="0" smtClean="0"/>
              <a:t>Primitives, Matrix, STL types</a:t>
            </a:r>
          </a:p>
          <a:p>
            <a:pPr lvl="1"/>
            <a:r>
              <a:rPr lang="en-NZ" dirty="0" smtClean="0"/>
              <a:t>ID Manager</a:t>
            </a:r>
          </a:p>
          <a:p>
            <a:r>
              <a:rPr lang="en-NZ" dirty="0" smtClean="0"/>
              <a:t>Problems with the C++ wrapper </a:t>
            </a:r>
            <a:r>
              <a:rPr lang="en-NZ" dirty="0" smtClean="0"/>
              <a:t>solution</a:t>
            </a:r>
            <a:endParaRPr lang="en-NZ"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a:t>
            </a:r>
            <a:r>
              <a:rPr lang="en-NZ" dirty="0" smtClean="0"/>
              <a:t>Source Alternatives</a:t>
            </a:r>
            <a:endParaRPr lang="en-NZ" dirty="0"/>
          </a:p>
        </p:txBody>
      </p:sp>
      <p:sp>
        <p:nvSpPr>
          <p:cNvPr id="3" name="Content Placeholder 2"/>
          <p:cNvSpPr>
            <a:spLocks noGrp="1"/>
          </p:cNvSpPr>
          <p:nvPr>
            <p:ph idx="1"/>
          </p:nvPr>
        </p:nvSpPr>
        <p:spPr/>
        <p:txBody>
          <a:bodyPr/>
          <a:lstStyle/>
          <a:p>
            <a:r>
              <a:rPr lang="en-NZ" dirty="0" smtClean="0"/>
              <a:t>Porting </a:t>
            </a:r>
            <a:r>
              <a:rPr lang="en-NZ" dirty="0" smtClean="0"/>
              <a:t>the data source to other languages</a:t>
            </a:r>
          </a:p>
          <a:p>
            <a:r>
              <a:rPr lang="en-NZ" dirty="0" smtClean="0"/>
              <a:t>Other approaches to data source introspection</a:t>
            </a:r>
          </a:p>
          <a:p>
            <a:pPr lvl="1"/>
            <a:r>
              <a:rPr lang="en-NZ" dirty="0" err="1" smtClean="0"/>
              <a:t>Valgrind</a:t>
            </a:r>
            <a:r>
              <a:rPr lang="en-NZ" dirty="0" smtClean="0"/>
              <a:t> Tool</a:t>
            </a:r>
          </a:p>
          <a:p>
            <a:pPr lvl="1"/>
            <a:r>
              <a:rPr lang="en-NZ" dirty="0" smtClean="0"/>
              <a:t>Polymorphism</a:t>
            </a:r>
          </a:p>
          <a:p>
            <a:pPr lvl="1"/>
            <a:r>
              <a:rPr lang="en-NZ" dirty="0" smtClean="0"/>
              <a:t>Reflection/Hooking</a:t>
            </a:r>
            <a:endParaRPr lang="en-NZ"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491</TotalTime>
  <Words>2181</Words>
  <Application>Microsoft Office PowerPoint</Application>
  <PresentationFormat>On-screen Show (4:3)</PresentationFormat>
  <Paragraphs>163</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Algorithm Visualisation</vt:lpstr>
      <vt:lpstr>Aim</vt:lpstr>
      <vt:lpstr>Motivation</vt:lpstr>
      <vt:lpstr>Requirements</vt:lpstr>
      <vt:lpstr>System Overview</vt:lpstr>
      <vt:lpstr>System Overview</vt:lpstr>
      <vt:lpstr>System Overview</vt:lpstr>
      <vt:lpstr>Data Source Implementation</vt:lpstr>
      <vt:lpstr>Data Source Alternatives</vt:lpstr>
      <vt:lpstr>View</vt:lpstr>
      <vt:lpstr>History Manager</vt:lpstr>
      <vt:lpstr>Combination</vt:lpstr>
      <vt:lpstr>Results </vt:lpstr>
      <vt:lpstr>Future Developments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dc:creator>
  <cp:lastModifiedBy>Nathan</cp:lastModifiedBy>
  <cp:revision>167</cp:revision>
  <dcterms:created xsi:type="dcterms:W3CDTF">2010-09-07T04:14:52Z</dcterms:created>
  <dcterms:modified xsi:type="dcterms:W3CDTF">2010-09-08T06:36:47Z</dcterms:modified>
</cp:coreProperties>
</file>