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21386800"/>
  <p:notesSz cx="6858000" cy="9144000"/>
  <p:defaultTextStyle>
    <a:defPPr>
      <a:defRPr lang="en-US"/>
    </a:defPPr>
    <a:lvl1pPr marL="0" algn="l" defTabSz="2818181" rtl="0" eaLnBrk="1" latinLnBrk="0" hangingPunct="1">
      <a:defRPr sz="5500" kern="1200">
        <a:solidFill>
          <a:schemeClr val="tx1"/>
        </a:solidFill>
        <a:latin typeface="+mn-lt"/>
        <a:ea typeface="+mn-ea"/>
        <a:cs typeface="+mn-cs"/>
      </a:defRPr>
    </a:lvl1pPr>
    <a:lvl2pPr marL="1409090" algn="l" defTabSz="2818181" rtl="0" eaLnBrk="1" latinLnBrk="0" hangingPunct="1">
      <a:defRPr sz="5500" kern="1200">
        <a:solidFill>
          <a:schemeClr val="tx1"/>
        </a:solidFill>
        <a:latin typeface="+mn-lt"/>
        <a:ea typeface="+mn-ea"/>
        <a:cs typeface="+mn-cs"/>
      </a:defRPr>
    </a:lvl2pPr>
    <a:lvl3pPr marL="2818181" algn="l" defTabSz="2818181" rtl="0" eaLnBrk="1" latinLnBrk="0" hangingPunct="1">
      <a:defRPr sz="5500" kern="1200">
        <a:solidFill>
          <a:schemeClr val="tx1"/>
        </a:solidFill>
        <a:latin typeface="+mn-lt"/>
        <a:ea typeface="+mn-ea"/>
        <a:cs typeface="+mn-cs"/>
      </a:defRPr>
    </a:lvl3pPr>
    <a:lvl4pPr marL="4227271" algn="l" defTabSz="2818181" rtl="0" eaLnBrk="1" latinLnBrk="0" hangingPunct="1">
      <a:defRPr sz="5500" kern="1200">
        <a:solidFill>
          <a:schemeClr val="tx1"/>
        </a:solidFill>
        <a:latin typeface="+mn-lt"/>
        <a:ea typeface="+mn-ea"/>
        <a:cs typeface="+mn-cs"/>
      </a:defRPr>
    </a:lvl4pPr>
    <a:lvl5pPr marL="5636362" algn="l" defTabSz="2818181" rtl="0" eaLnBrk="1" latinLnBrk="0" hangingPunct="1">
      <a:defRPr sz="5500" kern="1200">
        <a:solidFill>
          <a:schemeClr val="tx1"/>
        </a:solidFill>
        <a:latin typeface="+mn-lt"/>
        <a:ea typeface="+mn-ea"/>
        <a:cs typeface="+mn-cs"/>
      </a:defRPr>
    </a:lvl5pPr>
    <a:lvl6pPr marL="7045452" algn="l" defTabSz="2818181" rtl="0" eaLnBrk="1" latinLnBrk="0" hangingPunct="1">
      <a:defRPr sz="5500" kern="1200">
        <a:solidFill>
          <a:schemeClr val="tx1"/>
        </a:solidFill>
        <a:latin typeface="+mn-lt"/>
        <a:ea typeface="+mn-ea"/>
        <a:cs typeface="+mn-cs"/>
      </a:defRPr>
    </a:lvl6pPr>
    <a:lvl7pPr marL="8454542" algn="l" defTabSz="2818181" rtl="0" eaLnBrk="1" latinLnBrk="0" hangingPunct="1">
      <a:defRPr sz="5500" kern="1200">
        <a:solidFill>
          <a:schemeClr val="tx1"/>
        </a:solidFill>
        <a:latin typeface="+mn-lt"/>
        <a:ea typeface="+mn-ea"/>
        <a:cs typeface="+mn-cs"/>
      </a:defRPr>
    </a:lvl7pPr>
    <a:lvl8pPr marL="9863633" algn="l" defTabSz="2818181" rtl="0" eaLnBrk="1" latinLnBrk="0" hangingPunct="1">
      <a:defRPr sz="5500" kern="1200">
        <a:solidFill>
          <a:schemeClr val="tx1"/>
        </a:solidFill>
        <a:latin typeface="+mn-lt"/>
        <a:ea typeface="+mn-ea"/>
        <a:cs typeface="+mn-cs"/>
      </a:defRPr>
    </a:lvl8pPr>
    <a:lvl9pPr marL="11272723" algn="l" defTabSz="2818181" rtl="0" eaLnBrk="1" latinLnBrk="0" hangingPunct="1">
      <a:defRPr sz="5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EB6"/>
    <a:srgbClr val="93805B"/>
    <a:srgbClr val="9D2340"/>
    <a:srgbClr val="586D2D"/>
    <a:srgbClr val="FEF5C6"/>
    <a:srgbClr val="F2FEB8"/>
    <a:srgbClr val="F5FEC6"/>
    <a:srgbClr val="E1E2D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667" autoAdjust="0"/>
  </p:normalViewPr>
  <p:slideViewPr>
    <p:cSldViewPr>
      <p:cViewPr>
        <p:scale>
          <a:sx n="30" d="100"/>
          <a:sy n="30" d="100"/>
        </p:scale>
        <p:origin x="-672" y="-90"/>
      </p:cViewPr>
      <p:guideLst>
        <p:guide orient="horz" pos="6736"/>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6643775"/>
            <a:ext cx="25737979" cy="4584300"/>
          </a:xfrm>
        </p:spPr>
        <p:txBody>
          <a:bodyPr/>
          <a:lstStyle/>
          <a:p>
            <a:r>
              <a:rPr lang="en-US" smtClean="0"/>
              <a:t>Click to edit Master title style</a:t>
            </a:r>
            <a:endParaRPr lang="en-NZ"/>
          </a:p>
        </p:txBody>
      </p:sp>
      <p:sp>
        <p:nvSpPr>
          <p:cNvPr id="3" name="Subtitle 2"/>
          <p:cNvSpPr>
            <a:spLocks noGrp="1"/>
          </p:cNvSpPr>
          <p:nvPr>
            <p:ph type="subTitle" idx="1"/>
          </p:nvPr>
        </p:nvSpPr>
        <p:spPr>
          <a:xfrm>
            <a:off x="4541996" y="12119186"/>
            <a:ext cx="21195983" cy="5465516"/>
          </a:xfrm>
        </p:spPr>
        <p:txBody>
          <a:bodyPr/>
          <a:lstStyle>
            <a:lvl1pPr marL="0" indent="0" algn="ctr">
              <a:buNone/>
              <a:defRPr>
                <a:solidFill>
                  <a:schemeClr val="tx1">
                    <a:tint val="75000"/>
                  </a:schemeClr>
                </a:solidFill>
              </a:defRPr>
            </a:lvl1pPr>
            <a:lvl2pPr marL="1409090" indent="0" algn="ctr">
              <a:buNone/>
              <a:defRPr>
                <a:solidFill>
                  <a:schemeClr val="tx1">
                    <a:tint val="75000"/>
                  </a:schemeClr>
                </a:solidFill>
              </a:defRPr>
            </a:lvl2pPr>
            <a:lvl3pPr marL="2818181" indent="0" algn="ctr">
              <a:buNone/>
              <a:defRPr>
                <a:solidFill>
                  <a:schemeClr val="tx1">
                    <a:tint val="75000"/>
                  </a:schemeClr>
                </a:solidFill>
              </a:defRPr>
            </a:lvl3pPr>
            <a:lvl4pPr marL="4227271" indent="0" algn="ctr">
              <a:buNone/>
              <a:defRPr>
                <a:solidFill>
                  <a:schemeClr val="tx1">
                    <a:tint val="75000"/>
                  </a:schemeClr>
                </a:solidFill>
              </a:defRPr>
            </a:lvl4pPr>
            <a:lvl5pPr marL="5636362" indent="0" algn="ctr">
              <a:buNone/>
              <a:defRPr>
                <a:solidFill>
                  <a:schemeClr val="tx1">
                    <a:tint val="75000"/>
                  </a:schemeClr>
                </a:solidFill>
              </a:defRPr>
            </a:lvl5pPr>
            <a:lvl6pPr marL="7045452" indent="0" algn="ctr">
              <a:buNone/>
              <a:defRPr>
                <a:solidFill>
                  <a:schemeClr val="tx1">
                    <a:tint val="75000"/>
                  </a:schemeClr>
                </a:solidFill>
              </a:defRPr>
            </a:lvl6pPr>
            <a:lvl7pPr marL="8454542" indent="0" algn="ctr">
              <a:buNone/>
              <a:defRPr>
                <a:solidFill>
                  <a:schemeClr val="tx1">
                    <a:tint val="75000"/>
                  </a:schemeClr>
                </a:solidFill>
              </a:defRPr>
            </a:lvl7pPr>
            <a:lvl8pPr marL="9863633" indent="0" algn="ctr">
              <a:buNone/>
              <a:defRPr>
                <a:solidFill>
                  <a:schemeClr val="tx1">
                    <a:tint val="75000"/>
                  </a:schemeClr>
                </a:solidFill>
              </a:defRPr>
            </a:lvl8pPr>
            <a:lvl9pPr marL="11272723"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856468"/>
            <a:ext cx="6812994" cy="18248089"/>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1513999" y="856468"/>
            <a:ext cx="19934317" cy="182480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10" y="13743004"/>
            <a:ext cx="25737979" cy="4247656"/>
          </a:xfrm>
        </p:spPr>
        <p:txBody>
          <a:bodyPr anchor="t"/>
          <a:lstStyle>
            <a:lvl1pPr algn="l">
              <a:defRPr sz="12300" b="1" cap="all"/>
            </a:lvl1pPr>
          </a:lstStyle>
          <a:p>
            <a:r>
              <a:rPr lang="en-US" smtClean="0"/>
              <a:t>Click to edit Master title style</a:t>
            </a:r>
            <a:endParaRPr lang="en-NZ"/>
          </a:p>
        </p:txBody>
      </p:sp>
      <p:sp>
        <p:nvSpPr>
          <p:cNvPr id="3" name="Text Placeholder 2"/>
          <p:cNvSpPr>
            <a:spLocks noGrp="1"/>
          </p:cNvSpPr>
          <p:nvPr>
            <p:ph type="body" idx="1"/>
          </p:nvPr>
        </p:nvSpPr>
        <p:spPr>
          <a:xfrm>
            <a:off x="2391910" y="9064640"/>
            <a:ext cx="25737979" cy="4678361"/>
          </a:xfrm>
        </p:spPr>
        <p:txBody>
          <a:bodyPr anchor="b"/>
          <a:lstStyle>
            <a:lvl1pPr marL="0" indent="0">
              <a:buNone/>
              <a:defRPr sz="6200">
                <a:solidFill>
                  <a:schemeClr val="tx1">
                    <a:tint val="75000"/>
                  </a:schemeClr>
                </a:solidFill>
              </a:defRPr>
            </a:lvl1pPr>
            <a:lvl2pPr marL="1409090" indent="0">
              <a:buNone/>
              <a:defRPr sz="5500">
                <a:solidFill>
                  <a:schemeClr val="tx1">
                    <a:tint val="75000"/>
                  </a:schemeClr>
                </a:solidFill>
              </a:defRPr>
            </a:lvl2pPr>
            <a:lvl3pPr marL="2818181" indent="0">
              <a:buNone/>
              <a:defRPr sz="4900">
                <a:solidFill>
                  <a:schemeClr val="tx1">
                    <a:tint val="75000"/>
                  </a:schemeClr>
                </a:solidFill>
              </a:defRPr>
            </a:lvl3pPr>
            <a:lvl4pPr marL="4227271" indent="0">
              <a:buNone/>
              <a:defRPr sz="4300">
                <a:solidFill>
                  <a:schemeClr val="tx1">
                    <a:tint val="75000"/>
                  </a:schemeClr>
                </a:solidFill>
              </a:defRPr>
            </a:lvl4pPr>
            <a:lvl5pPr marL="5636362" indent="0">
              <a:buNone/>
              <a:defRPr sz="4300">
                <a:solidFill>
                  <a:schemeClr val="tx1">
                    <a:tint val="75000"/>
                  </a:schemeClr>
                </a:solidFill>
              </a:defRPr>
            </a:lvl5pPr>
            <a:lvl6pPr marL="7045452" indent="0">
              <a:buNone/>
              <a:defRPr sz="4300">
                <a:solidFill>
                  <a:schemeClr val="tx1">
                    <a:tint val="75000"/>
                  </a:schemeClr>
                </a:solidFill>
              </a:defRPr>
            </a:lvl6pPr>
            <a:lvl7pPr marL="8454542" indent="0">
              <a:buNone/>
              <a:defRPr sz="4300">
                <a:solidFill>
                  <a:schemeClr val="tx1">
                    <a:tint val="75000"/>
                  </a:schemeClr>
                </a:solidFill>
              </a:defRPr>
            </a:lvl7pPr>
            <a:lvl8pPr marL="9863633" indent="0">
              <a:buNone/>
              <a:defRPr sz="4300">
                <a:solidFill>
                  <a:schemeClr val="tx1">
                    <a:tint val="75000"/>
                  </a:schemeClr>
                </a:solidFill>
              </a:defRPr>
            </a:lvl8pPr>
            <a:lvl9pPr marL="11272723" indent="0">
              <a:buNone/>
              <a:defRPr sz="4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1513999" y="4990258"/>
            <a:ext cx="13373656" cy="14114299"/>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15392320" y="4990258"/>
            <a:ext cx="13373656" cy="14114299"/>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6" name="Footer Placeholder 5"/>
          <p:cNvSpPr>
            <a:spLocks noGrp="1"/>
          </p:cNvSpPr>
          <p:nvPr>
            <p:ph type="ftr" sz="quarter" idx="11"/>
          </p:nvPr>
        </p:nvSpPr>
        <p:spPr/>
        <p:txBody>
          <a:bodyPr/>
          <a:lstStyle/>
          <a:p>
            <a:endParaRPr lang="en-NZ" dirty="0"/>
          </a:p>
        </p:txBody>
      </p:sp>
      <p:sp>
        <p:nvSpPr>
          <p:cNvPr id="7" name="Slide Number Placeholder 6"/>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1513999" y="4787278"/>
            <a:ext cx="13378913" cy="1995110"/>
          </a:xfrm>
        </p:spPr>
        <p:txBody>
          <a:bodyPr anchor="b"/>
          <a:lstStyle>
            <a:lvl1pPr marL="0" indent="0">
              <a:buNone/>
              <a:defRPr sz="7400" b="1"/>
            </a:lvl1pPr>
            <a:lvl2pPr marL="1409090" indent="0">
              <a:buNone/>
              <a:defRPr sz="6200" b="1"/>
            </a:lvl2pPr>
            <a:lvl3pPr marL="2818181" indent="0">
              <a:buNone/>
              <a:defRPr sz="5500" b="1"/>
            </a:lvl3pPr>
            <a:lvl4pPr marL="4227271" indent="0">
              <a:buNone/>
              <a:defRPr sz="4900" b="1"/>
            </a:lvl4pPr>
            <a:lvl5pPr marL="5636362" indent="0">
              <a:buNone/>
              <a:defRPr sz="4900" b="1"/>
            </a:lvl5pPr>
            <a:lvl6pPr marL="7045452" indent="0">
              <a:buNone/>
              <a:defRPr sz="4900" b="1"/>
            </a:lvl6pPr>
            <a:lvl7pPr marL="8454542" indent="0">
              <a:buNone/>
              <a:defRPr sz="4900" b="1"/>
            </a:lvl7pPr>
            <a:lvl8pPr marL="9863633" indent="0">
              <a:buNone/>
              <a:defRPr sz="4900" b="1"/>
            </a:lvl8pPr>
            <a:lvl9pPr marL="11272723" indent="0">
              <a:buNone/>
              <a:defRPr sz="4900" b="1"/>
            </a:lvl9pPr>
          </a:lstStyle>
          <a:p>
            <a:pPr lvl="0"/>
            <a:r>
              <a:rPr lang="en-US" smtClean="0"/>
              <a:t>Click to edit Master text styles</a:t>
            </a:r>
          </a:p>
        </p:txBody>
      </p:sp>
      <p:sp>
        <p:nvSpPr>
          <p:cNvPr id="4" name="Content Placeholder 3"/>
          <p:cNvSpPr>
            <a:spLocks noGrp="1"/>
          </p:cNvSpPr>
          <p:nvPr>
            <p:ph sz="half" idx="2"/>
          </p:nvPr>
        </p:nvSpPr>
        <p:spPr>
          <a:xfrm>
            <a:off x="1513999" y="6782388"/>
            <a:ext cx="13378913" cy="12322165"/>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15381808" y="4787278"/>
            <a:ext cx="13384171" cy="1995110"/>
          </a:xfrm>
        </p:spPr>
        <p:txBody>
          <a:bodyPr anchor="b"/>
          <a:lstStyle>
            <a:lvl1pPr marL="0" indent="0">
              <a:buNone/>
              <a:defRPr sz="7400" b="1"/>
            </a:lvl1pPr>
            <a:lvl2pPr marL="1409090" indent="0">
              <a:buNone/>
              <a:defRPr sz="6200" b="1"/>
            </a:lvl2pPr>
            <a:lvl3pPr marL="2818181" indent="0">
              <a:buNone/>
              <a:defRPr sz="5500" b="1"/>
            </a:lvl3pPr>
            <a:lvl4pPr marL="4227271" indent="0">
              <a:buNone/>
              <a:defRPr sz="4900" b="1"/>
            </a:lvl4pPr>
            <a:lvl5pPr marL="5636362" indent="0">
              <a:buNone/>
              <a:defRPr sz="4900" b="1"/>
            </a:lvl5pPr>
            <a:lvl6pPr marL="7045452" indent="0">
              <a:buNone/>
              <a:defRPr sz="4900" b="1"/>
            </a:lvl6pPr>
            <a:lvl7pPr marL="8454542" indent="0">
              <a:buNone/>
              <a:defRPr sz="4900" b="1"/>
            </a:lvl7pPr>
            <a:lvl8pPr marL="9863633" indent="0">
              <a:buNone/>
              <a:defRPr sz="4900" b="1"/>
            </a:lvl8pPr>
            <a:lvl9pPr marL="11272723" indent="0">
              <a:buNone/>
              <a:defRPr sz="4900" b="1"/>
            </a:lvl9pPr>
          </a:lstStyle>
          <a:p>
            <a:pPr lvl="0"/>
            <a:r>
              <a:rPr lang="en-US" smtClean="0"/>
              <a:t>Click to edit Master text styles</a:t>
            </a:r>
          </a:p>
        </p:txBody>
      </p:sp>
      <p:sp>
        <p:nvSpPr>
          <p:cNvPr id="6" name="Content Placeholder 5"/>
          <p:cNvSpPr>
            <a:spLocks noGrp="1"/>
          </p:cNvSpPr>
          <p:nvPr>
            <p:ph sz="quarter" idx="4"/>
          </p:nvPr>
        </p:nvSpPr>
        <p:spPr>
          <a:xfrm>
            <a:off x="15381808" y="6782388"/>
            <a:ext cx="13384171" cy="12322165"/>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8" name="Footer Placeholder 7"/>
          <p:cNvSpPr>
            <a:spLocks noGrp="1"/>
          </p:cNvSpPr>
          <p:nvPr>
            <p:ph type="ftr" sz="quarter" idx="11"/>
          </p:nvPr>
        </p:nvSpPr>
        <p:spPr/>
        <p:txBody>
          <a:bodyPr/>
          <a:lstStyle/>
          <a:p>
            <a:endParaRPr lang="en-NZ" dirty="0"/>
          </a:p>
        </p:txBody>
      </p:sp>
      <p:sp>
        <p:nvSpPr>
          <p:cNvPr id="9" name="Slide Number Placeholder 8"/>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4" name="Footer Placeholder 3"/>
          <p:cNvSpPr>
            <a:spLocks noGrp="1"/>
          </p:cNvSpPr>
          <p:nvPr>
            <p:ph type="ftr" sz="quarter" idx="11"/>
          </p:nvPr>
        </p:nvSpPr>
        <p:spPr/>
        <p:txBody>
          <a:bodyPr/>
          <a:lstStyle/>
          <a:p>
            <a:endParaRPr lang="en-NZ" dirty="0"/>
          </a:p>
        </p:txBody>
      </p:sp>
      <p:sp>
        <p:nvSpPr>
          <p:cNvPr id="5" name="Slide Number Placeholder 4"/>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3" name="Footer Placeholder 2"/>
          <p:cNvSpPr>
            <a:spLocks noGrp="1"/>
          </p:cNvSpPr>
          <p:nvPr>
            <p:ph type="ftr" sz="quarter" idx="11"/>
          </p:nvPr>
        </p:nvSpPr>
        <p:spPr/>
        <p:txBody>
          <a:bodyPr/>
          <a:lstStyle/>
          <a:p>
            <a:endParaRPr lang="en-NZ" dirty="0"/>
          </a:p>
        </p:txBody>
      </p:sp>
      <p:sp>
        <p:nvSpPr>
          <p:cNvPr id="4" name="Slide Number Placeholder 3"/>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1512"/>
            <a:ext cx="9961904" cy="3623874"/>
          </a:xfrm>
        </p:spPr>
        <p:txBody>
          <a:bodyPr anchor="b"/>
          <a:lstStyle>
            <a:lvl1pPr algn="l">
              <a:defRPr sz="6200" b="1"/>
            </a:lvl1pPr>
          </a:lstStyle>
          <a:p>
            <a:r>
              <a:rPr lang="en-US" smtClean="0"/>
              <a:t>Click to edit Master title style</a:t>
            </a:r>
            <a:endParaRPr lang="en-NZ"/>
          </a:p>
        </p:txBody>
      </p:sp>
      <p:sp>
        <p:nvSpPr>
          <p:cNvPr id="3" name="Content Placeholder 2"/>
          <p:cNvSpPr>
            <a:spLocks noGrp="1"/>
          </p:cNvSpPr>
          <p:nvPr>
            <p:ph idx="1"/>
          </p:nvPr>
        </p:nvSpPr>
        <p:spPr>
          <a:xfrm>
            <a:off x="11838631" y="851516"/>
            <a:ext cx="16927347" cy="18253041"/>
          </a:xfrm>
        </p:spPr>
        <p:txBody>
          <a:bodyPr/>
          <a:lstStyle>
            <a:lvl1pPr>
              <a:defRPr sz="9900"/>
            </a:lvl1pPr>
            <a:lvl2pPr>
              <a:defRPr sz="8600"/>
            </a:lvl2pPr>
            <a:lvl3pPr>
              <a:defRPr sz="74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1513999" y="4475391"/>
            <a:ext cx="9961904" cy="14629167"/>
          </a:xfrm>
        </p:spPr>
        <p:txBody>
          <a:bodyPr/>
          <a:lstStyle>
            <a:lvl1pPr marL="0" indent="0">
              <a:buNone/>
              <a:defRPr sz="4300"/>
            </a:lvl1pPr>
            <a:lvl2pPr marL="1409090" indent="0">
              <a:buNone/>
              <a:defRPr sz="3700"/>
            </a:lvl2pPr>
            <a:lvl3pPr marL="2818181" indent="0">
              <a:buNone/>
              <a:defRPr sz="3100"/>
            </a:lvl3pPr>
            <a:lvl4pPr marL="4227271" indent="0">
              <a:buNone/>
              <a:defRPr sz="2800"/>
            </a:lvl4pPr>
            <a:lvl5pPr marL="5636362" indent="0">
              <a:buNone/>
              <a:defRPr sz="2800"/>
            </a:lvl5pPr>
            <a:lvl6pPr marL="7045452" indent="0">
              <a:buNone/>
              <a:defRPr sz="2800"/>
            </a:lvl6pPr>
            <a:lvl7pPr marL="8454542" indent="0">
              <a:buNone/>
              <a:defRPr sz="2800"/>
            </a:lvl7pPr>
            <a:lvl8pPr marL="9863633" indent="0">
              <a:buNone/>
              <a:defRPr sz="2800"/>
            </a:lvl8pPr>
            <a:lvl9pPr marL="11272723" indent="0">
              <a:buNone/>
              <a:defRPr sz="2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6" name="Footer Placeholder 5"/>
          <p:cNvSpPr>
            <a:spLocks noGrp="1"/>
          </p:cNvSpPr>
          <p:nvPr>
            <p:ph type="ftr" sz="quarter" idx="11"/>
          </p:nvPr>
        </p:nvSpPr>
        <p:spPr/>
        <p:txBody>
          <a:bodyPr/>
          <a:lstStyle/>
          <a:p>
            <a:endParaRPr lang="en-NZ" dirty="0"/>
          </a:p>
        </p:txBody>
      </p:sp>
      <p:sp>
        <p:nvSpPr>
          <p:cNvPr id="7" name="Slide Number Placeholder 6"/>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6" y="14970760"/>
            <a:ext cx="18167985" cy="1767383"/>
          </a:xfrm>
        </p:spPr>
        <p:txBody>
          <a:bodyPr anchor="b"/>
          <a:lstStyle>
            <a:lvl1pPr algn="l">
              <a:defRPr sz="6200" b="1"/>
            </a:lvl1pPr>
          </a:lstStyle>
          <a:p>
            <a:r>
              <a:rPr lang="en-US" smtClean="0"/>
              <a:t>Click to edit Master title style</a:t>
            </a:r>
            <a:endParaRPr lang="en-NZ"/>
          </a:p>
        </p:txBody>
      </p:sp>
      <p:sp>
        <p:nvSpPr>
          <p:cNvPr id="3" name="Picture Placeholder 2"/>
          <p:cNvSpPr>
            <a:spLocks noGrp="1"/>
          </p:cNvSpPr>
          <p:nvPr>
            <p:ph type="pic" idx="1"/>
          </p:nvPr>
        </p:nvSpPr>
        <p:spPr>
          <a:xfrm>
            <a:off x="5935086" y="1910950"/>
            <a:ext cx="18167985" cy="12832080"/>
          </a:xfrm>
        </p:spPr>
        <p:txBody>
          <a:bodyPr/>
          <a:lstStyle>
            <a:lvl1pPr marL="0" indent="0">
              <a:buNone/>
              <a:defRPr sz="9900"/>
            </a:lvl1pPr>
            <a:lvl2pPr marL="1409090" indent="0">
              <a:buNone/>
              <a:defRPr sz="8600"/>
            </a:lvl2pPr>
            <a:lvl3pPr marL="2818181" indent="0">
              <a:buNone/>
              <a:defRPr sz="7400"/>
            </a:lvl3pPr>
            <a:lvl4pPr marL="4227271" indent="0">
              <a:buNone/>
              <a:defRPr sz="6200"/>
            </a:lvl4pPr>
            <a:lvl5pPr marL="5636362" indent="0">
              <a:buNone/>
              <a:defRPr sz="6200"/>
            </a:lvl5pPr>
            <a:lvl6pPr marL="7045452" indent="0">
              <a:buNone/>
              <a:defRPr sz="6200"/>
            </a:lvl6pPr>
            <a:lvl7pPr marL="8454542" indent="0">
              <a:buNone/>
              <a:defRPr sz="6200"/>
            </a:lvl7pPr>
            <a:lvl8pPr marL="9863633" indent="0">
              <a:buNone/>
              <a:defRPr sz="6200"/>
            </a:lvl8pPr>
            <a:lvl9pPr marL="11272723" indent="0">
              <a:buNone/>
              <a:defRPr sz="6200"/>
            </a:lvl9pPr>
          </a:lstStyle>
          <a:p>
            <a:endParaRPr lang="en-NZ" dirty="0"/>
          </a:p>
        </p:txBody>
      </p:sp>
      <p:sp>
        <p:nvSpPr>
          <p:cNvPr id="4" name="Text Placeholder 3"/>
          <p:cNvSpPr>
            <a:spLocks noGrp="1"/>
          </p:cNvSpPr>
          <p:nvPr>
            <p:ph type="body" sz="half" idx="2"/>
          </p:nvPr>
        </p:nvSpPr>
        <p:spPr>
          <a:xfrm>
            <a:off x="5935086" y="16738143"/>
            <a:ext cx="18167985" cy="2509977"/>
          </a:xfrm>
        </p:spPr>
        <p:txBody>
          <a:bodyPr/>
          <a:lstStyle>
            <a:lvl1pPr marL="0" indent="0">
              <a:buNone/>
              <a:defRPr sz="4300"/>
            </a:lvl1pPr>
            <a:lvl2pPr marL="1409090" indent="0">
              <a:buNone/>
              <a:defRPr sz="3700"/>
            </a:lvl2pPr>
            <a:lvl3pPr marL="2818181" indent="0">
              <a:buNone/>
              <a:defRPr sz="3100"/>
            </a:lvl3pPr>
            <a:lvl4pPr marL="4227271" indent="0">
              <a:buNone/>
              <a:defRPr sz="2800"/>
            </a:lvl4pPr>
            <a:lvl5pPr marL="5636362" indent="0">
              <a:buNone/>
              <a:defRPr sz="2800"/>
            </a:lvl5pPr>
            <a:lvl6pPr marL="7045452" indent="0">
              <a:buNone/>
              <a:defRPr sz="2800"/>
            </a:lvl6pPr>
            <a:lvl7pPr marL="8454542" indent="0">
              <a:buNone/>
              <a:defRPr sz="2800"/>
            </a:lvl7pPr>
            <a:lvl8pPr marL="9863633" indent="0">
              <a:buNone/>
              <a:defRPr sz="2800"/>
            </a:lvl8pPr>
            <a:lvl9pPr marL="11272723" indent="0">
              <a:buNone/>
              <a:defRPr sz="2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BA9A6-98AB-417E-9D6B-059E532BAD2C}" type="datetimeFigureOut">
              <a:rPr lang="en-US" smtClean="0"/>
              <a:pPr/>
              <a:t>9/6/2010</a:t>
            </a:fld>
            <a:endParaRPr lang="en-NZ" dirty="0"/>
          </a:p>
        </p:txBody>
      </p:sp>
      <p:sp>
        <p:nvSpPr>
          <p:cNvPr id="6" name="Footer Placeholder 5"/>
          <p:cNvSpPr>
            <a:spLocks noGrp="1"/>
          </p:cNvSpPr>
          <p:nvPr>
            <p:ph type="ftr" sz="quarter" idx="11"/>
          </p:nvPr>
        </p:nvSpPr>
        <p:spPr/>
        <p:txBody>
          <a:bodyPr/>
          <a:lstStyle/>
          <a:p>
            <a:endParaRPr lang="en-NZ" dirty="0"/>
          </a:p>
        </p:txBody>
      </p:sp>
      <p:sp>
        <p:nvSpPr>
          <p:cNvPr id="7" name="Slide Number Placeholder 6"/>
          <p:cNvSpPr>
            <a:spLocks noGrp="1"/>
          </p:cNvSpPr>
          <p:nvPr>
            <p:ph type="sldNum" sz="quarter" idx="12"/>
          </p:nvPr>
        </p:nvSpPr>
        <p:spPr/>
        <p:txBody>
          <a:bodyPr/>
          <a:lstStyle/>
          <a:p>
            <a:fld id="{7E5FC0D9-9610-4DEA-9327-E1E24423E086}" type="slidenum">
              <a:rPr lang="en-NZ" smtClean="0"/>
              <a:pPr/>
              <a:t>‹#›</a:t>
            </a:fld>
            <a:endParaRPr lang="en-NZ"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856464"/>
            <a:ext cx="27251978" cy="3564467"/>
          </a:xfrm>
          <a:prstGeom prst="rect">
            <a:avLst/>
          </a:prstGeom>
        </p:spPr>
        <p:txBody>
          <a:bodyPr vert="horz" lIns="281818" tIns="140909" rIns="281818" bIns="140909"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1513999" y="4990258"/>
            <a:ext cx="27251978" cy="14114299"/>
          </a:xfrm>
          <a:prstGeom prst="rect">
            <a:avLst/>
          </a:prstGeom>
        </p:spPr>
        <p:txBody>
          <a:bodyPr vert="horz" lIns="281818" tIns="140909" rIns="281818" bIns="14090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1513999" y="19822400"/>
            <a:ext cx="7065328" cy="1138649"/>
          </a:xfrm>
          <a:prstGeom prst="rect">
            <a:avLst/>
          </a:prstGeom>
        </p:spPr>
        <p:txBody>
          <a:bodyPr vert="horz" lIns="281818" tIns="140909" rIns="281818" bIns="140909" rtlCol="0" anchor="ctr"/>
          <a:lstStyle>
            <a:lvl1pPr algn="l">
              <a:defRPr sz="3700">
                <a:solidFill>
                  <a:schemeClr val="tx1">
                    <a:tint val="75000"/>
                  </a:schemeClr>
                </a:solidFill>
              </a:defRPr>
            </a:lvl1pPr>
          </a:lstStyle>
          <a:p>
            <a:fld id="{1CBBA9A6-98AB-417E-9D6B-059E532BAD2C}" type="datetimeFigureOut">
              <a:rPr lang="en-US" smtClean="0"/>
              <a:pPr/>
              <a:t>9/6/2010</a:t>
            </a:fld>
            <a:endParaRPr lang="en-NZ" dirty="0"/>
          </a:p>
        </p:txBody>
      </p:sp>
      <p:sp>
        <p:nvSpPr>
          <p:cNvPr id="5" name="Footer Placeholder 4"/>
          <p:cNvSpPr>
            <a:spLocks noGrp="1"/>
          </p:cNvSpPr>
          <p:nvPr>
            <p:ph type="ftr" sz="quarter" idx="3"/>
          </p:nvPr>
        </p:nvSpPr>
        <p:spPr>
          <a:xfrm>
            <a:off x="10345658" y="19822400"/>
            <a:ext cx="9588659" cy="1138649"/>
          </a:xfrm>
          <a:prstGeom prst="rect">
            <a:avLst/>
          </a:prstGeom>
        </p:spPr>
        <p:txBody>
          <a:bodyPr vert="horz" lIns="281818" tIns="140909" rIns="281818" bIns="140909" rtlCol="0" anchor="ctr"/>
          <a:lstStyle>
            <a:lvl1pPr algn="ctr">
              <a:defRPr sz="3700">
                <a:solidFill>
                  <a:schemeClr val="tx1">
                    <a:tint val="75000"/>
                  </a:schemeClr>
                </a:solidFill>
              </a:defRPr>
            </a:lvl1pPr>
          </a:lstStyle>
          <a:p>
            <a:endParaRPr lang="en-NZ" dirty="0"/>
          </a:p>
        </p:txBody>
      </p:sp>
      <p:sp>
        <p:nvSpPr>
          <p:cNvPr id="6" name="Slide Number Placeholder 5"/>
          <p:cNvSpPr>
            <a:spLocks noGrp="1"/>
          </p:cNvSpPr>
          <p:nvPr>
            <p:ph type="sldNum" sz="quarter" idx="4"/>
          </p:nvPr>
        </p:nvSpPr>
        <p:spPr>
          <a:xfrm>
            <a:off x="21700649" y="19822400"/>
            <a:ext cx="7065328" cy="1138649"/>
          </a:xfrm>
          <a:prstGeom prst="rect">
            <a:avLst/>
          </a:prstGeom>
        </p:spPr>
        <p:txBody>
          <a:bodyPr vert="horz" lIns="281818" tIns="140909" rIns="281818" bIns="140909" rtlCol="0" anchor="ctr"/>
          <a:lstStyle>
            <a:lvl1pPr algn="r">
              <a:defRPr sz="3700">
                <a:solidFill>
                  <a:schemeClr val="tx1">
                    <a:tint val="75000"/>
                  </a:schemeClr>
                </a:solidFill>
              </a:defRPr>
            </a:lvl1pPr>
          </a:lstStyle>
          <a:p>
            <a:fld id="{7E5FC0D9-9610-4DEA-9327-E1E24423E086}" type="slidenum">
              <a:rPr lang="en-NZ" smtClean="0"/>
              <a:pPr/>
              <a:t>‹#›</a:t>
            </a:fld>
            <a:endParaRPr lang="en-NZ"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18181" rtl="0" eaLnBrk="1" latinLnBrk="0" hangingPunct="1">
        <a:spcBef>
          <a:spcPct val="0"/>
        </a:spcBef>
        <a:buNone/>
        <a:defRPr sz="13600" kern="1200">
          <a:solidFill>
            <a:schemeClr val="tx1"/>
          </a:solidFill>
          <a:latin typeface="+mj-lt"/>
          <a:ea typeface="+mj-ea"/>
          <a:cs typeface="+mj-cs"/>
        </a:defRPr>
      </a:lvl1pPr>
    </p:titleStyle>
    <p:bodyStyle>
      <a:lvl1pPr marL="1056818" indent="-1056818" algn="l" defTabSz="2818181"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89772" indent="-880682" algn="l" defTabSz="2818181" rtl="0" eaLnBrk="1" latinLnBrk="0" hangingPunct="1">
        <a:spcBef>
          <a:spcPct val="20000"/>
        </a:spcBef>
        <a:buFont typeface="Arial" pitchFamily="34" charset="0"/>
        <a:buChar char="–"/>
        <a:defRPr sz="8600" kern="1200">
          <a:solidFill>
            <a:schemeClr val="tx1"/>
          </a:solidFill>
          <a:latin typeface="+mn-lt"/>
          <a:ea typeface="+mn-ea"/>
          <a:cs typeface="+mn-cs"/>
        </a:defRPr>
      </a:lvl2pPr>
      <a:lvl3pPr marL="3522726" indent="-704545" algn="l" defTabSz="2818181"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1816" indent="-704545" algn="l" defTabSz="2818181"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0907" indent="-704545" algn="l" defTabSz="2818181"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49997" indent="-704545" algn="l" defTabSz="2818181"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59088" indent="-704545" algn="l" defTabSz="2818181"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68178" indent="-704545" algn="l" defTabSz="2818181"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77268" indent="-704545" algn="l" defTabSz="2818181"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18181" rtl="0" eaLnBrk="1" latinLnBrk="0" hangingPunct="1">
        <a:defRPr sz="5500" kern="1200">
          <a:solidFill>
            <a:schemeClr val="tx1"/>
          </a:solidFill>
          <a:latin typeface="+mn-lt"/>
          <a:ea typeface="+mn-ea"/>
          <a:cs typeface="+mn-cs"/>
        </a:defRPr>
      </a:lvl1pPr>
      <a:lvl2pPr marL="1409090" algn="l" defTabSz="2818181" rtl="0" eaLnBrk="1" latinLnBrk="0" hangingPunct="1">
        <a:defRPr sz="5500" kern="1200">
          <a:solidFill>
            <a:schemeClr val="tx1"/>
          </a:solidFill>
          <a:latin typeface="+mn-lt"/>
          <a:ea typeface="+mn-ea"/>
          <a:cs typeface="+mn-cs"/>
        </a:defRPr>
      </a:lvl2pPr>
      <a:lvl3pPr marL="2818181" algn="l" defTabSz="2818181" rtl="0" eaLnBrk="1" latinLnBrk="0" hangingPunct="1">
        <a:defRPr sz="5500" kern="1200">
          <a:solidFill>
            <a:schemeClr val="tx1"/>
          </a:solidFill>
          <a:latin typeface="+mn-lt"/>
          <a:ea typeface="+mn-ea"/>
          <a:cs typeface="+mn-cs"/>
        </a:defRPr>
      </a:lvl3pPr>
      <a:lvl4pPr marL="4227271" algn="l" defTabSz="2818181" rtl="0" eaLnBrk="1" latinLnBrk="0" hangingPunct="1">
        <a:defRPr sz="5500" kern="1200">
          <a:solidFill>
            <a:schemeClr val="tx1"/>
          </a:solidFill>
          <a:latin typeface="+mn-lt"/>
          <a:ea typeface="+mn-ea"/>
          <a:cs typeface="+mn-cs"/>
        </a:defRPr>
      </a:lvl4pPr>
      <a:lvl5pPr marL="5636362" algn="l" defTabSz="2818181" rtl="0" eaLnBrk="1" latinLnBrk="0" hangingPunct="1">
        <a:defRPr sz="5500" kern="1200">
          <a:solidFill>
            <a:schemeClr val="tx1"/>
          </a:solidFill>
          <a:latin typeface="+mn-lt"/>
          <a:ea typeface="+mn-ea"/>
          <a:cs typeface="+mn-cs"/>
        </a:defRPr>
      </a:lvl5pPr>
      <a:lvl6pPr marL="7045452" algn="l" defTabSz="2818181" rtl="0" eaLnBrk="1" latinLnBrk="0" hangingPunct="1">
        <a:defRPr sz="5500" kern="1200">
          <a:solidFill>
            <a:schemeClr val="tx1"/>
          </a:solidFill>
          <a:latin typeface="+mn-lt"/>
          <a:ea typeface="+mn-ea"/>
          <a:cs typeface="+mn-cs"/>
        </a:defRPr>
      </a:lvl6pPr>
      <a:lvl7pPr marL="8454542" algn="l" defTabSz="2818181" rtl="0" eaLnBrk="1" latinLnBrk="0" hangingPunct="1">
        <a:defRPr sz="5500" kern="1200">
          <a:solidFill>
            <a:schemeClr val="tx1"/>
          </a:solidFill>
          <a:latin typeface="+mn-lt"/>
          <a:ea typeface="+mn-ea"/>
          <a:cs typeface="+mn-cs"/>
        </a:defRPr>
      </a:lvl7pPr>
      <a:lvl8pPr marL="9863633" algn="l" defTabSz="2818181" rtl="0" eaLnBrk="1" latinLnBrk="0" hangingPunct="1">
        <a:defRPr sz="5500" kern="1200">
          <a:solidFill>
            <a:schemeClr val="tx1"/>
          </a:solidFill>
          <a:latin typeface="+mn-lt"/>
          <a:ea typeface="+mn-ea"/>
          <a:cs typeface="+mn-cs"/>
        </a:defRPr>
      </a:lvl8pPr>
      <a:lvl9pPr marL="11272723" algn="l" defTabSz="2818181" rtl="0" eaLnBrk="1" latinLnBrk="0" hangingPunct="1">
        <a:defRPr sz="5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3284" y="0"/>
            <a:ext cx="22491773" cy="3118930"/>
          </a:xfrm>
          <a:effectLst/>
          <a:scene3d>
            <a:camera prst="orthographicFront"/>
            <a:lightRig rig="threePt" dir="t"/>
          </a:scene3d>
          <a:sp3d>
            <a:bevelT/>
          </a:sp3d>
        </p:spPr>
        <p:txBody>
          <a:bodyPr>
            <a:normAutofit fontScale="90000"/>
            <a:sp3d extrusionH="57150">
              <a:bevelT w="38100" h="38100"/>
            </a:sp3d>
          </a:bodyPr>
          <a:lstStyle/>
          <a:p>
            <a:r>
              <a:rPr lang="en-NZ" dirty="0" smtClean="0">
                <a:ln w="76200">
                  <a:noFill/>
                </a:ln>
                <a:solidFill>
                  <a:schemeClr val="bg2">
                    <a:lumMod val="50000"/>
                  </a:schemeClr>
                </a:solidFill>
                <a:effectLst>
                  <a:glow rad="139700">
                    <a:schemeClr val="accent3">
                      <a:lumMod val="50000"/>
                      <a:alpha val="40000"/>
                    </a:schemeClr>
                  </a:glow>
                  <a:outerShdw blurRad="38100" dist="38100" dir="2700000" algn="tl">
                    <a:srgbClr val="000000">
                      <a:alpha val="43137"/>
                    </a:srgbClr>
                  </a:outerShdw>
                </a:effectLst>
                <a:latin typeface="Franklin Gothic Heavy" pitchFamily="34" charset="0"/>
              </a:rPr>
              <a:t>ALGORITHM VISUALISATION</a:t>
            </a:r>
            <a:endParaRPr lang="en-NZ" dirty="0">
              <a:ln w="76200">
                <a:noFill/>
              </a:ln>
              <a:solidFill>
                <a:schemeClr val="bg2">
                  <a:lumMod val="50000"/>
                </a:schemeClr>
              </a:solidFill>
              <a:effectLst>
                <a:glow rad="139700">
                  <a:schemeClr val="accent3">
                    <a:lumMod val="50000"/>
                    <a:alpha val="40000"/>
                  </a:schemeClr>
                </a:glow>
                <a:outerShdw blurRad="38100" dist="38100" dir="2700000" algn="tl">
                  <a:srgbClr val="000000">
                    <a:alpha val="43137"/>
                  </a:srgbClr>
                </a:outerShdw>
              </a:effectLst>
              <a:latin typeface="Franklin Gothic Heavy" pitchFamily="34" charset="0"/>
            </a:endParaRPr>
          </a:p>
        </p:txBody>
      </p:sp>
      <p:sp>
        <p:nvSpPr>
          <p:cNvPr id="3" name="Subtitle 2"/>
          <p:cNvSpPr>
            <a:spLocks noGrp="1"/>
          </p:cNvSpPr>
          <p:nvPr>
            <p:ph type="subTitle" idx="1"/>
          </p:nvPr>
        </p:nvSpPr>
        <p:spPr>
          <a:xfrm>
            <a:off x="7363123" y="20054440"/>
            <a:ext cx="21195983" cy="341559"/>
          </a:xfrm>
        </p:spPr>
        <p:txBody>
          <a:bodyPr>
            <a:normAutofit fontScale="25000" lnSpcReduction="20000"/>
          </a:bodyPr>
          <a:lstStyle/>
          <a:p>
            <a:r>
              <a:rPr lang="en-NZ" dirty="0" smtClean="0"/>
              <a:t>David Olsen + Nathan Pitman</a:t>
            </a:r>
            <a:endParaRPr lang="en-NZ" dirty="0"/>
          </a:p>
        </p:txBody>
      </p:sp>
      <p:sp>
        <p:nvSpPr>
          <p:cNvPr id="17" name="Title 1"/>
          <p:cNvSpPr txBox="1">
            <a:spLocks/>
          </p:cNvSpPr>
          <p:nvPr/>
        </p:nvSpPr>
        <p:spPr>
          <a:xfrm>
            <a:off x="4266779" y="1764408"/>
            <a:ext cx="22491773" cy="3118930"/>
          </a:xfrm>
          <a:prstGeom prst="rect">
            <a:avLst/>
          </a:prstGeom>
          <a:effectLst/>
        </p:spPr>
        <p:txBody>
          <a:bodyPr vert="horz" lIns="281818" tIns="140909" rIns="281818" bIns="140909" rtlCol="0" anchor="ctr">
            <a:normAutofit fontScale="97500"/>
          </a:bodyPr>
          <a:lstStyle/>
          <a:p>
            <a:pPr marL="0" marR="0" lvl="0" indent="0" algn="ctr" defTabSz="2818181" rtl="0" eaLnBrk="1" fontAlgn="auto" latinLnBrk="0" hangingPunct="1">
              <a:lnSpc>
                <a:spcPct val="100000"/>
              </a:lnSpc>
              <a:spcBef>
                <a:spcPct val="0"/>
              </a:spcBef>
              <a:spcAft>
                <a:spcPts val="0"/>
              </a:spcAft>
              <a:buClrTx/>
              <a:buSzTx/>
              <a:buFontTx/>
              <a:buNone/>
              <a:tabLst/>
              <a:defRPr/>
            </a:pPr>
            <a:r>
              <a:rPr kumimoji="0" lang="en-NZ" sz="4400" b="1" i="0" u="none" strike="noStrike" kern="1200" cap="none" spc="0" normalizeH="0" baseline="0" noProof="0" dirty="0" smtClean="0">
                <a:ln>
                  <a:noFill/>
                </a:ln>
                <a:solidFill>
                  <a:schemeClr val="accent3">
                    <a:lumMod val="20000"/>
                    <a:lumOff val="80000"/>
                  </a:schemeClr>
                </a:solidFill>
                <a:effectLst>
                  <a:outerShdw blurRad="38100" dist="38100" dir="2700000" algn="tl">
                    <a:srgbClr val="000000">
                      <a:alpha val="43137"/>
                    </a:srgbClr>
                  </a:outerShdw>
                </a:effectLst>
                <a:uLnTx/>
                <a:uFillTx/>
                <a:latin typeface="Calibri" pitchFamily="34" charset="0"/>
                <a:ea typeface="+mj-ea"/>
                <a:cs typeface="Calibri" pitchFamily="34" charset="0"/>
              </a:rPr>
              <a:t>Group 79: David</a:t>
            </a:r>
            <a:r>
              <a:rPr kumimoji="0" lang="en-NZ" sz="4400" b="1" i="0" u="none" strike="noStrike" kern="1200" cap="none" spc="0" normalizeH="0" noProof="0" dirty="0" smtClean="0">
                <a:ln>
                  <a:noFill/>
                </a:ln>
                <a:solidFill>
                  <a:schemeClr val="accent3">
                    <a:lumMod val="20000"/>
                    <a:lumOff val="80000"/>
                  </a:schemeClr>
                </a:solidFill>
                <a:effectLst>
                  <a:outerShdw blurRad="38100" dist="38100" dir="2700000" algn="tl">
                    <a:srgbClr val="000000">
                      <a:alpha val="43137"/>
                    </a:srgbClr>
                  </a:outerShdw>
                </a:effectLst>
                <a:uLnTx/>
                <a:uFillTx/>
                <a:latin typeface="Calibri" pitchFamily="34" charset="0"/>
                <a:ea typeface="+mj-ea"/>
                <a:cs typeface="Calibri" pitchFamily="34" charset="0"/>
              </a:rPr>
              <a:t> Olsen and Nathan Pitman</a:t>
            </a:r>
          </a:p>
          <a:p>
            <a:pPr marL="0" marR="0" lvl="0" indent="0" algn="ctr" defTabSz="2818181" rtl="0" eaLnBrk="1" fontAlgn="auto" latinLnBrk="0" hangingPunct="1">
              <a:lnSpc>
                <a:spcPct val="100000"/>
              </a:lnSpc>
              <a:spcBef>
                <a:spcPct val="0"/>
              </a:spcBef>
              <a:spcAft>
                <a:spcPts val="0"/>
              </a:spcAft>
              <a:buClrTx/>
              <a:buSzTx/>
              <a:buFontTx/>
              <a:buNone/>
              <a:tabLst/>
              <a:defRPr/>
            </a:pPr>
            <a:r>
              <a:rPr lang="en-NZ" sz="4400" b="1" baseline="0" dirty="0" smtClean="0">
                <a:solidFill>
                  <a:schemeClr val="accent3">
                    <a:lumMod val="20000"/>
                    <a:lumOff val="80000"/>
                  </a:schemeClr>
                </a:solidFill>
                <a:effectLst>
                  <a:outerShdw blurRad="38100" dist="38100" dir="2700000" algn="tl">
                    <a:srgbClr val="000000">
                      <a:alpha val="43137"/>
                    </a:srgbClr>
                  </a:outerShdw>
                </a:effectLst>
                <a:latin typeface="Calibri" pitchFamily="34" charset="0"/>
                <a:ea typeface="+mj-ea"/>
                <a:cs typeface="Calibri" pitchFamily="34" charset="0"/>
              </a:rPr>
              <a:t>Supervisor: Michael </a:t>
            </a:r>
            <a:r>
              <a:rPr lang="en-NZ" sz="4400" b="1" baseline="0" dirty="0" err="1" smtClean="0">
                <a:solidFill>
                  <a:schemeClr val="accent3">
                    <a:lumMod val="20000"/>
                    <a:lumOff val="80000"/>
                  </a:schemeClr>
                </a:solidFill>
                <a:effectLst>
                  <a:outerShdw blurRad="38100" dist="38100" dir="2700000" algn="tl">
                    <a:srgbClr val="000000">
                      <a:alpha val="43137"/>
                    </a:srgbClr>
                  </a:outerShdw>
                </a:effectLst>
                <a:latin typeface="Calibri" pitchFamily="34" charset="0"/>
                <a:ea typeface="+mj-ea"/>
                <a:cs typeface="Calibri" pitchFamily="34" charset="0"/>
              </a:rPr>
              <a:t>Dinneen</a:t>
            </a:r>
            <a:endParaRPr kumimoji="0" lang="en-NZ" sz="4400" b="1" i="0" u="none" strike="noStrike" kern="1200" cap="none" spc="0" normalizeH="0" baseline="0" noProof="0" dirty="0">
              <a:ln>
                <a:noFill/>
              </a:ln>
              <a:solidFill>
                <a:schemeClr val="accent3">
                  <a:lumMod val="20000"/>
                  <a:lumOff val="80000"/>
                </a:schemeClr>
              </a:solidFill>
              <a:effectLst/>
              <a:uLnTx/>
              <a:uFillTx/>
              <a:latin typeface="Calibri" pitchFamily="34" charset="0"/>
              <a:ea typeface="+mj-ea"/>
              <a:cs typeface="Calibri" pitchFamily="34" charset="0"/>
            </a:endParaRPr>
          </a:p>
        </p:txBody>
      </p:sp>
      <p:sp>
        <p:nvSpPr>
          <p:cNvPr id="46" name="Rounded Rectangle 45"/>
          <p:cNvSpPr/>
          <p:nvPr/>
        </p:nvSpPr>
        <p:spPr>
          <a:xfrm>
            <a:off x="22556811" y="10045328"/>
            <a:ext cx="7200800" cy="8640960"/>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NZ" sz="5400" b="1" dirty="0" smtClean="0">
                <a:solidFill>
                  <a:prstClr val="black"/>
                </a:solidFill>
                <a:cs typeface="Times New Roman" pitchFamily="18" charset="0"/>
              </a:rPr>
              <a:t>Future Work and Conclusions</a:t>
            </a:r>
          </a:p>
          <a:p>
            <a:pPr lvl="0"/>
            <a:endParaRPr lang="en-NZ" sz="2200" dirty="0" smtClean="0">
              <a:solidFill>
                <a:prstClr val="black"/>
              </a:solidFill>
              <a:latin typeface="Times New Roman" pitchFamily="18" charset="0"/>
              <a:cs typeface="Times New Roman" pitchFamily="18" charset="0"/>
            </a:endParaRPr>
          </a:p>
          <a:p>
            <a:pPr lvl="0">
              <a:spcAft>
                <a:spcPts val="800"/>
              </a:spcAft>
            </a:pPr>
            <a:r>
              <a:rPr lang="en-NZ" sz="2200" dirty="0" smtClean="0">
                <a:solidFill>
                  <a:prstClr val="black"/>
                </a:solidFill>
                <a:cs typeface="Times New Roman" pitchFamily="18" charset="0"/>
              </a:rPr>
              <a:t>We have developed a generic framework for algorithm visualisation which can be used effectively in computer science education. Possible future work includes:</a:t>
            </a:r>
          </a:p>
          <a:p>
            <a:pPr lvl="0">
              <a:spcAft>
                <a:spcPts val="800"/>
              </a:spcAft>
            </a:pPr>
            <a:endParaRPr lang="en-NZ" sz="2200" dirty="0" smtClean="0">
              <a:solidFill>
                <a:prstClr val="black"/>
              </a:solidFill>
              <a:cs typeface="Times New Roman" pitchFamily="18" charset="0"/>
            </a:endParaRPr>
          </a:p>
          <a:p>
            <a:pPr marL="187325" lvl="0" indent="-187325">
              <a:spcAft>
                <a:spcPts val="800"/>
              </a:spcAft>
              <a:buFont typeface="Arial" pitchFamily="34" charset="0"/>
              <a:buChar char="•"/>
            </a:pPr>
            <a:r>
              <a:rPr lang="en-NZ" sz="2200" dirty="0" smtClean="0">
                <a:solidFill>
                  <a:prstClr val="black"/>
                </a:solidFill>
                <a:cs typeface="Times New Roman" pitchFamily="18" charset="0"/>
              </a:rPr>
              <a:t> Adding more wrappers and viewable equivalents so that more data structures can be visualised; e.g. graph data structures and matrices.</a:t>
            </a:r>
          </a:p>
          <a:p>
            <a:pPr marL="187325" lvl="0" indent="-187325">
              <a:spcAft>
                <a:spcPts val="800"/>
              </a:spcAft>
              <a:buFont typeface="Arial" pitchFamily="34" charset="0"/>
              <a:buChar char="•"/>
            </a:pPr>
            <a:r>
              <a:rPr lang="en-NZ" sz="2200" dirty="0" smtClean="0">
                <a:solidFill>
                  <a:prstClr val="black"/>
                </a:solidFill>
                <a:cs typeface="Times New Roman" pitchFamily="18" charset="0"/>
              </a:rPr>
              <a:t> Building upon the use-case of this framework as a visual debugger. This would involve writing a data-source component in another language which is more amenable to introspection.</a:t>
            </a:r>
          </a:p>
          <a:p>
            <a:pPr marL="187325" lvl="0" indent="-187325">
              <a:spcAft>
                <a:spcPts val="800"/>
              </a:spcAft>
              <a:buFont typeface="Arial" pitchFamily="34" charset="0"/>
              <a:buChar char="•"/>
            </a:pPr>
            <a:r>
              <a:rPr lang="en-NZ" sz="2200" dirty="0" smtClean="0">
                <a:solidFill>
                  <a:prstClr val="black"/>
                </a:solidFill>
                <a:cs typeface="Times New Roman" pitchFamily="18" charset="0"/>
              </a:rPr>
              <a:t> Allowing algorithm animations to be saved in a video format for archiving and future use.</a:t>
            </a:r>
          </a:p>
          <a:p>
            <a:pPr marL="187325" lvl="0" indent="-187325">
              <a:spcAft>
                <a:spcPts val="800"/>
              </a:spcAft>
              <a:buFont typeface="Arial" pitchFamily="34" charset="0"/>
              <a:buChar char="•"/>
            </a:pPr>
            <a:r>
              <a:rPr lang="en-NZ" sz="2200" dirty="0" smtClean="0">
                <a:solidFill>
                  <a:prstClr val="black"/>
                </a:solidFill>
                <a:cs typeface="Times New Roman" pitchFamily="18" charset="0"/>
              </a:rPr>
              <a:t> Adding a statistics module which displays useful data about the operations performed on various data structures.</a:t>
            </a:r>
            <a:endParaRPr lang="en-NZ" dirty="0"/>
          </a:p>
        </p:txBody>
      </p:sp>
      <p:sp>
        <p:nvSpPr>
          <p:cNvPr id="47" name="Rounded Rectangle 46"/>
          <p:cNvSpPr/>
          <p:nvPr/>
        </p:nvSpPr>
        <p:spPr>
          <a:xfrm>
            <a:off x="666379" y="4140672"/>
            <a:ext cx="6624736" cy="5400600"/>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NZ" b="1" dirty="0" smtClean="0">
                <a:solidFill>
                  <a:prstClr val="black"/>
                </a:solidFill>
              </a:rPr>
              <a:t>Objective </a:t>
            </a:r>
          </a:p>
          <a:p>
            <a:pPr lvl="0"/>
            <a:endParaRPr lang="en-NZ" sz="2600" dirty="0" smtClean="0">
              <a:solidFill>
                <a:prstClr val="black"/>
              </a:solidFill>
              <a:latin typeface="Times New Roman" pitchFamily="18" charset="0"/>
              <a:cs typeface="Times New Roman" pitchFamily="18" charset="0"/>
            </a:endParaRPr>
          </a:p>
          <a:p>
            <a:pPr lvl="0">
              <a:spcAft>
                <a:spcPts val="800"/>
              </a:spcAft>
            </a:pPr>
            <a:r>
              <a:rPr lang="en-NZ" sz="2200" dirty="0" smtClean="0">
                <a:solidFill>
                  <a:prstClr val="black"/>
                </a:solidFill>
                <a:latin typeface="Cambria" pitchFamily="18" charset="0"/>
                <a:ea typeface="Tahoma" pitchFamily="34" charset="0"/>
                <a:cs typeface="Tahoma" pitchFamily="34" charset="0"/>
              </a:rPr>
              <a:t>To develop a tool for automatically animating algorithms in action, focussing on:</a:t>
            </a:r>
          </a:p>
          <a:p>
            <a:pPr lvl="0">
              <a:spcAft>
                <a:spcPts val="800"/>
              </a:spcAft>
            </a:pPr>
            <a:endParaRPr lang="en-NZ" sz="2200" dirty="0" smtClean="0">
              <a:solidFill>
                <a:prstClr val="black"/>
              </a:solidFill>
              <a:latin typeface="Cambria" pitchFamily="18" charset="0"/>
              <a:ea typeface="Tahoma" pitchFamily="34" charset="0"/>
              <a:cs typeface="Tahoma" pitchFamily="34" charset="0"/>
            </a:endParaRPr>
          </a:p>
          <a:p>
            <a:pPr marL="187325" lvl="0" indent="-187325">
              <a:spcAft>
                <a:spcPts val="800"/>
              </a:spcAft>
              <a:buFont typeface="Arial" charset="0"/>
              <a:buChar char="•"/>
            </a:pPr>
            <a:r>
              <a:rPr lang="en-NZ" sz="2200" dirty="0" smtClean="0">
                <a:solidFill>
                  <a:prstClr val="black"/>
                </a:solidFill>
                <a:latin typeface="Cambria" pitchFamily="18" charset="0"/>
                <a:ea typeface="Tahoma" pitchFamily="34" charset="0"/>
                <a:cs typeface="Tahoma" pitchFamily="34" charset="0"/>
              </a:rPr>
              <a:t> Ease of use – animations should be highly comprehensible for students and highly configurable by lecturers. </a:t>
            </a:r>
          </a:p>
          <a:p>
            <a:pPr marL="187325" lvl="0" indent="-187325">
              <a:spcAft>
                <a:spcPts val="800"/>
              </a:spcAft>
              <a:buFont typeface="Arial" charset="0"/>
              <a:buChar char="•"/>
            </a:pPr>
            <a:r>
              <a:rPr lang="en-NZ" sz="2200" dirty="0" smtClean="0">
                <a:solidFill>
                  <a:prstClr val="black"/>
                </a:solidFill>
                <a:latin typeface="Cambria" pitchFamily="18" charset="0"/>
                <a:ea typeface="Tahoma" pitchFamily="34" charset="0"/>
                <a:cs typeface="Tahoma" pitchFamily="34" charset="0"/>
              </a:rPr>
              <a:t>Versatility – our framework should not be biased towards any family of algorithms.</a:t>
            </a:r>
            <a:endParaRPr lang="en-NZ" sz="2200" dirty="0">
              <a:latin typeface="Cambria" pitchFamily="18" charset="0"/>
              <a:ea typeface="Tahoma" pitchFamily="34" charset="0"/>
              <a:cs typeface="Tahoma" pitchFamily="34" charset="0"/>
            </a:endParaRPr>
          </a:p>
        </p:txBody>
      </p:sp>
      <p:sp>
        <p:nvSpPr>
          <p:cNvPr id="49" name="Rounded Rectangle 48"/>
          <p:cNvSpPr/>
          <p:nvPr/>
        </p:nvSpPr>
        <p:spPr>
          <a:xfrm>
            <a:off x="7867179" y="16094000"/>
            <a:ext cx="13897544" cy="4968552"/>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NZ" sz="5400" b="1" dirty="0" smtClean="0">
                <a:solidFill>
                  <a:prstClr val="black"/>
                </a:solidFill>
                <a:cs typeface="Times New Roman" pitchFamily="18" charset="0"/>
              </a:rPr>
              <a:t>Our Approach</a:t>
            </a:r>
          </a:p>
          <a:p>
            <a:pPr marL="187325" lvl="0" indent="-187325">
              <a:spcAft>
                <a:spcPts val="800"/>
              </a:spcAft>
              <a:buFont typeface="Arial" pitchFamily="34" charset="0"/>
              <a:buChar char="•"/>
            </a:pPr>
            <a:r>
              <a:rPr lang="en-NZ" sz="2200" dirty="0" smtClean="0">
                <a:solidFill>
                  <a:prstClr val="black"/>
                </a:solidFill>
                <a:latin typeface="Cambria" pitchFamily="18" charset="0"/>
                <a:cs typeface="Times New Roman" pitchFamily="18" charset="0"/>
              </a:rPr>
              <a:t>Developing a framework which works out of the box. In order for a user to have their algorithm visualised, they need simply write it as normal in C++ , include our header file and link against our library. </a:t>
            </a:r>
          </a:p>
          <a:p>
            <a:pPr marL="187325" lvl="0" indent="-187325">
              <a:spcAft>
                <a:spcPts val="800"/>
              </a:spcAft>
              <a:buFont typeface="Arial" pitchFamily="34" charset="0"/>
              <a:buChar char="•"/>
            </a:pPr>
            <a:r>
              <a:rPr lang="en-NZ" sz="2200" dirty="0" smtClean="0">
                <a:solidFill>
                  <a:prstClr val="black"/>
                </a:solidFill>
                <a:latin typeface="Cambria" pitchFamily="18" charset="0"/>
                <a:cs typeface="Times New Roman" pitchFamily="18" charset="0"/>
              </a:rPr>
              <a:t>Automatically detecting all instantiated data structures and deciding which ones should be displayed. </a:t>
            </a:r>
          </a:p>
          <a:p>
            <a:pPr marL="187325" lvl="0" indent="-187325">
              <a:spcAft>
                <a:spcPts val="800"/>
              </a:spcAft>
              <a:buFont typeface="Arial" pitchFamily="34" charset="0"/>
              <a:buChar char="•"/>
            </a:pPr>
            <a:r>
              <a:rPr lang="en-NZ" sz="2200" dirty="0" smtClean="0">
                <a:solidFill>
                  <a:prstClr val="black"/>
                </a:solidFill>
                <a:latin typeface="Cambria" pitchFamily="18" charset="0"/>
                <a:cs typeface="Times New Roman" pitchFamily="18" charset="0"/>
              </a:rPr>
              <a:t>Allowing the user to manipulate and drag these viewable objects around on screen.</a:t>
            </a:r>
          </a:p>
          <a:p>
            <a:pPr marL="187325" lvl="0" indent="-187325">
              <a:spcAft>
                <a:spcPts val="800"/>
              </a:spcAft>
              <a:buFont typeface="Arial" pitchFamily="34" charset="0"/>
              <a:buChar char="•"/>
            </a:pPr>
            <a:r>
              <a:rPr lang="en-NZ" sz="2200" dirty="0" smtClean="0">
                <a:solidFill>
                  <a:prstClr val="black"/>
                </a:solidFill>
                <a:latin typeface="Cambria" pitchFamily="18" charset="0"/>
                <a:cs typeface="Times New Roman" pitchFamily="18" charset="0"/>
              </a:rPr>
              <a:t>Tracking the movement of data throughout data structures ranging from integer types to hash tables. This allows our code to analyse complex data dependencies over time and compress them into useful and relevant actions.</a:t>
            </a:r>
          </a:p>
          <a:p>
            <a:pPr marL="187325" lvl="0" indent="-187325">
              <a:spcAft>
                <a:spcPts val="800"/>
              </a:spcAft>
              <a:buFont typeface="Arial" pitchFamily="34" charset="0"/>
              <a:buChar char="•"/>
            </a:pPr>
            <a:r>
              <a:rPr lang="en-NZ" sz="2200" dirty="0" smtClean="0">
                <a:solidFill>
                  <a:prstClr val="black"/>
                </a:solidFill>
                <a:latin typeface="Cambria" pitchFamily="18" charset="0"/>
                <a:cs typeface="Times New Roman" pitchFamily="18" charset="0"/>
              </a:rPr>
              <a:t>Providing functions which allow the user (in code) to perform useful tasks such as enforcing the display or suppression of specific data structures, or giving the View hints as to how it should lay out viewable objects according to the problem at hand.</a:t>
            </a:r>
            <a:endParaRPr lang="en-NZ" dirty="0">
              <a:latin typeface="Cambria" pitchFamily="18" charset="0"/>
            </a:endParaRPr>
          </a:p>
        </p:txBody>
      </p:sp>
      <p:sp>
        <p:nvSpPr>
          <p:cNvPr id="50" name="Rounded Rectangle 49"/>
          <p:cNvSpPr/>
          <p:nvPr/>
        </p:nvSpPr>
        <p:spPr>
          <a:xfrm>
            <a:off x="8011195" y="4284688"/>
            <a:ext cx="13753528" cy="11377264"/>
          </a:xfrm>
          <a:prstGeom prst="roundRect">
            <a:avLst>
              <a:gd name="adj" fmla="val 6940"/>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gn="ctr"/>
            <a:r>
              <a:rPr lang="en-NZ" sz="5400" b="1" dirty="0" smtClean="0">
                <a:solidFill>
                  <a:prstClr val="black"/>
                </a:solidFill>
                <a:cs typeface="Times New Roman" pitchFamily="18" charset="0"/>
              </a:rPr>
              <a:t>Architecture</a:t>
            </a:r>
          </a:p>
        </p:txBody>
      </p:sp>
      <p:sp>
        <p:nvSpPr>
          <p:cNvPr id="51" name="Rounded Rectangle 50"/>
          <p:cNvSpPr/>
          <p:nvPr/>
        </p:nvSpPr>
        <p:spPr>
          <a:xfrm>
            <a:off x="22484803" y="4356696"/>
            <a:ext cx="7128792" cy="5040560"/>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NZ" sz="5400" b="1" dirty="0" smtClean="0">
                <a:solidFill>
                  <a:prstClr val="black"/>
                </a:solidFill>
                <a:cs typeface="Times New Roman" pitchFamily="18" charset="0"/>
              </a:rPr>
              <a:t>Challenges</a:t>
            </a:r>
          </a:p>
          <a:p>
            <a:pPr lvl="0"/>
            <a:endParaRPr lang="en-NZ" sz="2200" dirty="0" smtClean="0">
              <a:solidFill>
                <a:prstClr val="black"/>
              </a:solidFill>
              <a:latin typeface="Times New Roman" pitchFamily="18" charset="0"/>
              <a:cs typeface="Times New Roman" pitchFamily="18" charset="0"/>
            </a:endParaRPr>
          </a:p>
          <a:p>
            <a:pPr marL="187325" lvl="0" indent="-187325">
              <a:spcAft>
                <a:spcPts val="800"/>
              </a:spcAft>
              <a:buFont typeface="Arial" pitchFamily="34" charset="0"/>
              <a:buChar char="•"/>
            </a:pPr>
            <a:r>
              <a:rPr lang="en-NZ" sz="2200" dirty="0" smtClean="0">
                <a:solidFill>
                  <a:prstClr val="black"/>
                </a:solidFill>
                <a:cs typeface="Times New Roman" pitchFamily="18" charset="0"/>
              </a:rPr>
              <a:t> Presenting the data structures in a space-efficient layout which is useful over a range of algorithms</a:t>
            </a:r>
          </a:p>
          <a:p>
            <a:pPr marL="187325" lvl="0" indent="-187325">
              <a:spcAft>
                <a:spcPts val="800"/>
              </a:spcAft>
              <a:buFont typeface="Arial" pitchFamily="34" charset="0"/>
              <a:buChar char="•"/>
            </a:pPr>
            <a:r>
              <a:rPr lang="en-NZ" sz="2200" dirty="0" smtClean="0">
                <a:solidFill>
                  <a:prstClr val="black"/>
                </a:solidFill>
                <a:cs typeface="Times New Roman" pitchFamily="18" charset="0"/>
              </a:rPr>
              <a:t> Performing introspection of data structures without affecting  the expected operation of the original code or included libraries. </a:t>
            </a:r>
          </a:p>
          <a:p>
            <a:pPr marL="187325" lvl="0" indent="-187325">
              <a:spcAft>
                <a:spcPts val="800"/>
              </a:spcAft>
              <a:buFont typeface="Arial" pitchFamily="34" charset="0"/>
              <a:buChar char="•"/>
            </a:pPr>
            <a:r>
              <a:rPr lang="en-NZ" sz="2200" dirty="0" smtClean="0">
                <a:solidFill>
                  <a:prstClr val="black"/>
                </a:solidFill>
                <a:cs typeface="Times New Roman" pitchFamily="18" charset="0"/>
              </a:rPr>
              <a:t> Reading ahead through user code instructions and identifying sequences which constitute a single logical action.</a:t>
            </a:r>
            <a:endParaRPr lang="en-NZ" dirty="0"/>
          </a:p>
        </p:txBody>
      </p:sp>
      <p:sp>
        <p:nvSpPr>
          <p:cNvPr id="52" name="Rounded Rectangle 51"/>
          <p:cNvSpPr/>
          <p:nvPr/>
        </p:nvSpPr>
        <p:spPr>
          <a:xfrm>
            <a:off x="594371" y="10045328"/>
            <a:ext cx="6696744" cy="8640960"/>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NZ" sz="5400" b="1" dirty="0" smtClean="0">
              <a:solidFill>
                <a:schemeClr val="tx1">
                  <a:lumMod val="95000"/>
                  <a:lumOff val="5000"/>
                </a:schemeClr>
              </a:solidFill>
              <a:cs typeface="Times New Roman" pitchFamily="18" charset="0"/>
            </a:endParaRPr>
          </a:p>
          <a:p>
            <a:pPr lvl="0" algn="ctr"/>
            <a:r>
              <a:rPr lang="en-NZ" sz="5400" b="1" dirty="0" smtClean="0">
                <a:solidFill>
                  <a:schemeClr val="tx1">
                    <a:lumMod val="95000"/>
                    <a:lumOff val="5000"/>
                  </a:schemeClr>
                </a:solidFill>
                <a:cs typeface="Times New Roman" pitchFamily="18" charset="0"/>
              </a:rPr>
              <a:t>Motivation</a:t>
            </a:r>
          </a:p>
          <a:p>
            <a:pPr lvl="0"/>
            <a:endParaRPr lang="en-NZ" sz="2200" dirty="0" smtClean="0">
              <a:solidFill>
                <a:schemeClr val="tx1">
                  <a:lumMod val="95000"/>
                  <a:lumOff val="5000"/>
                </a:schemeClr>
              </a:solidFill>
              <a:latin typeface="Times New Roman" pitchFamily="18" charset="0"/>
              <a:cs typeface="Times New Roman" pitchFamily="18" charset="0"/>
            </a:endParaRPr>
          </a:p>
          <a:p>
            <a:pPr lvl="0">
              <a:spcAft>
                <a:spcPts val="800"/>
              </a:spcAft>
            </a:pPr>
            <a:r>
              <a:rPr lang="en-NZ" sz="2200" dirty="0" smtClean="0">
                <a:solidFill>
                  <a:schemeClr val="tx1">
                    <a:lumMod val="95000"/>
                    <a:lumOff val="5000"/>
                  </a:schemeClr>
                </a:solidFill>
                <a:latin typeface="Cambria" pitchFamily="18" charset="0"/>
                <a:cs typeface="Times New Roman" pitchFamily="18" charset="0"/>
              </a:rPr>
              <a:t>Typically, lecturers will use some sort of diagram to show an example of an algorithm in action. This might just be a quick sketch, an animation, or even an interactive program.</a:t>
            </a:r>
          </a:p>
          <a:p>
            <a:pPr lvl="0">
              <a:spcAft>
                <a:spcPts val="800"/>
              </a:spcAft>
            </a:pPr>
            <a:endParaRPr lang="en-NZ" sz="2200" dirty="0" smtClean="0">
              <a:solidFill>
                <a:schemeClr val="tx1">
                  <a:lumMod val="95000"/>
                  <a:lumOff val="5000"/>
                </a:schemeClr>
              </a:solidFill>
              <a:latin typeface="Cambria" pitchFamily="18" charset="0"/>
              <a:cs typeface="Times New Roman" pitchFamily="18" charset="0"/>
            </a:endParaRPr>
          </a:p>
          <a:p>
            <a:pPr lvl="0">
              <a:spcAft>
                <a:spcPts val="800"/>
              </a:spcAft>
            </a:pPr>
            <a:r>
              <a:rPr lang="en-NZ" sz="2200" dirty="0" smtClean="0">
                <a:solidFill>
                  <a:schemeClr val="tx1">
                    <a:lumMod val="95000"/>
                    <a:lumOff val="5000"/>
                  </a:schemeClr>
                </a:solidFill>
                <a:latin typeface="Cambria" pitchFamily="18" charset="0"/>
                <a:cs typeface="Times New Roman" pitchFamily="18" charset="0"/>
              </a:rPr>
              <a:t>There are existing databases of animated GIFs and Java applets which are tailored only towards specific algorithms. Furthermore, because they are developed independently using different tools/languages, there is much repeated work between them.</a:t>
            </a:r>
          </a:p>
          <a:p>
            <a:pPr lvl="0">
              <a:spcAft>
                <a:spcPts val="800"/>
              </a:spcAft>
            </a:pPr>
            <a:endParaRPr lang="en-NZ" sz="2200" dirty="0" smtClean="0">
              <a:solidFill>
                <a:schemeClr val="tx1">
                  <a:lumMod val="95000"/>
                  <a:lumOff val="5000"/>
                </a:schemeClr>
              </a:solidFill>
              <a:latin typeface="Cambria" pitchFamily="18" charset="0"/>
              <a:cs typeface="Times New Roman" pitchFamily="18" charset="0"/>
            </a:endParaRPr>
          </a:p>
          <a:p>
            <a:pPr lvl="0">
              <a:spcAft>
                <a:spcPts val="800"/>
              </a:spcAft>
            </a:pPr>
            <a:r>
              <a:rPr lang="en-NZ" sz="2200" dirty="0" smtClean="0">
                <a:solidFill>
                  <a:schemeClr val="tx1">
                    <a:lumMod val="95000"/>
                    <a:lumOff val="5000"/>
                  </a:schemeClr>
                </a:solidFill>
                <a:latin typeface="Cambria" pitchFamily="18" charset="0"/>
                <a:cs typeface="Times New Roman" pitchFamily="18" charset="0"/>
              </a:rPr>
              <a:t>The converse approach taken by debuggers is to display as much of the program state as possible at discrete points in time. This is problematic, as not only does it not emphasize the data which is crucial to comprehending the algorithm at hand, it fails to provide the transitions between program states which animations depict so well.</a:t>
            </a:r>
          </a:p>
          <a:p>
            <a:pPr algn="ctr"/>
            <a:endParaRPr lang="en-NZ" dirty="0"/>
          </a:p>
        </p:txBody>
      </p:sp>
      <p:sp>
        <p:nvSpPr>
          <p:cNvPr id="55" name="Rectangle 54"/>
          <p:cNvSpPr/>
          <p:nvPr/>
        </p:nvSpPr>
        <p:spPr>
          <a:xfrm>
            <a:off x="8371235" y="11701512"/>
            <a:ext cx="3168352" cy="615553"/>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3400" b="1" cap="none" spc="0" dirty="0" smtClean="0">
                <a:ln w="12700">
                  <a:noFill/>
                  <a:prstDash val="solid"/>
                </a:ln>
                <a:effectLst>
                  <a:outerShdw blurRad="41275" dist="20320" dir="1800000" algn="tl" rotWithShape="0">
                    <a:srgbClr val="000000">
                      <a:alpha val="40000"/>
                    </a:srgbClr>
                  </a:outerShdw>
                </a:effectLst>
              </a:rPr>
              <a:t>Algorithm</a:t>
            </a:r>
            <a:endParaRPr lang="en-US" sz="3400" b="1" cap="none" spc="0" dirty="0">
              <a:ln w="12700">
                <a:noFill/>
                <a:prstDash val="solid"/>
              </a:ln>
              <a:effectLst>
                <a:outerShdw blurRad="41275" dist="20320" dir="1800000" algn="tl" rotWithShape="0">
                  <a:srgbClr val="000000">
                    <a:alpha val="40000"/>
                  </a:srgbClr>
                </a:outerShdw>
              </a:effectLst>
            </a:endParaRPr>
          </a:p>
        </p:txBody>
      </p:sp>
      <p:sp>
        <p:nvSpPr>
          <p:cNvPr id="56" name="TextBox 55"/>
          <p:cNvSpPr txBox="1"/>
          <p:nvPr/>
        </p:nvSpPr>
        <p:spPr>
          <a:xfrm>
            <a:off x="8587259" y="12421592"/>
            <a:ext cx="2736304" cy="1200329"/>
          </a:xfrm>
          <a:prstGeom prst="rect">
            <a:avLst/>
          </a:prstGeom>
          <a:solidFill>
            <a:schemeClr val="accent3">
              <a:lumMod val="20000"/>
              <a:lumOff val="80000"/>
            </a:schemeClr>
          </a:solidFill>
          <a:ln>
            <a:solidFill>
              <a:schemeClr val="tx1"/>
            </a:solidFill>
          </a:ln>
        </p:spPr>
        <p:txBody>
          <a:bodyPr wrap="square" rtlCol="0">
            <a:spAutoFit/>
          </a:bodyPr>
          <a:lstStyle/>
          <a:p>
            <a:r>
              <a:rPr lang="en-NZ" sz="2400" dirty="0">
                <a:solidFill>
                  <a:schemeClr val="tx2"/>
                </a:solidFill>
              </a:rPr>
              <a:t>i</a:t>
            </a:r>
            <a:r>
              <a:rPr lang="en-NZ" sz="2400" dirty="0" smtClean="0">
                <a:solidFill>
                  <a:schemeClr val="tx2"/>
                </a:solidFill>
              </a:rPr>
              <a:t>nt</a:t>
            </a:r>
            <a:r>
              <a:rPr lang="en-NZ" sz="2400" dirty="0" smtClean="0"/>
              <a:t> temp = array[</a:t>
            </a:r>
            <a:r>
              <a:rPr lang="en-NZ" sz="2400" dirty="0" smtClean="0">
                <a:solidFill>
                  <a:schemeClr val="accent2"/>
                </a:solidFill>
              </a:rPr>
              <a:t>1</a:t>
            </a:r>
            <a:r>
              <a:rPr lang="en-NZ" sz="2400" dirty="0" smtClean="0"/>
              <a:t>];</a:t>
            </a:r>
          </a:p>
          <a:p>
            <a:r>
              <a:rPr lang="en-NZ" sz="2400" dirty="0"/>
              <a:t>a</a:t>
            </a:r>
            <a:r>
              <a:rPr lang="en-NZ" sz="2400" dirty="0" smtClean="0"/>
              <a:t>rray[</a:t>
            </a:r>
            <a:r>
              <a:rPr lang="en-NZ" sz="2400" dirty="0" smtClean="0">
                <a:solidFill>
                  <a:schemeClr val="accent2"/>
                </a:solidFill>
              </a:rPr>
              <a:t>1</a:t>
            </a:r>
            <a:r>
              <a:rPr lang="en-NZ" sz="2400" dirty="0" smtClean="0"/>
              <a:t>] = array[</a:t>
            </a:r>
            <a:r>
              <a:rPr lang="en-NZ" sz="2400" dirty="0" smtClean="0">
                <a:solidFill>
                  <a:schemeClr val="accent2"/>
                </a:solidFill>
              </a:rPr>
              <a:t>0</a:t>
            </a:r>
            <a:r>
              <a:rPr lang="en-NZ" sz="2400" dirty="0" smtClean="0"/>
              <a:t>];</a:t>
            </a:r>
          </a:p>
          <a:p>
            <a:r>
              <a:rPr lang="en-NZ" sz="2400" dirty="0"/>
              <a:t>a</a:t>
            </a:r>
            <a:r>
              <a:rPr lang="en-NZ" sz="2400" dirty="0" smtClean="0"/>
              <a:t>rray[</a:t>
            </a:r>
            <a:r>
              <a:rPr lang="en-NZ" sz="2400" dirty="0" smtClean="0">
                <a:solidFill>
                  <a:schemeClr val="accent2"/>
                </a:solidFill>
              </a:rPr>
              <a:t>0</a:t>
            </a:r>
            <a:r>
              <a:rPr lang="en-NZ" sz="2400" dirty="0" smtClean="0"/>
              <a:t>] = temp;</a:t>
            </a:r>
            <a:endParaRPr lang="en-NZ" sz="2400" dirty="0"/>
          </a:p>
        </p:txBody>
      </p:sp>
      <p:sp>
        <p:nvSpPr>
          <p:cNvPr id="58" name="Rectangle 57"/>
          <p:cNvSpPr/>
          <p:nvPr/>
        </p:nvSpPr>
        <p:spPr>
          <a:xfrm>
            <a:off x="12043643" y="11197456"/>
            <a:ext cx="5616624" cy="3168352"/>
          </a:xfrm>
          <a:prstGeom prst="rect">
            <a:avLst/>
          </a:prstGeom>
          <a:solidFill>
            <a:srgbClr val="B2B2B2"/>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NZ"/>
          </a:p>
        </p:txBody>
      </p:sp>
      <p:sp>
        <p:nvSpPr>
          <p:cNvPr id="59" name="Rectangle 58"/>
          <p:cNvSpPr/>
          <p:nvPr/>
        </p:nvSpPr>
        <p:spPr>
          <a:xfrm>
            <a:off x="13699827" y="11269464"/>
            <a:ext cx="2576667" cy="615553"/>
          </a:xfrm>
          <a:prstGeom prst="rect">
            <a:avLst/>
          </a:prstGeom>
          <a:noFill/>
          <a:ln>
            <a:noFill/>
          </a:ln>
          <a:effectLst>
            <a:outerShdw blurRad="50800" dist="38100" dir="2700000" algn="tl" rotWithShape="0">
              <a:prstClr val="black">
                <a:alpha val="40000"/>
              </a:prstClr>
            </a:outerShdw>
          </a:effectLst>
        </p:spPr>
        <p:txBody>
          <a:bodyPr wrap="none" lIns="91440" tIns="45720" rIns="91440" bIns="45720">
            <a:spAutoFit/>
          </a:bodyPr>
          <a:lstStyle/>
          <a:p>
            <a:pPr algn="ctr"/>
            <a:r>
              <a:rPr lang="en-US" sz="3400" b="1" cap="none" spc="0" dirty="0" smtClean="0">
                <a:ln w="12700">
                  <a:noFill/>
                  <a:prstDash val="solid"/>
                </a:ln>
                <a:effectLst>
                  <a:outerShdw blurRad="41275" dist="20320" dir="1800000" algn="tl" rotWithShape="0">
                    <a:srgbClr val="000000">
                      <a:alpha val="40000"/>
                    </a:srgbClr>
                  </a:outerShdw>
                </a:effectLst>
              </a:rPr>
              <a:t>Action Buffer</a:t>
            </a:r>
            <a:endParaRPr lang="en-US" sz="3400" b="1" cap="none" spc="0" dirty="0">
              <a:ln w="12700">
                <a:noFill/>
                <a:prstDash val="solid"/>
              </a:ln>
              <a:effectLst>
                <a:outerShdw blurRad="41275" dist="20320" dir="1800000" algn="tl" rotWithShape="0">
                  <a:srgbClr val="000000">
                    <a:alpha val="40000"/>
                  </a:srgbClr>
                </a:outerShdw>
              </a:effectLst>
            </a:endParaRPr>
          </a:p>
        </p:txBody>
      </p:sp>
      <p:graphicFrame>
        <p:nvGraphicFramePr>
          <p:cNvPr id="60" name="Table 59"/>
          <p:cNvGraphicFramePr>
            <a:graphicFrameLocks noGrp="1"/>
          </p:cNvGraphicFramePr>
          <p:nvPr/>
        </p:nvGraphicFramePr>
        <p:xfrm>
          <a:off x="12259667" y="12061552"/>
          <a:ext cx="5112568" cy="1872208"/>
        </p:xfrm>
        <a:graphic>
          <a:graphicData uri="http://schemas.openxmlformats.org/drawingml/2006/table">
            <a:tbl>
              <a:tblPr firstRow="1" bandRow="1">
                <a:solidFill>
                  <a:srgbClr val="B2B2B2"/>
                </a:solidFill>
                <a:tableStyleId>{073A0DAA-6AF3-43AB-8588-CEC1D06C72B9}</a:tableStyleId>
              </a:tblPr>
              <a:tblGrid>
                <a:gridCol w="896942"/>
                <a:gridCol w="1076329"/>
                <a:gridCol w="1704190"/>
                <a:gridCol w="1435107"/>
              </a:tblGrid>
              <a:tr h="576064">
                <a:tc>
                  <a:txBody>
                    <a:bodyPr/>
                    <a:lstStyle/>
                    <a:p>
                      <a:r>
                        <a:rPr lang="en-NZ" sz="2400" dirty="0" smtClean="0">
                          <a:solidFill>
                            <a:schemeClr val="tx1"/>
                          </a:solidFill>
                        </a:rPr>
                        <a:t>Time</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B2B2B2"/>
                    </a:solidFill>
                  </a:tcPr>
                </a:tc>
                <a:tc>
                  <a:txBody>
                    <a:bodyPr/>
                    <a:lstStyle/>
                    <a:p>
                      <a:r>
                        <a:rPr lang="en-NZ" sz="2400" dirty="0" smtClean="0">
                          <a:solidFill>
                            <a:schemeClr val="tx1"/>
                          </a:solidFill>
                        </a:rPr>
                        <a:t>Action</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B2B2B2"/>
                    </a:solidFill>
                  </a:tcPr>
                </a:tc>
                <a:tc>
                  <a:txBody>
                    <a:bodyPr/>
                    <a:lstStyle/>
                    <a:p>
                      <a:r>
                        <a:rPr lang="en-NZ" sz="2400" dirty="0" smtClean="0">
                          <a:solidFill>
                            <a:schemeClr val="tx1"/>
                          </a:solidFill>
                        </a:rPr>
                        <a:t>From (time)</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B2B2B2"/>
                    </a:solidFill>
                  </a:tcPr>
                </a:tc>
                <a:tc>
                  <a:txBody>
                    <a:bodyPr/>
                    <a:lstStyle/>
                    <a:p>
                      <a:pPr algn="l"/>
                      <a:r>
                        <a:rPr lang="en-NZ" sz="2400" dirty="0" smtClean="0">
                          <a:solidFill>
                            <a:schemeClr val="tx1"/>
                          </a:solidFill>
                        </a:rPr>
                        <a:t>To</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B2B2B2"/>
                    </a:solidFill>
                  </a:tcPr>
                </a:tc>
              </a:tr>
              <a:tr h="648072">
                <a:tc>
                  <a:txBody>
                    <a:bodyPr/>
                    <a:lstStyle/>
                    <a:p>
                      <a:r>
                        <a:rPr lang="en-NZ" sz="2400" dirty="0" smtClean="0">
                          <a:solidFill>
                            <a:schemeClr val="tx1"/>
                          </a:solidFill>
                        </a:rPr>
                        <a:t>1</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2400" dirty="0" smtClean="0">
                          <a:solidFill>
                            <a:schemeClr val="tx1"/>
                          </a:solidFill>
                        </a:rPr>
                        <a:t>Assign</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marL="0" marR="0" indent="0" algn="l" defTabSz="2818181" rtl="0" eaLnBrk="1" fontAlgn="auto" latinLnBrk="0" hangingPunct="1">
                        <a:lnSpc>
                          <a:spcPct val="100000"/>
                        </a:lnSpc>
                        <a:spcBef>
                          <a:spcPts val="0"/>
                        </a:spcBef>
                        <a:spcAft>
                          <a:spcPts val="0"/>
                        </a:spcAft>
                        <a:buClrTx/>
                        <a:buSzTx/>
                        <a:buFontTx/>
                        <a:buNone/>
                        <a:tabLst/>
                        <a:defRPr/>
                      </a:pPr>
                      <a:r>
                        <a:rPr lang="en-NZ" sz="2400" dirty="0" smtClean="0">
                          <a:solidFill>
                            <a:schemeClr val="tx1"/>
                          </a:solidFill>
                        </a:rPr>
                        <a:t>array[0],</a:t>
                      </a:r>
                      <a:r>
                        <a:rPr lang="en-NZ" sz="2400" baseline="0" dirty="0" smtClean="0">
                          <a:solidFill>
                            <a:schemeClr val="tx1"/>
                          </a:solidFill>
                        </a:rPr>
                        <a:t> t</a:t>
                      </a:r>
                      <a:r>
                        <a:rPr lang="en-NZ" sz="2400" baseline="-25000" dirty="0" smtClean="0">
                          <a:solidFill>
                            <a:schemeClr val="tx1"/>
                          </a:solidFill>
                        </a:rPr>
                        <a:t>0</a:t>
                      </a:r>
                      <a:endParaRPr lang="en-NZ" sz="240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2400" dirty="0" smtClean="0">
                          <a:solidFill>
                            <a:schemeClr val="tx1"/>
                          </a:solidFill>
                        </a:rPr>
                        <a:t>array[1]</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648072">
                <a:tc>
                  <a:txBody>
                    <a:bodyPr/>
                    <a:lstStyle/>
                    <a:p>
                      <a:r>
                        <a:rPr lang="en-NZ" sz="2400" dirty="0" smtClean="0">
                          <a:solidFill>
                            <a:schemeClr val="tx1"/>
                          </a:solidFill>
                        </a:rPr>
                        <a:t>2</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2400" dirty="0" smtClean="0">
                          <a:solidFill>
                            <a:schemeClr val="tx1"/>
                          </a:solidFill>
                        </a:rPr>
                        <a:t>Assign</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2400" baseline="0" dirty="0" smtClean="0">
                          <a:solidFill>
                            <a:schemeClr val="tx1"/>
                          </a:solidFill>
                        </a:rPr>
                        <a:t>array[1], t</a:t>
                      </a:r>
                      <a:r>
                        <a:rPr lang="en-NZ" sz="2400" baseline="-25000" dirty="0" smtClean="0">
                          <a:solidFill>
                            <a:schemeClr val="tx1"/>
                          </a:solidFill>
                        </a:rPr>
                        <a:t>0</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2400" dirty="0" smtClean="0">
                          <a:solidFill>
                            <a:schemeClr val="tx1"/>
                          </a:solidFill>
                        </a:rPr>
                        <a:t>array[0]</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bl>
          </a:graphicData>
        </a:graphic>
      </p:graphicFrame>
      <p:sp>
        <p:nvSpPr>
          <p:cNvPr id="61" name="Right Brace 60"/>
          <p:cNvSpPr/>
          <p:nvPr/>
        </p:nvSpPr>
        <p:spPr>
          <a:xfrm>
            <a:off x="17660267" y="12781632"/>
            <a:ext cx="504056" cy="1008112"/>
          </a:xfrm>
          <a:prstGeom prst="rightBrace">
            <a:avLst>
              <a:gd name="adj1" fmla="val 48646"/>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NZ"/>
          </a:p>
        </p:txBody>
      </p:sp>
      <p:sp>
        <p:nvSpPr>
          <p:cNvPr id="62" name="Flowchart: Card 61"/>
          <p:cNvSpPr/>
          <p:nvPr/>
        </p:nvSpPr>
        <p:spPr>
          <a:xfrm>
            <a:off x="18164323" y="12781632"/>
            <a:ext cx="3024336" cy="792088"/>
          </a:xfrm>
          <a:prstGeom prst="flowChartPunchedCard">
            <a:avLst/>
          </a:prstGeom>
          <a:solidFill>
            <a:srgbClr val="CDCE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sz="1800" dirty="0" smtClean="0">
                <a:solidFill>
                  <a:schemeClr val="tx1"/>
                </a:solidFill>
              </a:rPr>
              <a:t>These actions conflict!</a:t>
            </a:r>
          </a:p>
          <a:p>
            <a:r>
              <a:rPr lang="en-NZ" sz="1800" dirty="0" smtClean="0">
                <a:solidFill>
                  <a:schemeClr val="tx1"/>
                </a:solidFill>
              </a:rPr>
              <a:t>Animate them simultaneously.</a:t>
            </a:r>
          </a:p>
        </p:txBody>
      </p:sp>
      <p:cxnSp>
        <p:nvCxnSpPr>
          <p:cNvPr id="63" name="Straight Arrow Connector 62"/>
          <p:cNvCxnSpPr/>
          <p:nvPr/>
        </p:nvCxnSpPr>
        <p:spPr>
          <a:xfrm>
            <a:off x="11179547" y="12997656"/>
            <a:ext cx="108012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11035531" y="13357696"/>
            <a:ext cx="1224136"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9311435" y="6372920"/>
            <a:ext cx="1995033" cy="615553"/>
          </a:xfrm>
          <a:prstGeom prst="rect">
            <a:avLst/>
          </a:prstGeom>
          <a:noFill/>
          <a:ln>
            <a:noFill/>
          </a:ln>
          <a:effectLst>
            <a:outerShdw blurRad="50800" dist="38100" dir="2700000" algn="tl" rotWithShape="0">
              <a:prstClr val="black">
                <a:alpha val="40000"/>
              </a:prstClr>
            </a:outerShdw>
          </a:effectLst>
        </p:spPr>
        <p:txBody>
          <a:bodyPr wrap="none" lIns="91440" tIns="45720" rIns="91440" bIns="45720">
            <a:spAutoFit/>
          </a:bodyPr>
          <a:lstStyle/>
          <a:p>
            <a:pPr algn="ctr"/>
            <a:r>
              <a:rPr lang="en-US" sz="3400" b="1" cap="none" spc="0" dirty="0" smtClean="0">
                <a:ln w="12700">
                  <a:noFill/>
                  <a:prstDash val="solid"/>
                </a:ln>
                <a:effectLst>
                  <a:outerShdw blurRad="41275" dist="20320" dir="1800000" algn="tl" rotWithShape="0">
                    <a:srgbClr val="000000">
                      <a:alpha val="40000"/>
                    </a:srgbClr>
                  </a:outerShdw>
                </a:effectLst>
              </a:rPr>
              <a:t>Algorithm</a:t>
            </a:r>
            <a:endParaRPr lang="en-US" sz="3400" b="1" cap="none" spc="0" dirty="0">
              <a:ln w="12700">
                <a:noFill/>
                <a:prstDash val="solid"/>
              </a:ln>
              <a:effectLst>
                <a:outerShdw blurRad="41275" dist="20320" dir="1800000" algn="tl" rotWithShape="0">
                  <a:srgbClr val="000000">
                    <a:alpha val="40000"/>
                  </a:srgbClr>
                </a:outerShdw>
              </a:effectLst>
            </a:endParaRPr>
          </a:p>
        </p:txBody>
      </p:sp>
      <p:sp>
        <p:nvSpPr>
          <p:cNvPr id="71" name="TextBox 70"/>
          <p:cNvSpPr txBox="1"/>
          <p:nvPr/>
        </p:nvSpPr>
        <p:spPr>
          <a:xfrm>
            <a:off x="8515251" y="7093000"/>
            <a:ext cx="3744416" cy="1569660"/>
          </a:xfrm>
          <a:prstGeom prst="rect">
            <a:avLst/>
          </a:prstGeom>
          <a:solidFill>
            <a:schemeClr val="accent3">
              <a:lumMod val="20000"/>
              <a:lumOff val="80000"/>
            </a:schemeClr>
          </a:solidFill>
          <a:ln>
            <a:solidFill>
              <a:schemeClr val="tx1"/>
            </a:solidFill>
          </a:ln>
        </p:spPr>
        <p:txBody>
          <a:bodyPr wrap="square" rtlCol="0">
            <a:spAutoFit/>
          </a:bodyPr>
          <a:lstStyle/>
          <a:p>
            <a:r>
              <a:rPr lang="en-NZ" sz="2400" dirty="0" smtClean="0"/>
              <a:t>vector</a:t>
            </a:r>
            <a:r>
              <a:rPr lang="en-NZ" sz="2400" dirty="0" smtClean="0">
                <a:solidFill>
                  <a:schemeClr val="accent2"/>
                </a:solidFill>
              </a:rPr>
              <a:t>&lt;</a:t>
            </a:r>
            <a:r>
              <a:rPr lang="en-NZ" sz="2400" dirty="0" err="1" smtClean="0">
                <a:solidFill>
                  <a:schemeClr val="accent1"/>
                </a:solidFill>
              </a:rPr>
              <a:t>int</a:t>
            </a:r>
            <a:r>
              <a:rPr lang="en-NZ" sz="2400" dirty="0" smtClean="0">
                <a:solidFill>
                  <a:schemeClr val="accent2"/>
                </a:solidFill>
              </a:rPr>
              <a:t>&gt;</a:t>
            </a:r>
            <a:r>
              <a:rPr lang="en-NZ" sz="2400" dirty="0" smtClean="0"/>
              <a:t> data;</a:t>
            </a:r>
          </a:p>
          <a:p>
            <a:r>
              <a:rPr lang="en-NZ" sz="2400" dirty="0" err="1"/>
              <a:t>d</a:t>
            </a:r>
            <a:r>
              <a:rPr lang="en-NZ" sz="2400" dirty="0" err="1" smtClean="0"/>
              <a:t>ata.push_back</a:t>
            </a:r>
            <a:r>
              <a:rPr lang="en-NZ" sz="2400" dirty="0" smtClean="0"/>
              <a:t>(</a:t>
            </a:r>
            <a:r>
              <a:rPr lang="en-NZ" sz="2400" dirty="0" smtClean="0">
                <a:solidFill>
                  <a:schemeClr val="accent2"/>
                </a:solidFill>
              </a:rPr>
              <a:t>2</a:t>
            </a:r>
            <a:r>
              <a:rPr lang="en-NZ" sz="2400" dirty="0" smtClean="0"/>
              <a:t>);</a:t>
            </a:r>
          </a:p>
          <a:p>
            <a:r>
              <a:rPr lang="en-NZ" sz="2400" dirty="0" err="1"/>
              <a:t>d</a:t>
            </a:r>
            <a:r>
              <a:rPr lang="en-NZ" sz="2400" dirty="0" err="1" smtClean="0"/>
              <a:t>ata.push_back</a:t>
            </a:r>
            <a:r>
              <a:rPr lang="en-NZ" sz="2400" dirty="0" smtClean="0"/>
              <a:t>(</a:t>
            </a:r>
            <a:r>
              <a:rPr lang="en-NZ" sz="2400" dirty="0" smtClean="0">
                <a:solidFill>
                  <a:schemeClr val="accent2"/>
                </a:solidFill>
              </a:rPr>
              <a:t>5</a:t>
            </a:r>
            <a:r>
              <a:rPr lang="en-NZ" sz="2400" dirty="0" smtClean="0"/>
              <a:t>);</a:t>
            </a:r>
          </a:p>
          <a:p>
            <a:r>
              <a:rPr lang="en-NZ" sz="2400" dirty="0" err="1" smtClean="0"/>
              <a:t>data.insert</a:t>
            </a:r>
            <a:r>
              <a:rPr lang="en-NZ" sz="2400" dirty="0" smtClean="0"/>
              <a:t>(</a:t>
            </a:r>
            <a:r>
              <a:rPr lang="en-NZ" sz="2400" dirty="0" err="1" smtClean="0"/>
              <a:t>data.begin</a:t>
            </a:r>
            <a:r>
              <a:rPr lang="en-NZ" sz="2400" dirty="0" smtClean="0"/>
              <a:t>(), </a:t>
            </a:r>
            <a:r>
              <a:rPr lang="en-NZ" sz="2400" dirty="0" smtClean="0">
                <a:solidFill>
                  <a:schemeClr val="accent2"/>
                </a:solidFill>
              </a:rPr>
              <a:t>23</a:t>
            </a:r>
            <a:r>
              <a:rPr lang="en-NZ" sz="2400" dirty="0" smtClean="0"/>
              <a:t>);</a:t>
            </a:r>
            <a:endParaRPr lang="en-NZ" sz="2400" dirty="0"/>
          </a:p>
        </p:txBody>
      </p:sp>
      <p:sp>
        <p:nvSpPr>
          <p:cNvPr id="72" name="Rounded Rectangle 71"/>
          <p:cNvSpPr/>
          <p:nvPr/>
        </p:nvSpPr>
        <p:spPr>
          <a:xfrm>
            <a:off x="12835731" y="5508824"/>
            <a:ext cx="4320480" cy="4752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dirty="0">
              <a:solidFill>
                <a:schemeClr val="tx1"/>
              </a:solidFill>
            </a:endParaRPr>
          </a:p>
        </p:txBody>
      </p:sp>
      <p:sp>
        <p:nvSpPr>
          <p:cNvPr id="73" name="Rectangle 72"/>
          <p:cNvSpPr/>
          <p:nvPr/>
        </p:nvSpPr>
        <p:spPr>
          <a:xfrm>
            <a:off x="13267779" y="6228904"/>
            <a:ext cx="3600400" cy="3744416"/>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2400" dirty="0" smtClean="0">
                <a:solidFill>
                  <a:schemeClr val="tx1"/>
                </a:solidFill>
              </a:rPr>
              <a:t>VectorWrapper&lt;int&gt;</a:t>
            </a:r>
            <a:endParaRPr lang="en-NZ" sz="2400" dirty="0">
              <a:solidFill>
                <a:schemeClr val="tx1"/>
              </a:solidFill>
            </a:endParaRPr>
          </a:p>
        </p:txBody>
      </p:sp>
      <p:sp>
        <p:nvSpPr>
          <p:cNvPr id="74" name="Rectangle 73"/>
          <p:cNvSpPr/>
          <p:nvPr/>
        </p:nvSpPr>
        <p:spPr>
          <a:xfrm>
            <a:off x="13483803" y="6732960"/>
            <a:ext cx="3168352" cy="3024336"/>
          </a:xfrm>
          <a:prstGeom prst="rect">
            <a:avLst/>
          </a:prstGeom>
          <a:solidFill>
            <a:srgbClr val="B2B2B2"/>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2400" dirty="0" smtClean="0">
                <a:solidFill>
                  <a:schemeClr val="tx1"/>
                </a:solidFill>
              </a:rPr>
              <a:t>vector&lt;int&gt;</a:t>
            </a:r>
            <a:endParaRPr lang="en-NZ" sz="2400" dirty="0">
              <a:solidFill>
                <a:schemeClr val="tx1"/>
              </a:solidFill>
            </a:endParaRPr>
          </a:p>
        </p:txBody>
      </p:sp>
      <p:sp>
        <p:nvSpPr>
          <p:cNvPr id="75" name="Rectangle 74"/>
          <p:cNvSpPr/>
          <p:nvPr/>
        </p:nvSpPr>
        <p:spPr>
          <a:xfrm>
            <a:off x="13915851" y="5580832"/>
            <a:ext cx="2355132" cy="615553"/>
          </a:xfrm>
          <a:prstGeom prst="rect">
            <a:avLst/>
          </a:prstGeom>
          <a:noFill/>
          <a:ln>
            <a:noFill/>
          </a:ln>
          <a:effectLst>
            <a:outerShdw blurRad="50800" dist="38100" dir="2700000" algn="tl" rotWithShape="0">
              <a:prstClr val="black">
                <a:alpha val="40000"/>
              </a:prstClr>
            </a:outerShdw>
          </a:effectLst>
        </p:spPr>
        <p:txBody>
          <a:bodyPr wrap="none" lIns="91440" tIns="45720" rIns="91440" bIns="45720">
            <a:spAutoFit/>
          </a:bodyPr>
          <a:lstStyle/>
          <a:p>
            <a:pPr algn="ctr"/>
            <a:r>
              <a:rPr lang="en-US" sz="3400" b="1" cap="none" spc="0" dirty="0" smtClean="0">
                <a:ln w="12700">
                  <a:noFill/>
                  <a:prstDash val="solid"/>
                </a:ln>
                <a:effectLst>
                  <a:outerShdw blurRad="41275" dist="20320" dir="1800000" algn="tl" rotWithShape="0">
                    <a:srgbClr val="000000">
                      <a:alpha val="40000"/>
                    </a:srgbClr>
                  </a:outerShdw>
                </a:effectLst>
              </a:rPr>
              <a:t>Data Source</a:t>
            </a:r>
            <a:endParaRPr lang="en-US" sz="3400" b="1" cap="none" spc="0" dirty="0">
              <a:ln w="12700">
                <a:noFill/>
                <a:prstDash val="solid"/>
              </a:ln>
              <a:effectLst>
                <a:outerShdw blurRad="41275" dist="20320" dir="1800000" algn="tl" rotWithShape="0">
                  <a:srgbClr val="000000">
                    <a:alpha val="40000"/>
                  </a:srgbClr>
                </a:outerShdw>
              </a:effectLst>
            </a:endParaRPr>
          </a:p>
        </p:txBody>
      </p:sp>
      <p:graphicFrame>
        <p:nvGraphicFramePr>
          <p:cNvPr id="76" name="Table 75"/>
          <p:cNvGraphicFramePr>
            <a:graphicFrameLocks noGrp="1"/>
          </p:cNvGraphicFramePr>
          <p:nvPr/>
        </p:nvGraphicFramePr>
        <p:xfrm>
          <a:off x="13915851" y="7309024"/>
          <a:ext cx="2160240" cy="2141669"/>
        </p:xfrm>
        <a:graphic>
          <a:graphicData uri="http://schemas.openxmlformats.org/drawingml/2006/table">
            <a:tbl>
              <a:tblPr firstRow="1" bandRow="1">
                <a:tableStyleId>{5C22544A-7EE6-4342-B048-85BDC9FD1C3A}</a:tableStyleId>
              </a:tblPr>
              <a:tblGrid>
                <a:gridCol w="2160240"/>
              </a:tblGrid>
              <a:tr h="430481">
                <a:tc>
                  <a:txBody>
                    <a:bodyPr/>
                    <a:lstStyle/>
                    <a:p>
                      <a:r>
                        <a:rPr lang="en-NZ" sz="2400" dirty="0" smtClean="0">
                          <a:solidFill>
                            <a:schemeClr val="tx1"/>
                          </a:solidFill>
                        </a:rPr>
                        <a:t>insert 2</a:t>
                      </a:r>
                      <a:endParaRPr lang="en-NZ"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0481">
                <a:tc>
                  <a:txBody>
                    <a:bodyPr/>
                    <a:lstStyle/>
                    <a:p>
                      <a:r>
                        <a:rPr lang="en-NZ" sz="2400" b="1" dirty="0" smtClean="0"/>
                        <a:t>insert 5</a:t>
                      </a:r>
                      <a:endParaRPr lang="en-NZ"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27269">
                <a:tc>
                  <a:txBody>
                    <a:bodyPr/>
                    <a:lstStyle/>
                    <a:p>
                      <a:r>
                        <a:rPr lang="en-NZ" sz="2400" b="1" dirty="0" smtClean="0"/>
                        <a:t>copy</a:t>
                      </a:r>
                      <a:r>
                        <a:rPr lang="en-NZ" sz="2400" b="1" baseline="0" dirty="0" smtClean="0"/>
                        <a:t> integer</a:t>
                      </a:r>
                    </a:p>
                    <a:p>
                      <a:r>
                        <a:rPr lang="en-NZ" sz="2400" b="1" baseline="0" dirty="0" smtClean="0"/>
                        <a:t>copy integer</a:t>
                      </a:r>
                    </a:p>
                    <a:p>
                      <a:r>
                        <a:rPr lang="en-NZ" sz="2400" b="1" baseline="0" dirty="0" smtClean="0"/>
                        <a:t>insert 23</a:t>
                      </a:r>
                      <a:endParaRPr lang="en-NZ"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77" name="Curved Connector 76"/>
          <p:cNvCxnSpPr/>
          <p:nvPr/>
        </p:nvCxnSpPr>
        <p:spPr>
          <a:xfrm>
            <a:off x="15860067" y="8533160"/>
            <a:ext cx="1296144" cy="288032"/>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Curved Connector 77"/>
          <p:cNvCxnSpPr/>
          <p:nvPr/>
        </p:nvCxnSpPr>
        <p:spPr>
          <a:xfrm flipV="1">
            <a:off x="15860067" y="8821192"/>
            <a:ext cx="1296144" cy="72008"/>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Curved Connector 78"/>
          <p:cNvCxnSpPr/>
          <p:nvPr/>
        </p:nvCxnSpPr>
        <p:spPr>
          <a:xfrm flipV="1">
            <a:off x="15860067" y="8821192"/>
            <a:ext cx="1296144" cy="432048"/>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18740387" y="6084888"/>
            <a:ext cx="1093056" cy="615553"/>
          </a:xfrm>
          <a:prstGeom prst="rect">
            <a:avLst/>
          </a:prstGeom>
          <a:noFill/>
          <a:ln>
            <a:noFill/>
          </a:ln>
          <a:effectLst>
            <a:outerShdw blurRad="50800" dist="38100" dir="2700000" algn="tl" rotWithShape="0">
              <a:prstClr val="black">
                <a:alpha val="40000"/>
              </a:prstClr>
            </a:outerShdw>
          </a:effectLst>
        </p:spPr>
        <p:txBody>
          <a:bodyPr wrap="none" lIns="91440" tIns="45720" rIns="91440" bIns="45720">
            <a:spAutoFit/>
          </a:bodyPr>
          <a:lstStyle/>
          <a:p>
            <a:pPr algn="ctr"/>
            <a:r>
              <a:rPr lang="en-US" sz="3400" b="1" cap="none" spc="0" dirty="0" smtClean="0">
                <a:ln w="12700">
                  <a:noFill/>
                  <a:prstDash val="solid"/>
                </a:ln>
                <a:effectLst>
                  <a:outerShdw blurRad="41275" dist="20320" dir="1800000" algn="tl" rotWithShape="0">
                    <a:srgbClr val="000000">
                      <a:alpha val="40000"/>
                    </a:srgbClr>
                  </a:outerShdw>
                </a:effectLst>
              </a:rPr>
              <a:t>View</a:t>
            </a:r>
            <a:endParaRPr lang="en-US" sz="3400" b="1" cap="none" spc="0" dirty="0">
              <a:ln w="12700">
                <a:noFill/>
                <a:prstDash val="solid"/>
              </a:ln>
              <a:effectLst>
                <a:outerShdw blurRad="41275" dist="20320" dir="1800000" algn="tl" rotWithShape="0">
                  <a:srgbClr val="000000">
                    <a:alpha val="40000"/>
                  </a:srgbClr>
                </a:outerShdw>
              </a:effectLst>
            </a:endParaRPr>
          </a:p>
        </p:txBody>
      </p:sp>
      <p:sp>
        <p:nvSpPr>
          <p:cNvPr id="81" name="Rectangle 80"/>
          <p:cNvSpPr/>
          <p:nvPr/>
        </p:nvSpPr>
        <p:spPr>
          <a:xfrm>
            <a:off x="19388459" y="7381032"/>
            <a:ext cx="504056" cy="432048"/>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2400" dirty="0" smtClean="0">
                <a:solidFill>
                  <a:schemeClr val="tx1"/>
                </a:solidFill>
              </a:rPr>
              <a:t>2</a:t>
            </a:r>
            <a:endParaRPr lang="en-NZ" sz="2400" dirty="0">
              <a:solidFill>
                <a:schemeClr val="tx1"/>
              </a:solidFill>
            </a:endParaRPr>
          </a:p>
        </p:txBody>
      </p:sp>
      <p:sp>
        <p:nvSpPr>
          <p:cNvPr id="82" name="Rectangle 81"/>
          <p:cNvSpPr/>
          <p:nvPr/>
        </p:nvSpPr>
        <p:spPr>
          <a:xfrm>
            <a:off x="19892515" y="7381032"/>
            <a:ext cx="504056" cy="432048"/>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2400" dirty="0" smtClean="0">
                <a:solidFill>
                  <a:schemeClr val="tx1"/>
                </a:solidFill>
              </a:rPr>
              <a:t>5</a:t>
            </a:r>
            <a:endParaRPr lang="en-NZ" sz="2400" dirty="0">
              <a:solidFill>
                <a:schemeClr val="tx1"/>
              </a:solidFill>
            </a:endParaRPr>
          </a:p>
        </p:txBody>
      </p:sp>
      <p:sp>
        <p:nvSpPr>
          <p:cNvPr id="83" name="Rectangle 82"/>
          <p:cNvSpPr/>
          <p:nvPr/>
        </p:nvSpPr>
        <p:spPr>
          <a:xfrm>
            <a:off x="18884403" y="7381032"/>
            <a:ext cx="504056" cy="432048"/>
          </a:xfrm>
          <a:prstGeom prst="rect">
            <a:avLst/>
          </a:prstGeom>
          <a:noFill/>
          <a:ln w="12700"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dirty="0">
              <a:solidFill>
                <a:schemeClr val="tx1"/>
              </a:solidFill>
            </a:endParaRPr>
          </a:p>
        </p:txBody>
      </p:sp>
      <p:sp>
        <p:nvSpPr>
          <p:cNvPr id="84" name="Rectangle 83"/>
          <p:cNvSpPr/>
          <p:nvPr/>
        </p:nvSpPr>
        <p:spPr>
          <a:xfrm>
            <a:off x="18308339" y="8533160"/>
            <a:ext cx="648072" cy="576064"/>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2400" dirty="0" smtClean="0">
                <a:solidFill>
                  <a:schemeClr val="tx1"/>
                </a:solidFill>
              </a:rPr>
              <a:t>23</a:t>
            </a:r>
            <a:endParaRPr lang="en-NZ" sz="2400" dirty="0">
              <a:solidFill>
                <a:schemeClr val="tx1"/>
              </a:solidFill>
            </a:endParaRPr>
          </a:p>
        </p:txBody>
      </p:sp>
      <p:sp>
        <p:nvSpPr>
          <p:cNvPr id="85" name="Bent Arrow 84"/>
          <p:cNvSpPr/>
          <p:nvPr/>
        </p:nvSpPr>
        <p:spPr>
          <a:xfrm rot="5400000" flipH="1">
            <a:off x="18668379" y="8173120"/>
            <a:ext cx="864096" cy="288032"/>
          </a:xfrm>
          <a:prstGeom prst="bentArrow">
            <a:avLst>
              <a:gd name="adj1" fmla="val 20590"/>
              <a:gd name="adj2" fmla="val 25000"/>
              <a:gd name="adj3" fmla="val 25000"/>
              <a:gd name="adj4" fmla="val 87500"/>
            </a:avLst>
          </a:prstGeom>
          <a:solidFill>
            <a:srgbClr val="B2B2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chemeClr val="tx1"/>
              </a:solidFill>
            </a:endParaRPr>
          </a:p>
        </p:txBody>
      </p:sp>
      <p:cxnSp>
        <p:nvCxnSpPr>
          <p:cNvPr id="86" name="Straight Arrow Connector 85"/>
          <p:cNvCxnSpPr>
            <a:endCxn id="84" idx="1"/>
          </p:cNvCxnSpPr>
          <p:nvPr/>
        </p:nvCxnSpPr>
        <p:spPr>
          <a:xfrm>
            <a:off x="17084203" y="8821192"/>
            <a:ext cx="1224136"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7" name="Shape 86"/>
          <p:cNvCxnSpPr>
            <a:endCxn id="82" idx="0"/>
          </p:cNvCxnSpPr>
          <p:nvPr/>
        </p:nvCxnSpPr>
        <p:spPr>
          <a:xfrm flipV="1">
            <a:off x="15860067" y="7381032"/>
            <a:ext cx="4284476" cy="504056"/>
          </a:xfrm>
          <a:prstGeom prst="curvedConnector4">
            <a:avLst>
              <a:gd name="adj1" fmla="val 47059"/>
              <a:gd name="adj2" fmla="val 14535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8" name="Shape 87"/>
          <p:cNvCxnSpPr>
            <a:endCxn id="81" idx="0"/>
          </p:cNvCxnSpPr>
          <p:nvPr/>
        </p:nvCxnSpPr>
        <p:spPr>
          <a:xfrm flipV="1">
            <a:off x="15860067" y="7381032"/>
            <a:ext cx="3780420" cy="144016"/>
          </a:xfrm>
          <a:prstGeom prst="curvedConnector4">
            <a:avLst>
              <a:gd name="adj1" fmla="val 46667"/>
              <a:gd name="adj2" fmla="val 25873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9" name="Rounded Rectangle 88"/>
          <p:cNvSpPr/>
          <p:nvPr/>
        </p:nvSpPr>
        <p:spPr>
          <a:xfrm>
            <a:off x="18020307" y="5868864"/>
            <a:ext cx="2736304" cy="41044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dirty="0">
              <a:solidFill>
                <a:schemeClr val="tx1"/>
              </a:solidFill>
            </a:endParaRPr>
          </a:p>
        </p:txBody>
      </p:sp>
      <p:cxnSp>
        <p:nvCxnSpPr>
          <p:cNvPr id="104" name="Shape 67"/>
          <p:cNvCxnSpPr/>
          <p:nvPr/>
        </p:nvCxnSpPr>
        <p:spPr>
          <a:xfrm flipV="1">
            <a:off x="11251555" y="7597056"/>
            <a:ext cx="2664296" cy="144016"/>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hape 67"/>
          <p:cNvCxnSpPr/>
          <p:nvPr/>
        </p:nvCxnSpPr>
        <p:spPr>
          <a:xfrm>
            <a:off x="11323563" y="8029104"/>
            <a:ext cx="2592288" cy="1588"/>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hape 67"/>
          <p:cNvCxnSpPr/>
          <p:nvPr/>
        </p:nvCxnSpPr>
        <p:spPr>
          <a:xfrm>
            <a:off x="12187659" y="8461152"/>
            <a:ext cx="1728192" cy="360040"/>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8443243" y="10333360"/>
            <a:ext cx="13033448" cy="430887"/>
          </a:xfrm>
          <a:prstGeom prst="rect">
            <a:avLst/>
          </a:prstGeom>
          <a:noFill/>
        </p:spPr>
        <p:txBody>
          <a:bodyPr wrap="square" rtlCol="0">
            <a:spAutoFit/>
          </a:bodyPr>
          <a:lstStyle/>
          <a:p>
            <a:r>
              <a:rPr lang="en-NZ" sz="2200" dirty="0" smtClean="0">
                <a:latin typeface="Cambria" pitchFamily="18" charset="0"/>
                <a:cs typeface="Times New Roman" pitchFamily="18" charset="0"/>
              </a:rPr>
              <a:t>The C++ Data Source intercepts changes to a data structure and causes animations to be played in the view.</a:t>
            </a:r>
            <a:endParaRPr lang="en-NZ" sz="2200" dirty="0">
              <a:latin typeface="Cambria" pitchFamily="18" charset="0"/>
              <a:cs typeface="Times New Roman" pitchFamily="18" charset="0"/>
            </a:endParaRPr>
          </a:p>
        </p:txBody>
      </p:sp>
      <p:sp>
        <p:nvSpPr>
          <p:cNvPr id="133" name="TextBox 132"/>
          <p:cNvSpPr txBox="1"/>
          <p:nvPr/>
        </p:nvSpPr>
        <p:spPr>
          <a:xfrm>
            <a:off x="8731275" y="14437816"/>
            <a:ext cx="12457384" cy="1107996"/>
          </a:xfrm>
          <a:prstGeom prst="rect">
            <a:avLst/>
          </a:prstGeom>
          <a:noFill/>
        </p:spPr>
        <p:txBody>
          <a:bodyPr wrap="square" rtlCol="0">
            <a:spAutoFit/>
          </a:bodyPr>
          <a:lstStyle/>
          <a:p>
            <a:r>
              <a:rPr lang="en-NZ" sz="2200" dirty="0" smtClean="0">
                <a:latin typeface="Cambria" pitchFamily="18" charset="0"/>
                <a:cs typeface="Times New Roman" pitchFamily="18" charset="0"/>
              </a:rPr>
              <a:t>User code instructions are converted into higher level actions and clustered together to form visually meaningful animations. In this case, three code instructions are converted into two actions which are treated as one swap animation.</a:t>
            </a:r>
            <a:endParaRPr lang="en-NZ" sz="2200" dirty="0">
              <a:latin typeface="Cambria" pitchFamily="18" charset="0"/>
              <a:cs typeface="Times New Roman" pitchFamily="18" charset="0"/>
            </a:endParaRPr>
          </a:p>
        </p:txBody>
      </p:sp>
      <p:sp>
        <p:nvSpPr>
          <p:cNvPr id="134" name="Rounded Rectangle 133"/>
          <p:cNvSpPr/>
          <p:nvPr/>
        </p:nvSpPr>
        <p:spPr>
          <a:xfrm>
            <a:off x="8299227" y="6156896"/>
            <a:ext cx="4176464" cy="30963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dirty="0">
              <a:solidFill>
                <a:schemeClr val="tx1"/>
              </a:solidFill>
            </a:endParaRPr>
          </a:p>
        </p:txBody>
      </p:sp>
      <p:pic>
        <p:nvPicPr>
          <p:cNvPr id="135" name="Picture 134" descr="SESmall.png"/>
          <p:cNvPicPr>
            <a:picLocks noChangeAspect="1"/>
          </p:cNvPicPr>
          <p:nvPr/>
        </p:nvPicPr>
        <p:blipFill>
          <a:blip r:embed="rId3" cstate="print"/>
          <a:stretch>
            <a:fillRect/>
          </a:stretch>
        </p:blipFill>
        <p:spPr>
          <a:xfrm>
            <a:off x="1890515" y="19334360"/>
            <a:ext cx="3888432" cy="1360951"/>
          </a:xfrm>
          <a:prstGeom prst="rect">
            <a:avLst/>
          </a:prstGeom>
        </p:spPr>
      </p:pic>
      <p:pic>
        <p:nvPicPr>
          <p:cNvPr id="48" name="Picture 2" descr="F:\fourth year rape\SOFTENG401\UOA_Logo_RGB_Hor.jpg"/>
          <p:cNvPicPr>
            <a:picLocks noChangeAspect="1" noChangeArrowheads="1"/>
          </p:cNvPicPr>
          <p:nvPr/>
        </p:nvPicPr>
        <p:blipFill>
          <a:blip r:embed="rId4" cstate="print"/>
          <a:srcRect/>
          <a:stretch>
            <a:fillRect/>
          </a:stretch>
        </p:blipFill>
        <p:spPr bwMode="auto">
          <a:xfrm>
            <a:off x="23780947" y="19118336"/>
            <a:ext cx="4812848" cy="182505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1020</TotalTime>
  <Words>667</Words>
  <Application>Microsoft Office PowerPoint</Application>
  <PresentationFormat>Custom</PresentationFormat>
  <Paragraphs>76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ALGORITHM VISUALISATION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Nathan</dc:creator>
  <cp:lastModifiedBy>David</cp:lastModifiedBy>
  <cp:revision>212</cp:revision>
  <dcterms:created xsi:type="dcterms:W3CDTF">2008-10-20T12:03:15Z</dcterms:created>
  <dcterms:modified xsi:type="dcterms:W3CDTF">2010-09-06T11:49:01Z</dcterms:modified>
</cp:coreProperties>
</file>