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8" r:id="rId6"/>
    <p:sldId id="269" r:id="rId7"/>
    <p:sldId id="270" r:id="rId8"/>
    <p:sldId id="274" r:id="rId9"/>
    <p:sldId id="265" r:id="rId10"/>
    <p:sldId id="275" r:id="rId11"/>
    <p:sldId id="281" r:id="rId12"/>
    <p:sldId id="276" r:id="rId13"/>
    <p:sldId id="277" r:id="rId14"/>
    <p:sldId id="278" r:id="rId15"/>
    <p:sldId id="279"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E57"/>
    <a:srgbClr val="F2F292"/>
    <a:srgbClr val="B2B2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69831" autoAdjust="0"/>
  </p:normalViewPr>
  <p:slideViewPr>
    <p:cSldViewPr>
      <p:cViewPr>
        <p:scale>
          <a:sx n="70" d="100"/>
          <a:sy n="70" d="100"/>
        </p:scale>
        <p:origin x="-103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9489B-8DE9-42BA-AD60-DD2EDDD28D61}" type="datetimeFigureOut">
              <a:rPr lang="en-NZ" smtClean="0"/>
              <a:pPr/>
              <a:t>8/09/2010</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09F77-8738-4446-8643-FDB68FADFEB5}" type="slidenum">
              <a:rPr lang="en-NZ" smtClean="0"/>
              <a:pPr/>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view is in charge of displaying data structures</a:t>
            </a:r>
            <a:r>
              <a:rPr lang="en-NZ" baseline="0" dirty="0" smtClean="0"/>
              <a:t>. It exposes an interface which presents operations for creating/manipulating/deleting</a:t>
            </a:r>
          </a:p>
          <a:p>
            <a:r>
              <a:rPr lang="en-NZ" baseline="0" dirty="0" smtClean="0"/>
              <a:t>generic data structures such as array, matrix, printable object and map. Each data structure in the data source corresponds to a viewable </a:t>
            </a:r>
            <a:r>
              <a:rPr lang="en-NZ" baseline="0" dirty="0" smtClean="0"/>
              <a:t>object in the view; </a:t>
            </a:r>
            <a:r>
              <a:rPr lang="en-NZ" baseline="0" dirty="0" smtClean="0"/>
              <a:t>e.g. vectors and double-ended queues can both be represented in the View as arrays</a:t>
            </a:r>
            <a:r>
              <a:rPr lang="en-NZ" baseline="0" dirty="0" smtClean="0"/>
              <a:t>, as they have a lot in common and benefit little from different representation. Any primitive type will be represented as a </a:t>
            </a:r>
            <a:r>
              <a:rPr lang="en-NZ" baseline="0" dirty="0" smtClean="0"/>
              <a:t>printable </a:t>
            </a:r>
            <a:r>
              <a:rPr lang="en-NZ" baseline="0" dirty="0" smtClean="0"/>
              <a:t>object, since we don’t care what the type really is, as long as we know how to display it. Our array, and any other of our generic data structures, simply contain viewable objects. For those of you familiar with it, this is just the composite design pattern.</a:t>
            </a:r>
          </a:p>
          <a:p>
            <a:endParaRPr lang="en-NZ" baseline="0" dirty="0" smtClean="0"/>
          </a:p>
          <a:p>
            <a:r>
              <a:rPr lang="en-NZ" baseline="0" dirty="0" smtClean="0"/>
              <a:t>Currently our display is purely string based, so printable objects are represented as text strings regardless of their actual type. However, it is extensible, in case future data types are poorly represented by strings. Lecturers typically teach using examples which are easy to write on a board, so for now it is reasonable to simply use text.</a:t>
            </a:r>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aseline="0" dirty="0" smtClean="0"/>
              <a:t>The view is also in charge of animating any changes which occur to data structures. It is notified of these changes by the </a:t>
            </a:r>
            <a:r>
              <a:rPr lang="en-NZ" baseline="0" dirty="0" err="1" smtClean="0"/>
              <a:t>Datasource</a:t>
            </a:r>
            <a:r>
              <a:rPr lang="en-NZ" baseline="0" dirty="0" smtClean="0"/>
              <a:t>, which provides an Action object encapsulating a change. Typical actions would include creation or deletion of a data structure, insertion or removal of elements, and update of the value of an element. Based on this information, the view animates values moving and combining as appropriate. An assignment, for example, would show the value moving from the source element to the destination, and overwriting the current value at the destination.</a:t>
            </a:r>
          </a:p>
          <a:p>
            <a:endParaRPr lang="en-NZ" baseline="0" dirty="0" smtClean="0"/>
          </a:p>
          <a:p>
            <a:r>
              <a:rPr lang="en-NZ" baseline="0" dirty="0" smtClean="0"/>
              <a:t>There is also another class of action; actions that perform no actual changes to the data, yet display something in the view. Currently our only example of this is comparison operations. For improved clarity of sorting algorithms, we have implemented an action which is triggered every time displayed values are compared to each other. This action highlights the two values being compared, and displays the comparison operation above the elements. This way you can see when values are compared, but not actually swapped, which makes a sort clearer.</a:t>
            </a:r>
          </a:p>
          <a:p>
            <a:endParaRPr lang="en-NZ" baseline="0" dirty="0" smtClean="0"/>
          </a:p>
          <a:p>
            <a:r>
              <a:rPr lang="en-NZ" baseline="0" dirty="0" smtClean="0"/>
              <a:t>By default our view will perform generic animations which are typically enough to see what is happening. However, there are cases where a user would want to show extra information, or perhaps suppress something which gets in the way. There are two ways to approach this. One is to add more user interface functionality to the view, to enable or disable certain animations, or perhaps suppress data structures. While this can be useful, it is somewhat limited and will need to be repeated next time the program is run. Another option is to add hints into the code about which data structures to display and how. This is a little more precise, and our system currently supports this, but not to it’s full potential; only a few settings are available.</a:t>
            </a:r>
          </a:p>
          <a:p>
            <a:endParaRPr lang="en-NZ" baseline="0" dirty="0" smtClean="0"/>
          </a:p>
          <a:p>
            <a:r>
              <a:rPr lang="en-NZ" baseline="0" dirty="0" smtClean="0"/>
              <a:t>The user interface for the view focuses instead on controls for navigating the animation. The interface allows the user to pause animations, step forward one action at a time and go back in time through previous actions if something was missed. It also allows the user to zoom in/out on objects, label them and drag them around to arrange them in the desired layout. Layout is quite important for more complex algorithms, as screen space is quite limited. The view does support scrolling around a large canvas if not all data structures fit on the screen, but for ease of understanding it is best if everything is in view. With this in mind, our system will attempt to lay out data structures sensibly, placing new data structures close to existing data structures whose data is used in filling the new data structure.</a:t>
            </a:r>
          </a:p>
        </p:txBody>
      </p:sp>
      <p:sp>
        <p:nvSpPr>
          <p:cNvPr id="4" name="Slide Number Placeholder 3"/>
          <p:cNvSpPr>
            <a:spLocks noGrp="1"/>
          </p:cNvSpPr>
          <p:nvPr>
            <p:ph type="sldNum" sz="quarter" idx="10"/>
          </p:nvPr>
        </p:nvSpPr>
        <p:spPr/>
        <p:txBody>
          <a:bodyPr/>
          <a:lstStyle/>
          <a:p>
            <a:fld id="{8CD09F77-8738-4446-8643-FDB68FADFEB5}"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To animate data moving between data structures, we need to figure out where each piece of data came from. This can be quite complex. Consider an integer. We may take a few integers from one array, add them together, then store them in another array.</a:t>
            </a:r>
            <a:r>
              <a:rPr lang="en-US" sz="1200" baseline="0" dirty="0" smtClean="0">
                <a:solidFill>
                  <a:schemeClr val="tx1"/>
                </a:solidFill>
                <a:latin typeface="+mn-lt"/>
              </a:rPr>
              <a:t> </a:t>
            </a:r>
            <a:r>
              <a:rPr lang="en-US" sz="1200" dirty="0" smtClean="0">
                <a:solidFill>
                  <a:srgbClr val="000000"/>
                </a:solidFill>
                <a:latin typeface="Arial" charset="0"/>
              </a:rPr>
              <a:t>We don't want to display the temporary values involved, as most of them are unimportant. But for the animation to be clear, we need to show which pieces of data contributed to the new value displayed.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achieve this, for each integer we maintain the set of displayed integers that were involved in the calculation of its current value. We also keep track of the time that displayed value was read, as the displayed integer may have been updated afterwards, which would mean we couldn't use it in an animation.</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So if some temporary integer in a program was assigned a value which was calculated by adding two values in some array displayed on screen, it would have a history set containing those two elements, no matter how many times it was copied since then. If this integer was inserted into some other array, we would animate the two values from the first array flying down, combining, then being placed in the second array. Obviously other data types are treated the same way.</a:t>
            </a: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Swapping values was initially a problem. In the case of a swap, we have three assignments. First, item a is assigned to a temporary. Next, item b as assigned to a. Finally, the temporary is assigned to b.</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Our program would not display the temporary, as it would clutter the diagram. It would instead show the assignment from b to a first. Then it would attempt to show the assignment from a to b, but the history manager would observe that the value of a had changed since it was read. The animation would then be forced to treat the</a:t>
            </a:r>
            <a:r>
              <a:rPr lang="en-US" sz="1200" baseline="0" dirty="0" smtClean="0">
                <a:solidFill>
                  <a:srgbClr val="000000"/>
                </a:solidFill>
                <a:latin typeface="Arial" charset="0"/>
              </a:rPr>
              <a:t> old value of a</a:t>
            </a:r>
            <a:r>
              <a:rPr lang="en-US" sz="1200" dirty="0" smtClean="0">
                <a:solidFill>
                  <a:srgbClr val="000000"/>
                </a:solidFill>
                <a:latin typeface="Arial" charset="0"/>
              </a:rPr>
              <a:t> as an unknown value, and the user could not see that a swap occurred.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get around this, we implemented a buffer of actions. If an action relies on data that a slightly earlier action overwrites, then these actions are combined, and happen at the same time. By animating a moving to b and b moving to a at the same time we make it obvious a swap has occurred, and the dependency problem is solved in a fairly general way.</a:t>
            </a:r>
          </a:p>
          <a:p>
            <a:endParaRPr lang="en-NZ" dirty="0" smtClean="0"/>
          </a:p>
          <a:p>
            <a:r>
              <a:rPr lang="en-NZ" dirty="0" smtClean="0"/>
              <a:t>We</a:t>
            </a:r>
            <a:r>
              <a:rPr lang="en-NZ" baseline="0" dirty="0" smtClean="0"/>
              <a:t> also detect cases where this kind of combination is not possible. If one of the actions depends on the result of another action in the group, combination is not feasible. In theory, it is possible for a group of actions to both require combination due to one data dependency and be infeasible to combine due to another data dependency. In this case our system will choose not to combine, but in our experience such problematic cases are very rare.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have tested our framework</a:t>
            </a:r>
            <a:r>
              <a:rPr lang="en-NZ" baseline="0" dirty="0" smtClean="0"/>
              <a:t> on recursive merge, merge sort, bubble sort and other array algorithms including summation, moving average and </a:t>
            </a:r>
            <a:r>
              <a:rPr lang="en-NZ" baseline="0" dirty="0" err="1" smtClean="0"/>
              <a:t>fibonacci</a:t>
            </a:r>
            <a:r>
              <a:rPr lang="en-NZ" baseline="0" smtClean="0"/>
              <a:t> sequence.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While promising, there</a:t>
            </a:r>
            <a:r>
              <a:rPr lang="en-NZ" baseline="0" dirty="0" smtClean="0"/>
              <a:t> are improvements that could be made to the </a:t>
            </a:r>
            <a:r>
              <a:rPr lang="en-NZ" baseline="0" dirty="0" err="1" smtClean="0"/>
              <a:t>datasource</a:t>
            </a:r>
            <a:r>
              <a:rPr lang="en-NZ" baseline="0" dirty="0" smtClean="0"/>
              <a:t> side of the project. </a:t>
            </a:r>
          </a:p>
          <a:p>
            <a:endParaRPr lang="en-NZ" baseline="0" dirty="0" smtClean="0"/>
          </a:p>
          <a:p>
            <a:r>
              <a:rPr lang="en-NZ" baseline="0" dirty="0" smtClean="0"/>
              <a:t>Currently data structures are identified in the view by way of memory address. While we do allow the user to rename them manually, it would be nice if they were listed by variable name by default. This is not possible in C++ due to lack of reflection, but in other languages it would not pose a problem. </a:t>
            </a:r>
          </a:p>
          <a:p>
            <a:endParaRPr lang="en-NZ" baseline="0" dirty="0" smtClean="0"/>
          </a:p>
          <a:p>
            <a:r>
              <a:rPr lang="en-NZ" dirty="0" smtClean="0"/>
              <a:t>It would be possible to develop</a:t>
            </a:r>
            <a:r>
              <a:rPr lang="en-NZ" baseline="0" dirty="0" smtClean="0"/>
              <a:t> a </a:t>
            </a:r>
            <a:r>
              <a:rPr lang="en-NZ" baseline="0" dirty="0" err="1" smtClean="0"/>
              <a:t>datasource</a:t>
            </a:r>
            <a:r>
              <a:rPr lang="en-NZ" baseline="0" dirty="0" smtClean="0"/>
              <a:t> which doesn’t suffer from the library clash problems that our C++ </a:t>
            </a:r>
            <a:r>
              <a:rPr lang="en-NZ" baseline="0" dirty="0" err="1" smtClean="0"/>
              <a:t>datasource</a:t>
            </a:r>
            <a:r>
              <a:rPr lang="en-NZ" baseline="0" dirty="0" smtClean="0"/>
              <a:t> faces. </a:t>
            </a:r>
            <a:r>
              <a:rPr lang="en-NZ" dirty="0" smtClean="0"/>
              <a:t>Once</a:t>
            </a:r>
            <a:r>
              <a:rPr lang="en-NZ" baseline="0" dirty="0" smtClean="0"/>
              <a:t> the system is easier to integrate into large projects, it’s abilities as a visual debugger could be refined.</a:t>
            </a:r>
          </a:p>
          <a:p>
            <a:endParaRPr lang="en-NZ" baseline="0" dirty="0" smtClean="0"/>
          </a:p>
          <a:p>
            <a:r>
              <a:rPr lang="en-NZ" baseline="0" dirty="0" smtClean="0"/>
              <a:t>Our animation view is merely one possible view of the data obtained from the </a:t>
            </a:r>
            <a:r>
              <a:rPr lang="en-NZ" baseline="0" dirty="0" err="1" smtClean="0"/>
              <a:t>datasource</a:t>
            </a:r>
            <a:r>
              <a:rPr lang="en-NZ" baseline="0" dirty="0" smtClean="0"/>
              <a:t>. Another option would be a statistics view which provides counts of certain types of operations performed. This could be used to compare the performance characteristics of comparable algorithms. </a:t>
            </a:r>
          </a:p>
          <a:p>
            <a:endParaRPr lang="en-NZ" baseline="0" dirty="0" smtClean="0"/>
          </a:p>
          <a:p>
            <a:r>
              <a:rPr lang="en-NZ" baseline="0" dirty="0" smtClean="0"/>
              <a:t>One very desirable feature would be a code view, showing the current code line updated in sync with the animations. This would provide a concrete link between the code and animation, improving understanding. Unfortunately there is no easy way to do this in C++, but debugger integration would make it possible.</a:t>
            </a:r>
          </a:p>
          <a:p>
            <a:endParaRPr lang="en-NZ" baseline="0" dirty="0" smtClean="0"/>
          </a:p>
          <a:p>
            <a:r>
              <a:rPr lang="en-NZ" baseline="0" dirty="0" smtClean="0"/>
              <a:t>It would be possible, though difficult to integrate existing debuggers into our framework. This would have a number of advantages. It would allow us to gather variable names in languages which do not support reflection. We could also intercept function calls and determine the line of code that called them. The drawback of relying on debug information is that our framework would become not only platform but also compiler specific.</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implementation we have currently is capable of animating code</a:t>
            </a:r>
            <a:r>
              <a:rPr lang="en-NZ" baseline="0" dirty="0" smtClean="0"/>
              <a:t> which uses: ___. It is limited in that our </a:t>
            </a:r>
            <a:r>
              <a:rPr lang="en-NZ" baseline="0" dirty="0" err="1" smtClean="0"/>
              <a:t>Datasource</a:t>
            </a:r>
            <a:r>
              <a:rPr lang="en-NZ" baseline="0" dirty="0" smtClean="0"/>
              <a:t> clashes with some existing libraries. It would be possible to port our </a:t>
            </a:r>
            <a:r>
              <a:rPr lang="en-NZ" baseline="0" dirty="0" err="1" smtClean="0"/>
              <a:t>Datasource</a:t>
            </a:r>
            <a:r>
              <a:rPr lang="en-NZ" baseline="0" dirty="0" smtClean="0"/>
              <a:t> to another language which is more suitable to introspection, without affecting the view. This would enable it to be used as a visual debugger.</a:t>
            </a:r>
          </a:p>
          <a:p>
            <a:endParaRPr lang="en-NZ" baseline="0" dirty="0" smtClean="0"/>
          </a:p>
          <a:p>
            <a:r>
              <a:rPr lang="en-NZ" baseline="0" dirty="0" smtClean="0"/>
              <a:t>No other animation tool works for such a wide range of algorithms. The user can write whatever code pops into their head, and our system will animate it in some fashion. In contrast to typical applets which are designed for either a single algorithm or a group of related algorithms. At most, applets allow user to specify a few parameters.</a:t>
            </a:r>
          </a:p>
          <a:p>
            <a:endParaRPr lang="en-NZ" baseline="0" dirty="0" smtClean="0"/>
          </a:p>
          <a:p>
            <a:r>
              <a:rPr lang="en-NZ" baseline="0" dirty="0" smtClean="0"/>
              <a:t>Our approach to gathering information for the animations is quite unique, as it uses dataflow to determine which elements were used to calculate a new value. This works more generally than simply identifying </a:t>
            </a:r>
            <a:r>
              <a:rPr lang="en-NZ" baseline="0" dirty="0" err="1" smtClean="0"/>
              <a:t>whe</a:t>
            </a:r>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16</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Our goal was to develop a tool which made it easier to understand algorithms. Typically, lecturers will use some kind of diagram to show an example of the algorithm in action. This might just be a quick sketch on the board, but could also be an animation, or in some cases even a small interactive program.</a:t>
            </a:r>
            <a:endParaRPr lang="en-US" dirty="0" smtClean="0"/>
          </a:p>
          <a:p>
            <a:pPr>
              <a:lnSpc>
                <a:spcPct val="95000"/>
              </a:lnSpc>
              <a:spcBef>
                <a:spcPct val="0"/>
              </a:spcBef>
            </a:pP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We have designed a tool to automatically generate an animation from an implementation of an algorithm. The idea is that you write your algorithm and</a:t>
            </a:r>
            <a:r>
              <a:rPr lang="en-US" sz="1200" baseline="0" dirty="0" smtClean="0">
                <a:solidFill>
                  <a:srgbClr val="000000"/>
                </a:solidFill>
                <a:latin typeface="Arial" charset="0"/>
              </a:rPr>
              <a:t> code which uses it as normal, then you run it under our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tool. Our tool then displays all the supported data structures which are used, and animates values moving around within or between data structures, according to the operations performed on them in the code.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There are a few primary approaches to algorithm </a:t>
            </a:r>
            <a:r>
              <a:rPr lang="en-US" sz="1200" dirty="0" err="1" smtClean="0">
                <a:solidFill>
                  <a:srgbClr val="000000"/>
                </a:solidFill>
                <a:latin typeface="Arial" charset="0"/>
              </a:rPr>
              <a:t>visualisation</a:t>
            </a:r>
            <a:r>
              <a:rPr lang="en-US" sz="1200" dirty="0" smtClean="0">
                <a:solidFill>
                  <a:srgbClr val="000000"/>
                </a:solidFill>
                <a:latin typeface="Arial" charset="0"/>
              </a:rPr>
              <a:t>:</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One of these is the creation of animated GIFs which are</a:t>
            </a:r>
            <a:r>
              <a:rPr lang="en-US" sz="1200" baseline="0" dirty="0" smtClean="0">
                <a:solidFill>
                  <a:srgbClr val="000000"/>
                </a:solidFill>
                <a:latin typeface="Arial" charset="0"/>
              </a:rPr>
              <a:t> generally used to visually depict sorting algorithms – if you consult Wikipedia regarding any sorting algorithm, chances are that it will </a:t>
            </a:r>
            <a:r>
              <a:rPr lang="en-US" sz="1200" baseline="0" dirty="0" err="1" smtClean="0">
                <a:solidFill>
                  <a:srgbClr val="000000"/>
                </a:solidFill>
                <a:latin typeface="Arial" charset="0"/>
              </a:rPr>
              <a:t>utilise</a:t>
            </a:r>
            <a:r>
              <a:rPr lang="en-US" sz="1200" baseline="0" dirty="0" smtClean="0">
                <a:solidFill>
                  <a:srgbClr val="000000"/>
                </a:solidFill>
                <a:latin typeface="Arial" charset="0"/>
              </a:rPr>
              <a:t> several of these as an educational aid.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Another of the primary approaches to</a:t>
            </a:r>
            <a:r>
              <a:rPr lang="en-US" sz="1200" baseline="0" dirty="0" smtClean="0">
                <a:solidFill>
                  <a:srgbClr val="000000"/>
                </a:solidFill>
                <a:latin typeface="Arial" charset="0"/>
              </a:rPr>
              <a:t>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is the creation of Java applets which </a:t>
            </a:r>
            <a:r>
              <a:rPr lang="en-US" sz="1200" dirty="0" smtClean="0">
                <a:solidFill>
                  <a:srgbClr val="000000"/>
                </a:solidFill>
                <a:latin typeface="Arial" charset="0"/>
              </a:rPr>
              <a:t>are tailored only towards specific algorithms. Furthermore, because they are developed independently using different tools/languages, there is much repeated work between them. Displayed here is an example of one of these applets centered</a:t>
            </a:r>
            <a:r>
              <a:rPr lang="en-US" sz="1200" baseline="0" dirty="0" smtClean="0">
                <a:solidFill>
                  <a:srgbClr val="000000"/>
                </a:solidFill>
                <a:latin typeface="Arial" charset="0"/>
              </a:rPr>
              <a:t> around a few sorting algorithms</a:t>
            </a:r>
            <a:r>
              <a:rPr lang="en-US" sz="1200" dirty="0" smtClean="0">
                <a:solidFill>
                  <a:srgbClr val="000000"/>
                </a:solidFill>
                <a:latin typeface="Arial" charset="0"/>
              </a:rPr>
              <a:t>.</a:t>
            </a:r>
          </a:p>
          <a:p>
            <a:pPr>
              <a:lnSpc>
                <a:spcPct val="95000"/>
              </a:lnSpc>
              <a:spcBef>
                <a:spcPct val="0"/>
              </a:spcBef>
            </a:pP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The converse approach taken by debuggers is to display as much of the program state as possible at discrete points in time. This is problematic, as not only does it not emphasize the data which is crucial to comprehending the algorithm at hand, it fails to provide the transitions between program states which animations depict so well.</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5000"/>
              </a:lnSpc>
              <a:spcBef>
                <a:spcPct val="0"/>
              </a:spcBef>
            </a:pPr>
            <a:r>
              <a:rPr lang="en-US" sz="1200" dirty="0" smtClean="0">
                <a:solidFill>
                  <a:srgbClr val="000000"/>
                </a:solidFill>
                <a:latin typeface="Arial" charset="0"/>
              </a:rPr>
              <a:t>We had a few requirements for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a:t>
            </a: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Firstly,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 should not be biased towards any family of algorithms. Essentially,</a:t>
            </a:r>
            <a:r>
              <a:rPr lang="en-US" sz="1200" baseline="0" dirty="0" smtClean="0">
                <a:solidFill>
                  <a:srgbClr val="000000"/>
                </a:solidFill>
                <a:latin typeface="Arial" charset="0"/>
              </a:rPr>
              <a:t> if an algorithm is written which </a:t>
            </a:r>
            <a:r>
              <a:rPr lang="en-US" sz="1200" baseline="0" dirty="0" err="1" smtClean="0">
                <a:solidFill>
                  <a:srgbClr val="000000"/>
                </a:solidFill>
                <a:latin typeface="Arial" charset="0"/>
              </a:rPr>
              <a:t>utilises</a:t>
            </a:r>
            <a:r>
              <a:rPr lang="en-US" sz="1200" baseline="0" dirty="0" smtClean="0">
                <a:solidFill>
                  <a:srgbClr val="000000"/>
                </a:solidFill>
                <a:latin typeface="Arial" charset="0"/>
              </a:rPr>
              <a:t> data structures supported by our framework, then we should be able to display it in a meaningful way. </a:t>
            </a:r>
            <a:endParaRPr lang="en-US" dirty="0" smtClean="0"/>
          </a:p>
          <a:p>
            <a:pPr>
              <a:lnSpc>
                <a:spcPct val="95000"/>
              </a:lnSpc>
              <a:spcBef>
                <a:spcPct val="0"/>
              </a:spcBef>
            </a:pPr>
            <a:endParaRPr lang="en-US" dirty="0" smtClean="0"/>
          </a:p>
          <a:p>
            <a:pPr>
              <a:lnSpc>
                <a:spcPct val="95000"/>
              </a:lnSpc>
              <a:spcBef>
                <a:spcPct val="0"/>
              </a:spcBef>
            </a:pPr>
            <a:r>
              <a:rPr lang="en-US" sz="1200" dirty="0" smtClean="0">
                <a:solidFill>
                  <a:srgbClr val="000000"/>
                </a:solidFill>
                <a:latin typeface="Arial" charset="0"/>
              </a:rPr>
              <a:t>Secondly, to </a:t>
            </a:r>
            <a:r>
              <a:rPr lang="en-US" sz="1200" dirty="0" err="1" smtClean="0">
                <a:solidFill>
                  <a:srgbClr val="000000"/>
                </a:solidFill>
                <a:latin typeface="Arial" charset="0"/>
              </a:rPr>
              <a:t>minimise</a:t>
            </a:r>
            <a:r>
              <a:rPr lang="en-US" sz="1200" dirty="0" smtClean="0">
                <a:solidFill>
                  <a:srgbClr val="000000"/>
                </a:solidFill>
                <a:latin typeface="Arial" charset="0"/>
              </a:rPr>
              <a:t> the burden on the person trying to write</a:t>
            </a:r>
            <a:r>
              <a:rPr lang="en-US" sz="1200" baseline="0" dirty="0" smtClean="0">
                <a:solidFill>
                  <a:srgbClr val="000000"/>
                </a:solidFill>
                <a:latin typeface="Arial" charset="0"/>
              </a:rPr>
              <a:t> </a:t>
            </a:r>
            <a:r>
              <a:rPr lang="en-US" sz="1200" dirty="0" smtClean="0">
                <a:solidFill>
                  <a:srgbClr val="000000"/>
                </a:solidFill>
                <a:latin typeface="Arial" charset="0"/>
              </a:rPr>
              <a:t>the algorithm, we wanted to develop a</a:t>
            </a:r>
            <a:r>
              <a:rPr lang="en-US" sz="1200" baseline="0" dirty="0" smtClean="0">
                <a:solidFill>
                  <a:srgbClr val="000000"/>
                </a:solidFill>
                <a:latin typeface="Arial" charset="0"/>
              </a:rPr>
              <a:t>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framework which would work out of the box. In order for a user to have their code automatically </a:t>
            </a:r>
            <a:r>
              <a:rPr lang="en-US" sz="1200" baseline="0" dirty="0" err="1" smtClean="0">
                <a:solidFill>
                  <a:srgbClr val="000000"/>
                </a:solidFill>
                <a:latin typeface="Arial" charset="0"/>
              </a:rPr>
              <a:t>visualised</a:t>
            </a:r>
            <a:r>
              <a:rPr lang="en-US" sz="1200" baseline="0" dirty="0" smtClean="0">
                <a:solidFill>
                  <a:srgbClr val="000000"/>
                </a:solidFill>
                <a:latin typeface="Arial" charset="0"/>
              </a:rPr>
              <a:t>, they need simply write it as normal and link against our library. But if the user should desire finer-grained control over the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they should be able to specify this, either in their code, or through the </a:t>
            </a:r>
            <a:r>
              <a:rPr lang="en-US" sz="1200" baseline="0" dirty="0" err="1" smtClean="0">
                <a:solidFill>
                  <a:srgbClr val="000000"/>
                </a:solidFill>
                <a:latin typeface="Arial" charset="0"/>
              </a:rPr>
              <a:t>visualiser’s</a:t>
            </a:r>
            <a:r>
              <a:rPr lang="en-US" sz="1200" baseline="0" dirty="0" smtClean="0">
                <a:solidFill>
                  <a:srgbClr val="000000"/>
                </a:solidFill>
                <a:latin typeface="Arial" charset="0"/>
              </a:rPr>
              <a:t> user interface. </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Thirdly,</a:t>
            </a:r>
            <a:r>
              <a:rPr lang="en-US" sz="1200" baseline="0" dirty="0" smtClean="0">
                <a:solidFill>
                  <a:srgbClr val="000000"/>
                </a:solidFill>
                <a:latin typeface="Arial" charset="0"/>
              </a:rPr>
              <a:t> our library should selectively display data structures such that screen space is prudently conserved, users will not be subjected to unnecessary visual overload, and the data structures which are crucial to the user’s understanding of their code are highlighted.</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Further, animations to show the transition between states are important in assisting understanding of an algorithm. To show these animations, our system needs to be able to determine where a piece of data to be displayed came from. Not all variables are displayed, so our system needs to track through non-displayed temporary variables to find the source.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This is an overview of our architecture. In</a:t>
            </a:r>
            <a:r>
              <a:rPr lang="en-NZ" baseline="0" dirty="0" smtClean="0"/>
              <a:t> order to perform introspection of data structures which are typically used by C++ programmers, we developed wrappers for these data structures. In our case, introspecting a data structure means knowing the state of it, detecting any operations performed on it, and the parameters of those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Over on the left, we have part of an algorithm which is being written by a user</a:t>
            </a:r>
            <a:r>
              <a:rPr lang="en-NZ" baseline="0" dirty="0" smtClean="0"/>
              <a:t> in what appears as standard C++. Invisibly to the user, the standard ‘vector’ and ‘</a:t>
            </a:r>
            <a:r>
              <a:rPr lang="en-NZ" baseline="0" dirty="0" err="1" smtClean="0"/>
              <a:t>int</a:t>
            </a:r>
            <a:r>
              <a:rPr lang="en-NZ" baseline="0" dirty="0" smtClean="0"/>
              <a:t>’ types have actually been redefined as wrapper types (within our data source) which report the insertion operations to the View for animation.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 elucidate on diagram, mention that vector = dynamic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it comes to inserting an integer at the beginning</a:t>
            </a:r>
            <a:r>
              <a:rPr lang="en-NZ" baseline="0" dirty="0" smtClean="0"/>
              <a:t> of a vector, it’s a little more complicated, as it involves extra operations such as moving the existing elements to the right. Although our data source detects all of these extra operations, it only reports a single atomic insert operation to the View.</a:t>
            </a:r>
          </a:p>
          <a:p>
            <a:endParaRPr lang="en-NZ" baseline="0" dirty="0" smtClean="0"/>
          </a:p>
          <a:p>
            <a:r>
              <a:rPr lang="en-NZ" baseline="0" dirty="0" smtClean="0"/>
              <a:t>The purpose of the Data Source module is to perform runtime introspection of the data structures used in algorithm code, by any means possible. It reports the data obtained from introspection to the View which animates it. Despite the fact that the View is deployed as a DLL written in C++/QT, by virtue of our flexible architecture, this framework can be used to animate code written in other languages. </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As mentioned earlier, our data source is C++ oriented. It works by redefining each C++ type we want to introspect as our own wrapper type which contains the actual type. Whenever an operation is performed on a wrapper, it is performed on the actual wrapped value, and in addition, the parameters of the operation and any pertinent data are reported to the View. We chose to develop our data-source in C++ as we figured that its power and relatively unconstrained nature would allow us to redefine primitive types such as ‘</a:t>
            </a:r>
            <a:r>
              <a:rPr lang="en-NZ" baseline="0" dirty="0" err="1" smtClean="0"/>
              <a:t>int</a:t>
            </a:r>
            <a:r>
              <a:rPr lang="en-NZ" baseline="0" dirty="0" smtClean="0"/>
              <a:t>’ and ‘char’ as ‘</a:t>
            </a:r>
            <a:r>
              <a:rPr lang="en-NZ" baseline="0" dirty="0" err="1" smtClean="0"/>
              <a:t>IntWrapper</a:t>
            </a:r>
            <a:r>
              <a:rPr lang="en-NZ" baseline="0" dirty="0" smtClean="0"/>
              <a:t>’ and ‘</a:t>
            </a:r>
            <a:r>
              <a:rPr lang="en-NZ" baseline="0" dirty="0" err="1" smtClean="0"/>
              <a:t>CharWrapper</a:t>
            </a:r>
            <a:r>
              <a:rPr lang="en-NZ" baseline="0" dirty="0" smtClean="0"/>
              <a:t>’ respectively, using the #define macro.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Currently, we have wrappers written for the C++ primitive types, a matrix class and STL data structures including the standard vector type and the double-ended queue type. The data source maintains information about every wrapper which is instantiated during execution and allocates each one an ID. This affords a higher level of abstraction than communicating about wrappers based on memory addresses as it allows for cloning behaviour where wrappers can be ‘transplanted’ to new memory addresses yet be treated as the same wrappers by the View. This type of behaviour is desirable as the View mostly isn’t concerned about lower-level implementation details such as elements of a dynamic array taking on new memory addresses when the array is reallocated. The View is only concerned with high-level operations performed upon wrappers, not with any temporary variables created in between which are invisible to the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The C++ wrappers solution has worked fairly well thus far, but we have encountered problems with some C++ libraries (such as parts of Boost) which don’t like us redefining primitive types as classes. Aside from that, in accordance with fidelity requirements, our wrappers behave exactly as the types they wrap – they offer the same interface and are identically sized. These library clashes do hamper the use of our framework as a visual debugging tool for C++ as large projects are likely to incorporate external libraries.</a:t>
            </a:r>
          </a:p>
        </p:txBody>
      </p:sp>
      <p:sp>
        <p:nvSpPr>
          <p:cNvPr id="4" name="Slide Number Placeholder 3"/>
          <p:cNvSpPr>
            <a:spLocks noGrp="1"/>
          </p:cNvSpPr>
          <p:nvPr>
            <p:ph type="sldNum" sz="quarter" idx="10"/>
          </p:nvPr>
        </p:nvSpPr>
        <p:spPr/>
        <p:txBody>
          <a:bodyPr/>
          <a:lstStyle/>
          <a:p>
            <a:fld id="{8CD09F77-8738-4446-8643-FDB68FADFEB5}"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In order for our algorithm visualisation framework to be used to animate code written in another language, a data source has to be developed for that language and it must be equipped to perform introspection on each data-structure which is to be supported. There are many different approaches to code introspection.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We attempted to develop a </a:t>
            </a:r>
            <a:r>
              <a:rPr lang="en-NZ" baseline="0" dirty="0" err="1" smtClean="0"/>
              <a:t>Valgrind</a:t>
            </a:r>
            <a:r>
              <a:rPr lang="en-NZ" baseline="0" dirty="0" smtClean="0"/>
              <a:t> tool which would report low-level information like a debugger. The advantages of this would be that its low level nature would insulate it from special cases like those found in boost, and the user would not need to link against our library when compiling. They would simply need to provide their compiled code with debug information, and our program would handle the rest. However, developing a </a:t>
            </a:r>
            <a:r>
              <a:rPr lang="en-NZ" baseline="0" dirty="0" err="1" smtClean="0"/>
              <a:t>Valgrind</a:t>
            </a:r>
            <a:r>
              <a:rPr lang="en-NZ" baseline="0" dirty="0" smtClean="0"/>
              <a:t> tool is complex and unwieldy, and it would be difficult to reconstruct a high level picture from the data it yields.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Another approach for data source introspection of OOP code is polymorphism/inheritance. That is to say that one can subclass all data structures which should be introspected, override their methods and insert code which reports to the View. This is generally impractical, as primitive types in many languages are PODs (Plain Old </a:t>
            </a:r>
            <a:r>
              <a:rPr lang="en-NZ" baseline="0" dirty="0" err="1" smtClean="0"/>
              <a:t>Datatypes</a:t>
            </a:r>
            <a:r>
              <a:rPr lang="en-NZ" baseline="0" dirty="0" smtClean="0"/>
              <a:t>); they aren’t necessarily modelled as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 does not support full runtime structural/behavioural reflection of data, but it could be leveraged for developing data sources in other languages which do support it. Even with reflection, we would still require some hooking mechanism for figuring out when functions are called, to trigger updates to the View. This is often impractical.</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C1BFA94-9F69-40E4-AE0E-2C03D09AE259}" type="datetimeFigureOut">
              <a:rPr lang="en-NZ" smtClean="0"/>
              <a:pPr/>
              <a:t>8/09/2010</a:t>
            </a:fld>
            <a:endParaRPr lang="en-NZ"/>
          </a:p>
        </p:txBody>
      </p:sp>
      <p:sp>
        <p:nvSpPr>
          <p:cNvPr id="19" name="Footer Placeholder 18"/>
          <p:cNvSpPr>
            <a:spLocks noGrp="1"/>
          </p:cNvSpPr>
          <p:nvPr>
            <p:ph type="ftr" sz="quarter" idx="11"/>
          </p:nvPr>
        </p:nvSpPr>
        <p:spPr/>
        <p:txBody>
          <a:bodyPr/>
          <a:lstStyle/>
          <a:p>
            <a:endParaRPr lang="en-NZ"/>
          </a:p>
        </p:txBody>
      </p:sp>
      <p:sp>
        <p:nvSpPr>
          <p:cNvPr id="27" name="Slide Number Placeholder 26"/>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8/09/2010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1BFA94-9F69-40E4-AE0E-2C03D09AE259}" type="datetimeFigureOut">
              <a:rPr lang="en-NZ" smtClean="0"/>
              <a:pPr/>
              <a:t>8/09/2010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BFA94-9F69-40E4-AE0E-2C03D09AE259}" type="datetimeFigureOut">
              <a:rPr lang="en-NZ" smtClean="0"/>
              <a:pPr/>
              <a:t>8/09/2010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BFA94-9F69-40E4-AE0E-2C03D09AE259}" type="datetimeFigureOut">
              <a:rPr lang="en-NZ" smtClean="0"/>
              <a:pPr/>
              <a:t>8/09/2010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8/09/2010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BFA94-9F69-40E4-AE0E-2C03D09AE259}" type="datetimeFigureOut">
              <a:rPr lang="en-NZ" smtClean="0"/>
              <a:pPr/>
              <a:t>8/09/2010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8077200" y="6356350"/>
            <a:ext cx="609600" cy="365125"/>
          </a:xfrm>
        </p:spPr>
        <p:txBody>
          <a:bodyPr/>
          <a:lstStyle/>
          <a:p>
            <a:fld id="{72B21208-75D7-4CE8-8D4F-69B2D751C121}" type="slidenum">
              <a:rPr lang="en-NZ" smtClean="0"/>
              <a:pPr/>
              <a:t>‹#›</a:t>
            </a:fld>
            <a:endParaRPr lang="en-NZ"/>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1BFA94-9F69-40E4-AE0E-2C03D09AE259}" type="datetimeFigureOut">
              <a:rPr lang="en-NZ" smtClean="0"/>
              <a:pPr/>
              <a:t>8/09/2010</a:t>
            </a:fld>
            <a:endParaRPr lang="en-NZ"/>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NZ"/>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2B21208-75D7-4CE8-8D4F-69B2D751C121}" type="slidenum">
              <a:rPr lang="en-NZ" smtClean="0"/>
              <a:pPr/>
              <a:t>‹#›</a:t>
            </a:fld>
            <a:endParaRPr lang="en-NZ"/>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Algorithm Visualisation</a:t>
            </a:r>
            <a:endParaRPr lang="en-NZ" dirty="0"/>
          </a:p>
        </p:txBody>
      </p:sp>
      <p:sp>
        <p:nvSpPr>
          <p:cNvPr id="3" name="Subtitle 2"/>
          <p:cNvSpPr>
            <a:spLocks noGrp="1"/>
          </p:cNvSpPr>
          <p:nvPr>
            <p:ph type="subTitle" idx="1"/>
          </p:nvPr>
        </p:nvSpPr>
        <p:spPr/>
        <p:txBody>
          <a:bodyPr/>
          <a:lstStyle/>
          <a:p>
            <a:r>
              <a:rPr lang="en-NZ" dirty="0" smtClean="0"/>
              <a:t>Group 79 – Nathan Pitman and David Olsen</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211960" y="3573016"/>
            <a:ext cx="4536504" cy="28083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p:txBody>
          <a:bodyPr/>
          <a:lstStyle/>
          <a:p>
            <a:r>
              <a:rPr lang="en-NZ" dirty="0" smtClean="0"/>
              <a:t>View</a:t>
            </a:r>
            <a:endParaRPr lang="en-NZ" dirty="0"/>
          </a:p>
        </p:txBody>
      </p:sp>
      <p:sp>
        <p:nvSpPr>
          <p:cNvPr id="3" name="Content Placeholder 2"/>
          <p:cNvSpPr>
            <a:spLocks noGrp="1"/>
          </p:cNvSpPr>
          <p:nvPr>
            <p:ph idx="1"/>
          </p:nvPr>
        </p:nvSpPr>
        <p:spPr/>
        <p:txBody>
          <a:bodyPr/>
          <a:lstStyle/>
          <a:p>
            <a:r>
              <a:rPr lang="en-NZ" dirty="0" smtClean="0"/>
              <a:t>Data structures are linked to viewable objects</a:t>
            </a:r>
          </a:p>
          <a:p>
            <a:r>
              <a:rPr lang="en-NZ" dirty="0" smtClean="0"/>
              <a:t>Viewable objects are displayed</a:t>
            </a:r>
            <a:endParaRPr lang="en-NZ" dirty="0" smtClean="0"/>
          </a:p>
          <a:p>
            <a:r>
              <a:rPr lang="en-NZ" dirty="0" smtClean="0"/>
              <a:t>Currently string based printable objects</a:t>
            </a:r>
          </a:p>
        </p:txBody>
      </p:sp>
      <p:sp>
        <p:nvSpPr>
          <p:cNvPr id="4" name="Rectangle 3"/>
          <p:cNvSpPr/>
          <p:nvPr/>
        </p:nvSpPr>
        <p:spPr>
          <a:xfrm>
            <a:off x="5508104" y="4149080"/>
            <a:ext cx="2160240"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Viewable Object</a:t>
            </a:r>
            <a:endParaRPr lang="en-NZ" dirty="0">
              <a:solidFill>
                <a:schemeClr val="tx1"/>
              </a:solidFill>
            </a:endParaRPr>
          </a:p>
        </p:txBody>
      </p:sp>
      <p:sp>
        <p:nvSpPr>
          <p:cNvPr id="5" name="Rectangle 4"/>
          <p:cNvSpPr/>
          <p:nvPr/>
        </p:nvSpPr>
        <p:spPr>
          <a:xfrm>
            <a:off x="4427984" y="5445224"/>
            <a:ext cx="1080120"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Array</a:t>
            </a:r>
            <a:endParaRPr lang="en-NZ" dirty="0">
              <a:solidFill>
                <a:schemeClr val="tx1"/>
              </a:solidFill>
            </a:endParaRPr>
          </a:p>
        </p:txBody>
      </p:sp>
      <p:sp>
        <p:nvSpPr>
          <p:cNvPr id="7" name="Rectangle 6"/>
          <p:cNvSpPr/>
          <p:nvPr/>
        </p:nvSpPr>
        <p:spPr>
          <a:xfrm>
            <a:off x="5940152" y="5445224"/>
            <a:ext cx="1296144"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Printable</a:t>
            </a:r>
            <a:endParaRPr lang="en-NZ" dirty="0">
              <a:solidFill>
                <a:schemeClr val="tx1"/>
              </a:solidFill>
            </a:endParaRPr>
          </a:p>
        </p:txBody>
      </p:sp>
      <p:cxnSp>
        <p:nvCxnSpPr>
          <p:cNvPr id="9" name="Straight Arrow Connector 8"/>
          <p:cNvCxnSpPr/>
          <p:nvPr/>
        </p:nvCxnSpPr>
        <p:spPr>
          <a:xfrm flipV="1">
            <a:off x="5148064" y="4725144"/>
            <a:ext cx="792088"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4" idx="2"/>
          </p:cNvCxnSpPr>
          <p:nvPr/>
        </p:nvCxnSpPr>
        <p:spPr>
          <a:xfrm rot="5400000" flipH="1" flipV="1">
            <a:off x="6228184" y="5085184"/>
            <a:ext cx="72008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403648" y="4581128"/>
            <a:ext cx="1224136"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Vector</a:t>
            </a:r>
            <a:endParaRPr lang="en-NZ" dirty="0">
              <a:solidFill>
                <a:schemeClr val="tx1"/>
              </a:solidFill>
            </a:endParaRPr>
          </a:p>
        </p:txBody>
      </p:sp>
      <p:sp>
        <p:nvSpPr>
          <p:cNvPr id="33" name="Rectangle 32"/>
          <p:cNvSpPr/>
          <p:nvPr/>
        </p:nvSpPr>
        <p:spPr>
          <a:xfrm>
            <a:off x="1403648" y="5517232"/>
            <a:ext cx="1224136"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Deque</a:t>
            </a:r>
            <a:endParaRPr lang="en-NZ" dirty="0">
              <a:solidFill>
                <a:schemeClr val="tx1"/>
              </a:solidFill>
            </a:endParaRPr>
          </a:p>
        </p:txBody>
      </p:sp>
      <p:cxnSp>
        <p:nvCxnSpPr>
          <p:cNvPr id="39" name="Elbow Connector 38"/>
          <p:cNvCxnSpPr>
            <a:stCxn id="32" idx="3"/>
            <a:endCxn id="5" idx="1"/>
          </p:cNvCxnSpPr>
          <p:nvPr/>
        </p:nvCxnSpPr>
        <p:spPr>
          <a:xfrm>
            <a:off x="2627784" y="4869160"/>
            <a:ext cx="1800200" cy="864096"/>
          </a:xfrm>
          <a:prstGeom prst="bentConnector3">
            <a:avLst>
              <a:gd name="adj1" fmla="val 50000"/>
            </a:avLst>
          </a:prstGeom>
          <a:ln w="254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3" idx="3"/>
            <a:endCxn id="5" idx="1"/>
          </p:cNvCxnSpPr>
          <p:nvPr/>
        </p:nvCxnSpPr>
        <p:spPr>
          <a:xfrm flipV="1">
            <a:off x="2627784" y="5733256"/>
            <a:ext cx="1800200" cy="72008"/>
          </a:xfrm>
          <a:prstGeom prst="bentConnector3">
            <a:avLst>
              <a:gd name="adj1" fmla="val 50000"/>
            </a:avLst>
          </a:prstGeom>
          <a:ln w="254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Rectangle 48"/>
          <p:cNvSpPr>
            <a:spLocks noChangeAspect="1"/>
          </p:cNvSpPr>
          <p:nvPr/>
        </p:nvSpPr>
        <p:spPr>
          <a:xfrm>
            <a:off x="5508104" y="3573016"/>
            <a:ext cx="2094978" cy="52322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8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sz="28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50" name="Rounded Rectangle 49"/>
          <p:cNvSpPr/>
          <p:nvPr/>
        </p:nvSpPr>
        <p:spPr>
          <a:xfrm>
            <a:off x="611560" y="3645024"/>
            <a:ext cx="3168352" cy="28083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3" name="Rectangle 52"/>
          <p:cNvSpPr>
            <a:spLocks noChangeAspect="1"/>
          </p:cNvSpPr>
          <p:nvPr/>
        </p:nvSpPr>
        <p:spPr>
          <a:xfrm>
            <a:off x="1115616" y="3789040"/>
            <a:ext cx="2094978" cy="52322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8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8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cxnSp>
        <p:nvCxnSpPr>
          <p:cNvPr id="69" name="Straight Arrow Connector 68"/>
          <p:cNvCxnSpPr/>
          <p:nvPr/>
        </p:nvCxnSpPr>
        <p:spPr>
          <a:xfrm rot="5400000" flipH="1" flipV="1">
            <a:off x="4319972" y="4905164"/>
            <a:ext cx="936104" cy="1588"/>
          </a:xfrm>
          <a:prstGeom prst="straightConnector1">
            <a:avLst/>
          </a:prstGeom>
          <a:ln w="25400">
            <a:solidFill>
              <a:schemeClr val="tx1"/>
            </a:solidFill>
            <a:headEnd type="diamond" w="lg" len="lg"/>
            <a:tailEnd type="non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7524328" y="5445224"/>
            <a:ext cx="1080120"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Map</a:t>
            </a:r>
            <a:endParaRPr lang="en-NZ" dirty="0">
              <a:solidFill>
                <a:schemeClr val="tx1"/>
              </a:solidFill>
            </a:endParaRPr>
          </a:p>
        </p:txBody>
      </p:sp>
      <p:cxnSp>
        <p:nvCxnSpPr>
          <p:cNvPr id="105" name="Straight Arrow Connector 104"/>
          <p:cNvCxnSpPr>
            <a:stCxn id="100" idx="0"/>
          </p:cNvCxnSpPr>
          <p:nvPr/>
        </p:nvCxnSpPr>
        <p:spPr>
          <a:xfrm rot="16200000" flipV="1">
            <a:off x="7326306" y="4707142"/>
            <a:ext cx="720080" cy="7560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4" idx="1"/>
          </p:cNvCxnSpPr>
          <p:nvPr/>
        </p:nvCxnSpPr>
        <p:spPr>
          <a:xfrm>
            <a:off x="4788024" y="4437112"/>
            <a:ext cx="720080" cy="158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rot="5400000" flipH="1" flipV="1">
            <a:off x="7704348" y="4905164"/>
            <a:ext cx="936104" cy="1588"/>
          </a:xfrm>
          <a:prstGeom prst="straightConnector1">
            <a:avLst/>
          </a:prstGeom>
          <a:ln w="25400">
            <a:solidFill>
              <a:schemeClr val="tx1"/>
            </a:solidFill>
            <a:headEnd type="diamond" w="lg" len="lg"/>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10800000">
            <a:off x="7668344" y="4437112"/>
            <a:ext cx="504056" cy="158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View</a:t>
            </a:r>
            <a:endParaRPr lang="en-NZ" dirty="0"/>
          </a:p>
        </p:txBody>
      </p:sp>
      <p:sp>
        <p:nvSpPr>
          <p:cNvPr id="3" name="Content Placeholder 2"/>
          <p:cNvSpPr>
            <a:spLocks noGrp="1"/>
          </p:cNvSpPr>
          <p:nvPr>
            <p:ph idx="1"/>
          </p:nvPr>
        </p:nvSpPr>
        <p:spPr/>
        <p:txBody>
          <a:bodyPr/>
          <a:lstStyle/>
          <a:p>
            <a:r>
              <a:rPr lang="en-NZ" dirty="0" smtClean="0"/>
              <a:t>Actions are animated</a:t>
            </a:r>
          </a:p>
          <a:p>
            <a:pPr lvl="1"/>
            <a:r>
              <a:rPr lang="en-NZ" dirty="0" smtClean="0"/>
              <a:t>Creation/deletion of data structures</a:t>
            </a:r>
          </a:p>
          <a:p>
            <a:pPr lvl="1"/>
            <a:r>
              <a:rPr lang="en-NZ" dirty="0" smtClean="0"/>
              <a:t>Insertion/removal of elements</a:t>
            </a:r>
          </a:p>
          <a:p>
            <a:pPr lvl="1"/>
            <a:r>
              <a:rPr lang="en-NZ" dirty="0" smtClean="0"/>
              <a:t>Update of values</a:t>
            </a:r>
          </a:p>
          <a:p>
            <a:pPr lvl="1"/>
            <a:r>
              <a:rPr lang="en-NZ" dirty="0" smtClean="0"/>
              <a:t>Comparisons</a:t>
            </a:r>
          </a:p>
          <a:p>
            <a:r>
              <a:rPr lang="en-NZ" dirty="0" smtClean="0"/>
              <a:t>User </a:t>
            </a:r>
            <a:r>
              <a:rPr lang="en-NZ" dirty="0" smtClean="0"/>
              <a:t>control of animations</a:t>
            </a:r>
          </a:p>
          <a:p>
            <a:r>
              <a:rPr lang="en-NZ" dirty="0" smtClean="0"/>
              <a:t>UI Features</a:t>
            </a:r>
          </a:p>
          <a:p>
            <a:r>
              <a:rPr lang="en-NZ" dirty="0" smtClean="0"/>
              <a:t>Layout</a:t>
            </a:r>
          </a:p>
          <a:p>
            <a:endParaRPr lang="en-NZ"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History Manager</a:t>
            </a:r>
            <a:endParaRPr lang="en-NZ" dirty="0"/>
          </a:p>
        </p:txBody>
      </p:sp>
      <p:sp>
        <p:nvSpPr>
          <p:cNvPr id="3" name="Content Placeholder 2"/>
          <p:cNvSpPr>
            <a:spLocks noGrp="1"/>
          </p:cNvSpPr>
          <p:nvPr>
            <p:ph idx="1"/>
          </p:nvPr>
        </p:nvSpPr>
        <p:spPr/>
        <p:txBody>
          <a:bodyPr/>
          <a:lstStyle/>
          <a:p>
            <a:r>
              <a:rPr lang="en-NZ" dirty="0" smtClean="0"/>
              <a:t>Required for pleasing animations</a:t>
            </a:r>
          </a:p>
          <a:p>
            <a:r>
              <a:rPr lang="en-NZ" dirty="0" smtClean="0"/>
              <a:t>Tracks data </a:t>
            </a:r>
            <a:r>
              <a:rPr lang="en-NZ" dirty="0" smtClean="0"/>
              <a:t>through temporaries</a:t>
            </a:r>
          </a:p>
          <a:p>
            <a:r>
              <a:rPr lang="en-NZ" dirty="0" smtClean="0"/>
              <a:t>For each primitive, maintain the set of values that contributed to its current value</a:t>
            </a:r>
          </a:p>
          <a:p>
            <a:r>
              <a:rPr lang="en-NZ" dirty="0" smtClean="0"/>
              <a:t>A</a:t>
            </a:r>
            <a:r>
              <a:rPr lang="en-NZ" dirty="0" smtClean="0"/>
              <a:t>nimate </a:t>
            </a:r>
            <a:r>
              <a:rPr lang="en-NZ" dirty="0" smtClean="0"/>
              <a:t>the contributors moving to the </a:t>
            </a:r>
            <a:r>
              <a:rPr lang="en-NZ" dirty="0" smtClean="0"/>
              <a:t>destination variable.</a:t>
            </a:r>
            <a:endParaRPr lang="en-NZ" dirty="0"/>
          </a:p>
        </p:txBody>
      </p:sp>
      <p:graphicFrame>
        <p:nvGraphicFramePr>
          <p:cNvPr id="4" name="Table 3"/>
          <p:cNvGraphicFramePr>
            <a:graphicFrameLocks noGrp="1"/>
          </p:cNvGraphicFramePr>
          <p:nvPr/>
        </p:nvGraphicFramePr>
        <p:xfrm>
          <a:off x="2627784" y="4581128"/>
          <a:ext cx="3168350" cy="370840"/>
        </p:xfrm>
        <a:graphic>
          <a:graphicData uri="http://schemas.openxmlformats.org/drawingml/2006/table">
            <a:tbl>
              <a:tblPr firstRow="1" bandRow="1">
                <a:tableStyleId>{5C22544A-7EE6-4342-B048-85BDC9FD1C3A}</a:tableStyleId>
              </a:tblPr>
              <a:tblGrid>
                <a:gridCol w="633670"/>
                <a:gridCol w="633670"/>
                <a:gridCol w="633670"/>
                <a:gridCol w="633670"/>
                <a:gridCol w="633670"/>
              </a:tblGrid>
              <a:tr h="370840">
                <a:tc>
                  <a:txBody>
                    <a:bodyPr/>
                    <a:lstStyle/>
                    <a:p>
                      <a:r>
                        <a:rPr lang="en-NZ" dirty="0" smtClean="0">
                          <a:solidFill>
                            <a:schemeClr val="tx1"/>
                          </a:solidFill>
                          <a:latin typeface="Calibri" pitchFamily="34" charset="0"/>
                          <a:cs typeface="Calibri" pitchFamily="34" charset="0"/>
                        </a:rPr>
                        <a:t>8</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1</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2</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9</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4</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r>
            </a:tbl>
          </a:graphicData>
        </a:graphic>
      </p:graphicFrame>
      <p:graphicFrame>
        <p:nvGraphicFramePr>
          <p:cNvPr id="5" name="Table 4"/>
          <p:cNvGraphicFramePr>
            <a:graphicFrameLocks noGrp="1"/>
          </p:cNvGraphicFramePr>
          <p:nvPr/>
        </p:nvGraphicFramePr>
        <p:xfrm>
          <a:off x="3131840" y="5661248"/>
          <a:ext cx="3672410" cy="365760"/>
        </p:xfrm>
        <a:graphic>
          <a:graphicData uri="http://schemas.openxmlformats.org/drawingml/2006/table">
            <a:tbl>
              <a:tblPr firstRow="1" bandRow="1">
                <a:tableStyleId>{5C22544A-7EE6-4342-B048-85BDC9FD1C3A}</a:tableStyleId>
              </a:tblPr>
              <a:tblGrid>
                <a:gridCol w="734482"/>
                <a:gridCol w="734482"/>
                <a:gridCol w="734482"/>
                <a:gridCol w="734482"/>
                <a:gridCol w="734482"/>
              </a:tblGrid>
              <a:tr h="0">
                <a:tc>
                  <a:txBody>
                    <a:bodyPr/>
                    <a:lstStyle/>
                    <a:p>
                      <a:r>
                        <a:rPr lang="en-NZ" dirty="0" smtClean="0">
                          <a:solidFill>
                            <a:schemeClr val="tx1"/>
                          </a:solidFill>
                          <a:latin typeface="Calibri" pitchFamily="34" charset="0"/>
                          <a:cs typeface="Calibri" pitchFamily="34" charset="0"/>
                        </a:rPr>
                        <a:t>1</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7</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6</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7</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2</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r>
            </a:tbl>
          </a:graphicData>
        </a:graphic>
      </p:graphicFrame>
      <p:cxnSp>
        <p:nvCxnSpPr>
          <p:cNvPr id="7" name="Straight Arrow Connector 6"/>
          <p:cNvCxnSpPr/>
          <p:nvPr/>
        </p:nvCxnSpPr>
        <p:spPr>
          <a:xfrm rot="16200000" flipH="1">
            <a:off x="3527884" y="5049180"/>
            <a:ext cx="720080"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175956" y="4977172"/>
            <a:ext cx="72008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4355976" y="4941168"/>
            <a:ext cx="108012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Combination</a:t>
            </a:r>
            <a:endParaRPr lang="en-NZ" dirty="0"/>
          </a:p>
        </p:txBody>
      </p:sp>
      <p:sp>
        <p:nvSpPr>
          <p:cNvPr id="3" name="Content Placeholder 2"/>
          <p:cNvSpPr>
            <a:spLocks noGrp="1"/>
          </p:cNvSpPr>
          <p:nvPr>
            <p:ph idx="1"/>
          </p:nvPr>
        </p:nvSpPr>
        <p:spPr/>
        <p:txBody>
          <a:bodyPr/>
          <a:lstStyle/>
          <a:p>
            <a:r>
              <a:rPr lang="en-NZ" dirty="0" smtClean="0"/>
              <a:t>Swaps and similar cause problems</a:t>
            </a:r>
          </a:p>
          <a:p>
            <a:pPr lvl="1"/>
            <a:r>
              <a:rPr lang="en-NZ" dirty="0" smtClean="0"/>
              <a:t>Two or more assignments, but look best as one animation</a:t>
            </a:r>
          </a:p>
          <a:p>
            <a:r>
              <a:rPr lang="en-NZ" dirty="0" smtClean="0"/>
              <a:t>Can detect these causes by buffering actions</a:t>
            </a:r>
          </a:p>
          <a:p>
            <a:pPr>
              <a:buNone/>
            </a:pPr>
            <a:endParaRPr lang="en-NZ" dirty="0"/>
          </a:p>
        </p:txBody>
      </p:sp>
      <p:sp>
        <p:nvSpPr>
          <p:cNvPr id="4" name="Rectangle 3"/>
          <p:cNvSpPr>
            <a:spLocks noChangeAspect="1"/>
          </p:cNvSpPr>
          <p:nvPr/>
        </p:nvSpPr>
        <p:spPr>
          <a:xfrm>
            <a:off x="395536" y="4293096"/>
            <a:ext cx="1843069"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5" name="TextBox 4"/>
          <p:cNvSpPr txBox="1">
            <a:spLocks noChangeAspect="1"/>
          </p:cNvSpPr>
          <p:nvPr/>
        </p:nvSpPr>
        <p:spPr>
          <a:xfrm>
            <a:off x="395536" y="4725144"/>
            <a:ext cx="1872208" cy="738664"/>
          </a:xfrm>
          <a:prstGeom prst="rect">
            <a:avLst/>
          </a:prstGeom>
          <a:solidFill>
            <a:schemeClr val="bg2"/>
          </a:solidFill>
          <a:ln>
            <a:solidFill>
              <a:schemeClr val="tx1"/>
            </a:solidFill>
          </a:ln>
        </p:spPr>
        <p:txBody>
          <a:bodyPr wrap="square" rtlCol="0">
            <a:spAutoFit/>
          </a:bodyPr>
          <a:lstStyle/>
          <a:p>
            <a:r>
              <a:rPr lang="en-NZ" sz="1400" dirty="0" err="1" smtClean="0">
                <a:solidFill>
                  <a:schemeClr val="tx2"/>
                </a:solidFill>
                <a:latin typeface="Calibri" pitchFamily="34" charset="0"/>
                <a:cs typeface="Calibri" pitchFamily="34" charset="0"/>
              </a:rPr>
              <a:t>int</a:t>
            </a:r>
            <a:r>
              <a:rPr lang="en-NZ" sz="1400" dirty="0" smtClean="0">
                <a:latin typeface="Calibri" pitchFamily="34" charset="0"/>
                <a:cs typeface="Calibri" pitchFamily="34" charset="0"/>
              </a:rPr>
              <a:t> temp = array[</a:t>
            </a:r>
            <a:r>
              <a:rPr lang="en-NZ" sz="1400" dirty="0" smtClean="0">
                <a:solidFill>
                  <a:srgbClr val="C00000"/>
                </a:solidFill>
                <a:latin typeface="Calibri" pitchFamily="34" charset="0"/>
                <a:cs typeface="Calibri" pitchFamily="34" charset="0"/>
              </a:rPr>
              <a:t>1</a:t>
            </a:r>
            <a:r>
              <a:rPr lang="en-NZ" sz="1400" dirty="0" smtClean="0">
                <a:latin typeface="Calibri" pitchFamily="34" charset="0"/>
                <a:cs typeface="Calibri" pitchFamily="34" charset="0"/>
              </a:rPr>
              <a:t>];</a:t>
            </a:r>
          </a:p>
          <a:p>
            <a:r>
              <a:rPr lang="en-NZ" sz="1400" dirty="0" smtClean="0">
                <a:latin typeface="Calibri" pitchFamily="34" charset="0"/>
                <a:cs typeface="Calibri" pitchFamily="34" charset="0"/>
              </a:rPr>
              <a:t>array[</a:t>
            </a:r>
            <a:r>
              <a:rPr lang="en-NZ" sz="1400" dirty="0" smtClean="0">
                <a:solidFill>
                  <a:srgbClr val="C00000"/>
                </a:solidFill>
                <a:latin typeface="Calibri" pitchFamily="34" charset="0"/>
                <a:cs typeface="Calibri" pitchFamily="34" charset="0"/>
              </a:rPr>
              <a:t>1</a:t>
            </a:r>
            <a:r>
              <a:rPr lang="en-NZ" sz="1400" dirty="0" smtClean="0">
                <a:latin typeface="Calibri" pitchFamily="34" charset="0"/>
                <a:cs typeface="Calibri" pitchFamily="34" charset="0"/>
              </a:rPr>
              <a:t>] = array[</a:t>
            </a:r>
            <a:r>
              <a:rPr lang="en-NZ" sz="1400" dirty="0" smtClean="0">
                <a:solidFill>
                  <a:srgbClr val="C00000"/>
                </a:solidFill>
                <a:latin typeface="Calibri" pitchFamily="34" charset="0"/>
                <a:cs typeface="Calibri" pitchFamily="34" charset="0"/>
              </a:rPr>
              <a:t>0</a:t>
            </a:r>
            <a:r>
              <a:rPr lang="en-NZ" sz="1400" dirty="0" smtClean="0">
                <a:latin typeface="Calibri" pitchFamily="34" charset="0"/>
                <a:cs typeface="Calibri" pitchFamily="34" charset="0"/>
              </a:rPr>
              <a:t>];</a:t>
            </a:r>
          </a:p>
          <a:p>
            <a:r>
              <a:rPr lang="en-NZ" sz="1400" dirty="0" smtClean="0">
                <a:latin typeface="Calibri" pitchFamily="34" charset="0"/>
                <a:cs typeface="Calibri" pitchFamily="34" charset="0"/>
              </a:rPr>
              <a:t>array[</a:t>
            </a:r>
            <a:r>
              <a:rPr lang="en-NZ" sz="1400" dirty="0" smtClean="0">
                <a:solidFill>
                  <a:srgbClr val="C00000"/>
                </a:solidFill>
                <a:latin typeface="Calibri" pitchFamily="34" charset="0"/>
                <a:cs typeface="Calibri" pitchFamily="34" charset="0"/>
              </a:rPr>
              <a:t>0</a:t>
            </a:r>
            <a:r>
              <a:rPr lang="en-NZ" sz="1400" dirty="0" smtClean="0">
                <a:latin typeface="Calibri" pitchFamily="34" charset="0"/>
                <a:cs typeface="Calibri" pitchFamily="34" charset="0"/>
              </a:rPr>
              <a:t>] = temp;</a:t>
            </a:r>
            <a:endParaRPr lang="en-NZ" sz="1400" dirty="0">
              <a:latin typeface="Calibri" pitchFamily="34" charset="0"/>
              <a:cs typeface="Calibri" pitchFamily="34" charset="0"/>
            </a:endParaRPr>
          </a:p>
        </p:txBody>
      </p:sp>
      <p:sp>
        <p:nvSpPr>
          <p:cNvPr id="6" name="Rectangle 5"/>
          <p:cNvSpPr>
            <a:spLocks noChangeAspect="1"/>
          </p:cNvSpPr>
          <p:nvPr/>
        </p:nvSpPr>
        <p:spPr>
          <a:xfrm>
            <a:off x="2627784" y="3933056"/>
            <a:ext cx="3744417" cy="1800201"/>
          </a:xfrm>
          <a:prstGeom prst="rect">
            <a:avLst/>
          </a:prstGeom>
          <a:solidFill>
            <a:srgbClr val="B2B2B2"/>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NZ" sz="1200"/>
          </a:p>
        </p:txBody>
      </p:sp>
      <p:sp>
        <p:nvSpPr>
          <p:cNvPr id="7" name="Rectangle 6"/>
          <p:cNvSpPr>
            <a:spLocks noChangeAspect="1"/>
          </p:cNvSpPr>
          <p:nvPr/>
        </p:nvSpPr>
        <p:spPr>
          <a:xfrm>
            <a:off x="3419873" y="4005065"/>
            <a:ext cx="2094978"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Action Buffer</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8" name="Table 7"/>
          <p:cNvGraphicFramePr>
            <a:graphicFrameLocks noGrp="1" noChangeAspect="1"/>
          </p:cNvGraphicFramePr>
          <p:nvPr/>
        </p:nvGraphicFramePr>
        <p:xfrm>
          <a:off x="2771801" y="4509121"/>
          <a:ext cx="3456383" cy="1080121"/>
        </p:xfrm>
        <a:graphic>
          <a:graphicData uri="http://schemas.openxmlformats.org/drawingml/2006/table">
            <a:tbl>
              <a:tblPr firstRow="1" bandRow="1">
                <a:solidFill>
                  <a:srgbClr val="B2B2B2"/>
                </a:solidFill>
                <a:tableStyleId>{073A0DAA-6AF3-43AB-8588-CEC1D06C72B9}</a:tableStyleId>
              </a:tblPr>
              <a:tblGrid>
                <a:gridCol w="648071"/>
                <a:gridCol w="792088"/>
                <a:gridCol w="1224136"/>
                <a:gridCol w="792088"/>
              </a:tblGrid>
              <a:tr h="332345">
                <a:tc>
                  <a:txBody>
                    <a:bodyPr/>
                    <a:lstStyle/>
                    <a:p>
                      <a:r>
                        <a:rPr lang="en-NZ" sz="1400" dirty="0" smtClean="0">
                          <a:solidFill>
                            <a:schemeClr val="tx1"/>
                          </a:solidFill>
                          <a:latin typeface="Calibri" pitchFamily="34" charset="0"/>
                          <a:cs typeface="Calibri" pitchFamily="34" charset="0"/>
                        </a:rPr>
                        <a:t>Time</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Action</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From (time)</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pPr algn="l"/>
                      <a:r>
                        <a:rPr lang="en-NZ" sz="1400" dirty="0" smtClean="0">
                          <a:solidFill>
                            <a:schemeClr val="tx1"/>
                          </a:solidFill>
                          <a:latin typeface="Calibri" pitchFamily="34" charset="0"/>
                          <a:cs typeface="Calibri" pitchFamily="34" charset="0"/>
                        </a:rPr>
                        <a:t>To</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r>
              <a:tr h="373888">
                <a:tc>
                  <a:txBody>
                    <a:bodyPr/>
                    <a:lstStyle/>
                    <a:p>
                      <a:r>
                        <a:rPr lang="en-NZ" sz="1400" dirty="0" smtClean="0">
                          <a:solidFill>
                            <a:schemeClr val="tx1"/>
                          </a:solidFill>
                          <a:latin typeface="Calibri" pitchFamily="34" charset="0"/>
                          <a:cs typeface="Calibri" pitchFamily="34" charset="0"/>
                        </a:rPr>
                        <a:t>1</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Assign</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marL="0" marR="0" indent="0" algn="l" defTabSz="2818181" rtl="0" eaLnBrk="1" fontAlgn="auto" latinLnBrk="0" hangingPunct="1">
                        <a:lnSpc>
                          <a:spcPct val="100000"/>
                        </a:lnSpc>
                        <a:spcBef>
                          <a:spcPts val="0"/>
                        </a:spcBef>
                        <a:spcAft>
                          <a:spcPts val="0"/>
                        </a:spcAft>
                        <a:buClrTx/>
                        <a:buSzTx/>
                        <a:buFontTx/>
                        <a:buNone/>
                        <a:tabLst/>
                        <a:defRPr/>
                      </a:pPr>
                      <a:r>
                        <a:rPr lang="en-NZ" sz="1400" dirty="0" smtClean="0">
                          <a:solidFill>
                            <a:schemeClr val="tx1"/>
                          </a:solidFill>
                          <a:latin typeface="Calibri" pitchFamily="34" charset="0"/>
                          <a:cs typeface="Calibri" pitchFamily="34" charset="0"/>
                        </a:rPr>
                        <a:t>array[0],</a:t>
                      </a:r>
                      <a:r>
                        <a:rPr lang="en-NZ" sz="1400" baseline="0" dirty="0" smtClean="0">
                          <a:solidFill>
                            <a:schemeClr val="tx1"/>
                          </a:solidFill>
                          <a:latin typeface="Calibri" pitchFamily="34" charset="0"/>
                          <a:cs typeface="Calibri" pitchFamily="34" charset="0"/>
                        </a:rPr>
                        <a:t> t</a:t>
                      </a:r>
                      <a:r>
                        <a:rPr lang="en-NZ" sz="1400" baseline="-25000" dirty="0" smtClean="0">
                          <a:solidFill>
                            <a:schemeClr val="tx1"/>
                          </a:solidFill>
                          <a:latin typeface="Calibri" pitchFamily="34" charset="0"/>
                          <a:cs typeface="Calibri" pitchFamily="34" charset="0"/>
                        </a:rPr>
                        <a:t>0</a:t>
                      </a:r>
                      <a:endParaRPr lang="en-NZ" sz="1400" baseline="-250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array[1]</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373888">
                <a:tc>
                  <a:txBody>
                    <a:bodyPr/>
                    <a:lstStyle/>
                    <a:p>
                      <a:r>
                        <a:rPr lang="en-NZ" sz="1400" dirty="0" smtClean="0">
                          <a:solidFill>
                            <a:schemeClr val="tx1"/>
                          </a:solidFill>
                          <a:latin typeface="Calibri" pitchFamily="34" charset="0"/>
                          <a:cs typeface="Calibri" pitchFamily="34" charset="0"/>
                        </a:rPr>
                        <a:t>2</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Assign</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baseline="0" dirty="0" smtClean="0">
                          <a:solidFill>
                            <a:schemeClr val="tx1"/>
                          </a:solidFill>
                          <a:latin typeface="Calibri" pitchFamily="34" charset="0"/>
                          <a:cs typeface="Calibri" pitchFamily="34" charset="0"/>
                        </a:rPr>
                        <a:t>array[1], t</a:t>
                      </a:r>
                      <a:r>
                        <a:rPr lang="en-NZ" sz="1400" baseline="-25000" dirty="0" smtClean="0">
                          <a:solidFill>
                            <a:schemeClr val="tx1"/>
                          </a:solidFill>
                          <a:latin typeface="Calibri" pitchFamily="34" charset="0"/>
                          <a:cs typeface="Calibri" pitchFamily="34" charset="0"/>
                        </a:rPr>
                        <a:t>0</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array[0]</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bl>
          </a:graphicData>
        </a:graphic>
      </p:graphicFrame>
      <p:sp>
        <p:nvSpPr>
          <p:cNvPr id="9" name="Right Brace 8"/>
          <p:cNvSpPr>
            <a:spLocks noChangeAspect="1"/>
          </p:cNvSpPr>
          <p:nvPr/>
        </p:nvSpPr>
        <p:spPr>
          <a:xfrm>
            <a:off x="6228184" y="4941168"/>
            <a:ext cx="504056" cy="504056"/>
          </a:xfrm>
          <a:prstGeom prst="rightBrace">
            <a:avLst>
              <a:gd name="adj1" fmla="val 48646"/>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NZ" sz="1200"/>
          </a:p>
        </p:txBody>
      </p:sp>
      <p:sp>
        <p:nvSpPr>
          <p:cNvPr id="10" name="Flowchart: Card 9"/>
          <p:cNvSpPr>
            <a:spLocks noChangeAspect="1"/>
          </p:cNvSpPr>
          <p:nvPr/>
        </p:nvSpPr>
        <p:spPr>
          <a:xfrm>
            <a:off x="6732240" y="4653136"/>
            <a:ext cx="2016224" cy="864096"/>
          </a:xfrm>
          <a:prstGeom prst="flowChartPunchedCard">
            <a:avLst/>
          </a:prstGeom>
          <a:solidFill>
            <a:srgbClr val="F2F292"/>
          </a:solidFill>
          <a:ln>
            <a:solidFill>
              <a:srgbClr val="E3B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1400" dirty="0" smtClean="0">
                <a:solidFill>
                  <a:schemeClr val="tx1"/>
                </a:solidFill>
                <a:latin typeface="Calibri" pitchFamily="34" charset="0"/>
                <a:cs typeface="Calibri" pitchFamily="34" charset="0"/>
              </a:rPr>
              <a:t>These actions conflict!</a:t>
            </a:r>
          </a:p>
          <a:p>
            <a:r>
              <a:rPr lang="en-NZ" sz="1400" dirty="0" smtClean="0">
                <a:solidFill>
                  <a:schemeClr val="tx1"/>
                </a:solidFill>
                <a:latin typeface="Calibri" pitchFamily="34" charset="0"/>
                <a:cs typeface="Calibri" pitchFamily="34" charset="0"/>
              </a:rPr>
              <a:t>Animate them simultaneously.</a:t>
            </a:r>
          </a:p>
        </p:txBody>
      </p:sp>
      <p:cxnSp>
        <p:nvCxnSpPr>
          <p:cNvPr id="24" name="Straight Arrow Connector 23"/>
          <p:cNvCxnSpPr/>
          <p:nvPr/>
        </p:nvCxnSpPr>
        <p:spPr>
          <a:xfrm flipV="1">
            <a:off x="1979712" y="5013176"/>
            <a:ext cx="792088" cy="720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907704" y="5373216"/>
            <a:ext cx="864096" cy="720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Results	</a:t>
            </a:r>
            <a:endParaRPr lang="en-NZ" dirty="0"/>
          </a:p>
        </p:txBody>
      </p:sp>
      <p:sp>
        <p:nvSpPr>
          <p:cNvPr id="3" name="Content Placeholder 2"/>
          <p:cNvSpPr>
            <a:spLocks noGrp="1"/>
          </p:cNvSpPr>
          <p:nvPr>
            <p:ph idx="1"/>
          </p:nvPr>
        </p:nvSpPr>
        <p:spPr/>
        <p:txBody>
          <a:bodyPr/>
          <a:lstStyle/>
          <a:p>
            <a:r>
              <a:rPr lang="en-NZ" dirty="0" smtClean="0"/>
              <a:t>Successful on a variety of simple algorithms</a:t>
            </a:r>
            <a:endParaRPr lang="en-NZ"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Future Developments</a:t>
            </a:r>
            <a:endParaRPr lang="en-NZ" dirty="0"/>
          </a:p>
        </p:txBody>
      </p:sp>
      <p:sp>
        <p:nvSpPr>
          <p:cNvPr id="3" name="Content Placeholder 2"/>
          <p:cNvSpPr>
            <a:spLocks noGrp="1"/>
          </p:cNvSpPr>
          <p:nvPr>
            <p:ph idx="1"/>
          </p:nvPr>
        </p:nvSpPr>
        <p:spPr/>
        <p:txBody>
          <a:bodyPr/>
          <a:lstStyle/>
          <a:p>
            <a:r>
              <a:rPr lang="en-NZ" dirty="0" smtClean="0"/>
              <a:t>Improved </a:t>
            </a:r>
            <a:r>
              <a:rPr lang="en-NZ" dirty="0" err="1" smtClean="0"/>
              <a:t>D</a:t>
            </a:r>
            <a:r>
              <a:rPr lang="en-NZ" dirty="0" err="1" smtClean="0"/>
              <a:t>atasource</a:t>
            </a:r>
            <a:endParaRPr lang="en-NZ" dirty="0" smtClean="0"/>
          </a:p>
          <a:p>
            <a:pPr lvl="1"/>
            <a:r>
              <a:rPr lang="en-NZ" dirty="0" smtClean="0"/>
              <a:t>Auto detect names of data structures</a:t>
            </a:r>
            <a:endParaRPr lang="en-NZ" dirty="0" smtClean="0"/>
          </a:p>
          <a:p>
            <a:pPr lvl="1"/>
            <a:r>
              <a:rPr lang="en-NZ" dirty="0" smtClean="0"/>
              <a:t>Easier to integrate in large projects</a:t>
            </a:r>
          </a:p>
          <a:p>
            <a:pPr lvl="1"/>
            <a:r>
              <a:rPr lang="en-NZ" dirty="0" smtClean="0"/>
              <a:t>Improved usability as a debugger</a:t>
            </a:r>
          </a:p>
          <a:p>
            <a:r>
              <a:rPr lang="en-NZ" dirty="0" smtClean="0"/>
              <a:t>Refined </a:t>
            </a:r>
            <a:r>
              <a:rPr lang="en-NZ" dirty="0" smtClean="0"/>
              <a:t>V</a:t>
            </a:r>
            <a:r>
              <a:rPr lang="en-NZ" dirty="0" smtClean="0"/>
              <a:t>iew</a:t>
            </a:r>
            <a:endParaRPr lang="en-NZ" dirty="0" smtClean="0"/>
          </a:p>
          <a:p>
            <a:pPr lvl="1"/>
            <a:r>
              <a:rPr lang="en-NZ" dirty="0" smtClean="0"/>
              <a:t>Statistics Module</a:t>
            </a:r>
          </a:p>
          <a:p>
            <a:pPr lvl="1"/>
            <a:r>
              <a:rPr lang="en-NZ" dirty="0" smtClean="0"/>
              <a:t>Side by side code view</a:t>
            </a:r>
          </a:p>
          <a:p>
            <a:r>
              <a:rPr lang="en-NZ" dirty="0" smtClean="0"/>
              <a:t>Debugger </a:t>
            </a:r>
            <a:r>
              <a:rPr lang="en-NZ" dirty="0" smtClean="0"/>
              <a:t>integration</a:t>
            </a:r>
            <a:endParaRPr lang="en-NZ"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Conclusions</a:t>
            </a:r>
            <a:endParaRPr lang="en-NZ" dirty="0"/>
          </a:p>
        </p:txBody>
      </p:sp>
      <p:sp>
        <p:nvSpPr>
          <p:cNvPr id="3" name="Content Placeholder 2"/>
          <p:cNvSpPr>
            <a:spLocks noGrp="1"/>
          </p:cNvSpPr>
          <p:nvPr>
            <p:ph idx="1"/>
          </p:nvPr>
        </p:nvSpPr>
        <p:spPr/>
        <p:txBody>
          <a:bodyPr/>
          <a:lstStyle/>
          <a:p>
            <a:r>
              <a:rPr lang="en-NZ" dirty="0" smtClean="0"/>
              <a:t>Successful proof of concept</a:t>
            </a:r>
          </a:p>
          <a:p>
            <a:r>
              <a:rPr lang="en-NZ" dirty="0" smtClean="0"/>
              <a:t>Unprecedented flexibility</a:t>
            </a:r>
          </a:p>
          <a:p>
            <a:r>
              <a:rPr lang="en-NZ" dirty="0" smtClean="0"/>
              <a:t>Unique dataflow analysis approach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Aim</a:t>
            </a:r>
            <a:endParaRPr lang="en-NZ" dirty="0"/>
          </a:p>
        </p:txBody>
      </p:sp>
      <p:sp>
        <p:nvSpPr>
          <p:cNvPr id="3" name="Content Placeholder 2"/>
          <p:cNvSpPr>
            <a:spLocks noGrp="1"/>
          </p:cNvSpPr>
          <p:nvPr>
            <p:ph idx="1"/>
          </p:nvPr>
        </p:nvSpPr>
        <p:spPr/>
        <p:txBody>
          <a:bodyPr/>
          <a:lstStyle/>
          <a:p>
            <a:pPr>
              <a:buNone/>
            </a:pPr>
            <a:r>
              <a:rPr lang="en-NZ" dirty="0" smtClean="0"/>
              <a:t>To develop a tool for teaching algorithms, by:</a:t>
            </a:r>
          </a:p>
          <a:p>
            <a:r>
              <a:rPr lang="en-NZ" dirty="0" smtClean="0"/>
              <a:t>Generating animations from code</a:t>
            </a:r>
          </a:p>
          <a:p>
            <a:r>
              <a:rPr lang="en-NZ" dirty="0" smtClean="0"/>
              <a:t>Visually displaying important data structures</a:t>
            </a:r>
          </a:p>
          <a:p>
            <a:r>
              <a:rPr lang="en-NZ" dirty="0" smtClean="0"/>
              <a:t>Animating the flow of data between data structures</a:t>
            </a:r>
          </a:p>
          <a:p>
            <a:pPr>
              <a:buNone/>
            </a:pPr>
            <a:endParaRPr lang="en-NZ" dirty="0" smtClean="0"/>
          </a:p>
          <a:p>
            <a:pPr lvl="1"/>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Motivation</a:t>
            </a:r>
            <a:endParaRPr lang="en-NZ"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2771800" y="1844824"/>
            <a:ext cx="4248472" cy="3228201"/>
          </a:xfrm>
          <a:prstGeom prst="rect">
            <a:avLst/>
          </a:prstGeom>
          <a:noFill/>
        </p:spPr>
      </p:pic>
      <p:sp>
        <p:nvSpPr>
          <p:cNvPr id="5" name="TextBox 4"/>
          <p:cNvSpPr txBox="1"/>
          <p:nvPr/>
        </p:nvSpPr>
        <p:spPr>
          <a:xfrm>
            <a:off x="755576" y="5445224"/>
            <a:ext cx="7128792" cy="1200329"/>
          </a:xfrm>
          <a:prstGeom prst="rect">
            <a:avLst/>
          </a:prstGeom>
          <a:noFill/>
        </p:spPr>
        <p:txBody>
          <a:bodyPr wrap="square" rtlCol="0">
            <a:spAutoFit/>
          </a:bodyPr>
          <a:lstStyle/>
          <a:p>
            <a:r>
              <a:rPr lang="en-NZ" dirty="0" smtClean="0"/>
              <a:t>Existing animation. Useful, but:</a:t>
            </a:r>
          </a:p>
          <a:p>
            <a:pPr>
              <a:buFont typeface="Arial" pitchFamily="34" charset="0"/>
              <a:buChar char="•"/>
            </a:pPr>
            <a:r>
              <a:rPr lang="en-NZ" dirty="0" smtClean="0"/>
              <a:t> Time-consuming to construct</a:t>
            </a:r>
          </a:p>
          <a:p>
            <a:pPr>
              <a:buFont typeface="Arial" pitchFamily="34" charset="0"/>
              <a:buChar char="•"/>
            </a:pPr>
            <a:r>
              <a:rPr lang="en-NZ" dirty="0" smtClean="0"/>
              <a:t>Limited to a few specific sorting algorithms</a:t>
            </a:r>
            <a:r>
              <a:rPr lang="en-NZ" dirty="0"/>
              <a:t>	</a:t>
            </a:r>
            <a:endParaRPr lang="en-NZ" dirty="0" smtClean="0"/>
          </a:p>
          <a:p>
            <a:endParaRPr lang="en-NZ" dirty="0"/>
          </a:p>
        </p:txBody>
      </p:sp>
      <p:sp>
        <p:nvSpPr>
          <p:cNvPr id="6" name="TextBox 5"/>
          <p:cNvSpPr txBox="1"/>
          <p:nvPr/>
        </p:nvSpPr>
        <p:spPr>
          <a:xfrm>
            <a:off x="3563888" y="5085184"/>
            <a:ext cx="2520280" cy="369332"/>
          </a:xfrm>
          <a:prstGeom prst="rect">
            <a:avLst/>
          </a:prstGeom>
          <a:noFill/>
        </p:spPr>
        <p:txBody>
          <a:bodyPr wrap="square" rtlCol="0">
            <a:spAutoFit/>
          </a:bodyPr>
          <a:lstStyle/>
          <a:p>
            <a:r>
              <a:rPr lang="en-NZ" sz="1200" dirty="0" smtClean="0"/>
              <a:t>From http://wiki.algoviz.org</a:t>
            </a:r>
            <a:r>
              <a:rPr lang="en-NZ" dirty="0" smtClean="0"/>
              <a:t> </a:t>
            </a:r>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a:t>
            </a:r>
            <a:endParaRPr lang="en-NZ" dirty="0"/>
          </a:p>
        </p:txBody>
      </p:sp>
      <p:sp>
        <p:nvSpPr>
          <p:cNvPr id="3" name="Content Placeholder 2"/>
          <p:cNvSpPr>
            <a:spLocks noGrp="1"/>
          </p:cNvSpPr>
          <p:nvPr>
            <p:ph idx="1"/>
          </p:nvPr>
        </p:nvSpPr>
        <p:spPr/>
        <p:txBody>
          <a:bodyPr/>
          <a:lstStyle/>
          <a:p>
            <a:r>
              <a:rPr lang="en-NZ" dirty="0" smtClean="0"/>
              <a:t>Generic visualisation of algorithms</a:t>
            </a:r>
          </a:p>
          <a:p>
            <a:r>
              <a:rPr lang="en-NZ" dirty="0" smtClean="0"/>
              <a:t>Minimise required changes to user’s code</a:t>
            </a:r>
          </a:p>
          <a:p>
            <a:r>
              <a:rPr lang="en-NZ" dirty="0" smtClean="0"/>
              <a:t>To make sensible judgements on  which data structures should be displayed</a:t>
            </a:r>
          </a:p>
          <a:p>
            <a:r>
              <a:rPr lang="en-NZ" dirty="0" smtClean="0"/>
              <a:t>Track data moving between data structures even if through temporary variables which aren’t important enough to be displayed</a:t>
            </a:r>
          </a:p>
          <a:p>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27432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cxnSp>
        <p:nvCxnSpPr>
          <p:cNvPr id="24" name="Shape 23"/>
          <p:cNvCxnSpPr>
            <a:endCxn id="17" idx="0"/>
          </p:cNvCxnSpPr>
          <p:nvPr/>
        </p:nvCxnSpPr>
        <p:spPr>
          <a:xfrm flipV="1">
            <a:off x="5292080" y="3645024"/>
            <a:ext cx="2592287" cy="72008"/>
          </a:xfrm>
          <a:prstGeom prst="curvedConnector4">
            <a:avLst>
              <a:gd name="adj1" fmla="val 47222"/>
              <a:gd name="adj2" fmla="val 417465"/>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6" name="Shape 67"/>
          <p:cNvCxnSpPr/>
          <p:nvPr/>
        </p:nvCxnSpPr>
        <p:spPr>
          <a:xfrm flipV="1">
            <a:off x="2339752" y="3717032"/>
            <a:ext cx="2088232" cy="126560"/>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87" name="Rectangle 86"/>
          <p:cNvSpPr/>
          <p:nvPr/>
        </p:nvSpPr>
        <p:spPr>
          <a:xfrm>
            <a:off x="755576" y="3762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54864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cxnSp>
        <p:nvCxnSpPr>
          <p:cNvPr id="23" name="Shape 22"/>
          <p:cNvCxnSpPr>
            <a:endCxn id="18" idx="0"/>
          </p:cNvCxnSpPr>
          <p:nvPr/>
        </p:nvCxnSpPr>
        <p:spPr>
          <a:xfrm flipV="1">
            <a:off x="5292080" y="3645024"/>
            <a:ext cx="2880320" cy="360040"/>
          </a:xfrm>
          <a:prstGeom prst="curvedConnector4">
            <a:avLst>
              <a:gd name="adj1" fmla="val 47500"/>
              <a:gd name="adj2" fmla="val 1634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7" name="Shape 67"/>
          <p:cNvCxnSpPr/>
          <p:nvPr/>
        </p:nvCxnSpPr>
        <p:spPr>
          <a:xfrm flipV="1">
            <a:off x="2339752" y="4005064"/>
            <a:ext cx="2088232" cy="72008"/>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3978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1311034"/>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2394">
                <a:tc>
                  <a:txBody>
                    <a:bodyPr/>
                    <a:lstStyle/>
                    <a:p>
                      <a:r>
                        <a:rPr lang="en-NZ" sz="1200" b="1" dirty="0" smtClean="0"/>
                        <a:t>copy</a:t>
                      </a:r>
                      <a:r>
                        <a:rPr lang="en-NZ" sz="1200" b="1" baseline="0" dirty="0" smtClean="0"/>
                        <a:t> integer</a:t>
                      </a:r>
                    </a:p>
                    <a:p>
                      <a:r>
                        <a:rPr lang="en-NZ" sz="1200" b="1" baseline="0" dirty="0" smtClean="0"/>
                        <a:t>copy integer</a:t>
                      </a:r>
                    </a:p>
                    <a:p>
                      <a:r>
                        <a:rPr lang="en-NZ" sz="1200" b="1" baseline="0" dirty="0" smtClean="0"/>
                        <a:t>insert 23</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 name="Curved Connector 12"/>
          <p:cNvCxnSpPr/>
          <p:nvPr/>
        </p:nvCxnSpPr>
        <p:spPr>
          <a:xfrm>
            <a:off x="5364088" y="4293096"/>
            <a:ext cx="864096" cy="216024"/>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a:off x="5364088" y="4464388"/>
            <a:ext cx="864096" cy="44732"/>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flipV="1">
            <a:off x="5148064" y="4509120"/>
            <a:ext cx="1080120" cy="9164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sp>
        <p:nvSpPr>
          <p:cNvPr id="19" name="Rectangle 18"/>
          <p:cNvSpPr/>
          <p:nvPr/>
        </p:nvSpPr>
        <p:spPr>
          <a:xfrm>
            <a:off x="7452320" y="3645024"/>
            <a:ext cx="288032" cy="288032"/>
          </a:xfrm>
          <a:prstGeom prst="rect">
            <a:avLst/>
          </a:prstGeom>
          <a:noFill/>
          <a:ln w="1270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20" name="Rectangle 19"/>
          <p:cNvSpPr/>
          <p:nvPr/>
        </p:nvSpPr>
        <p:spPr>
          <a:xfrm>
            <a:off x="7020272" y="4365104"/>
            <a:ext cx="360040"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23</a:t>
            </a:r>
            <a:endParaRPr lang="en-NZ" sz="1200" dirty="0">
              <a:solidFill>
                <a:schemeClr val="tx1"/>
              </a:solidFill>
              <a:latin typeface="Calibri" pitchFamily="34" charset="0"/>
              <a:cs typeface="Calibri" pitchFamily="34" charset="0"/>
            </a:endParaRPr>
          </a:p>
        </p:txBody>
      </p:sp>
      <p:sp>
        <p:nvSpPr>
          <p:cNvPr id="21" name="Bent Arrow 20"/>
          <p:cNvSpPr/>
          <p:nvPr/>
        </p:nvSpPr>
        <p:spPr>
          <a:xfrm rot="5400000" flipH="1">
            <a:off x="7275136" y="4182247"/>
            <a:ext cx="536787" cy="182420"/>
          </a:xfrm>
          <a:prstGeom prst="bentArrow">
            <a:avLst>
              <a:gd name="adj1" fmla="val 20590"/>
              <a:gd name="adj2" fmla="val 25000"/>
              <a:gd name="adj3" fmla="val 25000"/>
              <a:gd name="adj4" fmla="val 87500"/>
            </a:avLst>
          </a:prstGeom>
          <a:solidFill>
            <a:srgbClr val="B2B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200">
              <a:solidFill>
                <a:schemeClr val="tx1"/>
              </a:solidFill>
              <a:latin typeface="Calibri" pitchFamily="34" charset="0"/>
              <a:cs typeface="Calibri" pitchFamily="34" charset="0"/>
            </a:endParaRPr>
          </a:p>
        </p:txBody>
      </p:sp>
      <p:cxnSp>
        <p:nvCxnSpPr>
          <p:cNvPr id="22" name="Straight Arrow Connector 21"/>
          <p:cNvCxnSpPr/>
          <p:nvPr/>
        </p:nvCxnSpPr>
        <p:spPr>
          <a:xfrm>
            <a:off x="6228184" y="4509120"/>
            <a:ext cx="792088"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8" name="Shape 67"/>
          <p:cNvCxnSpPr/>
          <p:nvPr/>
        </p:nvCxnSpPr>
        <p:spPr>
          <a:xfrm>
            <a:off x="2987824" y="4293096"/>
            <a:ext cx="1440160" cy="216024"/>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4194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Source Implementation</a:t>
            </a:r>
            <a:endParaRPr lang="en-NZ" dirty="0"/>
          </a:p>
        </p:txBody>
      </p:sp>
      <p:sp>
        <p:nvSpPr>
          <p:cNvPr id="3" name="Content Placeholder 2"/>
          <p:cNvSpPr>
            <a:spLocks noGrp="1"/>
          </p:cNvSpPr>
          <p:nvPr>
            <p:ph idx="1"/>
          </p:nvPr>
        </p:nvSpPr>
        <p:spPr/>
        <p:txBody>
          <a:bodyPr/>
          <a:lstStyle/>
          <a:p>
            <a:r>
              <a:rPr lang="en-NZ" dirty="0" smtClean="0"/>
              <a:t>C++ Wrappers Solution</a:t>
            </a:r>
          </a:p>
          <a:p>
            <a:pPr lvl="1"/>
            <a:r>
              <a:rPr lang="en-NZ" dirty="0" smtClean="0"/>
              <a:t>Primitives, Matrix, STL types</a:t>
            </a:r>
          </a:p>
          <a:p>
            <a:pPr lvl="1"/>
            <a:r>
              <a:rPr lang="en-NZ" dirty="0" smtClean="0"/>
              <a:t>ID Manager</a:t>
            </a:r>
          </a:p>
          <a:p>
            <a:r>
              <a:rPr lang="en-NZ" dirty="0" smtClean="0"/>
              <a:t>Problems with the C++ wrapper solution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Source Alternatives</a:t>
            </a:r>
            <a:endParaRPr lang="en-NZ" dirty="0"/>
          </a:p>
        </p:txBody>
      </p:sp>
      <p:sp>
        <p:nvSpPr>
          <p:cNvPr id="3" name="Content Placeholder 2"/>
          <p:cNvSpPr>
            <a:spLocks noGrp="1"/>
          </p:cNvSpPr>
          <p:nvPr>
            <p:ph idx="1"/>
          </p:nvPr>
        </p:nvSpPr>
        <p:spPr/>
        <p:txBody>
          <a:bodyPr/>
          <a:lstStyle/>
          <a:p>
            <a:r>
              <a:rPr lang="en-NZ" dirty="0" smtClean="0"/>
              <a:t>Porting the data source to other languages</a:t>
            </a:r>
          </a:p>
          <a:p>
            <a:r>
              <a:rPr lang="en-NZ" dirty="0" smtClean="0"/>
              <a:t>Other approaches to data source introspection</a:t>
            </a:r>
          </a:p>
          <a:p>
            <a:pPr lvl="1"/>
            <a:r>
              <a:rPr lang="en-NZ" dirty="0" err="1" smtClean="0"/>
              <a:t>Valgrind</a:t>
            </a:r>
            <a:r>
              <a:rPr lang="en-NZ" dirty="0" smtClean="0"/>
              <a:t> Tool</a:t>
            </a:r>
          </a:p>
          <a:p>
            <a:pPr lvl="1"/>
            <a:r>
              <a:rPr lang="en-NZ" dirty="0" smtClean="0"/>
              <a:t>Polymorphism</a:t>
            </a:r>
          </a:p>
          <a:p>
            <a:pPr lvl="1"/>
            <a:r>
              <a:rPr lang="en-NZ" dirty="0" smtClean="0"/>
              <a:t>Reflection/Hooking</a:t>
            </a:r>
            <a:endParaRPr lang="en-NZ"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681</TotalTime>
  <Words>3364</Words>
  <Application>Microsoft Office PowerPoint</Application>
  <PresentationFormat>On-screen Show (4:3)</PresentationFormat>
  <Paragraphs>240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Algorithm Visualisation</vt:lpstr>
      <vt:lpstr>Aim</vt:lpstr>
      <vt:lpstr>Motivation</vt:lpstr>
      <vt:lpstr>Requirements</vt:lpstr>
      <vt:lpstr>System Overview</vt:lpstr>
      <vt:lpstr>System Overview</vt:lpstr>
      <vt:lpstr>System Overview</vt:lpstr>
      <vt:lpstr>Data Source Implementation</vt:lpstr>
      <vt:lpstr>Data Source Alternatives</vt:lpstr>
      <vt:lpstr>View</vt:lpstr>
      <vt:lpstr>View</vt:lpstr>
      <vt:lpstr>History Manager</vt:lpstr>
      <vt:lpstr>Combination</vt:lpstr>
      <vt:lpstr>Results </vt:lpstr>
      <vt:lpstr>Future Developments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dc:creator>
  <cp:lastModifiedBy>David</cp:lastModifiedBy>
  <cp:revision>193</cp:revision>
  <dcterms:created xsi:type="dcterms:W3CDTF">2010-09-07T04:14:52Z</dcterms:created>
  <dcterms:modified xsi:type="dcterms:W3CDTF">2010-09-08T10:37:44Z</dcterms:modified>
</cp:coreProperties>
</file>