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5C21A-42B8-4865-B1E9-5B0952A6E9A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B40AA-96BB-462F-96A1-03797B7C6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From the next visualization we got to know that there are nearly 30% people who are partners or have partner are </a:t>
          </a:r>
          <a:r>
            <a:rPr lang="en-US" dirty="0" err="1"/>
            <a:t>churing</a:t>
          </a:r>
          <a:r>
            <a:rPr lang="en-US" dirty="0"/>
            <a:t> .and remaining are the single people who are churning.</a:t>
          </a:r>
        </a:p>
      </dgm:t>
    </dgm:pt>
    <dgm:pt modelId="{DE7304C5-9B40-4DA3-8BDF-214D381076C5}" type="parTrans" cxnId="{3247F7F8-240E-4EA8-8F1C-E283876D3340}">
      <dgm:prSet/>
      <dgm:spPr/>
      <dgm:t>
        <a:bodyPr/>
        <a:lstStyle/>
        <a:p>
          <a:endParaRPr lang="en-US"/>
        </a:p>
      </dgm:t>
    </dgm:pt>
    <dgm:pt modelId="{739CD279-6976-4C8C-B1E9-9C8E09778663}" type="sibTrans" cxnId="{3247F7F8-240E-4EA8-8F1C-E283876D33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56827D-D0C5-4114-BEDA-D16C31880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Now we will perform several operations over several columns to find the reason for churning.</a:t>
          </a:r>
        </a:p>
      </dgm:t>
    </dgm:pt>
    <dgm:pt modelId="{2CB999C7-B7FE-45C7-A994-9557792746A2}" type="parTrans" cxnId="{2814231A-BEA6-4E91-BAEF-17B6C01A1B6A}">
      <dgm:prSet/>
      <dgm:spPr/>
      <dgm:t>
        <a:bodyPr/>
        <a:lstStyle/>
        <a:p>
          <a:endParaRPr lang="en-US"/>
        </a:p>
      </dgm:t>
    </dgm:pt>
    <dgm:pt modelId="{322F8366-449E-4F59-B2D2-97CD6F95C4BF}" type="sibTrans" cxnId="{2814231A-BEA6-4E91-BAEF-17B6C01A1B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3E1AD5-9098-4CA8-AC0C-FA988D9BA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with monthly contracts are more likely to churn then annual customers.</a:t>
          </a:r>
        </a:p>
      </dgm:t>
    </dgm:pt>
    <dgm:pt modelId="{348C6777-8DB5-4E53-AF3B-518352656625}" type="parTrans" cxnId="{31631A8C-0109-4E58-90D2-C3EC9740BFAC}">
      <dgm:prSet/>
      <dgm:spPr/>
      <dgm:t>
        <a:bodyPr/>
        <a:lstStyle/>
        <a:p>
          <a:endParaRPr lang="en-US"/>
        </a:p>
      </dgm:t>
    </dgm:pt>
    <dgm:pt modelId="{5B23A3E9-CA97-48D1-A4BC-498008F6C7A6}" type="sibTrans" cxnId="{31631A8C-0109-4E58-90D2-C3EC9740BF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FC6544-0DA8-4C30-8709-FB0CDA34D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with better tech </a:t>
          </a:r>
          <a:r>
            <a:rPr lang="en-US" dirty="0" err="1"/>
            <a:t>support,online</a:t>
          </a:r>
          <a:r>
            <a:rPr lang="en-US" dirty="0"/>
            <a:t> security ,online backup and customer with a single </a:t>
          </a:r>
          <a:r>
            <a:rPr lang="en-US" dirty="0" err="1"/>
            <a:t>single</a:t>
          </a:r>
          <a:r>
            <a:rPr lang="en-US" dirty="0"/>
            <a:t> ISP are less like to churn.</a:t>
          </a:r>
        </a:p>
      </dgm:t>
    </dgm:pt>
    <dgm:pt modelId="{B6ABAC7A-7499-499B-A6E0-18AC51D8F34C}" type="parTrans" cxnId="{9472C1E6-2C6D-4987-8136-B4FD7304770C}">
      <dgm:prSet/>
      <dgm:spPr/>
      <dgm:t>
        <a:bodyPr/>
        <a:lstStyle/>
        <a:p>
          <a:endParaRPr lang="en-US"/>
        </a:p>
      </dgm:t>
    </dgm:pt>
    <dgm:pt modelId="{7B5CD1F2-7D01-4527-83C8-404BDCE6DE1D}" type="sibTrans" cxnId="{9472C1E6-2C6D-4987-8136-B4FD7304770C}">
      <dgm:prSet/>
      <dgm:spPr/>
      <dgm:t>
        <a:bodyPr/>
        <a:lstStyle/>
        <a:p>
          <a:endParaRPr lang="en-US"/>
        </a:p>
      </dgm:t>
    </dgm:pt>
    <dgm:pt modelId="{AEB05457-0931-42EA-B886-D5D079CB7D34}" type="pres">
      <dgm:prSet presAssocID="{90F5C21A-42B8-4865-B1E9-5B0952A6E9A9}" presName="root" presStyleCnt="0">
        <dgm:presLayoutVars>
          <dgm:dir/>
          <dgm:resizeHandles val="exact"/>
        </dgm:presLayoutVars>
      </dgm:prSet>
      <dgm:spPr/>
    </dgm:pt>
    <dgm:pt modelId="{13860F91-290D-44F0-87C9-E7EEA801EB41}" type="pres">
      <dgm:prSet presAssocID="{90F5C21A-42B8-4865-B1E9-5B0952A6E9A9}" presName="container" presStyleCnt="0">
        <dgm:presLayoutVars>
          <dgm:dir/>
          <dgm:resizeHandles val="exact"/>
        </dgm:presLayoutVars>
      </dgm:prSet>
      <dgm:spPr/>
    </dgm:pt>
    <dgm:pt modelId="{443FA6C6-EA43-42CF-A447-D2B1AEFF0612}" type="pres">
      <dgm:prSet presAssocID="{4A3B40AA-96BB-462F-96A1-03797B7C61ED}" presName="compNode" presStyleCnt="0"/>
      <dgm:spPr/>
    </dgm:pt>
    <dgm:pt modelId="{822E5448-38F5-4325-8E3C-2F601E0C585E}" type="pres">
      <dgm:prSet presAssocID="{4A3B40AA-96BB-462F-96A1-03797B7C61ED}" presName="iconBgRect" presStyleLbl="bgShp" presStyleIdx="0" presStyleCnt="4"/>
      <dgm:spPr/>
    </dgm:pt>
    <dgm:pt modelId="{A999922C-C0B6-49D7-B13B-09447E1252E1}" type="pres">
      <dgm:prSet presAssocID="{4A3B40AA-96BB-462F-96A1-03797B7C61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92103FA-3EBC-42D3-99B0-F586648321F1}" type="pres">
      <dgm:prSet presAssocID="{4A3B40AA-96BB-462F-96A1-03797B7C61ED}" presName="spaceRect" presStyleCnt="0"/>
      <dgm:spPr/>
    </dgm:pt>
    <dgm:pt modelId="{EFA395FE-7085-4579-AB8E-F212B34B5F3B}" type="pres">
      <dgm:prSet presAssocID="{4A3B40AA-96BB-462F-96A1-03797B7C61ED}" presName="textRect" presStyleLbl="revTx" presStyleIdx="0" presStyleCnt="4" custScaleY="105839">
        <dgm:presLayoutVars>
          <dgm:chMax val="1"/>
          <dgm:chPref val="1"/>
        </dgm:presLayoutVars>
      </dgm:prSet>
      <dgm:spPr/>
    </dgm:pt>
    <dgm:pt modelId="{154ABAE7-C50F-4D4C-89B0-77755F916355}" type="pres">
      <dgm:prSet presAssocID="{739CD279-6976-4C8C-B1E9-9C8E09778663}" presName="sibTrans" presStyleLbl="sibTrans2D1" presStyleIdx="0" presStyleCnt="0"/>
      <dgm:spPr/>
    </dgm:pt>
    <dgm:pt modelId="{805C5316-C6BB-4DF9-8605-682F81CB14F3}" type="pres">
      <dgm:prSet presAssocID="{1F56827D-D0C5-4114-BEDA-D16C31880E65}" presName="compNode" presStyleCnt="0"/>
      <dgm:spPr/>
    </dgm:pt>
    <dgm:pt modelId="{39072481-BC03-49B5-AFF7-5A21830CC192}" type="pres">
      <dgm:prSet presAssocID="{1F56827D-D0C5-4114-BEDA-D16C31880E65}" presName="iconBgRect" presStyleLbl="bgShp" presStyleIdx="1" presStyleCnt="4"/>
      <dgm:spPr/>
    </dgm:pt>
    <dgm:pt modelId="{7AF195C8-D3D0-4C52-8036-808D03A13F7C}" type="pres">
      <dgm:prSet presAssocID="{1F56827D-D0C5-4114-BEDA-D16C31880E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30240F2-31F0-453D-9FA0-ECAB88E64294}" type="pres">
      <dgm:prSet presAssocID="{1F56827D-D0C5-4114-BEDA-D16C31880E65}" presName="spaceRect" presStyleCnt="0"/>
      <dgm:spPr/>
    </dgm:pt>
    <dgm:pt modelId="{AC0E5EC9-CBCF-4E77-AD60-DF43BF0D18EB}" type="pres">
      <dgm:prSet presAssocID="{1F56827D-D0C5-4114-BEDA-D16C31880E65}" presName="textRect" presStyleLbl="revTx" presStyleIdx="1" presStyleCnt="4" custScaleY="123276">
        <dgm:presLayoutVars>
          <dgm:chMax val="1"/>
          <dgm:chPref val="1"/>
        </dgm:presLayoutVars>
      </dgm:prSet>
      <dgm:spPr/>
    </dgm:pt>
    <dgm:pt modelId="{1F227F23-0707-409B-8987-ED6EEB735A3E}" type="pres">
      <dgm:prSet presAssocID="{322F8366-449E-4F59-B2D2-97CD6F95C4BF}" presName="sibTrans" presStyleLbl="sibTrans2D1" presStyleIdx="0" presStyleCnt="0"/>
      <dgm:spPr/>
    </dgm:pt>
    <dgm:pt modelId="{BDD859AE-298B-4576-A94E-C80F8EC9FFA1}" type="pres">
      <dgm:prSet presAssocID="{4F3E1AD5-9098-4CA8-AC0C-FA988D9BA1BE}" presName="compNode" presStyleCnt="0"/>
      <dgm:spPr/>
    </dgm:pt>
    <dgm:pt modelId="{49F1041A-32DD-4502-A1C7-6FEE4F12FFF5}" type="pres">
      <dgm:prSet presAssocID="{4F3E1AD5-9098-4CA8-AC0C-FA988D9BA1BE}" presName="iconBgRect" presStyleLbl="bgShp" presStyleIdx="2" presStyleCnt="4"/>
      <dgm:spPr/>
    </dgm:pt>
    <dgm:pt modelId="{57950527-918A-4A1B-9C6B-F0909B8F6A2E}" type="pres">
      <dgm:prSet presAssocID="{4F3E1AD5-9098-4CA8-AC0C-FA988D9BA1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577C93E-72B5-4A48-92C4-C0A49E0D0FEC}" type="pres">
      <dgm:prSet presAssocID="{4F3E1AD5-9098-4CA8-AC0C-FA988D9BA1BE}" presName="spaceRect" presStyleCnt="0"/>
      <dgm:spPr/>
    </dgm:pt>
    <dgm:pt modelId="{10171D1D-7C00-44DF-8400-16135D1B343E}" type="pres">
      <dgm:prSet presAssocID="{4F3E1AD5-9098-4CA8-AC0C-FA988D9BA1BE}" presName="textRect" presStyleLbl="revTx" presStyleIdx="2" presStyleCnt="4" custScaleY="110982">
        <dgm:presLayoutVars>
          <dgm:chMax val="1"/>
          <dgm:chPref val="1"/>
        </dgm:presLayoutVars>
      </dgm:prSet>
      <dgm:spPr/>
    </dgm:pt>
    <dgm:pt modelId="{8D9A7823-F3CA-4FBA-9DD4-E08813AC34BE}" type="pres">
      <dgm:prSet presAssocID="{5B23A3E9-CA97-48D1-A4BC-498008F6C7A6}" presName="sibTrans" presStyleLbl="sibTrans2D1" presStyleIdx="0" presStyleCnt="0"/>
      <dgm:spPr/>
    </dgm:pt>
    <dgm:pt modelId="{168AAD37-3055-4EB2-8271-948ECBD55CBA}" type="pres">
      <dgm:prSet presAssocID="{26FC6544-0DA8-4C30-8709-FB0CDA34DD9E}" presName="compNode" presStyleCnt="0"/>
      <dgm:spPr/>
    </dgm:pt>
    <dgm:pt modelId="{529E0B18-9E6A-4E55-A357-F6558AF631EF}" type="pres">
      <dgm:prSet presAssocID="{26FC6544-0DA8-4C30-8709-FB0CDA34DD9E}" presName="iconBgRect" presStyleLbl="bgShp" presStyleIdx="3" presStyleCnt="4"/>
      <dgm:spPr/>
    </dgm:pt>
    <dgm:pt modelId="{409C2AA0-214A-4ECB-8FAB-34FA67F6AB88}" type="pres">
      <dgm:prSet presAssocID="{26FC6544-0DA8-4C30-8709-FB0CDA34DD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88B1E83-D5C0-44DD-8E7E-3F48CC5C6F8E}" type="pres">
      <dgm:prSet presAssocID="{26FC6544-0DA8-4C30-8709-FB0CDA34DD9E}" presName="spaceRect" presStyleCnt="0"/>
      <dgm:spPr/>
    </dgm:pt>
    <dgm:pt modelId="{88F9A890-BB85-4CD7-B3B9-A0E846822663}" type="pres">
      <dgm:prSet presAssocID="{26FC6544-0DA8-4C30-8709-FB0CDA34DD9E}" presName="textRect" presStyleLbl="revTx" presStyleIdx="3" presStyleCnt="4" custScaleY="133213">
        <dgm:presLayoutVars>
          <dgm:chMax val="1"/>
          <dgm:chPref val="1"/>
        </dgm:presLayoutVars>
      </dgm:prSet>
      <dgm:spPr/>
    </dgm:pt>
  </dgm:ptLst>
  <dgm:cxnLst>
    <dgm:cxn modelId="{2814231A-BEA6-4E91-BAEF-17B6C01A1B6A}" srcId="{90F5C21A-42B8-4865-B1E9-5B0952A6E9A9}" destId="{1F56827D-D0C5-4114-BEDA-D16C31880E65}" srcOrd="1" destOrd="0" parTransId="{2CB999C7-B7FE-45C7-A994-9557792746A2}" sibTransId="{322F8366-449E-4F59-B2D2-97CD6F95C4BF}"/>
    <dgm:cxn modelId="{B02F171F-9BAF-4A57-B991-F1099EDA0A3A}" type="presOf" srcId="{26FC6544-0DA8-4C30-8709-FB0CDA34DD9E}" destId="{88F9A890-BB85-4CD7-B3B9-A0E846822663}" srcOrd="0" destOrd="0" presId="urn:microsoft.com/office/officeart/2018/2/layout/IconCircleList"/>
    <dgm:cxn modelId="{38D1C632-B74C-423B-B471-944A43BFAB84}" type="presOf" srcId="{739CD279-6976-4C8C-B1E9-9C8E09778663}" destId="{154ABAE7-C50F-4D4C-89B0-77755F916355}" srcOrd="0" destOrd="0" presId="urn:microsoft.com/office/officeart/2018/2/layout/IconCircleList"/>
    <dgm:cxn modelId="{D56D8D6B-176D-4FE0-95F0-64D1768DCF0B}" type="presOf" srcId="{322F8366-449E-4F59-B2D2-97CD6F95C4BF}" destId="{1F227F23-0707-409B-8987-ED6EEB735A3E}" srcOrd="0" destOrd="0" presId="urn:microsoft.com/office/officeart/2018/2/layout/IconCircleList"/>
    <dgm:cxn modelId="{9062D154-5719-4F1B-9C4B-9F4697DDEFE0}" type="presOf" srcId="{5B23A3E9-CA97-48D1-A4BC-498008F6C7A6}" destId="{8D9A7823-F3CA-4FBA-9DD4-E08813AC34BE}" srcOrd="0" destOrd="0" presId="urn:microsoft.com/office/officeart/2018/2/layout/IconCircleList"/>
    <dgm:cxn modelId="{4202FF7A-F003-4B5E-AC20-AFA6FE63B361}" type="presOf" srcId="{4A3B40AA-96BB-462F-96A1-03797B7C61ED}" destId="{EFA395FE-7085-4579-AB8E-F212B34B5F3B}" srcOrd="0" destOrd="0" presId="urn:microsoft.com/office/officeart/2018/2/layout/IconCircleList"/>
    <dgm:cxn modelId="{CB11727B-4C7C-4F04-8A6F-CFE4E54ED27B}" type="presOf" srcId="{1F56827D-D0C5-4114-BEDA-D16C31880E65}" destId="{AC0E5EC9-CBCF-4E77-AD60-DF43BF0D18EB}" srcOrd="0" destOrd="0" presId="urn:microsoft.com/office/officeart/2018/2/layout/IconCircleList"/>
    <dgm:cxn modelId="{31631A8C-0109-4E58-90D2-C3EC9740BFAC}" srcId="{90F5C21A-42B8-4865-B1E9-5B0952A6E9A9}" destId="{4F3E1AD5-9098-4CA8-AC0C-FA988D9BA1BE}" srcOrd="2" destOrd="0" parTransId="{348C6777-8DB5-4E53-AF3B-518352656625}" sibTransId="{5B23A3E9-CA97-48D1-A4BC-498008F6C7A6}"/>
    <dgm:cxn modelId="{F31FB6D0-157D-4E72-9825-3EA5D8EEB03C}" type="presOf" srcId="{90F5C21A-42B8-4865-B1E9-5B0952A6E9A9}" destId="{AEB05457-0931-42EA-B886-D5D079CB7D34}" srcOrd="0" destOrd="0" presId="urn:microsoft.com/office/officeart/2018/2/layout/IconCircleList"/>
    <dgm:cxn modelId="{D26A57E3-858B-4EBB-9EB1-40363EB23358}" type="presOf" srcId="{4F3E1AD5-9098-4CA8-AC0C-FA988D9BA1BE}" destId="{10171D1D-7C00-44DF-8400-16135D1B343E}" srcOrd="0" destOrd="0" presId="urn:microsoft.com/office/officeart/2018/2/layout/IconCircleList"/>
    <dgm:cxn modelId="{9472C1E6-2C6D-4987-8136-B4FD7304770C}" srcId="{90F5C21A-42B8-4865-B1E9-5B0952A6E9A9}" destId="{26FC6544-0DA8-4C30-8709-FB0CDA34DD9E}" srcOrd="3" destOrd="0" parTransId="{B6ABAC7A-7499-499B-A6E0-18AC51D8F34C}" sibTransId="{7B5CD1F2-7D01-4527-83C8-404BDCE6DE1D}"/>
    <dgm:cxn modelId="{3247F7F8-240E-4EA8-8F1C-E283876D3340}" srcId="{90F5C21A-42B8-4865-B1E9-5B0952A6E9A9}" destId="{4A3B40AA-96BB-462F-96A1-03797B7C61ED}" srcOrd="0" destOrd="0" parTransId="{DE7304C5-9B40-4DA3-8BDF-214D381076C5}" sibTransId="{739CD279-6976-4C8C-B1E9-9C8E09778663}"/>
    <dgm:cxn modelId="{1B87E4A5-F460-4F99-BFD6-6A0B50076703}" type="presParOf" srcId="{AEB05457-0931-42EA-B886-D5D079CB7D34}" destId="{13860F91-290D-44F0-87C9-E7EEA801EB41}" srcOrd="0" destOrd="0" presId="urn:microsoft.com/office/officeart/2018/2/layout/IconCircleList"/>
    <dgm:cxn modelId="{1F62D00D-583D-4BDD-A639-0C87A3B9BD66}" type="presParOf" srcId="{13860F91-290D-44F0-87C9-E7EEA801EB41}" destId="{443FA6C6-EA43-42CF-A447-D2B1AEFF0612}" srcOrd="0" destOrd="0" presId="urn:microsoft.com/office/officeart/2018/2/layout/IconCircleList"/>
    <dgm:cxn modelId="{361538F0-56DF-4D6F-92FF-FFB44C6364FE}" type="presParOf" srcId="{443FA6C6-EA43-42CF-A447-D2B1AEFF0612}" destId="{822E5448-38F5-4325-8E3C-2F601E0C585E}" srcOrd="0" destOrd="0" presId="urn:microsoft.com/office/officeart/2018/2/layout/IconCircleList"/>
    <dgm:cxn modelId="{0605E3E5-F71C-42BD-B8EA-A39B832B8145}" type="presParOf" srcId="{443FA6C6-EA43-42CF-A447-D2B1AEFF0612}" destId="{A999922C-C0B6-49D7-B13B-09447E1252E1}" srcOrd="1" destOrd="0" presId="urn:microsoft.com/office/officeart/2018/2/layout/IconCircleList"/>
    <dgm:cxn modelId="{F7E01BA8-87D8-4CCD-8A20-7E7B51974269}" type="presParOf" srcId="{443FA6C6-EA43-42CF-A447-D2B1AEFF0612}" destId="{792103FA-3EBC-42D3-99B0-F586648321F1}" srcOrd="2" destOrd="0" presId="urn:microsoft.com/office/officeart/2018/2/layout/IconCircleList"/>
    <dgm:cxn modelId="{350BDCF3-539C-48FC-80F1-1F2A5E2799CC}" type="presParOf" srcId="{443FA6C6-EA43-42CF-A447-D2B1AEFF0612}" destId="{EFA395FE-7085-4579-AB8E-F212B34B5F3B}" srcOrd="3" destOrd="0" presId="urn:microsoft.com/office/officeart/2018/2/layout/IconCircleList"/>
    <dgm:cxn modelId="{0199601B-A019-4B5B-B5EE-A0D818925CB5}" type="presParOf" srcId="{13860F91-290D-44F0-87C9-E7EEA801EB41}" destId="{154ABAE7-C50F-4D4C-89B0-77755F916355}" srcOrd="1" destOrd="0" presId="urn:microsoft.com/office/officeart/2018/2/layout/IconCircleList"/>
    <dgm:cxn modelId="{06DDC650-84C7-4C3D-BD0A-CE7BDF3D27EA}" type="presParOf" srcId="{13860F91-290D-44F0-87C9-E7EEA801EB41}" destId="{805C5316-C6BB-4DF9-8605-682F81CB14F3}" srcOrd="2" destOrd="0" presId="urn:microsoft.com/office/officeart/2018/2/layout/IconCircleList"/>
    <dgm:cxn modelId="{9C0D79AC-48E9-47BB-9463-79D72463D5F7}" type="presParOf" srcId="{805C5316-C6BB-4DF9-8605-682F81CB14F3}" destId="{39072481-BC03-49B5-AFF7-5A21830CC192}" srcOrd="0" destOrd="0" presId="urn:microsoft.com/office/officeart/2018/2/layout/IconCircleList"/>
    <dgm:cxn modelId="{1F756755-66D8-4D68-9BEB-AB9018534D13}" type="presParOf" srcId="{805C5316-C6BB-4DF9-8605-682F81CB14F3}" destId="{7AF195C8-D3D0-4C52-8036-808D03A13F7C}" srcOrd="1" destOrd="0" presId="urn:microsoft.com/office/officeart/2018/2/layout/IconCircleList"/>
    <dgm:cxn modelId="{213CC2A3-C13E-4AEC-917D-83D3505A272A}" type="presParOf" srcId="{805C5316-C6BB-4DF9-8605-682F81CB14F3}" destId="{130240F2-31F0-453D-9FA0-ECAB88E64294}" srcOrd="2" destOrd="0" presId="urn:microsoft.com/office/officeart/2018/2/layout/IconCircleList"/>
    <dgm:cxn modelId="{918453FE-2AA3-4DB0-8204-D8DEFEC28FFD}" type="presParOf" srcId="{805C5316-C6BB-4DF9-8605-682F81CB14F3}" destId="{AC0E5EC9-CBCF-4E77-AD60-DF43BF0D18EB}" srcOrd="3" destOrd="0" presId="urn:microsoft.com/office/officeart/2018/2/layout/IconCircleList"/>
    <dgm:cxn modelId="{FCA0820D-8ED4-4F55-B979-D2EDACEA2E34}" type="presParOf" srcId="{13860F91-290D-44F0-87C9-E7EEA801EB41}" destId="{1F227F23-0707-409B-8987-ED6EEB735A3E}" srcOrd="3" destOrd="0" presId="urn:microsoft.com/office/officeart/2018/2/layout/IconCircleList"/>
    <dgm:cxn modelId="{01503019-3066-422A-BD59-F9F7C0570EDF}" type="presParOf" srcId="{13860F91-290D-44F0-87C9-E7EEA801EB41}" destId="{BDD859AE-298B-4576-A94E-C80F8EC9FFA1}" srcOrd="4" destOrd="0" presId="urn:microsoft.com/office/officeart/2018/2/layout/IconCircleList"/>
    <dgm:cxn modelId="{A947BDA1-0680-43AE-B44B-50F2C1C44E32}" type="presParOf" srcId="{BDD859AE-298B-4576-A94E-C80F8EC9FFA1}" destId="{49F1041A-32DD-4502-A1C7-6FEE4F12FFF5}" srcOrd="0" destOrd="0" presId="urn:microsoft.com/office/officeart/2018/2/layout/IconCircleList"/>
    <dgm:cxn modelId="{990DFB43-DA3A-4BF0-8B86-46078DFDE1BF}" type="presParOf" srcId="{BDD859AE-298B-4576-A94E-C80F8EC9FFA1}" destId="{57950527-918A-4A1B-9C6B-F0909B8F6A2E}" srcOrd="1" destOrd="0" presId="urn:microsoft.com/office/officeart/2018/2/layout/IconCircleList"/>
    <dgm:cxn modelId="{313622D4-1DFD-43D2-9F5E-74C333F4971C}" type="presParOf" srcId="{BDD859AE-298B-4576-A94E-C80F8EC9FFA1}" destId="{E577C93E-72B5-4A48-92C4-C0A49E0D0FEC}" srcOrd="2" destOrd="0" presId="urn:microsoft.com/office/officeart/2018/2/layout/IconCircleList"/>
    <dgm:cxn modelId="{6EEA1C8A-0DA1-4A9D-AB1D-46D8E7879020}" type="presParOf" srcId="{BDD859AE-298B-4576-A94E-C80F8EC9FFA1}" destId="{10171D1D-7C00-44DF-8400-16135D1B343E}" srcOrd="3" destOrd="0" presId="urn:microsoft.com/office/officeart/2018/2/layout/IconCircleList"/>
    <dgm:cxn modelId="{30B2403D-F8FC-444D-88D4-B03D665CC8DA}" type="presParOf" srcId="{13860F91-290D-44F0-87C9-E7EEA801EB41}" destId="{8D9A7823-F3CA-4FBA-9DD4-E08813AC34BE}" srcOrd="5" destOrd="0" presId="urn:microsoft.com/office/officeart/2018/2/layout/IconCircleList"/>
    <dgm:cxn modelId="{11661B12-A4DE-481B-9622-91D851FD0112}" type="presParOf" srcId="{13860F91-290D-44F0-87C9-E7EEA801EB41}" destId="{168AAD37-3055-4EB2-8271-948ECBD55CBA}" srcOrd="6" destOrd="0" presId="urn:microsoft.com/office/officeart/2018/2/layout/IconCircleList"/>
    <dgm:cxn modelId="{78A34471-30D1-43A2-90D1-CBC78C5EC5AC}" type="presParOf" srcId="{168AAD37-3055-4EB2-8271-948ECBD55CBA}" destId="{529E0B18-9E6A-4E55-A357-F6558AF631EF}" srcOrd="0" destOrd="0" presId="urn:microsoft.com/office/officeart/2018/2/layout/IconCircleList"/>
    <dgm:cxn modelId="{467E4CAC-380A-4185-8ED3-2F963A1ED79F}" type="presParOf" srcId="{168AAD37-3055-4EB2-8271-948ECBD55CBA}" destId="{409C2AA0-214A-4ECB-8FAB-34FA67F6AB88}" srcOrd="1" destOrd="0" presId="urn:microsoft.com/office/officeart/2018/2/layout/IconCircleList"/>
    <dgm:cxn modelId="{03861C9A-FE86-4970-88C4-0082C750B6F6}" type="presParOf" srcId="{168AAD37-3055-4EB2-8271-948ECBD55CBA}" destId="{D88B1E83-D5C0-44DD-8E7E-3F48CC5C6F8E}" srcOrd="2" destOrd="0" presId="urn:microsoft.com/office/officeart/2018/2/layout/IconCircleList"/>
    <dgm:cxn modelId="{58CCF8FF-1DDB-4D90-8AE4-872B34BABC98}" type="presParOf" srcId="{168AAD37-3055-4EB2-8271-948ECBD55CBA}" destId="{88F9A890-BB85-4CD7-B3B9-A0E8468226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E5448-38F5-4325-8E3C-2F601E0C585E}">
      <dsp:nvSpPr>
        <dsp:cNvPr id="0" name=""/>
        <dsp:cNvSpPr/>
      </dsp:nvSpPr>
      <dsp:spPr>
        <a:xfrm>
          <a:off x="99656" y="662648"/>
          <a:ext cx="1111659" cy="11116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922C-C0B6-49D7-B13B-09447E1252E1}">
      <dsp:nvSpPr>
        <dsp:cNvPr id="0" name=""/>
        <dsp:cNvSpPr/>
      </dsp:nvSpPr>
      <dsp:spPr>
        <a:xfrm>
          <a:off x="333104" y="896097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95FE-7085-4579-AB8E-F212B34B5F3B}">
      <dsp:nvSpPr>
        <dsp:cNvPr id="0" name=""/>
        <dsp:cNvSpPr/>
      </dsp:nvSpPr>
      <dsp:spPr>
        <a:xfrm>
          <a:off x="1449528" y="630193"/>
          <a:ext cx="2620340" cy="117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From the next visualization we got to know that there are nearly 30% people who are partners or have partner are </a:t>
          </a:r>
          <a:r>
            <a:rPr lang="en-US" sz="1300" kern="1200" dirty="0" err="1"/>
            <a:t>churing</a:t>
          </a:r>
          <a:r>
            <a:rPr lang="en-US" sz="1300" kern="1200" dirty="0"/>
            <a:t> .and remaining are the single people who are churning.</a:t>
          </a:r>
        </a:p>
      </dsp:txBody>
      <dsp:txXfrm>
        <a:off x="1449528" y="630193"/>
        <a:ext cx="2620340" cy="1176569"/>
      </dsp:txXfrm>
    </dsp:sp>
    <dsp:sp modelId="{39072481-BC03-49B5-AFF7-5A21830CC192}">
      <dsp:nvSpPr>
        <dsp:cNvPr id="0" name=""/>
        <dsp:cNvSpPr/>
      </dsp:nvSpPr>
      <dsp:spPr>
        <a:xfrm>
          <a:off x="4526443" y="662648"/>
          <a:ext cx="1111659" cy="11116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195C8-D3D0-4C52-8036-808D03A13F7C}">
      <dsp:nvSpPr>
        <dsp:cNvPr id="0" name=""/>
        <dsp:cNvSpPr/>
      </dsp:nvSpPr>
      <dsp:spPr>
        <a:xfrm>
          <a:off x="4759891" y="896097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E5EC9-CBCF-4E77-AD60-DF43BF0D18EB}">
      <dsp:nvSpPr>
        <dsp:cNvPr id="0" name=""/>
        <dsp:cNvSpPr/>
      </dsp:nvSpPr>
      <dsp:spPr>
        <a:xfrm>
          <a:off x="5876315" y="533273"/>
          <a:ext cx="2620340" cy="137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Now we will perform several operations over several columns to find the reason for churning.</a:t>
          </a:r>
        </a:p>
      </dsp:txBody>
      <dsp:txXfrm>
        <a:off x="5876315" y="533273"/>
        <a:ext cx="2620340" cy="1370409"/>
      </dsp:txXfrm>
    </dsp:sp>
    <dsp:sp modelId="{49F1041A-32DD-4502-A1C7-6FEE4F12FFF5}">
      <dsp:nvSpPr>
        <dsp:cNvPr id="0" name=""/>
        <dsp:cNvSpPr/>
      </dsp:nvSpPr>
      <dsp:spPr>
        <a:xfrm>
          <a:off x="99656" y="2890738"/>
          <a:ext cx="1111659" cy="11116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0527-918A-4A1B-9C6B-F0909B8F6A2E}">
      <dsp:nvSpPr>
        <dsp:cNvPr id="0" name=""/>
        <dsp:cNvSpPr/>
      </dsp:nvSpPr>
      <dsp:spPr>
        <a:xfrm>
          <a:off x="333104" y="3124187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71D1D-7C00-44DF-8400-16135D1B343E}">
      <dsp:nvSpPr>
        <dsp:cNvPr id="0" name=""/>
        <dsp:cNvSpPr/>
      </dsp:nvSpPr>
      <dsp:spPr>
        <a:xfrm>
          <a:off x="1449528" y="2829697"/>
          <a:ext cx="2620340" cy="1233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with monthly contracts are more likely to churn then annual customers.</a:t>
          </a:r>
        </a:p>
      </dsp:txBody>
      <dsp:txXfrm>
        <a:off x="1449528" y="2829697"/>
        <a:ext cx="2620340" cy="1233742"/>
      </dsp:txXfrm>
    </dsp:sp>
    <dsp:sp modelId="{529E0B18-9E6A-4E55-A357-F6558AF631EF}">
      <dsp:nvSpPr>
        <dsp:cNvPr id="0" name=""/>
        <dsp:cNvSpPr/>
      </dsp:nvSpPr>
      <dsp:spPr>
        <a:xfrm>
          <a:off x="4526443" y="2890738"/>
          <a:ext cx="1111659" cy="11116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C2AA0-214A-4ECB-8FAB-34FA67F6AB88}">
      <dsp:nvSpPr>
        <dsp:cNvPr id="0" name=""/>
        <dsp:cNvSpPr/>
      </dsp:nvSpPr>
      <dsp:spPr>
        <a:xfrm>
          <a:off x="4759891" y="3124187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9A890-BB85-4CD7-B3B9-A0E846822663}">
      <dsp:nvSpPr>
        <dsp:cNvPr id="0" name=""/>
        <dsp:cNvSpPr/>
      </dsp:nvSpPr>
      <dsp:spPr>
        <a:xfrm>
          <a:off x="5876315" y="2706130"/>
          <a:ext cx="2620340" cy="1480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with better tech </a:t>
          </a:r>
          <a:r>
            <a:rPr lang="en-US" sz="1300" kern="1200" dirty="0" err="1"/>
            <a:t>support,online</a:t>
          </a:r>
          <a:r>
            <a:rPr lang="en-US" sz="1300" kern="1200" dirty="0"/>
            <a:t> security ,online backup and customer with a single </a:t>
          </a:r>
          <a:r>
            <a:rPr lang="en-US" sz="1300" kern="1200" dirty="0" err="1"/>
            <a:t>single</a:t>
          </a:r>
          <a:r>
            <a:rPr lang="en-US" sz="1300" kern="1200" dirty="0"/>
            <a:t> ISP are less like to churn.</a:t>
          </a:r>
        </a:p>
      </dsp:txBody>
      <dsp:txXfrm>
        <a:off x="5876315" y="2706130"/>
        <a:ext cx="2620340" cy="148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62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14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4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1EEB82-78E6-D7FA-E3F3-5803EF5948BB}"/>
              </a:ext>
            </a:extLst>
          </p:cNvPr>
          <p:cNvSpPr txBox="1">
            <a:spLocks/>
          </p:cNvSpPr>
          <p:nvPr/>
        </p:nvSpPr>
        <p:spPr>
          <a:xfrm>
            <a:off x="2323069" y="2286000"/>
            <a:ext cx="6895071" cy="2854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Customer churn</a:t>
            </a:r>
          </a:p>
          <a:p>
            <a:r>
              <a:rPr lang="en-US" sz="6000" dirty="0"/>
              <a:t> prediction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6081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0E28-7A9E-6EEA-8B00-E8295697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u="sng" dirty="0"/>
              <a:t>Importing the files</a:t>
            </a:r>
            <a:r>
              <a:rPr lang="en-US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836F-FA14-CA76-F158-88D540B9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72" y="2335427"/>
            <a:ext cx="7951829" cy="3705935"/>
          </a:xfrm>
        </p:spPr>
        <p:txBody>
          <a:bodyPr/>
          <a:lstStyle/>
          <a:p>
            <a:r>
              <a:rPr lang="en-US" dirty="0"/>
              <a:t>In this we will import all the necessary filles and directories which will be required to perform the operations over the database. </a:t>
            </a:r>
          </a:p>
          <a:p>
            <a:r>
              <a:rPr lang="en-US" dirty="0"/>
              <a:t>We will clean the data , perform feature engineering on the data ,applying visualization for better understating of the data then will build a model for further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5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6DB3-4378-5452-F91B-7324D94C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u="sng" dirty="0"/>
              <a:t>Data cleaning</a:t>
            </a:r>
            <a:r>
              <a:rPr lang="en-US" dirty="0"/>
              <a:t>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4F7A-9F6E-FBC9-2A22-BA4D645A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604" y="2286000"/>
            <a:ext cx="8075397" cy="3755362"/>
          </a:xfrm>
        </p:spPr>
        <p:txBody>
          <a:bodyPr/>
          <a:lstStyle/>
          <a:p>
            <a:r>
              <a:rPr lang="en-US" dirty="0"/>
              <a:t>In this step from the present data that we have we will try to clean the data by removing any sort of duplication in the data, unknown data ,null data </a:t>
            </a:r>
            <a:r>
              <a:rPr lang="en-US" dirty="0" err="1"/>
              <a:t>etc</a:t>
            </a:r>
            <a:r>
              <a:rPr lang="en-US" dirty="0"/>
              <a:t> so that our data becomes ready for further operation . Here we will also perform some </a:t>
            </a:r>
            <a:r>
              <a:rPr lang="en-US" dirty="0" err="1"/>
              <a:t>opoerations</a:t>
            </a:r>
            <a:r>
              <a:rPr lang="en-US" dirty="0"/>
              <a:t> like encoding ,finding dimensionality of the data then finding any null values in the database then removing the data which is not useful for any further operations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57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72E7-68B4-BDB5-4A64-7638492F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u="sng" dirty="0"/>
              <a:t>Visualization</a:t>
            </a:r>
            <a:r>
              <a:rPr lang="en-US" sz="4000" dirty="0"/>
              <a:t>:-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9D6B-15CB-9CBB-1550-ACB6C2C9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4" y="2335426"/>
            <a:ext cx="4164228" cy="3855061"/>
          </a:xfrm>
        </p:spPr>
        <p:txBody>
          <a:bodyPr anchor="t">
            <a:normAutofit/>
          </a:bodyPr>
          <a:lstStyle/>
          <a:p>
            <a:r>
              <a:rPr lang="en-US" dirty="0"/>
              <a:t>After cleaning the data we will visualize our present data so that we get the insights from the data and help us to move in a certain directions.</a:t>
            </a:r>
          </a:p>
          <a:p>
            <a:r>
              <a:rPr lang="en-US" dirty="0"/>
              <a:t>Here we get some insights like 26.6 percent people have cancelled there subscription and remaining haven’t.</a:t>
            </a:r>
          </a:p>
          <a:p>
            <a:endParaRPr lang="en-US" dirty="0"/>
          </a:p>
        </p:txBody>
      </p:sp>
      <p:pic>
        <p:nvPicPr>
          <p:cNvPr id="5" name="Picture 4" descr="A pie chart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8039F6-A81F-C79E-1F3B-E992DCAC6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" r="16830" b="-2"/>
          <a:stretch/>
        </p:blipFill>
        <p:spPr>
          <a:xfrm>
            <a:off x="5288692" y="1672954"/>
            <a:ext cx="416422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0550-E8E0-880B-82F9-0756CD3C5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3514"/>
            <a:ext cx="7824115" cy="4187848"/>
          </a:xfrm>
        </p:spPr>
        <p:txBody>
          <a:bodyPr/>
          <a:lstStyle/>
          <a:p>
            <a:r>
              <a:rPr lang="en-US" dirty="0"/>
              <a:t>In the next step we will perform some random things like grouping the data so that we will get more knowledge on the churn column </a:t>
            </a:r>
          </a:p>
          <a:p>
            <a:r>
              <a:rPr lang="en-US" dirty="0"/>
              <a:t>We will get to know that out of 26.6 percent of cancellations majority are non-seniors.</a:t>
            </a:r>
          </a:p>
          <a:p>
            <a:r>
              <a:rPr lang="en-US" dirty="0"/>
              <a:t>Now we will find the churn distribution with respect to  the dependencies. Because low dependencies will  tell us which customers have high changes of churning. These </a:t>
            </a:r>
            <a:r>
              <a:rPr lang="en-US" dirty="0" err="1"/>
              <a:t>cutomers</a:t>
            </a:r>
            <a:r>
              <a:rPr lang="en-US" dirty="0"/>
              <a:t> are not invested in phone company’s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21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DD03EA-7919-E61E-F427-46A08DD1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865870"/>
            <a:ext cx="3511790" cy="4327697"/>
          </a:xfrm>
        </p:spPr>
        <p:txBody>
          <a:bodyPr>
            <a:normAutofit/>
          </a:bodyPr>
          <a:lstStyle/>
          <a:p>
            <a:r>
              <a:rPr lang="en-US" dirty="0"/>
              <a:t>From this chart we will get to know how the dependent customers have less change to churn..</a:t>
            </a:r>
          </a:p>
          <a:p>
            <a:r>
              <a:rPr lang="en-US" dirty="0"/>
              <a:t>Now we will find if the churning is done by partners or singles.</a:t>
            </a:r>
          </a:p>
        </p:txBody>
      </p:sp>
      <p:pic>
        <p:nvPicPr>
          <p:cNvPr id="6" name="Content Placeholder 5" descr="A diagram of a pie chart&#10;&#10;Description automatically generated">
            <a:extLst>
              <a:ext uri="{FF2B5EF4-FFF2-40B4-BE49-F238E27FC236}">
                <a16:creationId xmlns:a16="http://schemas.microsoft.com/office/drawing/2014/main" id="{11ACC5DD-4B74-96EF-A480-1C361B255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1" r="13909"/>
          <a:stretch/>
        </p:blipFill>
        <p:spPr>
          <a:xfrm>
            <a:off x="4151871" y="1260389"/>
            <a:ext cx="5004486" cy="48191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983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88EF9-B9BC-B47F-815E-E33441BFB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74337"/>
              </p:ext>
            </p:extLst>
          </p:nvPr>
        </p:nvGraphicFramePr>
        <p:xfrm>
          <a:off x="677863" y="1075039"/>
          <a:ext cx="8596312" cy="47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99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2B09-1681-5694-A6DD-328299C7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1173892"/>
            <a:ext cx="7981723" cy="5034884"/>
          </a:xfrm>
        </p:spPr>
        <p:txBody>
          <a:bodyPr anchor="t">
            <a:normAutofit/>
          </a:bodyPr>
          <a:lstStyle/>
          <a:p>
            <a:r>
              <a:rPr lang="en-US" dirty="0" err="1"/>
              <a:t>Atlast</a:t>
            </a:r>
            <a:r>
              <a:rPr lang="en-US" dirty="0"/>
              <a:t> we will train our model with the data and to find the Roc curve for the model.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109AA-01C9-A007-CFF7-7C6F293F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89" y="2223729"/>
            <a:ext cx="5458968" cy="39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7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408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Importing the files:-</vt:lpstr>
      <vt:lpstr>Data cleaning:-</vt:lpstr>
      <vt:lpstr>Visualization:-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prajwal ganvir</dc:creator>
  <cp:lastModifiedBy>Tejas Selukar</cp:lastModifiedBy>
  <cp:revision>2</cp:revision>
  <dcterms:created xsi:type="dcterms:W3CDTF">2023-10-31T11:35:46Z</dcterms:created>
  <dcterms:modified xsi:type="dcterms:W3CDTF">2023-11-04T14:50:35Z</dcterms:modified>
</cp:coreProperties>
</file>