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146847056" r:id="rId10"/>
    <p:sldId id="2146847057" r:id="rId11"/>
    <p:sldId id="266" r:id="rId12"/>
    <p:sldId id="2146847058" r:id="rId13"/>
    <p:sldId id="2146847059" r:id="rId14"/>
    <p:sldId id="267" r:id="rId15"/>
    <p:sldId id="2146847060" r:id="rId16"/>
    <p:sldId id="2146847061" r:id="rId17"/>
    <p:sldId id="268" r:id="rId18"/>
    <p:sldId id="2146847055" r:id="rId19"/>
    <p:sldId id="2146847062"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hyperlink" Target="https://www.imdb.com/" TargetMode="Externa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782746"/>
            <a:ext cx="9144000" cy="977778"/>
          </a:xfrm>
        </p:spPr>
        <p:txBody>
          <a:bodyPr>
            <a:normAutofit/>
          </a:bodyPr>
          <a:lstStyle/>
          <a:p>
            <a:pPr algn="ctr"/>
            <a:r>
              <a:rPr lang="en-GB" sz="3200" b="1" i="0" dirty="0">
                <a:solidFill>
                  <a:schemeClr val="accent2"/>
                </a:solidFill>
                <a:effectLst/>
                <a:latin typeface="Calibri" panose="020F0502020204030204" pitchFamily="34" charset="0"/>
              </a:rPr>
              <a:t>IMDB Movie Reviews</a:t>
            </a:r>
            <a:endParaRPr lang="en-US" sz="3200"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GB" sz="2000" b="1" dirty="0">
                <a:solidFill>
                  <a:schemeClr val="accent1">
                    <a:lumMod val="75000"/>
                  </a:schemeClr>
                </a:solidFill>
                <a:latin typeface="Arial"/>
                <a:cs typeface="Arial"/>
              </a:rPr>
              <a:t>SELVA S</a:t>
            </a:r>
          </a:p>
          <a:p>
            <a:r>
              <a:rPr lang="en-GB" sz="2000" b="1" dirty="0">
                <a:solidFill>
                  <a:schemeClr val="accent1">
                    <a:lumMod val="75000"/>
                  </a:schemeClr>
                </a:solidFill>
                <a:latin typeface="Arial"/>
                <a:cs typeface="Arial"/>
              </a:rPr>
              <a:t>KINGS COLLEGE OF ENGINEERING</a:t>
            </a:r>
          </a:p>
          <a:p>
            <a:r>
              <a:rPr lang="en-GB" sz="2000" b="1" dirty="0">
                <a:solidFill>
                  <a:schemeClr val="accent1">
                    <a:lumMod val="75000"/>
                  </a:schemeClr>
                </a:solidFill>
                <a:latin typeface="Arial"/>
                <a:cs typeface="Arial"/>
              </a:rPr>
              <a:t>MECHANICAL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B6BC-2368-920F-0E1B-86D366ED4B4D}"/>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77541A79-E354-DFA1-FEC3-B2DB70B5B172}"/>
              </a:ext>
            </a:extLst>
          </p:cNvPr>
          <p:cNvSpPr>
            <a:spLocks noGrp="1"/>
          </p:cNvSpPr>
          <p:nvPr>
            <p:ph idx="1"/>
          </p:nvPr>
        </p:nvSpPr>
        <p:spPr/>
        <p:txBody>
          <a:bodyPr anchor="t"/>
          <a:lstStyle/>
          <a:p>
            <a:pPr marL="0" indent="0">
              <a:buNone/>
            </a:pPr>
            <a:r>
              <a:rPr lang="en-GB" dirty="0"/>
              <a:t># Evaluate the model
</a:t>
            </a:r>
            <a:r>
              <a:rPr lang="en-GB" dirty="0" err="1"/>
              <a:t>test_loss</a:t>
            </a:r>
            <a:r>
              <a:rPr lang="en-GB" dirty="0"/>
              <a:t>, </a:t>
            </a:r>
            <a:r>
              <a:rPr lang="en-GB" dirty="0" err="1"/>
              <a:t>test_acc</a:t>
            </a:r>
            <a:r>
              <a:rPr lang="en-GB" dirty="0"/>
              <a:t> = </a:t>
            </a:r>
            <a:r>
              <a:rPr lang="en-GB" dirty="0" err="1"/>
              <a:t>model.evaluate</a:t>
            </a:r>
            <a:r>
              <a:rPr lang="en-GB" dirty="0"/>
              <a:t>(</a:t>
            </a:r>
            <a:r>
              <a:rPr lang="en-GB" dirty="0" err="1"/>
              <a:t>test_data</a:t>
            </a:r>
            <a:r>
              <a:rPr lang="en-GB" dirty="0"/>
              <a:t>, </a:t>
            </a:r>
            <a:r>
              <a:rPr lang="en-GB" dirty="0" err="1"/>
              <a:t>test_labels</a:t>
            </a:r>
            <a:r>
              <a:rPr lang="en-GB" dirty="0"/>
              <a:t>)
print(“Test Accuracy:”, </a:t>
            </a:r>
            <a:r>
              <a:rPr lang="en-GB" dirty="0" err="1"/>
              <a:t>test_acc</a:t>
            </a:r>
            <a:r>
              <a:rPr lang="en-GB" dirty="0"/>
              <a:t>)</a:t>
            </a:r>
          </a:p>
          <a:p>
            <a:pPr marL="0" indent="0">
              <a:buNone/>
            </a:pPr>
            <a:endParaRPr lang="en-GB" dirty="0"/>
          </a:p>
          <a:p>
            <a:pPr marL="0" indent="0">
              <a:buNone/>
            </a:pPr>
            <a:r>
              <a:rPr lang="en-GB" dirty="0"/>
              <a:t># Predict sentiment on new reviews
</a:t>
            </a:r>
            <a:r>
              <a:rPr lang="en-GB" dirty="0" err="1"/>
              <a:t>new_reviews</a:t>
            </a:r>
            <a:r>
              <a:rPr lang="en-GB" dirty="0"/>
              <a:t> = [“This movie was great!”, “This movie was terrible!”]
</a:t>
            </a:r>
            <a:r>
              <a:rPr lang="en-GB" dirty="0" err="1"/>
              <a:t>new_reviews_data</a:t>
            </a:r>
            <a:r>
              <a:rPr lang="en-GB" dirty="0"/>
              <a:t> = </a:t>
            </a:r>
            <a:r>
              <a:rPr lang="en-GB" dirty="0" err="1"/>
              <a:t>pad_sequences</a:t>
            </a:r>
            <a:r>
              <a:rPr lang="en-GB" dirty="0"/>
              <a:t>(</a:t>
            </a:r>
            <a:r>
              <a:rPr lang="en-GB" dirty="0" err="1"/>
              <a:t>imdb.get_word_index</a:t>
            </a:r>
            <a:r>
              <a:rPr lang="en-GB" dirty="0"/>
              <a:t>().</a:t>
            </a:r>
            <a:r>
              <a:rPr lang="en-GB" dirty="0" err="1"/>
              <a:t>texts_to_sequences</a:t>
            </a:r>
            <a:r>
              <a:rPr lang="en-GB" dirty="0"/>
              <a:t>(</a:t>
            </a:r>
            <a:r>
              <a:rPr lang="en-GB" dirty="0" err="1"/>
              <a:t>new_reviews</a:t>
            </a:r>
            <a:r>
              <a:rPr lang="en-GB" dirty="0"/>
              <a:t>), </a:t>
            </a:r>
            <a:r>
              <a:rPr lang="en-GB" dirty="0" err="1"/>
              <a:t>maxlen</a:t>
            </a:r>
            <a:r>
              <a:rPr lang="en-GB" dirty="0"/>
              <a:t>=</a:t>
            </a:r>
            <a:r>
              <a:rPr lang="en-GB" dirty="0" err="1"/>
              <a:t>max_len</a:t>
            </a:r>
            <a:r>
              <a:rPr lang="en-GB" dirty="0"/>
              <a:t>)
predictions = </a:t>
            </a:r>
            <a:r>
              <a:rPr lang="en-GB" dirty="0" err="1"/>
              <a:t>model.predict</a:t>
            </a:r>
            <a:r>
              <a:rPr lang="en-GB" dirty="0"/>
              <a:t>(</a:t>
            </a:r>
            <a:r>
              <a:rPr lang="en-GB" dirty="0" err="1"/>
              <a:t>new_reviews_data</a:t>
            </a:r>
            <a:r>
              <a:rPr lang="en-GB" dirty="0"/>
              <a:t>)
for review, prediction in zip(</a:t>
            </a:r>
            <a:r>
              <a:rPr lang="en-GB" dirty="0" err="1"/>
              <a:t>new_reviews</a:t>
            </a:r>
            <a:r>
              <a:rPr lang="en-GB" dirty="0"/>
              <a:t>, predictions):
    sentiment = “positive” if prediction &gt;= 0.5 else “negative”
    print(</a:t>
            </a:r>
            <a:r>
              <a:rPr lang="en-GB" dirty="0" err="1"/>
              <a:t>f”Review</a:t>
            </a:r>
            <a:r>
              <a:rPr lang="en-GB" dirty="0"/>
              <a:t>: {review}\</a:t>
            </a:r>
            <a:r>
              <a:rPr lang="en-GB" dirty="0" err="1"/>
              <a:t>nPredicted</a:t>
            </a:r>
            <a:r>
              <a:rPr lang="en-GB" dirty="0"/>
              <a:t> sentiment: {sentiment}\n”)</a:t>
            </a:r>
            <a:endParaRPr lang="en-US" dirty="0"/>
          </a:p>
        </p:txBody>
      </p:sp>
    </p:spTree>
    <p:extLst>
      <p:ext uri="{BB962C8B-B14F-4D97-AF65-F5344CB8AC3E}">
        <p14:creationId xmlns:p14="http://schemas.microsoft.com/office/powerpoint/2010/main" val="262970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4673324"/>
          </a:xfrm>
        </p:spPr>
        <p:txBody>
          <a:bodyPr anchor="t">
            <a:normAutofit fontScale="92500" lnSpcReduction="20000"/>
          </a:bodyPr>
          <a:lstStyle/>
          <a:p>
            <a:pPr marL="0" indent="0">
              <a:buNone/>
            </a:pPr>
            <a:r>
              <a:rPr lang="en-GB" sz="1600" dirty="0"/>
              <a:t>Epoch 1/10
40/40 [==============================] – 3s 58ms/step – loss: 0.6927 – accuracy: 0.5213 – </a:t>
            </a:r>
            <a:r>
              <a:rPr lang="en-GB" sz="1600" dirty="0" err="1"/>
              <a:t>val_loss</a:t>
            </a:r>
            <a:r>
              <a:rPr lang="en-GB" sz="1600" dirty="0"/>
              <a:t>: 0.6918 – </a:t>
            </a:r>
            <a:r>
              <a:rPr lang="en-GB" sz="1600" dirty="0" err="1"/>
              <a:t>val_accuracy</a:t>
            </a:r>
            <a:r>
              <a:rPr lang="en-GB" sz="1600" dirty="0"/>
              <a:t>: 0.5044
Epoch 2/10
40/40 [==============================] – 2s 56ms/step – loss: 0.6897 – accuracy: 0.5874 – </a:t>
            </a:r>
            <a:r>
              <a:rPr lang="en-GB" sz="1600" dirty="0" err="1"/>
              <a:t>val_loss</a:t>
            </a:r>
            <a:r>
              <a:rPr lang="en-GB" sz="1600" dirty="0"/>
              <a:t>: 0.6866 – </a:t>
            </a:r>
            <a:r>
              <a:rPr lang="en-GB" sz="1600" dirty="0" err="1"/>
              <a:t>val_accuracy</a:t>
            </a:r>
            <a:r>
              <a:rPr lang="en-GB" sz="1600" dirty="0"/>
              <a:t>: 0.6822
Epoch 3/10
40/40 [==============================] – 2s 57ms/step – loss: 0.6800 – accuracy: 0.7187 – </a:t>
            </a:r>
            <a:r>
              <a:rPr lang="en-GB" sz="1600" dirty="0" err="1"/>
              <a:t>val_loss</a:t>
            </a:r>
            <a:r>
              <a:rPr lang="en-GB" sz="1600" dirty="0"/>
              <a:t>: 0.6734 – </a:t>
            </a:r>
            <a:r>
              <a:rPr lang="en-GB" sz="1600" dirty="0" err="1"/>
              <a:t>val_accuracy</a:t>
            </a:r>
            <a:r>
              <a:rPr lang="en-GB" sz="1600" dirty="0"/>
              <a:t>: 0.7272
Epoch 4/10
40/40 [==============================] – 2s 55ms/step – loss: 0.6593 – accuracy: 0.7654 – </a:t>
            </a:r>
            <a:r>
              <a:rPr lang="en-GB" sz="1600" dirty="0" err="1"/>
              <a:t>val_loss</a:t>
            </a:r>
            <a:r>
              <a:rPr lang="en-GB" sz="1600" dirty="0"/>
              <a:t>: 0.6496 – </a:t>
            </a:r>
            <a:r>
              <a:rPr lang="en-GB" sz="1600" dirty="0" err="1"/>
              <a:t>val_accuracy</a:t>
            </a:r>
            <a:r>
              <a:rPr lang="en-GB" sz="1600" dirty="0"/>
              <a:t>: 0.7528
Epoch 5/10
40/40 [==============================] – 2s 56ms/step – loss: 0.6251 – accuracy: 0.7862 – </a:t>
            </a:r>
            <a:r>
              <a:rPr lang="en-GB" sz="1600" dirty="0" err="1"/>
              <a:t>val_loss</a:t>
            </a:r>
            <a:r>
              <a:rPr lang="en-GB" sz="1600" dirty="0"/>
              <a:t>: 0.6132 – </a:t>
            </a:r>
            <a:r>
              <a:rPr lang="en-GB" sz="1600" dirty="0" err="1"/>
              <a:t>val_accuracy</a:t>
            </a:r>
            <a:r>
              <a:rPr lang="en-GB" sz="1600" dirty="0"/>
              <a:t>: 0.7738
</a:t>
            </a:r>
            <a:endParaRPr lang="en-IN" sz="1600" dirty="0"/>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5E52-CDC1-66D7-D913-BDB92E1AC35A}"/>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029CDA1D-66D2-0DFA-5C12-2E667D05414E}"/>
              </a:ext>
            </a:extLst>
          </p:cNvPr>
          <p:cNvSpPr>
            <a:spLocks noGrp="1"/>
          </p:cNvSpPr>
          <p:nvPr>
            <p:ph idx="1"/>
          </p:nvPr>
        </p:nvSpPr>
        <p:spPr/>
        <p:txBody>
          <a:bodyPr anchor="t">
            <a:normAutofit fontScale="85000" lnSpcReduction="20000"/>
          </a:bodyPr>
          <a:lstStyle/>
          <a:p>
            <a:pPr marL="0" indent="0">
              <a:buNone/>
            </a:pPr>
            <a:r>
              <a:rPr lang="en-GB" dirty="0"/>
              <a:t>Epoch 6/10
40/40 [==============================] – 2s 56ms/step – loss: 0.5796 – accuracy: 0.8068 – </a:t>
            </a:r>
            <a:r>
              <a:rPr lang="en-GB" dirty="0" err="1"/>
              <a:t>val_loss</a:t>
            </a:r>
            <a:r>
              <a:rPr lang="en-GB" dirty="0"/>
              <a:t>: 0.5702 – </a:t>
            </a:r>
            <a:r>
              <a:rPr lang="en-GB" dirty="0" err="1"/>
              <a:t>val_accuracy</a:t>
            </a:r>
            <a:r>
              <a:rPr lang="en-GB" dirty="0"/>
              <a:t>: 0.7928
Epoch 7/10
40/40 [==============================] – 2s 56ms/step – loss: 0.5286 – accuracy: 0.8299 – </a:t>
            </a:r>
            <a:r>
              <a:rPr lang="en-GB" dirty="0" err="1"/>
              <a:t>val_loss</a:t>
            </a:r>
            <a:r>
              <a:rPr lang="en-GB" dirty="0"/>
              <a:t>: 0.5266 – </a:t>
            </a:r>
            <a:r>
              <a:rPr lang="en-GB" dirty="0" err="1"/>
              <a:t>val_accuracy</a:t>
            </a:r>
            <a:r>
              <a:rPr lang="en-GB" dirty="0"/>
              <a:t>: 0.8092
Epoch 8/10
40/40 [==============================] – 2s 57ms/step – loss: 0.4772 – accuracy: 0.8506 – </a:t>
            </a:r>
            <a:r>
              <a:rPr lang="en-GB" dirty="0" err="1"/>
              <a:t>val_loss</a:t>
            </a:r>
            <a:r>
              <a:rPr lang="en-GB" dirty="0"/>
              <a:t>: 0.4877 – </a:t>
            </a:r>
            <a:r>
              <a:rPr lang="en-GB" dirty="0" err="1"/>
              <a:t>val_accuracy</a:t>
            </a:r>
            <a:r>
              <a:rPr lang="en-GB" dirty="0"/>
              <a:t>: 0.8222
Epoch 9/10
40/40 [==============================] – 2s 56ms/step – loss: 0.4304 – accuracy: 0.8666 – </a:t>
            </a:r>
            <a:r>
              <a:rPr lang="en-GB" dirty="0" err="1"/>
              <a:t>val_loss</a:t>
            </a:r>
            <a:r>
              <a:rPr lang="en-GB" dirty="0"/>
              <a:t>: 0.4542 – </a:t>
            </a:r>
            <a:r>
              <a:rPr lang="en-GB" dirty="0" err="1"/>
              <a:t>val_accuracy</a:t>
            </a:r>
            <a:r>
              <a:rPr lang="en-GB" dirty="0"/>
              <a:t>: 0.8322
Epoch 10/10
40/40 [==============================] – 2s 56ms/step – loss: 0.3903 – accuracy: 0.8796 – </a:t>
            </a:r>
            <a:r>
              <a:rPr lang="en-GB" dirty="0" err="1"/>
              <a:t>val_loss</a:t>
            </a:r>
            <a:r>
              <a:rPr lang="en-GB" dirty="0"/>
              <a:t>: 0.4281 – </a:t>
            </a:r>
            <a:r>
              <a:rPr lang="en-GB" dirty="0" err="1"/>
              <a:t>val_accuracy</a:t>
            </a:r>
            <a:r>
              <a:rPr lang="en-GB" dirty="0"/>
              <a:t>: 0.8392
782/782 [==============================] – 2s 3ms/step – loss: 0.4398 – accuracy: 0.8338
Test Accuracy: 0.8337600231170654</a:t>
            </a:r>
            <a:endParaRPr lang="en-US" dirty="0"/>
          </a:p>
        </p:txBody>
      </p:sp>
    </p:spTree>
    <p:extLst>
      <p:ext uri="{BB962C8B-B14F-4D97-AF65-F5344CB8AC3E}">
        <p14:creationId xmlns:p14="http://schemas.microsoft.com/office/powerpoint/2010/main" val="317272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4BB0-EC06-96D5-39A1-E69F31ECAA39}"/>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B7CCE362-09AD-9F08-7F61-2ABD24716295}"/>
              </a:ext>
            </a:extLst>
          </p:cNvPr>
          <p:cNvSpPr>
            <a:spLocks noGrp="1"/>
          </p:cNvSpPr>
          <p:nvPr>
            <p:ph idx="1"/>
          </p:nvPr>
        </p:nvSpPr>
        <p:spPr/>
        <p:txBody>
          <a:bodyPr anchor="t"/>
          <a:lstStyle/>
          <a:p>
            <a:pPr marL="0" indent="0">
              <a:buNone/>
            </a:pPr>
            <a:endParaRPr lang="en-GB" dirty="0"/>
          </a:p>
          <a:p>
            <a:pPr marL="0" indent="0">
              <a:buNone/>
            </a:pPr>
            <a:r>
              <a:rPr lang="en-GB" dirty="0"/>
              <a:t>Review: This movie was great!
Predicted sentiment: positive
Review: This movie was terrible!
Predicted sentiment: negative</a:t>
            </a:r>
            <a:endParaRPr lang="en-US" dirty="0"/>
          </a:p>
        </p:txBody>
      </p:sp>
    </p:spTree>
    <p:extLst>
      <p:ext uri="{BB962C8B-B14F-4D97-AF65-F5344CB8AC3E}">
        <p14:creationId xmlns:p14="http://schemas.microsoft.com/office/powerpoint/2010/main" val="292851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0" indent="0">
              <a:buNone/>
            </a:pPr>
            <a:endParaRPr lang="en-GB" sz="2000" dirty="0"/>
          </a:p>
          <a:p>
            <a:pPr marL="0" indent="0">
              <a:buNone/>
            </a:pPr>
            <a:endParaRPr lang="en-GB" sz="2000" dirty="0"/>
          </a:p>
          <a:p>
            <a:r>
              <a:rPr lang="en-GB" sz="2000" b="1" dirty="0">
                <a:effectLst/>
              </a:rPr>
              <a:t>Conclusion</a:t>
            </a:r>
            <a:r>
              <a:rPr lang="en-GB" sz="2000" dirty="0">
                <a:effectLst/>
              </a:rPr>
              <a:t>: With the given dataset and model, it's possible to predict the sentiment (positive or negative) of movie reviews with a moderate level of accuracy. However, further experimentation with different models, </a:t>
            </a:r>
            <a:r>
              <a:rPr lang="en-GB" sz="2000" dirty="0" err="1">
                <a:effectLst/>
              </a:rPr>
              <a:t>hyperparameters</a:t>
            </a:r>
            <a:r>
              <a:rPr lang="en-GB" sz="2000" dirty="0">
                <a:effectLst/>
              </a:rPr>
              <a:t>, and </a:t>
            </a:r>
            <a:r>
              <a:rPr lang="en-GB" sz="2000" dirty="0" err="1">
                <a:effectLst/>
              </a:rPr>
              <a:t>preprocessing</a:t>
            </a:r>
            <a:r>
              <a:rPr lang="en-GB" sz="2000" dirty="0">
                <a:effectLst/>
              </a:rPr>
              <a:t> techniques could potentially improve the performance further. Additionally, real-world deployment considerations such as model monitoring and maintenance should be taken into account for practical applications.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r>
              <a:rPr lang="en-GB" sz="1800" b="1" i="0" dirty="0">
                <a:solidFill>
                  <a:srgbClr val="0D0D0D"/>
                </a:solidFill>
                <a:effectLst/>
                <a:latin typeface="Söhne"/>
              </a:rPr>
              <a:t>Improving Model Performance</a:t>
            </a:r>
            <a:r>
              <a:rPr lang="en-GB" sz="1800" b="0" i="0" dirty="0">
                <a:solidFill>
                  <a:srgbClr val="0D0D0D"/>
                </a:solidFill>
                <a:effectLst/>
                <a:latin typeface="Söhne"/>
              </a:rPr>
              <a:t>: Continuously strive to enhance the performance of classification or deep learning algorithms by experimenting with different architectures, optimization techniques, and </a:t>
            </a:r>
            <a:r>
              <a:rPr lang="en-GB" sz="1800" b="0" i="0" dirty="0" err="1">
                <a:solidFill>
                  <a:srgbClr val="0D0D0D"/>
                </a:solidFill>
                <a:effectLst/>
                <a:latin typeface="Söhne"/>
              </a:rPr>
              <a:t>hyperparameters</a:t>
            </a:r>
            <a:r>
              <a:rPr lang="en-GB" sz="1800" b="0" i="0" dirty="0">
                <a:solidFill>
                  <a:srgbClr val="0D0D0D"/>
                </a:solidFill>
                <a:effectLst/>
                <a:latin typeface="Söhne"/>
              </a:rPr>
              <a:t>. This could involve exploring more complex neural network architectures, incorporating attention mechanisms, or leveraging pre-trained language models like BERT or GPT.</a:t>
            </a:r>
          </a:p>
          <a:p>
            <a:r>
              <a:rPr lang="en-GB" sz="1800" b="1" i="0" dirty="0">
                <a:solidFill>
                  <a:srgbClr val="0D0D0D"/>
                </a:solidFill>
                <a:effectLst/>
                <a:latin typeface="Söhne"/>
              </a:rPr>
              <a:t>Handling Imbalanced Data</a:t>
            </a:r>
            <a:r>
              <a:rPr lang="en-GB" sz="1800" b="0" i="0" dirty="0">
                <a:solidFill>
                  <a:srgbClr val="0D0D0D"/>
                </a:solidFill>
                <a:effectLst/>
                <a:latin typeface="Söhne"/>
              </a:rPr>
              <a:t>: Develop strategies to address class imbalances in the dataset, as sentiment classification tasks often suffer from an unequal distribution of positive and negative samples. Techniques such as oversampling, </a:t>
            </a:r>
            <a:r>
              <a:rPr lang="en-GB" sz="1800" b="0" i="0" dirty="0" err="1">
                <a:solidFill>
                  <a:srgbClr val="0D0D0D"/>
                </a:solidFill>
                <a:effectLst/>
                <a:latin typeface="Söhne"/>
              </a:rPr>
              <a:t>undersampling</a:t>
            </a:r>
            <a:r>
              <a:rPr lang="en-GB" sz="1800" b="0" i="0" dirty="0">
                <a:solidFill>
                  <a:srgbClr val="0D0D0D"/>
                </a:solidFill>
                <a:effectLst/>
                <a:latin typeface="Söhne"/>
              </a:rPr>
              <a:t>, or using class weights can help mitigate this issue and improve model generalization.</a:t>
            </a:r>
          </a:p>
          <a:p>
            <a:r>
              <a:rPr lang="en-GB" sz="1800" b="1" i="0" dirty="0">
                <a:solidFill>
                  <a:srgbClr val="0D0D0D"/>
                </a:solidFill>
                <a:effectLst/>
                <a:latin typeface="Söhne"/>
              </a:rPr>
              <a:t>Multimodal Sentiment Analysis</a:t>
            </a:r>
            <a:r>
              <a:rPr lang="en-GB" sz="1800" b="0" i="0" dirty="0">
                <a:solidFill>
                  <a:srgbClr val="0D0D0D"/>
                </a:solidFill>
                <a:effectLst/>
                <a:latin typeface="Söhne"/>
              </a:rPr>
              <a:t>: Explore multimodal approaches that incorporate not only text but also other modalities such as images, audio, or video to extract sentiment from movie reviews. This can provide richer context and improve the accuracy of sentiment predictions.</a:t>
            </a:r>
          </a:p>
          <a:p>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F429-9980-D3EC-1BC5-B03FD52F2EBC}"/>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5751B6C2-F18D-91BC-B2B6-826C6F8E8E0F}"/>
              </a:ext>
            </a:extLst>
          </p:cNvPr>
          <p:cNvSpPr>
            <a:spLocks noGrp="1"/>
          </p:cNvSpPr>
          <p:nvPr>
            <p:ph idx="1"/>
          </p:nvPr>
        </p:nvSpPr>
        <p:spPr>
          <a:xfrm>
            <a:off x="581192" y="1839516"/>
            <a:ext cx="11029615" cy="4135834"/>
          </a:xfrm>
        </p:spPr>
        <p:txBody>
          <a:bodyPr anchor="t"/>
          <a:lstStyle/>
          <a:p>
            <a:r>
              <a:rPr lang="en-GB" sz="1800" b="1" dirty="0"/>
              <a:t>Ethical Considerations</a:t>
            </a:r>
            <a:r>
              <a:rPr lang="en-GB" sz="1800" dirty="0"/>
              <a:t>: Pay attention to ethical considerations such as bias, fairness, and privacy when developing and deploying sentiment analysis systems. Ensure that the models are robust and unbiased across different demographic groups and cultural backgrounds.</a:t>
            </a:r>
          </a:p>
          <a:p>
            <a:r>
              <a:rPr lang="en-GB" sz="1800" b="1" i="0" dirty="0">
                <a:solidFill>
                  <a:srgbClr val="0D0D0D"/>
                </a:solidFill>
                <a:effectLst/>
                <a:latin typeface="Söhne"/>
              </a:rPr>
              <a:t>Fine-grained Sentiment Analysis</a:t>
            </a:r>
            <a:r>
              <a:rPr lang="en-GB" sz="1800" b="0" i="0" dirty="0">
                <a:solidFill>
                  <a:srgbClr val="0D0D0D"/>
                </a:solidFill>
                <a:effectLst/>
                <a:latin typeface="Söhne"/>
              </a:rPr>
              <a:t>: Move beyond binary sentiment classification and explore fine-grained sentiment analysis, which involves categorizing reviews into multiple sentiment classes (e.g., positive, neutral, negative) or identifying specific aspects of sentiment (e.g., sentiment towards plot, characters, acting).</a:t>
            </a:r>
          </a:p>
          <a:p>
            <a:endParaRPr lang="en-US" dirty="0"/>
          </a:p>
        </p:txBody>
      </p:sp>
    </p:spTree>
    <p:extLst>
      <p:ext uri="{BB962C8B-B14F-4D97-AF65-F5344CB8AC3E}">
        <p14:creationId xmlns:p14="http://schemas.microsoft.com/office/powerpoint/2010/main" val="102983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r>
              <a:rPr lang="en-GB" sz="2000" dirty="0"/>
              <a:t>Dataset Name: IMDb Movie Reviews Dataset</a:t>
            </a:r>
          </a:p>
          <a:p>
            <a:r>
              <a:rPr lang="en-GB" sz="2000" dirty="0"/>
              <a:t>Source: IMDb website (</a:t>
            </a:r>
            <a:r>
              <a:rPr lang="en-GB" sz="2000" dirty="0">
                <a:hlinkClick r:id="rId2"/>
              </a:rPr>
              <a:t>https://www.imdb.com/</a:t>
            </a:r>
            <a:r>
              <a:rPr lang="en-GB" sz="2000" dirty="0"/>
              <a:t>)</a:t>
            </a:r>
          </a:p>
          <a:p>
            <a:r>
              <a:rPr lang="en-GB" sz="2000" dirty="0"/>
              <a:t>Description: The dataset contains movie reviews crawled from the IMDb website, with each review </a:t>
            </a:r>
            <a:r>
              <a:rPr lang="en-GB" sz="2000" dirty="0" err="1"/>
              <a:t>labeled</a:t>
            </a:r>
            <a:r>
              <a:rPr lang="en-GB" sz="2000" dirty="0"/>
              <a:t> as positive or negative based on the overall sentiment expressed in the review.</a:t>
            </a:r>
          </a:p>
          <a:p>
            <a:r>
              <a:rPr lang="en-GB" sz="2000" dirty="0"/>
              <a:t>Size: Typically, the dataset includes tens of thousands of movie reviews, making it suitable for training and testing machine learning models for sentiment analysis.</a:t>
            </a:r>
          </a:p>
          <a:p>
            <a:r>
              <a:rPr lang="en-GB" sz="2000" dirty="0"/>
              <a:t>Availability: The dataset is publicly available and can be accessed through various sources, including academic repositories and data hosting platforms.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ctr">
            <a:normAutofit/>
          </a:bodyPr>
          <a:lstStyle/>
          <a:p>
            <a:pPr marL="0" indent="0">
              <a:buNone/>
            </a:pPr>
            <a:r>
              <a:rPr lang="en-GB" sz="2400" b="0" i="0" dirty="0">
                <a:effectLst/>
                <a:latin typeface="Calibri" panose="020F0502020204030204" pitchFamily="34"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26977"/>
            <a:ext cx="11613485" cy="5124374"/>
          </a:xfrm>
        </p:spPr>
        <p:txBody>
          <a:bodyPr vert="horz" lIns="91440" tIns="45720" rIns="91440" bIns="45720" rtlCol="0" anchor="t">
            <a:noAutofit/>
          </a:bodyPr>
          <a:lstStyle/>
          <a:p>
            <a:pPr marL="305435" indent="-305435"/>
            <a:r>
              <a:rPr lang="en-GB" sz="2000" b="1" i="0" dirty="0">
                <a:solidFill>
                  <a:srgbClr val="0D0D0D"/>
                </a:solidFill>
                <a:effectLst/>
                <a:latin typeface="Söhne"/>
              </a:rPr>
              <a:t>Data </a:t>
            </a:r>
            <a:r>
              <a:rPr lang="en-GB" sz="2000" b="1" i="0" dirty="0" err="1">
                <a:solidFill>
                  <a:srgbClr val="0D0D0D"/>
                </a:solidFill>
                <a:effectLst/>
                <a:latin typeface="Söhne"/>
              </a:rPr>
              <a:t>Preprocessing</a:t>
            </a:r>
            <a:r>
              <a:rPr lang="en-GB" sz="2000" b="0" i="0" dirty="0">
                <a:solidFill>
                  <a:srgbClr val="0D0D0D"/>
                </a:solidFill>
                <a:effectLst/>
                <a:latin typeface="Söhne"/>
              </a:rPr>
              <a:t>: </a:t>
            </a:r>
            <a:r>
              <a:rPr lang="en-GB" sz="2000" b="0" i="0" dirty="0" err="1">
                <a:solidFill>
                  <a:srgbClr val="0D0D0D"/>
                </a:solidFill>
                <a:effectLst/>
                <a:latin typeface="Söhne"/>
              </a:rPr>
              <a:t>Preprocess</a:t>
            </a:r>
            <a:r>
              <a:rPr lang="en-GB" sz="2000" b="0" i="0" dirty="0">
                <a:solidFill>
                  <a:srgbClr val="0D0D0D"/>
                </a:solidFill>
                <a:effectLst/>
                <a:latin typeface="Söhne"/>
              </a:rPr>
              <a:t> the text data by tokenizing it, padding sequences to make them uniform in length, and converting text to numerical format.</a:t>
            </a:r>
          </a:p>
          <a:p>
            <a:pPr marL="305435" indent="-305435"/>
            <a:r>
              <a:rPr lang="en-GB" sz="2000" b="1" i="0" dirty="0">
                <a:solidFill>
                  <a:srgbClr val="0D0D0D"/>
                </a:solidFill>
                <a:effectLst/>
                <a:latin typeface="Söhne"/>
              </a:rPr>
              <a:t>Model Building</a:t>
            </a:r>
            <a:r>
              <a:rPr lang="en-GB" sz="2000" b="0" i="0" dirty="0">
                <a:solidFill>
                  <a:srgbClr val="0D0D0D"/>
                </a:solidFill>
                <a:effectLst/>
                <a:latin typeface="Söhne"/>
              </a:rPr>
              <a:t>: Build a deep learning model, such as an RNN or CNN, using </a:t>
            </a:r>
            <a:r>
              <a:rPr lang="en-GB" sz="2000" b="0" i="0" dirty="0" err="1">
                <a:solidFill>
                  <a:srgbClr val="0D0D0D"/>
                </a:solidFill>
                <a:effectLst/>
                <a:latin typeface="Söhne"/>
              </a:rPr>
              <a:t>TensorFlow</a:t>
            </a:r>
            <a:r>
              <a:rPr lang="en-GB" sz="2000" b="0" i="0" dirty="0">
                <a:solidFill>
                  <a:srgbClr val="0D0D0D"/>
                </a:solidFill>
                <a:effectLst/>
                <a:latin typeface="Söhne"/>
              </a:rPr>
              <a:t> and </a:t>
            </a:r>
            <a:r>
              <a:rPr lang="en-GB" sz="2000" b="0" i="0" dirty="0" err="1">
                <a:solidFill>
                  <a:srgbClr val="0D0D0D"/>
                </a:solidFill>
                <a:effectLst/>
                <a:latin typeface="Söhne"/>
              </a:rPr>
              <a:t>Keras</a:t>
            </a:r>
            <a:r>
              <a:rPr lang="en-GB" sz="2000" b="0" i="0" dirty="0">
                <a:solidFill>
                  <a:srgbClr val="0D0D0D"/>
                </a:solidFill>
                <a:effectLst/>
                <a:latin typeface="Söhne"/>
              </a:rPr>
              <a:t>. This model will take the </a:t>
            </a:r>
            <a:r>
              <a:rPr lang="en-GB" sz="2000" b="0" i="0" dirty="0" err="1">
                <a:solidFill>
                  <a:srgbClr val="0D0D0D"/>
                </a:solidFill>
                <a:effectLst/>
                <a:latin typeface="Söhne"/>
              </a:rPr>
              <a:t>preprocessed</a:t>
            </a:r>
            <a:r>
              <a:rPr lang="en-GB" sz="2000" b="0" i="0" dirty="0">
                <a:solidFill>
                  <a:srgbClr val="0D0D0D"/>
                </a:solidFill>
                <a:effectLst/>
                <a:latin typeface="Söhne"/>
              </a:rPr>
              <a:t> text data as input and output the sentiment prediction (positive or negative).</a:t>
            </a:r>
          </a:p>
          <a:p>
            <a:pPr marL="305435" indent="-305435"/>
            <a:r>
              <a:rPr lang="en-GB" sz="2000" b="1" i="0" dirty="0">
                <a:solidFill>
                  <a:srgbClr val="0D0D0D"/>
                </a:solidFill>
                <a:effectLst/>
                <a:latin typeface="Söhne"/>
              </a:rPr>
              <a:t>Training</a:t>
            </a:r>
            <a:r>
              <a:rPr lang="en-GB" sz="2000" b="0" i="0" dirty="0">
                <a:solidFill>
                  <a:srgbClr val="0D0D0D"/>
                </a:solidFill>
                <a:effectLst/>
                <a:latin typeface="Söhne"/>
              </a:rPr>
              <a:t>: Train the model using the training set of 25,000 movie reviews. Use techniques like cross-validation and </a:t>
            </a:r>
            <a:r>
              <a:rPr lang="en-GB" sz="2000" b="0" i="0" dirty="0" err="1">
                <a:solidFill>
                  <a:srgbClr val="0D0D0D"/>
                </a:solidFill>
                <a:effectLst/>
                <a:latin typeface="Söhne"/>
              </a:rPr>
              <a:t>hyperparameter</a:t>
            </a:r>
            <a:r>
              <a:rPr lang="en-GB" sz="2000" b="0" i="0" dirty="0">
                <a:solidFill>
                  <a:srgbClr val="0D0D0D"/>
                </a:solidFill>
                <a:effectLst/>
                <a:latin typeface="Söhne"/>
              </a:rPr>
              <a:t> tuning to optimize the model's performance.</a:t>
            </a:r>
          </a:p>
          <a:p>
            <a:pPr marL="305435" indent="-305435"/>
            <a:r>
              <a:rPr lang="en-GB" sz="2000" b="1" i="0" dirty="0">
                <a:solidFill>
                  <a:srgbClr val="0D0D0D"/>
                </a:solidFill>
                <a:effectLst/>
                <a:latin typeface="Söhne"/>
              </a:rPr>
              <a:t>Evaluation</a:t>
            </a:r>
            <a:r>
              <a:rPr lang="en-GB" sz="2000" b="0" i="0" dirty="0">
                <a:solidFill>
                  <a:srgbClr val="0D0D0D"/>
                </a:solidFill>
                <a:effectLst/>
                <a:latin typeface="Söhne"/>
              </a:rPr>
              <a:t>: Evaluate the trained model using the testing set of 25,000 movie reviews to assess its performance in predicting sentiment.</a:t>
            </a:r>
          </a:p>
          <a:p>
            <a:pPr marL="305435" indent="-305435"/>
            <a:r>
              <a:rPr lang="en-GB" sz="2000" b="1" i="0" dirty="0">
                <a:solidFill>
                  <a:srgbClr val="0D0D0D"/>
                </a:solidFill>
                <a:effectLst/>
                <a:latin typeface="Söhne"/>
              </a:rPr>
              <a:t>Prediction</a:t>
            </a:r>
            <a:r>
              <a:rPr lang="en-GB" sz="2000" b="0" i="0" dirty="0">
                <a:solidFill>
                  <a:srgbClr val="0D0D0D"/>
                </a:solidFill>
                <a:effectLst/>
                <a:latin typeface="Söhne"/>
              </a:rPr>
              <a:t>: Finally, use the trained model to predict the sentiment (positive or negative) for new movie reviews.</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rmAutofit fontScale="92500" lnSpcReduction="10000"/>
          </a:bodyPr>
          <a:lstStyle/>
          <a:p>
            <a:r>
              <a:rPr lang="en-GB" sz="2000" b="1" i="0" dirty="0">
                <a:solidFill>
                  <a:srgbClr val="0D0D0D"/>
                </a:solidFill>
                <a:effectLst/>
                <a:latin typeface="Söhne"/>
              </a:rPr>
              <a:t>Data Collection</a:t>
            </a:r>
            <a:r>
              <a:rPr lang="en-GB" sz="2000" b="0" i="0" dirty="0">
                <a:solidFill>
                  <a:srgbClr val="0D0D0D"/>
                </a:solidFill>
                <a:effectLst/>
                <a:latin typeface="Söhne"/>
              </a:rPr>
              <a:t>: Obtain the movie dataset containing 25,000 highly polar movie reviews for training and 25,000 for testing. Ensure the dataset is </a:t>
            </a:r>
            <a:r>
              <a:rPr lang="en-GB" sz="2000" b="0" i="0" dirty="0" err="1">
                <a:solidFill>
                  <a:srgbClr val="0D0D0D"/>
                </a:solidFill>
                <a:effectLst/>
                <a:latin typeface="Söhne"/>
              </a:rPr>
              <a:t>labeled</a:t>
            </a:r>
            <a:r>
              <a:rPr lang="en-GB" sz="2000" b="0" i="0" dirty="0">
                <a:solidFill>
                  <a:srgbClr val="0D0D0D"/>
                </a:solidFill>
                <a:effectLst/>
                <a:latin typeface="Söhne"/>
              </a:rPr>
              <a:t> with sentiment (positive or negative).</a:t>
            </a:r>
          </a:p>
          <a:p>
            <a:r>
              <a:rPr lang="en-GB" sz="2000" b="1" i="0" dirty="0">
                <a:solidFill>
                  <a:srgbClr val="0D0D0D"/>
                </a:solidFill>
                <a:effectLst/>
                <a:latin typeface="Söhne"/>
              </a:rPr>
              <a:t>Data </a:t>
            </a:r>
            <a:r>
              <a:rPr lang="en-GB" sz="2000" b="1" i="0" dirty="0" err="1">
                <a:solidFill>
                  <a:srgbClr val="0D0D0D"/>
                </a:solidFill>
                <a:effectLst/>
                <a:latin typeface="Söhne"/>
              </a:rPr>
              <a:t>Preprocessing</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Tokenization: Convert the text data into numerical format by tokenizing each word and assigning a unique numerical ID to each word.</a:t>
            </a:r>
          </a:p>
          <a:p>
            <a:pPr marL="457200" indent="-457200">
              <a:buFont typeface="+mj-lt"/>
              <a:buAutoNum type="arabicPeriod"/>
            </a:pPr>
            <a:r>
              <a:rPr lang="en-GB" sz="2000" b="0" i="0" dirty="0">
                <a:solidFill>
                  <a:srgbClr val="0D0D0D"/>
                </a:solidFill>
                <a:effectLst/>
                <a:latin typeface="Söhne"/>
              </a:rPr>
              <a:t>Padding: Ensure all sequences have the same length by padding or truncating them to a fixed length.</a:t>
            </a:r>
          </a:p>
          <a:p>
            <a:pPr marL="457200" indent="-457200">
              <a:buFont typeface="+mj-lt"/>
              <a:buAutoNum type="arabicPeriod"/>
            </a:pPr>
            <a:r>
              <a:rPr lang="en-GB" sz="2000" b="0" i="0" dirty="0">
                <a:solidFill>
                  <a:srgbClr val="0D0D0D"/>
                </a:solidFill>
                <a:effectLst/>
                <a:latin typeface="Söhne"/>
              </a:rPr>
              <a:t>Splitting: Divide the dataset into training and testing sets.</a:t>
            </a:r>
          </a:p>
          <a:p>
            <a:r>
              <a:rPr lang="en-GB" sz="2000" b="1" i="0" dirty="0">
                <a:solidFill>
                  <a:srgbClr val="0D0D0D"/>
                </a:solidFill>
                <a:effectLst/>
                <a:latin typeface="Söhne"/>
              </a:rPr>
              <a:t>Model Selection</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Choose a classification algorithm such as logistic regression, Naive Bayes, support vector machines, or deep learning algorithms like recurrent neural networks (RNNs) or convolutional neural networks (CNNs).</a:t>
            </a:r>
          </a:p>
          <a:p>
            <a:pPr marL="457200" indent="-457200">
              <a:buFont typeface="+mj-lt"/>
              <a:buAutoNum type="arabicPeriod"/>
            </a:pPr>
            <a:r>
              <a:rPr lang="en-GB" sz="2000" b="0" i="0" dirty="0">
                <a:solidFill>
                  <a:srgbClr val="0D0D0D"/>
                </a:solidFill>
                <a:effectLst/>
                <a:latin typeface="Söhne"/>
              </a:rPr>
              <a:t>Consider the characteristics of the dataset, computational resources, and performance requirements when selecting the model.</a:t>
            </a:r>
          </a:p>
          <a:p>
            <a:pPr marL="457200" indent="-457200">
              <a:buFont typeface="+mj-lt"/>
              <a:buAutoNum type="arabicPeriod"/>
            </a:pPr>
            <a:endParaRPr lang="en-GB" sz="2000" b="0" i="0" dirty="0">
              <a:solidFill>
                <a:srgbClr val="0D0D0D"/>
              </a:solidFill>
              <a:effectLst/>
              <a:latin typeface="Söhne"/>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C4CD-698E-0257-FB43-E91ED8E3BDFB}"/>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ADB6B838-0732-45B9-E8D4-63576477EB8A}"/>
              </a:ext>
            </a:extLst>
          </p:cNvPr>
          <p:cNvSpPr>
            <a:spLocks noGrp="1"/>
          </p:cNvSpPr>
          <p:nvPr>
            <p:ph idx="1"/>
          </p:nvPr>
        </p:nvSpPr>
        <p:spPr/>
        <p:txBody>
          <a:bodyPr anchor="t">
            <a:normAutofit lnSpcReduction="10000"/>
          </a:bodyPr>
          <a:lstStyle/>
          <a:p>
            <a:r>
              <a:rPr lang="en-GB" sz="2000" b="1" i="0" dirty="0">
                <a:solidFill>
                  <a:srgbClr val="0D0D0D"/>
                </a:solidFill>
                <a:effectLst/>
                <a:latin typeface="Söhne"/>
              </a:rPr>
              <a:t>Model Training</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Train the selected model using the training set of 25,000 movie reviews.</a:t>
            </a:r>
          </a:p>
          <a:p>
            <a:pPr marL="457200" indent="-457200">
              <a:buFont typeface="+mj-lt"/>
              <a:buAutoNum type="arabicPeriod"/>
            </a:pPr>
            <a:r>
              <a:rPr lang="en-GB" sz="2000" b="0" i="0" dirty="0">
                <a:solidFill>
                  <a:srgbClr val="0D0D0D"/>
                </a:solidFill>
                <a:effectLst/>
                <a:latin typeface="Söhne"/>
              </a:rPr>
              <a:t>Tune </a:t>
            </a:r>
            <a:r>
              <a:rPr lang="en-GB" sz="2000" b="0" i="0" dirty="0" err="1">
                <a:solidFill>
                  <a:srgbClr val="0D0D0D"/>
                </a:solidFill>
                <a:effectLst/>
                <a:latin typeface="Söhne"/>
              </a:rPr>
              <a:t>hyperparameters</a:t>
            </a:r>
            <a:r>
              <a:rPr lang="en-GB" sz="2000" b="0" i="0" dirty="0">
                <a:solidFill>
                  <a:srgbClr val="0D0D0D"/>
                </a:solidFill>
                <a:effectLst/>
                <a:latin typeface="Söhne"/>
              </a:rPr>
              <a:t> using techniques like cross-validation to optimize the model's performance.</a:t>
            </a:r>
          </a:p>
          <a:p>
            <a:r>
              <a:rPr lang="en-GB" sz="2000" b="1" i="0" dirty="0">
                <a:solidFill>
                  <a:srgbClr val="0D0D0D"/>
                </a:solidFill>
                <a:effectLst/>
                <a:latin typeface="Söhne"/>
              </a:rPr>
              <a:t>Model Evaluation</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Evaluate the trained model using the testing set of 25,000 movie reviews to assess its performance in predicting sentiment.</a:t>
            </a:r>
          </a:p>
          <a:p>
            <a:pPr marL="457200" indent="-457200">
              <a:buFont typeface="+mj-lt"/>
              <a:buAutoNum type="arabicPeriod"/>
            </a:pPr>
            <a:r>
              <a:rPr lang="en-GB" sz="2000" b="0" i="0" dirty="0">
                <a:solidFill>
                  <a:srgbClr val="0D0D0D"/>
                </a:solidFill>
                <a:effectLst/>
                <a:latin typeface="Söhne"/>
              </a:rPr>
              <a:t>Measure metrics such as accuracy, precision, recall, and F1-score to evaluate the model's performance.</a:t>
            </a:r>
          </a:p>
          <a:p>
            <a:r>
              <a:rPr lang="en-GB" sz="2000" b="1" i="0" dirty="0">
                <a:solidFill>
                  <a:srgbClr val="0D0D0D"/>
                </a:solidFill>
                <a:effectLst/>
                <a:latin typeface="Söhne"/>
              </a:rPr>
              <a:t>Prediction</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Use the trained model to predict the sentiment (positive or negative) for new movie reviews.</a:t>
            </a:r>
          </a:p>
          <a:p>
            <a:pPr marL="457200" indent="-457200">
              <a:buFont typeface="+mj-lt"/>
              <a:buAutoNum type="arabicPeriod"/>
            </a:pPr>
            <a:r>
              <a:rPr lang="en-GB" sz="2000" b="0" i="0" dirty="0">
                <a:solidFill>
                  <a:srgbClr val="0D0D0D"/>
                </a:solidFill>
                <a:effectLst/>
                <a:latin typeface="Söhne"/>
              </a:rPr>
              <a:t>Deploy the model in a production environment to handle real-time predictions if necessary.</a:t>
            </a:r>
          </a:p>
          <a:p>
            <a:endParaRPr lang="en-US" sz="1800" dirty="0"/>
          </a:p>
        </p:txBody>
      </p:sp>
    </p:spTree>
    <p:extLst>
      <p:ext uri="{BB962C8B-B14F-4D97-AF65-F5344CB8AC3E}">
        <p14:creationId xmlns:p14="http://schemas.microsoft.com/office/powerpoint/2010/main" val="254121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C66A-6BFE-F932-5179-DABA7E74D17B}"/>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96D0736C-F9F4-0DF9-DEC1-D0CF29317AB5}"/>
              </a:ext>
            </a:extLst>
          </p:cNvPr>
          <p:cNvSpPr>
            <a:spLocks noGrp="1"/>
          </p:cNvSpPr>
          <p:nvPr>
            <p:ph idx="1"/>
          </p:nvPr>
        </p:nvSpPr>
        <p:spPr>
          <a:xfrm>
            <a:off x="581192" y="1785938"/>
            <a:ext cx="11029615" cy="4189412"/>
          </a:xfrm>
        </p:spPr>
        <p:txBody>
          <a:bodyPr anchor="t">
            <a:normAutofit/>
          </a:bodyPr>
          <a:lstStyle/>
          <a:p>
            <a:r>
              <a:rPr lang="en-GB" sz="2000" b="1" i="0" dirty="0">
                <a:solidFill>
                  <a:srgbClr val="0D0D0D"/>
                </a:solidFill>
                <a:effectLst/>
                <a:latin typeface="Söhne"/>
              </a:rPr>
              <a:t>Monitoring and Maintenance</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Monitor the model's performance over time and retrain it periodically with new data if necessary.</a:t>
            </a:r>
          </a:p>
          <a:p>
            <a:pPr marL="457200" indent="-457200">
              <a:buFont typeface="+mj-lt"/>
              <a:buAutoNum type="arabicPeriod"/>
            </a:pPr>
            <a:r>
              <a:rPr lang="en-GB" sz="2000" b="0" i="0" dirty="0">
                <a:solidFill>
                  <a:srgbClr val="0D0D0D"/>
                </a:solidFill>
                <a:effectLst/>
                <a:latin typeface="Söhne"/>
              </a:rPr>
              <a:t>Handle concept drift and model degradation by updating the model architecture or retraining it with updated data.</a:t>
            </a:r>
          </a:p>
          <a:p>
            <a:endParaRPr lang="en-US" sz="2000" dirty="0"/>
          </a:p>
        </p:txBody>
      </p:sp>
    </p:spTree>
    <p:extLst>
      <p:ext uri="{BB962C8B-B14F-4D97-AF65-F5344CB8AC3E}">
        <p14:creationId xmlns:p14="http://schemas.microsoft.com/office/powerpoint/2010/main" val="114004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chor="t">
            <a:normAutofit fontScale="92500" lnSpcReduction="10000"/>
          </a:bodyPr>
          <a:lstStyle/>
          <a:p>
            <a:pPr marL="0" indent="0">
              <a:buNone/>
            </a:pPr>
            <a:br>
              <a:rPr lang="en-GB" dirty="0"/>
            </a:br>
            <a:r>
              <a:rPr lang="en-GB" dirty="0"/>
              <a:t>import </a:t>
            </a:r>
            <a:r>
              <a:rPr lang="en-GB" dirty="0" err="1"/>
              <a:t>tensorflow</a:t>
            </a:r>
            <a:r>
              <a:rPr lang="en-GB" dirty="0"/>
              <a:t> as </a:t>
            </a:r>
            <a:r>
              <a:rPr lang="en-GB" dirty="0" err="1"/>
              <a:t>tf</a:t>
            </a:r>
            <a:endParaRPr lang="en-GB" dirty="0"/>
          </a:p>
          <a:p>
            <a:pPr marL="0" indent="0">
              <a:buNone/>
            </a:pPr>
            <a:r>
              <a:rPr lang="en-GB" dirty="0"/>
              <a:t>from </a:t>
            </a:r>
            <a:r>
              <a:rPr lang="en-GB" dirty="0" err="1"/>
              <a:t>tensorflow.keras</a:t>
            </a:r>
            <a:r>
              <a:rPr lang="en-GB" dirty="0"/>
              <a:t> import layers, models
from </a:t>
            </a:r>
            <a:r>
              <a:rPr lang="en-GB" dirty="0" err="1"/>
              <a:t>tensorflow.keras.preprocessing.sequence</a:t>
            </a:r>
            <a:r>
              <a:rPr lang="en-GB" dirty="0"/>
              <a:t> import </a:t>
            </a:r>
            <a:r>
              <a:rPr lang="en-GB" dirty="0" err="1"/>
              <a:t>pad_sequences</a:t>
            </a:r>
            <a:r>
              <a:rPr lang="en-GB" dirty="0"/>
              <a:t>
from </a:t>
            </a:r>
            <a:r>
              <a:rPr lang="en-GB" dirty="0" err="1"/>
              <a:t>tensorflow.keras.datasets</a:t>
            </a:r>
            <a:r>
              <a:rPr lang="en-GB" dirty="0"/>
              <a:t> import </a:t>
            </a:r>
            <a:r>
              <a:rPr lang="en-GB" dirty="0" err="1"/>
              <a:t>imdb</a:t>
            </a:r>
            <a:endParaRPr lang="en-GB" dirty="0"/>
          </a:p>
          <a:p>
            <a:pPr marL="0" indent="0">
              <a:buNone/>
            </a:pPr>
            <a:endParaRPr lang="en-GB" dirty="0"/>
          </a:p>
          <a:p>
            <a:pPr marL="0" indent="0">
              <a:buNone/>
            </a:pPr>
            <a:r>
              <a:rPr lang="en-GB" dirty="0"/>
              <a:t># Load the IMDb movie review dataset
(train_data, train_labels), (test_data, test_labels) = imdb.load_data(num_words=10000)</a:t>
            </a:r>
          </a:p>
          <a:p>
            <a:pPr marL="0" indent="0">
              <a:buNone/>
            </a:pPr>
            <a:endParaRPr lang="en-GB" dirty="0"/>
          </a:p>
          <a:p>
            <a:pPr marL="0" indent="0">
              <a:buNone/>
            </a:pPr>
            <a:r>
              <a:rPr lang="en-GB" dirty="0"/>
              <a:t># </a:t>
            </a:r>
            <a:r>
              <a:rPr lang="en-GB" dirty="0" err="1"/>
              <a:t>Preprocess</a:t>
            </a:r>
            <a:r>
              <a:rPr lang="en-GB" dirty="0"/>
              <a:t> the data
</a:t>
            </a:r>
            <a:r>
              <a:rPr lang="en-GB" dirty="0" err="1"/>
              <a:t>max_len</a:t>
            </a:r>
            <a:r>
              <a:rPr lang="en-GB" dirty="0"/>
              <a:t> = 200  # Limit the length of reviews to 200 words
</a:t>
            </a:r>
            <a:r>
              <a:rPr lang="en-GB" dirty="0" err="1"/>
              <a:t>train_data</a:t>
            </a:r>
            <a:r>
              <a:rPr lang="en-GB" dirty="0"/>
              <a:t> = </a:t>
            </a:r>
            <a:r>
              <a:rPr lang="en-GB" dirty="0" err="1"/>
              <a:t>pad_sequences</a:t>
            </a:r>
            <a:r>
              <a:rPr lang="en-GB" dirty="0"/>
              <a:t>(</a:t>
            </a:r>
            <a:r>
              <a:rPr lang="en-GB" dirty="0" err="1"/>
              <a:t>train_data</a:t>
            </a:r>
            <a:r>
              <a:rPr lang="en-GB" dirty="0"/>
              <a:t>, </a:t>
            </a:r>
            <a:r>
              <a:rPr lang="en-GB" dirty="0" err="1"/>
              <a:t>maxlen</a:t>
            </a:r>
            <a:r>
              <a:rPr lang="en-GB" dirty="0"/>
              <a:t>=</a:t>
            </a:r>
            <a:r>
              <a:rPr lang="en-GB" dirty="0" err="1"/>
              <a:t>max_len</a:t>
            </a:r>
            <a:r>
              <a:rPr lang="en-GB" dirty="0"/>
              <a:t>)
</a:t>
            </a:r>
            <a:r>
              <a:rPr lang="en-GB" dirty="0" err="1"/>
              <a:t>test_data</a:t>
            </a:r>
            <a:r>
              <a:rPr lang="en-GB" dirty="0"/>
              <a:t> = </a:t>
            </a:r>
            <a:r>
              <a:rPr lang="en-GB" dirty="0" err="1"/>
              <a:t>pad_sequences</a:t>
            </a:r>
            <a:r>
              <a:rPr lang="en-GB" dirty="0"/>
              <a:t>(</a:t>
            </a:r>
            <a:r>
              <a:rPr lang="en-GB" dirty="0" err="1"/>
              <a:t>test_data</a:t>
            </a:r>
            <a:r>
              <a:rPr lang="en-GB" dirty="0"/>
              <a:t>, </a:t>
            </a:r>
            <a:r>
              <a:rPr lang="en-GB" dirty="0" err="1"/>
              <a:t>maxlen</a:t>
            </a:r>
            <a:r>
              <a:rPr lang="en-GB" dirty="0"/>
              <a:t>=</a:t>
            </a:r>
            <a:r>
              <a:rPr lang="en-GB" dirty="0" err="1"/>
              <a:t>max_len</a:t>
            </a:r>
            <a:r>
              <a:rPr lang="en-GB" dirty="0"/>
              <a:t>)</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9F25-4729-6E0F-8D37-9DC834327DC0}"/>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2DC1A43D-DDE4-2800-3DDB-A79C23F108C8}"/>
              </a:ext>
            </a:extLst>
          </p:cNvPr>
          <p:cNvSpPr>
            <a:spLocks noGrp="1"/>
          </p:cNvSpPr>
          <p:nvPr>
            <p:ph idx="1"/>
          </p:nvPr>
        </p:nvSpPr>
        <p:spPr/>
        <p:txBody>
          <a:bodyPr anchor="t">
            <a:normAutofit/>
          </a:bodyPr>
          <a:lstStyle/>
          <a:p>
            <a:pPr marL="0" indent="0">
              <a:buNone/>
            </a:pPr>
            <a:endParaRPr lang="en-GB" sz="1600" dirty="0"/>
          </a:p>
          <a:p>
            <a:pPr marL="0" indent="0">
              <a:buNone/>
            </a:pPr>
            <a:r>
              <a:rPr lang="en-GB" sz="1600" dirty="0"/>
              <a:t># Build the model
model = </a:t>
            </a:r>
            <a:r>
              <a:rPr lang="en-GB" sz="1600" dirty="0" err="1"/>
              <a:t>models.Sequential</a:t>
            </a:r>
            <a:r>
              <a:rPr lang="en-GB" sz="1600" dirty="0"/>
              <a:t>([
    </a:t>
            </a:r>
            <a:r>
              <a:rPr lang="en-GB" sz="1600" dirty="0" err="1"/>
              <a:t>layers.Embedding</a:t>
            </a:r>
            <a:r>
              <a:rPr lang="en-GB" sz="1600" dirty="0"/>
              <a:t>(</a:t>
            </a:r>
            <a:r>
              <a:rPr lang="en-GB" sz="1600" dirty="0" err="1"/>
              <a:t>input_dim</a:t>
            </a:r>
            <a:r>
              <a:rPr lang="en-GB" sz="1600" dirty="0"/>
              <a:t>=10000, </a:t>
            </a:r>
            <a:r>
              <a:rPr lang="en-GB" sz="1600" dirty="0" err="1"/>
              <a:t>output_dim</a:t>
            </a:r>
            <a:r>
              <a:rPr lang="en-GB" sz="1600" dirty="0"/>
              <a:t>=16, </a:t>
            </a:r>
            <a:r>
              <a:rPr lang="en-GB" sz="1600" dirty="0" err="1"/>
              <a:t>input_length</a:t>
            </a:r>
            <a:r>
              <a:rPr lang="en-GB" sz="1600" dirty="0"/>
              <a:t>=</a:t>
            </a:r>
            <a:r>
              <a:rPr lang="en-GB" sz="1600" dirty="0" err="1"/>
              <a:t>max_len</a:t>
            </a:r>
            <a:r>
              <a:rPr lang="en-GB" sz="1600" dirty="0"/>
              <a:t>),
    layers.GlobalAveragePooling1D(),
    </a:t>
            </a:r>
            <a:r>
              <a:rPr lang="en-GB" sz="1600" dirty="0" err="1"/>
              <a:t>layers.Dense</a:t>
            </a:r>
            <a:r>
              <a:rPr lang="en-GB" sz="1600" dirty="0"/>
              <a:t>(16, activation='</a:t>
            </a:r>
            <a:r>
              <a:rPr lang="en-GB" sz="1600" dirty="0" err="1"/>
              <a:t>relu</a:t>
            </a:r>
            <a:r>
              <a:rPr lang="en-GB" sz="1600" dirty="0"/>
              <a:t>'),
    </a:t>
            </a:r>
            <a:r>
              <a:rPr lang="en-GB" sz="1600" dirty="0" err="1"/>
              <a:t>layers.Dense</a:t>
            </a:r>
            <a:r>
              <a:rPr lang="en-GB" sz="1600" dirty="0"/>
              <a:t>(1, activation='sigmoid’)</a:t>
            </a:r>
          </a:p>
          <a:p>
            <a:pPr marL="0" indent="0">
              <a:buNone/>
            </a:pPr>
            <a:r>
              <a:rPr lang="en-GB" sz="1600" dirty="0"/>
              <a:t>])</a:t>
            </a:r>
          </a:p>
          <a:p>
            <a:pPr marL="0" indent="0">
              <a:buNone/>
            </a:pPr>
            <a:r>
              <a:rPr lang="en-GB" sz="1600" dirty="0"/>
              <a:t>  </a:t>
            </a:r>
            <a:r>
              <a:rPr lang="en-GB" sz="1600" dirty="0" err="1"/>
              <a:t>model.compile</a:t>
            </a:r>
            <a:r>
              <a:rPr lang="en-GB" sz="1600" dirty="0"/>
              <a:t>(optimizer=‘</a:t>
            </a:r>
            <a:r>
              <a:rPr lang="en-GB" sz="1600" dirty="0" err="1"/>
              <a:t>adam</a:t>
            </a:r>
            <a:r>
              <a:rPr lang="en-GB" sz="1600" dirty="0"/>
              <a:t>’, loss=‘</a:t>
            </a:r>
            <a:r>
              <a:rPr lang="en-GB" sz="1600" dirty="0" err="1"/>
              <a:t>binary_crossentropy</a:t>
            </a:r>
            <a:r>
              <a:rPr lang="en-GB" sz="1600" dirty="0"/>
              <a:t>’, metrics=[‘accuracy’])</a:t>
            </a:r>
          </a:p>
          <a:p>
            <a:pPr marL="0" indent="0">
              <a:buNone/>
            </a:pPr>
            <a:endParaRPr lang="en-GB" sz="1600" dirty="0"/>
          </a:p>
          <a:p>
            <a:pPr marL="0" indent="0">
              <a:buNone/>
            </a:pPr>
            <a:r>
              <a:rPr lang="en-GB" sz="1600" dirty="0"/>
              <a:t># Train the model
</a:t>
            </a:r>
            <a:r>
              <a:rPr lang="en-GB" sz="1600" dirty="0" err="1"/>
              <a:t>model.fit</a:t>
            </a:r>
            <a:r>
              <a:rPr lang="en-GB" sz="1600" dirty="0"/>
              <a:t>(</a:t>
            </a:r>
            <a:r>
              <a:rPr lang="en-GB" sz="1600" dirty="0" err="1"/>
              <a:t>train_data</a:t>
            </a:r>
            <a:r>
              <a:rPr lang="en-GB" sz="1600" dirty="0"/>
              <a:t>, </a:t>
            </a:r>
            <a:r>
              <a:rPr lang="en-GB" sz="1600" dirty="0" err="1"/>
              <a:t>train_labels</a:t>
            </a:r>
            <a:r>
              <a:rPr lang="en-GB" sz="1600" dirty="0"/>
              <a:t>, epochs=10, </a:t>
            </a:r>
            <a:r>
              <a:rPr lang="en-GB" sz="1600" dirty="0" err="1"/>
              <a:t>batch_size</a:t>
            </a:r>
            <a:r>
              <a:rPr lang="en-GB" sz="1600" dirty="0"/>
              <a:t>=512, </a:t>
            </a:r>
            <a:r>
              <a:rPr lang="en-GB" sz="1600" dirty="0" err="1"/>
              <a:t>validation_split</a:t>
            </a:r>
            <a:r>
              <a:rPr lang="en-GB" sz="1600" dirty="0"/>
              <a:t>=0.2)</a:t>
            </a:r>
          </a:p>
        </p:txBody>
      </p:sp>
    </p:spTree>
    <p:extLst>
      <p:ext uri="{BB962C8B-B14F-4D97-AF65-F5344CB8AC3E}">
        <p14:creationId xmlns:p14="http://schemas.microsoft.com/office/powerpoint/2010/main" val="30874582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IMDB Movie Reviews</vt:lpstr>
      <vt:lpstr>OUTLINE</vt:lpstr>
      <vt:lpstr>Problem Statement</vt:lpstr>
      <vt:lpstr>Proposed Solution</vt:lpstr>
      <vt:lpstr>System  Approach</vt:lpstr>
      <vt:lpstr>Cont...</vt:lpstr>
      <vt:lpstr>Cont...</vt:lpstr>
      <vt:lpstr>Algorithm &amp; Deployment</vt:lpstr>
      <vt:lpstr>Cont...</vt:lpstr>
      <vt:lpstr>Cont...</vt:lpstr>
      <vt:lpstr>Result</vt:lpstr>
      <vt:lpstr>Cont...</vt:lpstr>
      <vt:lpstr>Cont...</vt:lpstr>
      <vt:lpstr>Conclusion</vt:lpstr>
      <vt:lpstr>PowerPoint Presentation</vt:lpstr>
      <vt:lpstr>Cont...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916384741920</cp:lastModifiedBy>
  <cp:revision>27</cp:revision>
  <dcterms:created xsi:type="dcterms:W3CDTF">2021-05-26T16:50:10Z</dcterms:created>
  <dcterms:modified xsi:type="dcterms:W3CDTF">2024-04-22T08:46:55Z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