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59" r:id="rId6"/>
    <p:sldId id="260" r:id="rId7"/>
    <p:sldId id="266" r:id="rId8"/>
    <p:sldId id="261" r:id="rId9"/>
    <p:sldId id="268" r:id="rId10"/>
    <p:sldId id="262" r:id="rId11"/>
    <p:sldId id="264"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5/17/2024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 y="2514510"/>
            <a:ext cx="5987928"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6" name="Picture 5" descr="A circuit board with wires&#10;&#10;Description automatically generated">
            <a:extLst>
              <a:ext uri="{FF2B5EF4-FFF2-40B4-BE49-F238E27FC236}">
                <a16:creationId xmlns:a16="http://schemas.microsoft.com/office/drawing/2014/main" id="{D218D7C3-28AA-3CB4-6C52-5D3BC9DE6287}"/>
              </a:ext>
            </a:extLst>
          </p:cNvPr>
          <p:cNvPicPr>
            <a:picLocks noChangeAspect="1"/>
          </p:cNvPicPr>
          <p:nvPr/>
        </p:nvPicPr>
        <p:blipFill rotWithShape="1">
          <a:blip r:embed="rId3">
            <a:extLst>
              <a:ext uri="{28A0092B-C50C-407E-A947-70E740481C1C}">
                <a14:useLocalDpi xmlns:a14="http://schemas.microsoft.com/office/drawing/2010/main" val="0"/>
              </a:ext>
            </a:extLst>
          </a:blip>
          <a:srcRect b="6732"/>
          <a:stretch/>
        </p:blipFill>
        <p:spPr>
          <a:xfrm>
            <a:off x="5978784" y="2511045"/>
            <a:ext cx="6213216" cy="4346956"/>
          </a:xfrm>
          <a:prstGeom prst="rect">
            <a:avLst/>
          </a:prstGeom>
        </p:spPr>
      </p:pic>
    </p:spTree>
    <p:extLst>
      <p:ext uri="{BB962C8B-B14F-4D97-AF65-F5344CB8AC3E}">
        <p14:creationId xmlns:p14="http://schemas.microsoft.com/office/powerpoint/2010/main" val="389080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44" y="0"/>
            <a:ext cx="9896229" cy="6857999"/>
          </a:xfrm>
          <a:prstGeom prst="rect">
            <a:avLst/>
          </a:prstGeom>
        </p:spPr>
      </p:pic>
      <p:sp>
        <p:nvSpPr>
          <p:cNvPr id="2" name="TextBox 1">
            <a:extLst>
              <a:ext uri="{FF2B5EF4-FFF2-40B4-BE49-F238E27FC236}">
                <a16:creationId xmlns:a16="http://schemas.microsoft.com/office/drawing/2014/main" id="{5D17BD8D-124A-99BC-7BF5-6208BCE02F3F}"/>
              </a:ext>
            </a:extLst>
          </p:cNvPr>
          <p:cNvSpPr txBox="1"/>
          <p:nvPr/>
        </p:nvSpPr>
        <p:spPr>
          <a:xfrm rot="16200000">
            <a:off x="-2542032" y="3234118"/>
            <a:ext cx="6253966" cy="646331"/>
          </a:xfrm>
          <a:prstGeom prst="rect">
            <a:avLst/>
          </a:prstGeom>
          <a:noFill/>
        </p:spPr>
        <p:txBody>
          <a:bodyPr wrap="square" rtlCol="0">
            <a:spAutoFit/>
          </a:bodyPr>
          <a:lstStyle/>
          <a:p>
            <a:pPr algn="ctr"/>
            <a:r>
              <a:rPr lang="en-US" sz="3600" dirty="0"/>
              <a:t>CODEFLOW CHART</a:t>
            </a:r>
          </a:p>
        </p:txBody>
      </p:sp>
    </p:spTree>
    <p:extLst>
      <p:ext uri="{BB962C8B-B14F-4D97-AF65-F5344CB8AC3E}">
        <p14:creationId xmlns:p14="http://schemas.microsoft.com/office/powerpoint/2010/main" val="342038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verify the Digital logic, SOC Design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advantage of FPGA based </a:t>
            </a:r>
            <a:r>
              <a:rPr lang="en-US">
                <a:solidFill>
                  <a:srgbClr val="000000"/>
                </a:solidFill>
                <a:effectLst/>
                <a:latin typeface="Calibri" panose="020F0502020204030204" pitchFamily="34" charset="0"/>
                <a:ea typeface="Calibri" panose="020F0502020204030204" pitchFamily="34" charset="0"/>
                <a:cs typeface="Calibri" panose="020F0502020204030204" pitchFamily="34" charset="0"/>
              </a:rPr>
              <a:t>EMUlation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Execution of testcases will be faster as silicon when compared to DV platform. The only constraint is, it needs some modifications in RTL to meet the timings in the FPGA.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a:bodyPr>
          <a:lstStyle/>
          <a:p>
            <a:pPr marL="368300" marR="0" indent="0" algn="just">
              <a:spcBef>
                <a:spcPts val="23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D09A-55B7-1B61-D4F9-6460F4809BCD}"/>
              </a:ext>
            </a:extLst>
          </p:cNvPr>
          <p:cNvSpPr>
            <a:spLocks noGrp="1"/>
          </p:cNvSpPr>
          <p:nvPr>
            <p:ph type="title"/>
          </p:nvPr>
        </p:nvSpPr>
        <p:spPr>
          <a:xfrm>
            <a:off x="0" y="0"/>
            <a:ext cx="10364451" cy="1596177"/>
          </a:xfrm>
        </p:spPr>
        <p:txBody>
          <a:bodyPr/>
          <a:lstStyle/>
          <a:p>
            <a:pPr algn="l"/>
            <a:r>
              <a:rPr lang="en-US" dirty="0"/>
              <a:t>Use case of the IP</a:t>
            </a:r>
          </a:p>
        </p:txBody>
      </p:sp>
      <p:pic>
        <p:nvPicPr>
          <p:cNvPr id="13" name="Picture 12">
            <a:extLst>
              <a:ext uri="{FF2B5EF4-FFF2-40B4-BE49-F238E27FC236}">
                <a16:creationId xmlns:a16="http://schemas.microsoft.com/office/drawing/2014/main" id="{EE9C710E-AB3D-1C93-AD28-B9BCF592FA67}"/>
              </a:ext>
            </a:extLst>
          </p:cNvPr>
          <p:cNvPicPr>
            <a:picLocks noChangeAspect="1"/>
          </p:cNvPicPr>
          <p:nvPr/>
        </p:nvPicPr>
        <p:blipFill rotWithShape="1">
          <a:blip r:embed="rId2"/>
          <a:srcRect l="11026" t="7983" r="3064" b="31254"/>
          <a:stretch/>
        </p:blipFill>
        <p:spPr>
          <a:xfrm>
            <a:off x="671539" y="1306286"/>
            <a:ext cx="10848922" cy="4702628"/>
          </a:xfrm>
          <a:prstGeom prst="rect">
            <a:avLst/>
          </a:prstGeom>
        </p:spPr>
      </p:pic>
    </p:spTree>
    <p:extLst>
      <p:ext uri="{BB962C8B-B14F-4D97-AF65-F5344CB8AC3E}">
        <p14:creationId xmlns:p14="http://schemas.microsoft.com/office/powerpoint/2010/main" val="137456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987553" y="950977"/>
            <a:ext cx="10076687" cy="5907024"/>
          </a:xfrm>
          <a:prstGeom prst="rect">
            <a:avLst/>
          </a:prstGeom>
        </p:spPr>
      </p:pic>
    </p:spTree>
    <p:extLst>
      <p:ext uri="{BB962C8B-B14F-4D97-AF65-F5344CB8AC3E}">
        <p14:creationId xmlns:p14="http://schemas.microsoft.com/office/powerpoint/2010/main" val="18439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A28-186C-DFF0-01E2-D43E7DC4AC5A}"/>
              </a:ext>
            </a:extLst>
          </p:cNvPr>
          <p:cNvSpPr>
            <a:spLocks noGrp="1"/>
          </p:cNvSpPr>
          <p:nvPr>
            <p:ph type="title"/>
          </p:nvPr>
        </p:nvSpPr>
        <p:spPr>
          <a:xfrm>
            <a:off x="0" y="0"/>
            <a:ext cx="10364451" cy="1596177"/>
          </a:xfrm>
        </p:spPr>
        <p:txBody>
          <a:bodyPr/>
          <a:lstStyle/>
          <a:p>
            <a:pPr algn="l"/>
            <a:r>
              <a:rPr lang="en-US" dirty="0"/>
              <a:t>Block Diagram of SPI</a:t>
            </a:r>
          </a:p>
        </p:txBody>
      </p:sp>
      <p:pic>
        <p:nvPicPr>
          <p:cNvPr id="2050" name="Picture 2" descr="A diagram of a computer hardware system&#10;&#10;Description automatically generated">
            <a:extLst>
              <a:ext uri="{FF2B5EF4-FFF2-40B4-BE49-F238E27FC236}">
                <a16:creationId xmlns:a16="http://schemas.microsoft.com/office/drawing/2014/main" id="{3A33208C-918A-A692-A0B7-106E2CE6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8818"/>
            <a:ext cx="7671816" cy="564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F87AF88-ED4F-4234-3382-AAF94B51417E}"/>
              </a:ext>
            </a:extLst>
          </p:cNvPr>
          <p:cNvSpPr txBox="1"/>
          <p:nvPr/>
        </p:nvSpPr>
        <p:spPr>
          <a:xfrm>
            <a:off x="7671816" y="1208818"/>
            <a:ext cx="4520184" cy="646331"/>
          </a:xfrm>
          <a:prstGeom prst="rect">
            <a:avLst/>
          </a:prstGeom>
          <a:noFill/>
        </p:spPr>
        <p:txBody>
          <a:bodyPr wrap="square" rtlCol="0">
            <a:spAutoFit/>
          </a:bodyPr>
          <a:lstStyle/>
          <a:p>
            <a:r>
              <a:rPr lang="en-US" dirty="0"/>
              <a:t>DATA FLOW DIAGRAM:</a:t>
            </a:r>
          </a:p>
          <a:p>
            <a:endParaRPr lang="en-US" dirty="0"/>
          </a:p>
        </p:txBody>
      </p:sp>
      <p:sp>
        <p:nvSpPr>
          <p:cNvPr id="5" name="Rectangle 4">
            <a:extLst>
              <a:ext uri="{FF2B5EF4-FFF2-40B4-BE49-F238E27FC236}">
                <a16:creationId xmlns:a16="http://schemas.microsoft.com/office/drawing/2014/main" id="{3D499616-9262-FC81-477E-1B04DCE93069}"/>
              </a:ext>
            </a:extLst>
          </p:cNvPr>
          <p:cNvSpPr/>
          <p:nvPr/>
        </p:nvSpPr>
        <p:spPr>
          <a:xfrm>
            <a:off x="9573768" y="1596177"/>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AXI </a:t>
            </a:r>
          </a:p>
        </p:txBody>
      </p:sp>
      <p:sp>
        <p:nvSpPr>
          <p:cNvPr id="8" name="Rectangle 7">
            <a:extLst>
              <a:ext uri="{FF2B5EF4-FFF2-40B4-BE49-F238E27FC236}">
                <a16:creationId xmlns:a16="http://schemas.microsoft.com/office/drawing/2014/main" id="{0739857B-E4CC-47E0-2462-675F6F6713F3}"/>
              </a:ext>
            </a:extLst>
          </p:cNvPr>
          <p:cNvSpPr/>
          <p:nvPr/>
        </p:nvSpPr>
        <p:spPr>
          <a:xfrm>
            <a:off x="9573768" y="2587040"/>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CSR </a:t>
            </a:r>
          </a:p>
        </p:txBody>
      </p:sp>
      <p:sp>
        <p:nvSpPr>
          <p:cNvPr id="9" name="Rectangle 8">
            <a:extLst>
              <a:ext uri="{FF2B5EF4-FFF2-40B4-BE49-F238E27FC236}">
                <a16:creationId xmlns:a16="http://schemas.microsoft.com/office/drawing/2014/main" id="{EC3226C8-A742-7072-E270-CC05296E2F75}"/>
              </a:ext>
            </a:extLst>
          </p:cNvPr>
          <p:cNvSpPr/>
          <p:nvPr/>
        </p:nvSpPr>
        <p:spPr>
          <a:xfrm>
            <a:off x="9573768" y="3584834"/>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FIFO </a:t>
            </a:r>
          </a:p>
        </p:txBody>
      </p:sp>
      <p:sp>
        <p:nvSpPr>
          <p:cNvPr id="10" name="Rectangle 9">
            <a:extLst>
              <a:ext uri="{FF2B5EF4-FFF2-40B4-BE49-F238E27FC236}">
                <a16:creationId xmlns:a16="http://schemas.microsoft.com/office/drawing/2014/main" id="{81360585-BA2E-0F73-B1A6-FFF55D709C45}"/>
              </a:ext>
            </a:extLst>
          </p:cNvPr>
          <p:cNvSpPr/>
          <p:nvPr/>
        </p:nvSpPr>
        <p:spPr>
          <a:xfrm>
            <a:off x="9422892" y="446668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 TRANSIVER</a:t>
            </a:r>
          </a:p>
        </p:txBody>
      </p:sp>
      <p:sp>
        <p:nvSpPr>
          <p:cNvPr id="11" name="Rectangle 10">
            <a:extLst>
              <a:ext uri="{FF2B5EF4-FFF2-40B4-BE49-F238E27FC236}">
                <a16:creationId xmlns:a16="http://schemas.microsoft.com/office/drawing/2014/main" id="{9E2B00CB-F02F-A6F0-CBCE-E77BBF78BA7A}"/>
              </a:ext>
            </a:extLst>
          </p:cNvPr>
          <p:cNvSpPr/>
          <p:nvPr/>
        </p:nvSpPr>
        <p:spPr>
          <a:xfrm>
            <a:off x="9422892" y="560309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 LOGIC</a:t>
            </a:r>
          </a:p>
        </p:txBody>
      </p:sp>
      <p:cxnSp>
        <p:nvCxnSpPr>
          <p:cNvPr id="13" name="Straight Arrow Connector 12">
            <a:extLst>
              <a:ext uri="{FF2B5EF4-FFF2-40B4-BE49-F238E27FC236}">
                <a16:creationId xmlns:a16="http://schemas.microsoft.com/office/drawing/2014/main" id="{47AE59C4-CCE7-46CA-EDC2-273DDFF81ECD}"/>
              </a:ext>
            </a:extLst>
          </p:cNvPr>
          <p:cNvCxnSpPr>
            <a:stCxn id="5" idx="2"/>
            <a:endCxn id="8" idx="0"/>
          </p:cNvCxnSpPr>
          <p:nvPr/>
        </p:nvCxnSpPr>
        <p:spPr>
          <a:xfrm>
            <a:off x="10090404" y="2136756"/>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82FAB5-F1F1-D749-94D7-BDD0FB196A64}"/>
              </a:ext>
            </a:extLst>
          </p:cNvPr>
          <p:cNvCxnSpPr/>
          <p:nvPr/>
        </p:nvCxnSpPr>
        <p:spPr>
          <a:xfrm>
            <a:off x="10090404" y="3127619"/>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D6A334-935D-F9F0-E68F-1017DEA1C233}"/>
              </a:ext>
            </a:extLst>
          </p:cNvPr>
          <p:cNvCxnSpPr>
            <a:cxnSpLocks/>
          </p:cNvCxnSpPr>
          <p:nvPr/>
        </p:nvCxnSpPr>
        <p:spPr>
          <a:xfrm>
            <a:off x="10090404" y="4104077"/>
            <a:ext cx="0" cy="3626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B4F9B0-3F3A-6FE3-346D-84C09248B16A}"/>
              </a:ext>
            </a:extLst>
          </p:cNvPr>
          <p:cNvCxnSpPr>
            <a:cxnSpLocks/>
            <a:endCxn id="11" idx="0"/>
          </p:cNvCxnSpPr>
          <p:nvPr/>
        </p:nvCxnSpPr>
        <p:spPr>
          <a:xfrm>
            <a:off x="10090404" y="5198898"/>
            <a:ext cx="0" cy="4041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578843"/>
            <a:ext cx="7145520" cy="27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10C1-A007-C344-60A2-5EE93496C903}"/>
              </a:ext>
            </a:extLst>
          </p:cNvPr>
          <p:cNvSpPr>
            <a:spLocks noGrp="1"/>
          </p:cNvSpPr>
          <p:nvPr>
            <p:ph type="title"/>
          </p:nvPr>
        </p:nvSpPr>
        <p:spPr>
          <a:xfrm>
            <a:off x="0" y="0"/>
            <a:ext cx="10364451" cy="681776"/>
          </a:xfrm>
        </p:spPr>
        <p:txBody>
          <a:bodyPr/>
          <a:lstStyle/>
          <a:p>
            <a:pPr algn="l"/>
            <a:r>
              <a:rPr lang="en-US" dirty="0"/>
              <a:t>Layers of implementation</a:t>
            </a:r>
          </a:p>
        </p:txBody>
      </p:sp>
      <p:sp>
        <p:nvSpPr>
          <p:cNvPr id="3" name="Content Placeholder 2">
            <a:extLst>
              <a:ext uri="{FF2B5EF4-FFF2-40B4-BE49-F238E27FC236}">
                <a16:creationId xmlns:a16="http://schemas.microsoft.com/office/drawing/2014/main" id="{AFDAF60B-87F1-282D-135C-2465D2211AE8}"/>
              </a:ext>
            </a:extLst>
          </p:cNvPr>
          <p:cNvSpPr>
            <a:spLocks noGrp="1"/>
          </p:cNvSpPr>
          <p:nvPr>
            <p:ph idx="1"/>
          </p:nvPr>
        </p:nvSpPr>
        <p:spPr>
          <a:xfrm>
            <a:off x="5693790" y="923827"/>
            <a:ext cx="6620758" cy="6081712"/>
          </a:xfrm>
        </p:spPr>
        <p:txBody>
          <a:bodyPr/>
          <a:lstStyle/>
          <a:p>
            <a:pPr lvl="1"/>
            <a:r>
              <a:rPr lang="en-US" dirty="0"/>
              <a:t>Test Application</a:t>
            </a:r>
          </a:p>
          <a:p>
            <a:pPr lvl="2"/>
            <a:r>
              <a:rPr lang="en-US" sz="1800" dirty="0"/>
              <a:t>Sip Loopback and FLASH Testcase</a:t>
            </a:r>
          </a:p>
          <a:p>
            <a:pPr lvl="1"/>
            <a:r>
              <a:rPr lang="en-US" dirty="0"/>
              <a:t>DEVICE DRIVER</a:t>
            </a:r>
          </a:p>
          <a:p>
            <a:pPr lvl="2"/>
            <a:r>
              <a:rPr lang="en-US" sz="1800" dirty="0"/>
              <a:t>SPI IP and FLASH Driver and PLATFORM Drivers</a:t>
            </a:r>
          </a:p>
          <a:p>
            <a:pPr lvl="1"/>
            <a:r>
              <a:rPr lang="en-US" dirty="0"/>
              <a:t>Hardware Abstraction layer</a:t>
            </a:r>
          </a:p>
          <a:p>
            <a:pPr lvl="2"/>
            <a:r>
              <a:rPr lang="en-US" dirty="0"/>
              <a:t>All Register Definition C macros of all IP</a:t>
            </a:r>
          </a:p>
          <a:p>
            <a:pPr lvl="1"/>
            <a:r>
              <a:rPr lang="en-US" dirty="0"/>
              <a:t>RTL </a:t>
            </a:r>
          </a:p>
          <a:p>
            <a:pPr lvl="2"/>
            <a:r>
              <a:rPr lang="en-US" dirty="0"/>
              <a:t>This is the block design generated and Synthesized from VIVADO</a:t>
            </a:r>
          </a:p>
          <a:p>
            <a:pPr lvl="1"/>
            <a:r>
              <a:rPr lang="en-US" dirty="0"/>
              <a:t>FPGA HARWARE:</a:t>
            </a:r>
          </a:p>
          <a:p>
            <a:pPr lvl="2"/>
            <a:r>
              <a:rPr lang="en-US" dirty="0"/>
              <a:t>Real hardware where the bitstream file is flashed</a:t>
            </a:r>
          </a:p>
          <a:p>
            <a:pPr lvl="1"/>
            <a:r>
              <a:rPr lang="en-US" dirty="0"/>
              <a:t>FPGA BOARD</a:t>
            </a:r>
          </a:p>
          <a:p>
            <a:pPr lvl="2"/>
            <a:r>
              <a:rPr lang="en-US" dirty="0"/>
              <a:t>The Board where the FPGA </a:t>
            </a:r>
            <a:r>
              <a:rPr lang="en-US" dirty="0" err="1"/>
              <a:t>iC</a:t>
            </a:r>
            <a:r>
              <a:rPr lang="en-US" dirty="0"/>
              <a:t> is soldered and Connected to Peripherals </a:t>
            </a:r>
          </a:p>
        </p:txBody>
      </p:sp>
      <p:pic>
        <p:nvPicPr>
          <p:cNvPr id="1026" name="Picture 2">
            <a:extLst>
              <a:ext uri="{FF2B5EF4-FFF2-40B4-BE49-F238E27FC236}">
                <a16:creationId xmlns:a16="http://schemas.microsoft.com/office/drawing/2014/main" id="{E05B3B93-8424-B980-A2DF-8A910C556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23827"/>
            <a:ext cx="6165130" cy="593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4431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2267</TotalTime>
  <Words>925</Words>
  <Application>Microsoft Office PowerPoint</Application>
  <PresentationFormat>Widescreen</PresentationFormat>
  <Paragraphs>216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Use case of the IP</vt:lpstr>
      <vt:lpstr>Block Diagram:</vt:lpstr>
      <vt:lpstr>Block Design Implemented in VIVADO</vt:lpstr>
      <vt:lpstr>Block Diagram of SPI</vt:lpstr>
      <vt:lpstr>Utilization REPORT</vt:lpstr>
      <vt:lpstr>Layers of implementation</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38</cp:revision>
  <dcterms:created xsi:type="dcterms:W3CDTF">2022-12-28T12:59:49Z</dcterms:created>
  <dcterms:modified xsi:type="dcterms:W3CDTF">2024-05-17T12:43:40Z</dcterms:modified>
</cp:coreProperties>
</file>