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59" r:id="rId6"/>
    <p:sldId id="260" r:id="rId7"/>
    <p:sldId id="266" r:id="rId8"/>
    <p:sldId id="261" r:id="rId9"/>
    <p:sldId id="262" r:id="rId10"/>
    <p:sldId id="264" r:id="rId11"/>
    <p:sldId id="263"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65173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88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474600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55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075499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83086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A6EFE7-49CF-41CD-8532-F915F2717F0A}"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38367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490922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253393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12497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191923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6EFE7-49CF-41CD-8532-F915F2717F0A}"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67122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85054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6EFE7-49CF-41CD-8532-F915F2717F0A}"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74213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6EFE7-49CF-41CD-8532-F915F2717F0A}"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5493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0A6EFE7-49CF-41CD-8532-F915F2717F0A}"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43606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277370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A6EFE7-49CF-41CD-8532-F915F2717F0A}"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65CEC-5731-4056-8902-F9F0724A46C0}" type="slidenum">
              <a:rPr lang="en-US" smtClean="0"/>
              <a:t>‹#›</a:t>
            </a:fld>
            <a:endParaRPr lang="en-US"/>
          </a:p>
        </p:txBody>
      </p:sp>
    </p:spTree>
    <p:extLst>
      <p:ext uri="{BB962C8B-B14F-4D97-AF65-F5344CB8AC3E}">
        <p14:creationId xmlns:p14="http://schemas.microsoft.com/office/powerpoint/2010/main" val="364931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0A6EFE7-49CF-41CD-8532-F915F2717F0A}" type="datetimeFigureOut">
              <a:rPr lang="en-US" smtClean="0"/>
              <a:t>5/4/2024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65CEC-5731-4056-8902-F9F0724A46C0}" type="slidenum">
              <a:rPr lang="en-US" smtClean="0"/>
              <a:t>‹#›</a:t>
            </a:fld>
            <a:endParaRPr lang="en-US"/>
          </a:p>
        </p:txBody>
      </p:sp>
    </p:spTree>
    <p:extLst>
      <p:ext uri="{BB962C8B-B14F-4D97-AF65-F5344CB8AC3E}">
        <p14:creationId xmlns:p14="http://schemas.microsoft.com/office/powerpoint/2010/main" val="148063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DB56-E7F9-DD6C-F4E2-2A779362FCC9}"/>
              </a:ext>
            </a:extLst>
          </p:cNvPr>
          <p:cNvSpPr>
            <a:spLocks noGrp="1"/>
          </p:cNvSpPr>
          <p:nvPr>
            <p:ph type="ctrTitle"/>
          </p:nvPr>
        </p:nvSpPr>
        <p:spPr>
          <a:xfrm>
            <a:off x="1751012" y="1258822"/>
            <a:ext cx="8689976" cy="1865376"/>
          </a:xfrm>
        </p:spPr>
        <p:txBody>
          <a:bodyPr>
            <a:normAutofit/>
          </a:bodyPr>
          <a:lstStyle/>
          <a:p>
            <a:pPr marR="293370">
              <a:lnSpc>
                <a:spcPct val="120000"/>
              </a:lnSpc>
              <a:spcBef>
                <a:spcPts val="1000"/>
              </a:spcBef>
              <a:spcAft>
                <a:spcPts val="800"/>
              </a:spcAft>
              <a:buClr>
                <a:schemeClr val="tx1"/>
              </a:buClr>
            </a:pPr>
            <a:r>
              <a:rPr lang="en-US" sz="2800" dirty="0">
                <a:solidFill>
                  <a:schemeClr val="tx1">
                    <a:lumMod val="95000"/>
                    <a:lumOff val="5000"/>
                  </a:schemeClr>
                </a:solidFill>
                <a:latin typeface="+mn-lt"/>
                <a:ea typeface="+mn-ea"/>
                <a:cs typeface="+mn-cs"/>
              </a:rPr>
              <a:t>Creating and deploying an open standard SPI on an FPGA, involving C based test case development for emulation</a:t>
            </a:r>
          </a:p>
        </p:txBody>
      </p:sp>
      <p:sp>
        <p:nvSpPr>
          <p:cNvPr id="3" name="Subtitle 2">
            <a:extLst>
              <a:ext uri="{FF2B5EF4-FFF2-40B4-BE49-F238E27FC236}">
                <a16:creationId xmlns:a16="http://schemas.microsoft.com/office/drawing/2014/main" id="{70342308-E0CD-7413-9520-840BD11AD435}"/>
              </a:ext>
            </a:extLst>
          </p:cNvPr>
          <p:cNvSpPr>
            <a:spLocks noGrp="1"/>
          </p:cNvSpPr>
          <p:nvPr>
            <p:ph type="subTitle" idx="1"/>
          </p:nvPr>
        </p:nvSpPr>
        <p:spPr>
          <a:xfrm>
            <a:off x="1751012" y="3557016"/>
            <a:ext cx="8689976" cy="1865376"/>
          </a:xfrm>
        </p:spPr>
        <p:txBody>
          <a:bodyPr>
            <a:normAutofit fontScale="70000" lnSpcReduction="20000"/>
          </a:bodyPr>
          <a:lstStyle/>
          <a:p>
            <a:r>
              <a:rPr lang="en-US" dirty="0">
                <a:solidFill>
                  <a:schemeClr val="tx1">
                    <a:lumMod val="95000"/>
                    <a:lumOff val="5000"/>
                  </a:schemeClr>
                </a:solidFill>
              </a:rPr>
              <a:t>By Selva Kumar (2022HT80170)</a:t>
            </a:r>
          </a:p>
          <a:p>
            <a:r>
              <a:rPr lang="en-US" dirty="0">
                <a:solidFill>
                  <a:schemeClr val="tx1">
                    <a:lumMod val="95000"/>
                    <a:lumOff val="5000"/>
                  </a:schemeClr>
                </a:solidFill>
              </a:rPr>
              <a:t>Under the Guidance of </a:t>
            </a:r>
          </a:p>
          <a:p>
            <a:r>
              <a:rPr lang="en-US" dirty="0">
                <a:solidFill>
                  <a:schemeClr val="tx1">
                    <a:lumMod val="95000"/>
                    <a:lumOff val="5000"/>
                  </a:schemeClr>
                </a:solidFill>
              </a:rPr>
              <a:t>SIVA Selvamani from Qualcomm Pvt. LTD</a:t>
            </a:r>
          </a:p>
          <a:p>
            <a:r>
              <a:rPr lang="en-US" dirty="0">
                <a:solidFill>
                  <a:schemeClr val="tx1">
                    <a:lumMod val="95000"/>
                    <a:lumOff val="5000"/>
                  </a:schemeClr>
                </a:solidFill>
              </a:rPr>
              <a:t>&amp;</a:t>
            </a:r>
          </a:p>
          <a:p>
            <a:r>
              <a:rPr lang="en-US" dirty="0">
                <a:solidFill>
                  <a:schemeClr val="tx1">
                    <a:lumMod val="95000"/>
                    <a:lumOff val="5000"/>
                  </a:schemeClr>
                </a:solidFill>
              </a:rPr>
              <a:t>Dr. PAWAN SHARMA from BITS PILANI </a:t>
            </a:r>
          </a:p>
        </p:txBody>
      </p:sp>
    </p:spTree>
    <p:extLst>
      <p:ext uri="{BB962C8B-B14F-4D97-AF65-F5344CB8AC3E}">
        <p14:creationId xmlns:p14="http://schemas.microsoft.com/office/powerpoint/2010/main" val="312286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program code&#10;&#10;Description automatically generated">
            <a:extLst>
              <a:ext uri="{FF2B5EF4-FFF2-40B4-BE49-F238E27FC236}">
                <a16:creationId xmlns:a16="http://schemas.microsoft.com/office/drawing/2014/main" id="{06AD8EE0-1443-BADA-9BC3-2A6297381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219" y="85725"/>
            <a:ext cx="9648825" cy="6686550"/>
          </a:xfrm>
          <a:prstGeom prst="rect">
            <a:avLst/>
          </a:prstGeom>
        </p:spPr>
      </p:pic>
      <p:sp>
        <p:nvSpPr>
          <p:cNvPr id="2" name="TextBox 1">
            <a:extLst>
              <a:ext uri="{FF2B5EF4-FFF2-40B4-BE49-F238E27FC236}">
                <a16:creationId xmlns:a16="http://schemas.microsoft.com/office/drawing/2014/main" id="{5D17BD8D-124A-99BC-7BF5-6208BCE02F3F}"/>
              </a:ext>
            </a:extLst>
          </p:cNvPr>
          <p:cNvSpPr txBox="1"/>
          <p:nvPr/>
        </p:nvSpPr>
        <p:spPr>
          <a:xfrm rot="16200000">
            <a:off x="-2221992" y="3234118"/>
            <a:ext cx="6253966" cy="646331"/>
          </a:xfrm>
          <a:prstGeom prst="rect">
            <a:avLst/>
          </a:prstGeom>
          <a:noFill/>
        </p:spPr>
        <p:txBody>
          <a:bodyPr wrap="square" rtlCol="0">
            <a:spAutoFit/>
          </a:bodyPr>
          <a:lstStyle/>
          <a:p>
            <a:pPr algn="ctr"/>
            <a:r>
              <a:rPr lang="en-US" sz="3600" dirty="0"/>
              <a:t>CODEFLOW CHART</a:t>
            </a:r>
          </a:p>
        </p:txBody>
      </p:sp>
    </p:spTree>
    <p:extLst>
      <p:ext uri="{BB962C8B-B14F-4D97-AF65-F5344CB8AC3E}">
        <p14:creationId xmlns:p14="http://schemas.microsoft.com/office/powerpoint/2010/main" val="3420382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 black and blue line&#10;&#10;Description automatically generated with medium confidence">
            <a:extLst>
              <a:ext uri="{FF2B5EF4-FFF2-40B4-BE49-F238E27FC236}">
                <a16:creationId xmlns:a16="http://schemas.microsoft.com/office/drawing/2014/main" id="{90933DE3-3226-BD92-4524-7167743C2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8307"/>
            <a:ext cx="5943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A green and black background&#10;&#10;Description automatically generated">
            <a:extLst>
              <a:ext uri="{FF2B5EF4-FFF2-40B4-BE49-F238E27FC236}">
                <a16:creationId xmlns:a16="http://schemas.microsoft.com/office/drawing/2014/main" id="{5F6C40C2-5E53-F5B5-8726-4CDEFA6EE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 y="4763"/>
            <a:ext cx="594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A screenshot of a computer&#10;&#10;Description automatically generated">
            <a:extLst>
              <a:ext uri="{FF2B5EF4-FFF2-40B4-BE49-F238E27FC236}">
                <a16:creationId xmlns:a16="http://schemas.microsoft.com/office/drawing/2014/main" id="{388A6945-ADAD-4C0E-3BFC-F3157FEE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135" b="9340"/>
          <a:stretch>
            <a:fillRect/>
          </a:stretch>
        </p:blipFill>
        <p:spPr bwMode="auto">
          <a:xfrm>
            <a:off x="6248400" y="-5143"/>
            <a:ext cx="59436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A screenshot of a computer&#10;&#10;Description automatically generated">
            <a:extLst>
              <a:ext uri="{FF2B5EF4-FFF2-40B4-BE49-F238E27FC236}">
                <a16:creationId xmlns:a16="http://schemas.microsoft.com/office/drawing/2014/main" id="{C5B291EA-E679-62A5-E403-8865E387B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685"/>
          <a:stretch>
            <a:fillRect/>
          </a:stretch>
        </p:blipFill>
        <p:spPr bwMode="auto">
          <a:xfrm>
            <a:off x="-4568" y="2589342"/>
            <a:ext cx="59436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A screenshot of a computer&#10;&#10;Description automatically generated">
            <a:extLst>
              <a:ext uri="{FF2B5EF4-FFF2-40B4-BE49-F238E27FC236}">
                <a16:creationId xmlns:a16="http://schemas.microsoft.com/office/drawing/2014/main" id="{C98EC26A-CD2D-CB40-7671-5F2BD1349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930364"/>
            <a:ext cx="5943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7" descr="A green and white lines on a black background&#10;&#10;Description automatically generated">
            <a:extLst>
              <a:ext uri="{FF2B5EF4-FFF2-40B4-BE49-F238E27FC236}">
                <a16:creationId xmlns:a16="http://schemas.microsoft.com/office/drawing/2014/main" id="{A896BA38-716C-3CBA-DA3E-5D28AE9C0A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2114389"/>
            <a:ext cx="5943794"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a:extLst>
              <a:ext uri="{FF2B5EF4-FFF2-40B4-BE49-F238E27FC236}">
                <a16:creationId xmlns:a16="http://schemas.microsoft.com/office/drawing/2014/main" id="{1DC0DC1D-C911-97B9-4E86-F9B6FD1E31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591447"/>
            <a:ext cx="5943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9" descr="A screenshot of a computer&#10;&#10;Description automatically generated">
            <a:extLst>
              <a:ext uri="{FF2B5EF4-FFF2-40B4-BE49-F238E27FC236}">
                <a16:creationId xmlns:a16="http://schemas.microsoft.com/office/drawing/2014/main" id="{10324CCB-01F6-7A4D-0F98-CA62B864C2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8" y="5238158"/>
            <a:ext cx="59340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886E92D1-7D30-0C97-0372-275A078D5F03}"/>
              </a:ext>
            </a:extLst>
          </p:cNvPr>
          <p:cNvGraphicFramePr>
            <a:graphicFrameLocks noGrp="1"/>
          </p:cNvGraphicFramePr>
          <p:nvPr>
            <p:extLst>
              <p:ext uri="{D42A27DB-BD31-4B8C-83A1-F6EECF244321}">
                <p14:modId xmlns:p14="http://schemas.microsoft.com/office/powerpoint/2010/main" val="1843410163"/>
              </p:ext>
            </p:extLst>
          </p:nvPr>
        </p:nvGraphicFramePr>
        <p:xfrm>
          <a:off x="6248400" y="4533875"/>
          <a:ext cx="2527300" cy="2238400"/>
        </p:xfrm>
        <a:graphic>
          <a:graphicData uri="http://schemas.openxmlformats.org/drawingml/2006/table">
            <a:tbl>
              <a:tblPr firstRow="1" firstCol="1" bandRow="1">
                <a:tableStyleId>{5C22544A-7EE6-4342-B048-85BDC9FD1C3A}</a:tableStyleId>
              </a:tblPr>
              <a:tblGrid>
                <a:gridCol w="591389">
                  <a:extLst>
                    <a:ext uri="{9D8B030D-6E8A-4147-A177-3AD203B41FA5}">
                      <a16:colId xmlns:a16="http://schemas.microsoft.com/office/drawing/2014/main" val="3587111459"/>
                    </a:ext>
                  </a:extLst>
                </a:gridCol>
                <a:gridCol w="545896">
                  <a:extLst>
                    <a:ext uri="{9D8B030D-6E8A-4147-A177-3AD203B41FA5}">
                      <a16:colId xmlns:a16="http://schemas.microsoft.com/office/drawing/2014/main" val="922671535"/>
                    </a:ext>
                  </a:extLst>
                </a:gridCol>
                <a:gridCol w="1390015">
                  <a:extLst>
                    <a:ext uri="{9D8B030D-6E8A-4147-A177-3AD203B41FA5}">
                      <a16:colId xmlns:a16="http://schemas.microsoft.com/office/drawing/2014/main" val="3581383680"/>
                    </a:ext>
                  </a:extLst>
                </a:gridCol>
              </a:tblGrid>
              <a:tr h="123850">
                <a:tc>
                  <a:txBody>
                    <a:bodyPr/>
                    <a:lstStyle/>
                    <a:p>
                      <a:pPr marL="0" marR="0">
                        <a:spcBef>
                          <a:spcPts val="0"/>
                        </a:spcBef>
                        <a:spcAft>
                          <a:spcPts val="0"/>
                        </a:spcAft>
                      </a:pPr>
                      <a:r>
                        <a:rPr lang="en-US" sz="700">
                          <a:effectLst/>
                        </a:rPr>
                        <a:t>Time [s]</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Protocol</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 Decoded Protocol Result</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975885780"/>
                  </a:ext>
                </a:extLst>
              </a:tr>
              <a:tr h="111773">
                <a:tc>
                  <a:txBody>
                    <a:bodyPr/>
                    <a:lstStyle/>
                    <a:p>
                      <a:pPr marL="0" marR="0" algn="r">
                        <a:spcBef>
                          <a:spcPts val="0"/>
                        </a:spcBef>
                        <a:spcAft>
                          <a:spcPts val="0"/>
                        </a:spcAft>
                      </a:pPr>
                      <a:r>
                        <a:rPr lang="en-US" sz="700">
                          <a:effectLst/>
                        </a:rPr>
                        <a:t>6E-08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335797707"/>
                  </a:ext>
                </a:extLst>
              </a:tr>
              <a:tr h="111773">
                <a:tc>
                  <a:txBody>
                    <a:bodyPr/>
                    <a:lstStyle/>
                    <a:p>
                      <a:pPr marL="0" marR="0" algn="r">
                        <a:spcBef>
                          <a:spcPts val="0"/>
                        </a:spcBef>
                        <a:spcAft>
                          <a:spcPts val="0"/>
                        </a:spcAft>
                      </a:pPr>
                      <a:r>
                        <a:rPr lang="en-US" sz="700">
                          <a:effectLst/>
                        </a:rPr>
                        <a:t>2.49E-05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0xD8;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706836712"/>
                  </a:ext>
                </a:extLst>
              </a:tr>
              <a:tr h="111773">
                <a:tc>
                  <a:txBody>
                    <a:bodyPr/>
                    <a:lstStyle/>
                    <a:p>
                      <a:pPr marL="0" marR="0" algn="r">
                        <a:spcBef>
                          <a:spcPts val="0"/>
                        </a:spcBef>
                        <a:spcAft>
                          <a:spcPts val="0"/>
                        </a:spcAft>
                      </a:pPr>
                      <a:r>
                        <a:rPr lang="en-US" sz="700">
                          <a:effectLst/>
                        </a:rPr>
                        <a:t>2.57E-05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015570398"/>
                  </a:ext>
                </a:extLst>
              </a:tr>
              <a:tr h="111773">
                <a:tc>
                  <a:txBody>
                    <a:bodyPr/>
                    <a:lstStyle/>
                    <a:p>
                      <a:pPr marL="0" marR="0" algn="r">
                        <a:spcBef>
                          <a:spcPts val="0"/>
                        </a:spcBef>
                        <a:spcAft>
                          <a:spcPts val="0"/>
                        </a:spcAft>
                      </a:pPr>
                      <a:r>
                        <a:rPr lang="en-US" sz="700">
                          <a:effectLst/>
                        </a:rPr>
                        <a:t>2.65E-05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004804795"/>
                  </a:ext>
                </a:extLst>
              </a:tr>
              <a:tr h="111773">
                <a:tc>
                  <a:txBody>
                    <a:bodyPr/>
                    <a:lstStyle/>
                    <a:p>
                      <a:pPr marL="0" marR="0" algn="r">
                        <a:spcBef>
                          <a:spcPts val="0"/>
                        </a:spcBef>
                        <a:spcAft>
                          <a:spcPts val="0"/>
                        </a:spcAft>
                      </a:pPr>
                      <a:r>
                        <a:rPr lang="en-US" sz="700">
                          <a:effectLst/>
                        </a:rPr>
                        <a:t>2.73E-05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566360237"/>
                  </a:ext>
                </a:extLst>
              </a:tr>
              <a:tr h="111773">
                <a:tc>
                  <a:txBody>
                    <a:bodyPr/>
                    <a:lstStyle/>
                    <a:p>
                      <a:pPr marL="0" marR="0" algn="r">
                        <a:spcBef>
                          <a:spcPts val="0"/>
                        </a:spcBef>
                        <a:spcAft>
                          <a:spcPts val="0"/>
                        </a:spcAft>
                      </a:pPr>
                      <a:r>
                        <a:rPr lang="en-US" sz="700">
                          <a:effectLst/>
                        </a:rPr>
                        <a:t>5.31E-05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0x05;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268625275"/>
                  </a:ext>
                </a:extLst>
              </a:tr>
              <a:tr h="111773">
                <a:tc>
                  <a:txBody>
                    <a:bodyPr/>
                    <a:lstStyle/>
                    <a:p>
                      <a:pPr marL="0" marR="0" algn="r">
                        <a:spcBef>
                          <a:spcPts val="0"/>
                        </a:spcBef>
                        <a:spcAft>
                          <a:spcPts val="0"/>
                        </a:spcAft>
                      </a:pPr>
                      <a:r>
                        <a:rPr lang="en-US" sz="700">
                          <a:effectLst/>
                        </a:rPr>
                        <a:t>5.39E-05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0x03</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013602419"/>
                  </a:ext>
                </a:extLst>
              </a:tr>
              <a:tr h="109205">
                <a:tc>
                  <a:txBody>
                    <a:bodyPr/>
                    <a:lstStyle/>
                    <a:p>
                      <a:pPr marL="0" marR="0" algn="r">
                        <a:spcBef>
                          <a:spcPts val="0"/>
                        </a:spcBef>
                        <a:spcAft>
                          <a:spcPts val="0"/>
                        </a:spcAft>
                      </a:pPr>
                      <a:r>
                        <a:rPr lang="en-US" sz="700" dirty="0">
                          <a:effectLst/>
                        </a:rPr>
                        <a:t>0.240207</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dirty="0">
                          <a:effectLst/>
                        </a:rPr>
                        <a:t>SPI</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0x05;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2108032"/>
                  </a:ext>
                </a:extLst>
              </a:tr>
              <a:tr h="109205">
                <a:tc>
                  <a:txBody>
                    <a:bodyPr/>
                    <a:lstStyle/>
                    <a:p>
                      <a:pPr marL="0" marR="0" algn="r">
                        <a:spcBef>
                          <a:spcPts val="0"/>
                        </a:spcBef>
                        <a:spcAft>
                          <a:spcPts val="0"/>
                        </a:spcAft>
                      </a:pPr>
                      <a:r>
                        <a:rPr lang="en-US" sz="700">
                          <a:effectLst/>
                        </a:rPr>
                        <a:t>0.240207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853988062"/>
                  </a:ext>
                </a:extLst>
              </a:tr>
              <a:tr h="116753">
                <a:tc>
                  <a:txBody>
                    <a:bodyPr/>
                    <a:lstStyle/>
                    <a:p>
                      <a:pPr marL="0" marR="0" algn="r">
                        <a:spcBef>
                          <a:spcPts val="0"/>
                        </a:spcBef>
                        <a:spcAft>
                          <a:spcPts val="0"/>
                        </a:spcAft>
                      </a:pPr>
                      <a:r>
                        <a:rPr lang="en-US" sz="700">
                          <a:effectLst/>
                        </a:rPr>
                        <a:t>0.240222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0x06;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442663026"/>
                  </a:ext>
                </a:extLst>
              </a:tr>
              <a:tr h="109205">
                <a:tc>
                  <a:txBody>
                    <a:bodyPr/>
                    <a:lstStyle/>
                    <a:p>
                      <a:pPr marL="0" marR="0" algn="r">
                        <a:spcBef>
                          <a:spcPts val="0"/>
                        </a:spcBef>
                        <a:spcAft>
                          <a:spcPts val="0"/>
                        </a:spcAft>
                      </a:pPr>
                      <a:r>
                        <a:rPr lang="en-US" sz="700">
                          <a:effectLst/>
                        </a:rPr>
                        <a:t>0.240535</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483333388"/>
                  </a:ext>
                </a:extLst>
              </a:tr>
              <a:tr h="109205">
                <a:tc>
                  <a:txBody>
                    <a:bodyPr/>
                    <a:lstStyle/>
                    <a:p>
                      <a:pPr marL="0" marR="0" algn="r">
                        <a:spcBef>
                          <a:spcPts val="0"/>
                        </a:spcBef>
                        <a:spcAft>
                          <a:spcPts val="0"/>
                        </a:spcAft>
                      </a:pPr>
                      <a:r>
                        <a:rPr lang="en-US" sz="700">
                          <a:effectLst/>
                        </a:rPr>
                        <a:t>0.240536</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01679559"/>
                  </a:ext>
                </a:extLst>
              </a:tr>
              <a:tr h="118842">
                <a:tc>
                  <a:txBody>
                    <a:bodyPr/>
                    <a:lstStyle/>
                    <a:p>
                      <a:pPr marL="0" marR="0" algn="r">
                        <a:spcBef>
                          <a:spcPts val="0"/>
                        </a:spcBef>
                        <a:spcAft>
                          <a:spcPts val="0"/>
                        </a:spcAft>
                      </a:pPr>
                      <a:r>
                        <a:rPr lang="en-US" sz="700">
                          <a:effectLst/>
                        </a:rPr>
                        <a:t>0.240537</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011201"/>
                  </a:ext>
                </a:extLst>
              </a:tr>
              <a:tr h="109205">
                <a:tc>
                  <a:txBody>
                    <a:bodyPr/>
                    <a:lstStyle/>
                    <a:p>
                      <a:pPr marL="0" marR="0" algn="r">
                        <a:spcBef>
                          <a:spcPts val="0"/>
                        </a:spcBef>
                        <a:spcAft>
                          <a:spcPts val="0"/>
                        </a:spcAft>
                      </a:pPr>
                      <a:r>
                        <a:rPr lang="en-US" sz="700">
                          <a:effectLst/>
                        </a:rPr>
                        <a:t>0.240538</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0x00;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2849441190"/>
                  </a:ext>
                </a:extLst>
              </a:tr>
              <a:tr h="111296">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0x20;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750974652"/>
                  </a:ext>
                </a:extLst>
              </a:tr>
              <a:tr h="109205">
                <a:tc>
                  <a:txBody>
                    <a:bodyPr/>
                    <a:lstStyle/>
                    <a:p>
                      <a:pPr marL="0" marR="0" algn="r">
                        <a:spcBef>
                          <a:spcPts val="0"/>
                        </a:spcBef>
                        <a:spcAft>
                          <a:spcPts val="0"/>
                        </a:spcAft>
                      </a:pPr>
                      <a:r>
                        <a:rPr lang="en-US" sz="700">
                          <a:effectLst/>
                        </a:rPr>
                        <a:t>0.240539</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0x21;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35492267"/>
                  </a:ext>
                </a:extLst>
              </a:tr>
              <a:tr h="111773">
                <a:tc>
                  <a:txBody>
                    <a:bodyPr/>
                    <a:lstStyle/>
                    <a:p>
                      <a:pPr marL="0" marR="0" algn="r">
                        <a:spcBef>
                          <a:spcPts val="0"/>
                        </a:spcBef>
                        <a:spcAft>
                          <a:spcPts val="0"/>
                        </a:spcAft>
                      </a:pPr>
                      <a:r>
                        <a:rPr lang="en-US" sz="700">
                          <a:effectLst/>
                        </a:rPr>
                        <a:t>0.24054</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0x22;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85441826"/>
                  </a:ext>
                </a:extLst>
              </a:tr>
              <a:tr h="109205">
                <a:tc>
                  <a:txBody>
                    <a:bodyPr/>
                    <a:lstStyle/>
                    <a:p>
                      <a:pPr marL="0" marR="0" algn="r">
                        <a:spcBef>
                          <a:spcPts val="0"/>
                        </a:spcBef>
                        <a:spcAft>
                          <a:spcPts val="0"/>
                        </a:spcAft>
                      </a:pPr>
                      <a:r>
                        <a:rPr lang="en-US" sz="700">
                          <a:effectLst/>
                        </a:rPr>
                        <a:t>0.240541</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a:effectLst/>
                        </a:rPr>
                        <a:t>MOSI: 0x23; MISO: 0x00</a:t>
                      </a:r>
                      <a:endParaRPr lang="en-US" sz="80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3637560847"/>
                  </a:ext>
                </a:extLst>
              </a:tr>
              <a:tr h="109040">
                <a:tc>
                  <a:txBody>
                    <a:bodyPr/>
                    <a:lstStyle/>
                    <a:p>
                      <a:pPr marL="0" marR="0" algn="r">
                        <a:spcBef>
                          <a:spcPts val="0"/>
                        </a:spcBef>
                        <a:spcAft>
                          <a:spcPts val="0"/>
                        </a:spcAft>
                      </a:pPr>
                      <a:r>
                        <a:rPr lang="en-US" sz="700">
                          <a:effectLst/>
                        </a:rPr>
                        <a:t>0.240542</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lgn="ctr">
                        <a:spcBef>
                          <a:spcPts val="0"/>
                        </a:spcBef>
                        <a:spcAft>
                          <a:spcPts val="0"/>
                        </a:spcAft>
                      </a:pPr>
                      <a:r>
                        <a:rPr lang="en-US" sz="700">
                          <a:effectLst/>
                        </a:rPr>
                        <a:t>SPI</a:t>
                      </a:r>
                      <a:endParaRPr lang="en-US" sz="800">
                        <a:effectLst/>
                        <a:latin typeface="Times New Roman" panose="02020603050405020304" pitchFamily="18" charset="0"/>
                        <a:ea typeface="Times New Roman" panose="02020603050405020304" pitchFamily="18" charset="0"/>
                      </a:endParaRPr>
                    </a:p>
                  </a:txBody>
                  <a:tcPr marL="43467" marR="43467" marT="0" marB="0" anchor="b"/>
                </a:tc>
                <a:tc>
                  <a:txBody>
                    <a:bodyPr/>
                    <a:lstStyle/>
                    <a:p>
                      <a:pPr marL="0" marR="0">
                        <a:spcBef>
                          <a:spcPts val="0"/>
                        </a:spcBef>
                        <a:spcAft>
                          <a:spcPts val="0"/>
                        </a:spcAft>
                      </a:pPr>
                      <a:r>
                        <a:rPr lang="en-US" sz="700" dirty="0">
                          <a:effectLst/>
                        </a:rPr>
                        <a:t>MOSI: 0x24; MISO: 0x00</a:t>
                      </a:r>
                      <a:endParaRPr lang="en-US" sz="800" dirty="0">
                        <a:effectLst/>
                        <a:latin typeface="Times New Roman" panose="02020603050405020304" pitchFamily="18" charset="0"/>
                        <a:ea typeface="Times New Roman" panose="02020603050405020304" pitchFamily="18" charset="0"/>
                      </a:endParaRPr>
                    </a:p>
                  </a:txBody>
                  <a:tcPr marL="43467" marR="43467" marT="0" marB="0" anchor="b"/>
                </a:tc>
                <a:extLst>
                  <a:ext uri="{0D108BD9-81ED-4DB2-BD59-A6C34878D82A}">
                    <a16:rowId xmlns:a16="http://schemas.microsoft.com/office/drawing/2014/main" val="1262676638"/>
                  </a:ext>
                </a:extLst>
              </a:tr>
            </a:tbl>
          </a:graphicData>
        </a:graphic>
      </p:graphicFrame>
      <p:graphicFrame>
        <p:nvGraphicFramePr>
          <p:cNvPr id="7" name="Table 6">
            <a:extLst>
              <a:ext uri="{FF2B5EF4-FFF2-40B4-BE49-F238E27FC236}">
                <a16:creationId xmlns:a16="http://schemas.microsoft.com/office/drawing/2014/main" id="{126D6FBD-A7BB-DFDE-D90F-5130B0F72D85}"/>
              </a:ext>
            </a:extLst>
          </p:cNvPr>
          <p:cNvGraphicFramePr>
            <a:graphicFrameLocks noGrp="1"/>
          </p:cNvGraphicFramePr>
          <p:nvPr>
            <p:extLst>
              <p:ext uri="{D42A27DB-BD31-4B8C-83A1-F6EECF244321}">
                <p14:modId xmlns:p14="http://schemas.microsoft.com/office/powerpoint/2010/main" val="3122514090"/>
              </p:ext>
            </p:extLst>
          </p:nvPr>
        </p:nvGraphicFramePr>
        <p:xfrm>
          <a:off x="9220200" y="4533875"/>
          <a:ext cx="2043157" cy="2192040"/>
        </p:xfrm>
        <a:graphic>
          <a:graphicData uri="http://schemas.openxmlformats.org/drawingml/2006/table">
            <a:tbl>
              <a:tblPr firstRow="1" firstCol="1" bandRow="1">
                <a:tableStyleId>{5C22544A-7EE6-4342-B048-85BDC9FD1C3A}</a:tableStyleId>
              </a:tblPr>
              <a:tblGrid>
                <a:gridCol w="478099">
                  <a:extLst>
                    <a:ext uri="{9D8B030D-6E8A-4147-A177-3AD203B41FA5}">
                      <a16:colId xmlns:a16="http://schemas.microsoft.com/office/drawing/2014/main" val="3073410768"/>
                    </a:ext>
                  </a:extLst>
                </a:gridCol>
                <a:gridCol w="441322">
                  <a:extLst>
                    <a:ext uri="{9D8B030D-6E8A-4147-A177-3AD203B41FA5}">
                      <a16:colId xmlns:a16="http://schemas.microsoft.com/office/drawing/2014/main" val="1863134568"/>
                    </a:ext>
                  </a:extLst>
                </a:gridCol>
                <a:gridCol w="1123736">
                  <a:extLst>
                    <a:ext uri="{9D8B030D-6E8A-4147-A177-3AD203B41FA5}">
                      <a16:colId xmlns:a16="http://schemas.microsoft.com/office/drawing/2014/main" val="1348798562"/>
                    </a:ext>
                  </a:extLst>
                </a:gridCol>
              </a:tblGrid>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0x25;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675601512"/>
                  </a:ext>
                </a:extLst>
              </a:tr>
              <a:tr h="116700">
                <a:tc>
                  <a:txBody>
                    <a:bodyPr/>
                    <a:lstStyle/>
                    <a:p>
                      <a:pPr marL="0" marR="0" algn="r">
                        <a:spcBef>
                          <a:spcPts val="0"/>
                        </a:spcBef>
                        <a:spcAft>
                          <a:spcPts val="0"/>
                        </a:spcAft>
                      </a:pPr>
                      <a:r>
                        <a:rPr lang="en-US" sz="600">
                          <a:effectLst/>
                        </a:rPr>
                        <a:t>0.240543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0x26;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35286007"/>
                  </a:ext>
                </a:extLst>
              </a:tr>
              <a:tr h="116700">
                <a:tc>
                  <a:txBody>
                    <a:bodyPr/>
                    <a:lstStyle/>
                    <a:p>
                      <a:pPr marL="0" marR="0" algn="r">
                        <a:spcBef>
                          <a:spcPts val="0"/>
                        </a:spcBef>
                        <a:spcAft>
                          <a:spcPts val="0"/>
                        </a:spcAft>
                      </a:pPr>
                      <a:r>
                        <a:rPr lang="en-US" sz="600">
                          <a:effectLst/>
                        </a:rPr>
                        <a:t>0.240544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0x27;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2689820"/>
                  </a:ext>
                </a:extLst>
              </a:tr>
              <a:tr h="116700">
                <a:tc>
                  <a:txBody>
                    <a:bodyPr/>
                    <a:lstStyle/>
                    <a:p>
                      <a:pPr marL="0" marR="0" algn="r">
                        <a:spcBef>
                          <a:spcPts val="0"/>
                        </a:spcBef>
                        <a:spcAft>
                          <a:spcPts val="0"/>
                        </a:spcAft>
                      </a:pPr>
                      <a:r>
                        <a:rPr lang="en-US" sz="600">
                          <a:effectLst/>
                        </a:rPr>
                        <a:t>0.240545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0x28;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33515433"/>
                  </a:ext>
                </a:extLst>
              </a:tr>
              <a:tr h="116700">
                <a:tc>
                  <a:txBody>
                    <a:bodyPr/>
                    <a:lstStyle/>
                    <a:p>
                      <a:pPr marL="0" marR="0" algn="r">
                        <a:spcBef>
                          <a:spcPts val="0"/>
                        </a:spcBef>
                        <a:spcAft>
                          <a:spcPts val="0"/>
                        </a:spcAft>
                      </a:pPr>
                      <a:r>
                        <a:rPr lang="en-US" sz="600">
                          <a:effectLst/>
                        </a:rPr>
                        <a:t>0.240546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0x29;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600573690"/>
                  </a:ext>
                </a:extLst>
              </a:tr>
              <a:tr h="116700">
                <a:tc>
                  <a:txBody>
                    <a:bodyPr/>
                    <a:lstStyle/>
                    <a:p>
                      <a:pPr marL="0" marR="0" algn="r">
                        <a:spcBef>
                          <a:spcPts val="0"/>
                        </a:spcBef>
                        <a:spcAft>
                          <a:spcPts val="0"/>
                        </a:spcAft>
                      </a:pPr>
                      <a:r>
                        <a:rPr lang="en-US" sz="600">
                          <a:effectLst/>
                        </a:rPr>
                        <a:t>0.240598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0x03;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41219470"/>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988190823"/>
                  </a:ext>
                </a:extLst>
              </a:tr>
              <a:tr h="116700">
                <a:tc>
                  <a:txBody>
                    <a:bodyPr/>
                    <a:lstStyle/>
                    <a:p>
                      <a:pPr marL="0" marR="0" algn="r">
                        <a:spcBef>
                          <a:spcPts val="0"/>
                        </a:spcBef>
                        <a:spcAft>
                          <a:spcPts val="0"/>
                        </a:spcAft>
                      </a:pPr>
                      <a:r>
                        <a:rPr lang="en-US" sz="600">
                          <a:effectLst/>
                        </a:rPr>
                        <a:t>0.240599</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7297603"/>
                  </a:ext>
                </a:extLst>
              </a:tr>
              <a:tr h="66307">
                <a:tc>
                  <a:txBody>
                    <a:bodyPr/>
                    <a:lstStyle/>
                    <a:p>
                      <a:pPr marL="0" marR="0" algn="r">
                        <a:spcBef>
                          <a:spcPts val="0"/>
                        </a:spcBef>
                        <a:spcAft>
                          <a:spcPts val="0"/>
                        </a:spcAft>
                      </a:pPr>
                      <a:r>
                        <a:rPr lang="en-US" sz="600">
                          <a:effectLst/>
                        </a:rPr>
                        <a:t>0.2406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0x00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125698882"/>
                  </a:ext>
                </a:extLst>
              </a:tr>
              <a:tr h="116700">
                <a:tc>
                  <a:txBody>
                    <a:bodyPr/>
                    <a:lstStyle/>
                    <a:p>
                      <a:pPr marL="0" marR="0" algn="r">
                        <a:spcBef>
                          <a:spcPts val="0"/>
                        </a:spcBef>
                        <a:spcAft>
                          <a:spcPts val="0"/>
                        </a:spcAft>
                      </a:pPr>
                      <a:r>
                        <a:rPr lang="en-US" sz="600">
                          <a:effectLst/>
                        </a:rPr>
                        <a:t>0.240601</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0x20</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55725211"/>
                  </a:ext>
                </a:extLst>
              </a:tr>
              <a:tr h="116700">
                <a:tc>
                  <a:txBody>
                    <a:bodyPr/>
                    <a:lstStyle/>
                    <a:p>
                      <a:pPr marL="0" marR="0" algn="r">
                        <a:spcBef>
                          <a:spcPts val="0"/>
                        </a:spcBef>
                        <a:spcAft>
                          <a:spcPts val="0"/>
                        </a:spcAft>
                      </a:pPr>
                      <a:r>
                        <a:rPr lang="en-US" sz="600">
                          <a:effectLst/>
                        </a:rPr>
                        <a:t>0.240602</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0x21</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447660771"/>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0x22</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400630560"/>
                  </a:ext>
                </a:extLst>
              </a:tr>
              <a:tr h="116700">
                <a:tc>
                  <a:txBody>
                    <a:bodyPr/>
                    <a:lstStyle/>
                    <a:p>
                      <a:pPr marL="0" marR="0" algn="r">
                        <a:spcBef>
                          <a:spcPts val="0"/>
                        </a:spcBef>
                        <a:spcAft>
                          <a:spcPts val="0"/>
                        </a:spcAft>
                      </a:pPr>
                      <a:r>
                        <a:rPr lang="en-US" sz="600">
                          <a:effectLst/>
                        </a:rPr>
                        <a:t>0.240603</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0x23</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16066199"/>
                  </a:ext>
                </a:extLst>
              </a:tr>
              <a:tr h="116700">
                <a:tc>
                  <a:txBody>
                    <a:bodyPr/>
                    <a:lstStyle/>
                    <a:p>
                      <a:pPr marL="0" marR="0" algn="r">
                        <a:spcBef>
                          <a:spcPts val="0"/>
                        </a:spcBef>
                        <a:spcAft>
                          <a:spcPts val="0"/>
                        </a:spcAft>
                      </a:pPr>
                      <a:r>
                        <a:rPr lang="en-US" sz="600">
                          <a:effectLst/>
                        </a:rPr>
                        <a:t>0.240604</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0x24</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3439932912"/>
                  </a:ext>
                </a:extLst>
              </a:tr>
              <a:tr h="116700">
                <a:tc>
                  <a:txBody>
                    <a:bodyPr/>
                    <a:lstStyle/>
                    <a:p>
                      <a:pPr marL="0" marR="0" algn="r">
                        <a:spcBef>
                          <a:spcPts val="0"/>
                        </a:spcBef>
                        <a:spcAft>
                          <a:spcPts val="0"/>
                        </a:spcAft>
                      </a:pPr>
                      <a:r>
                        <a:rPr lang="en-US" sz="600">
                          <a:effectLst/>
                        </a:rPr>
                        <a:t>0.240605</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0x25</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61301595"/>
                  </a:ext>
                </a:extLst>
              </a:tr>
              <a:tr h="116700">
                <a:tc>
                  <a:txBody>
                    <a:bodyPr/>
                    <a:lstStyle/>
                    <a:p>
                      <a:pPr marL="0" marR="0" algn="r">
                        <a:spcBef>
                          <a:spcPts val="0"/>
                        </a:spcBef>
                        <a:spcAft>
                          <a:spcPts val="0"/>
                        </a:spcAft>
                      </a:pPr>
                      <a:r>
                        <a:rPr lang="en-US" sz="600">
                          <a:effectLst/>
                        </a:rPr>
                        <a:t>0.240606</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0x26</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680804133"/>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0x27</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770806109"/>
                  </a:ext>
                </a:extLst>
              </a:tr>
              <a:tr h="116700">
                <a:tc>
                  <a:txBody>
                    <a:bodyPr/>
                    <a:lstStyle/>
                    <a:p>
                      <a:pPr marL="0" marR="0" algn="r">
                        <a:spcBef>
                          <a:spcPts val="0"/>
                        </a:spcBef>
                        <a:spcAft>
                          <a:spcPts val="0"/>
                        </a:spcAft>
                      </a:pPr>
                      <a:r>
                        <a:rPr lang="en-US" sz="600">
                          <a:effectLst/>
                        </a:rPr>
                        <a:t>0.240607</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a:effectLst/>
                        </a:rPr>
                        <a:t>MOSI: 0x00; MISO: 0x28</a:t>
                      </a:r>
                      <a:endParaRPr lang="en-US" sz="70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535605582"/>
                  </a:ext>
                </a:extLst>
              </a:tr>
              <a:tr h="116700">
                <a:tc>
                  <a:txBody>
                    <a:bodyPr/>
                    <a:lstStyle/>
                    <a:p>
                      <a:pPr marL="0" marR="0" algn="r">
                        <a:spcBef>
                          <a:spcPts val="0"/>
                        </a:spcBef>
                        <a:spcAft>
                          <a:spcPts val="0"/>
                        </a:spcAft>
                      </a:pPr>
                      <a:r>
                        <a:rPr lang="en-US" sz="600">
                          <a:effectLst/>
                        </a:rPr>
                        <a:t>0.240608</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lgn="ctr">
                        <a:spcBef>
                          <a:spcPts val="0"/>
                        </a:spcBef>
                        <a:spcAft>
                          <a:spcPts val="0"/>
                        </a:spcAft>
                      </a:pPr>
                      <a:r>
                        <a:rPr lang="en-US" sz="600">
                          <a:effectLst/>
                        </a:rPr>
                        <a:t>SPI</a:t>
                      </a:r>
                      <a:endParaRPr lang="en-US" sz="700">
                        <a:effectLst/>
                        <a:latin typeface="Times New Roman" panose="02020603050405020304" pitchFamily="18" charset="0"/>
                        <a:ea typeface="Times New Roman" panose="02020603050405020304" pitchFamily="18" charset="0"/>
                      </a:endParaRPr>
                    </a:p>
                  </a:txBody>
                  <a:tcPr marL="37721" marR="37721" marT="0" marB="0" anchor="b"/>
                </a:tc>
                <a:tc>
                  <a:txBody>
                    <a:bodyPr/>
                    <a:lstStyle/>
                    <a:p>
                      <a:pPr marL="0" marR="0">
                        <a:spcBef>
                          <a:spcPts val="0"/>
                        </a:spcBef>
                        <a:spcAft>
                          <a:spcPts val="0"/>
                        </a:spcAft>
                      </a:pPr>
                      <a:r>
                        <a:rPr lang="en-US" sz="600" dirty="0">
                          <a:effectLst/>
                        </a:rPr>
                        <a:t>MOSI: 0x00; MISO: 0x29</a:t>
                      </a:r>
                      <a:endParaRPr lang="en-US" sz="700" dirty="0">
                        <a:effectLst/>
                        <a:latin typeface="Times New Roman" panose="02020603050405020304" pitchFamily="18" charset="0"/>
                        <a:ea typeface="Times New Roman" panose="02020603050405020304" pitchFamily="18" charset="0"/>
                      </a:endParaRPr>
                    </a:p>
                  </a:txBody>
                  <a:tcPr marL="37721" marR="37721" marT="0" marB="0" anchor="b"/>
                </a:tc>
                <a:extLst>
                  <a:ext uri="{0D108BD9-81ED-4DB2-BD59-A6C34878D82A}">
                    <a16:rowId xmlns:a16="http://schemas.microsoft.com/office/drawing/2014/main" val="258516066"/>
                  </a:ext>
                </a:extLst>
              </a:tr>
            </a:tbl>
          </a:graphicData>
        </a:graphic>
      </p:graphicFrame>
    </p:spTree>
    <p:extLst>
      <p:ext uri="{BB962C8B-B14F-4D97-AF65-F5344CB8AC3E}">
        <p14:creationId xmlns:p14="http://schemas.microsoft.com/office/powerpoint/2010/main" val="22526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6C1A-3D4E-9289-8977-1A9E6683CFF0}"/>
              </a:ext>
            </a:extLst>
          </p:cNvPr>
          <p:cNvSpPr>
            <a:spLocks noGrp="1"/>
          </p:cNvSpPr>
          <p:nvPr>
            <p:ph type="title"/>
          </p:nvPr>
        </p:nvSpPr>
        <p:spPr>
          <a:xfrm>
            <a:off x="0" y="1"/>
            <a:ext cx="10364451" cy="694944"/>
          </a:xfrm>
        </p:spPr>
        <p:txBody>
          <a:bodyPr/>
          <a:lstStyle/>
          <a:p>
            <a:pPr algn="l"/>
            <a:r>
              <a:rPr lang="en-US" dirty="0"/>
              <a:t>Conclusion:</a:t>
            </a:r>
          </a:p>
        </p:txBody>
      </p:sp>
      <p:sp>
        <p:nvSpPr>
          <p:cNvPr id="3" name="Content Placeholder 2">
            <a:extLst>
              <a:ext uri="{FF2B5EF4-FFF2-40B4-BE49-F238E27FC236}">
                <a16:creationId xmlns:a16="http://schemas.microsoft.com/office/drawing/2014/main" id="{35F0546F-B414-6804-AC82-E21737C3A3CF}"/>
              </a:ext>
            </a:extLst>
          </p:cNvPr>
          <p:cNvSpPr>
            <a:spLocks noGrp="1"/>
          </p:cNvSpPr>
          <p:nvPr>
            <p:ph idx="1"/>
          </p:nvPr>
        </p:nvSpPr>
        <p:spPr>
          <a:xfrm>
            <a:off x="-2" y="840045"/>
            <a:ext cx="12192001" cy="6017954"/>
          </a:xfrm>
        </p:spPr>
        <p:txBody>
          <a:bodyPr>
            <a:normAutofit/>
          </a:bodyPr>
          <a:lstStyle/>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project successfully implemented a SPI IP in FPGA platform and developed standalone non-OS C based testcase to test the interface with the SPI Flash.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Qualifies the IP is suitable for the targeted application of controlling an Industrial grade EtherCAT PHY chip via this SPI master IP.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Real time application this SPI master is going to control a High speed EtherCAT bus via SPI slave interface provided to it.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part of this project, tested the code developed and presented the result in different sections. </a:t>
            </a: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demo and results presentation, a different development boards (based on XC7A100T) are used due to resource constraints. </a:t>
            </a:r>
            <a:endParaRPr lang="en-US" dirty="0"/>
          </a:p>
        </p:txBody>
      </p:sp>
    </p:spTree>
    <p:extLst>
      <p:ext uri="{BB962C8B-B14F-4D97-AF65-F5344CB8AC3E}">
        <p14:creationId xmlns:p14="http://schemas.microsoft.com/office/powerpoint/2010/main" val="33594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DFD3-7C9F-6BB6-DF64-0B9D2058F4CE}"/>
              </a:ext>
            </a:extLst>
          </p:cNvPr>
          <p:cNvSpPr>
            <a:spLocks noGrp="1"/>
          </p:cNvSpPr>
          <p:nvPr>
            <p:ph type="title"/>
          </p:nvPr>
        </p:nvSpPr>
        <p:spPr/>
        <p:txBody>
          <a:bodyPr/>
          <a:lstStyle/>
          <a:p>
            <a:pPr algn="l"/>
            <a:r>
              <a:rPr lang="en-US" dirty="0"/>
              <a:t>OUTLINE:</a:t>
            </a:r>
          </a:p>
        </p:txBody>
      </p:sp>
      <p:sp>
        <p:nvSpPr>
          <p:cNvPr id="3" name="Content Placeholder 2">
            <a:extLst>
              <a:ext uri="{FF2B5EF4-FFF2-40B4-BE49-F238E27FC236}">
                <a16:creationId xmlns:a16="http://schemas.microsoft.com/office/drawing/2014/main" id="{02A76D2D-E895-229F-0BF9-0D22DBF62DD1}"/>
              </a:ext>
            </a:extLst>
          </p:cNvPr>
          <p:cNvSpPr>
            <a:spLocks noGrp="1"/>
          </p:cNvSpPr>
          <p:nvPr>
            <p:ph idx="1"/>
          </p:nvPr>
        </p:nvSpPr>
        <p:spPr>
          <a:xfrm>
            <a:off x="913773" y="1763589"/>
            <a:ext cx="10364452" cy="4116003"/>
          </a:xfrm>
        </p:spPr>
        <p:txBody>
          <a:bodyPr>
            <a:normAutofit/>
          </a:bodyPr>
          <a:lstStyle/>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OUTLINE of this dissertation is to design a simple SoC with a Custom IP (SPI) and required ecosystem to validate the IP and portrait the IP qualification KPIs. It also includes the C based testcases to measure the KPIs and test specifications and testcase development.</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scenario, to verify the Digital logic, it will be synthesized for FPGA platform where the gate logics are implemented as close as desired </a:t>
            </a:r>
            <a:r>
              <a:rPr lang="en-US"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SoC.</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algn="just"/>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beauty of FPGA is that the execution of testcases will be faster as like silicon when compared to DV platform. The only constraint is it needs some modifications in RTL to meet the timings in the FPGA. But these modifications will not affect the functionality of the RTL in the Silicon. </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49909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8733-91CE-8634-7017-E7C6C3FF970B}"/>
              </a:ext>
            </a:extLst>
          </p:cNvPr>
          <p:cNvSpPr>
            <a:spLocks noGrp="1"/>
          </p:cNvSpPr>
          <p:nvPr>
            <p:ph type="title"/>
          </p:nvPr>
        </p:nvSpPr>
        <p:spPr/>
        <p:txBody>
          <a:bodyPr/>
          <a:lstStyle/>
          <a:p>
            <a:pPr algn="l"/>
            <a:r>
              <a:rPr lang="en-US" dirty="0"/>
              <a:t>OBJECTIVE:</a:t>
            </a:r>
          </a:p>
        </p:txBody>
      </p:sp>
      <p:sp>
        <p:nvSpPr>
          <p:cNvPr id="3" name="Content Placeholder 2">
            <a:extLst>
              <a:ext uri="{FF2B5EF4-FFF2-40B4-BE49-F238E27FC236}">
                <a16:creationId xmlns:a16="http://schemas.microsoft.com/office/drawing/2014/main" id="{FD0189BD-2B66-3AE6-8A52-BFCE6858CB15}"/>
              </a:ext>
            </a:extLst>
          </p:cNvPr>
          <p:cNvSpPr>
            <a:spLocks noGrp="1"/>
          </p:cNvSpPr>
          <p:nvPr>
            <p:ph idx="1"/>
          </p:nvPr>
        </p:nvSpPr>
        <p:spPr>
          <a:xfrm>
            <a:off x="913775" y="1737361"/>
            <a:ext cx="10364452" cy="4053840"/>
          </a:xfrm>
        </p:spPr>
        <p:txBody>
          <a:bodyPr>
            <a:normAutofit/>
          </a:bodyPr>
          <a:lstStyle/>
          <a:p>
            <a:pPr marL="368300" marR="0" indent="0" algn="just">
              <a:spcBef>
                <a:spcPts val="235"/>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objectives of my project are as follows: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 custom SPI IP from Xilinx IP Integrator</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an ecosystem to validate this IP </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hardware specification of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Writing a test spec from the Hardware Specification</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Creating the testcases to qualify the 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1143000" marR="202565" lvl="2" indent="-228600" algn="just">
              <a:lnSpc>
                <a:spcPct val="145000"/>
              </a:lnSpc>
              <a:spcBef>
                <a:spcPts val="405"/>
              </a:spcBef>
              <a:spcAft>
                <a:spcPts val="0"/>
              </a:spcAft>
              <a:buSzPts val="1200"/>
              <a:buFont typeface="Arial" panose="020B0604020202020204" pitchFamily="34" charset="0"/>
              <a:buChar char="●"/>
              <a:tabLst>
                <a:tab pos="1054735" algn="l"/>
              </a:tabLst>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Collecting the Output waveforms from the Xilinx ILA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spTree>
    <p:extLst>
      <p:ext uri="{BB962C8B-B14F-4D97-AF65-F5344CB8AC3E}">
        <p14:creationId xmlns:p14="http://schemas.microsoft.com/office/powerpoint/2010/main" val="263421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D09A-55B7-1B61-D4F9-6460F4809BCD}"/>
              </a:ext>
            </a:extLst>
          </p:cNvPr>
          <p:cNvSpPr>
            <a:spLocks noGrp="1"/>
          </p:cNvSpPr>
          <p:nvPr>
            <p:ph type="title"/>
          </p:nvPr>
        </p:nvSpPr>
        <p:spPr>
          <a:xfrm>
            <a:off x="0" y="0"/>
            <a:ext cx="10364451" cy="1596177"/>
          </a:xfrm>
        </p:spPr>
        <p:txBody>
          <a:bodyPr/>
          <a:lstStyle/>
          <a:p>
            <a:pPr algn="l"/>
            <a:r>
              <a:rPr lang="en-US" dirty="0"/>
              <a:t>Use case of the IP</a:t>
            </a:r>
          </a:p>
        </p:txBody>
      </p:sp>
      <p:pic>
        <p:nvPicPr>
          <p:cNvPr id="13" name="Picture 12">
            <a:extLst>
              <a:ext uri="{FF2B5EF4-FFF2-40B4-BE49-F238E27FC236}">
                <a16:creationId xmlns:a16="http://schemas.microsoft.com/office/drawing/2014/main" id="{EE9C710E-AB3D-1C93-AD28-B9BCF592FA67}"/>
              </a:ext>
            </a:extLst>
          </p:cNvPr>
          <p:cNvPicPr>
            <a:picLocks noChangeAspect="1"/>
          </p:cNvPicPr>
          <p:nvPr/>
        </p:nvPicPr>
        <p:blipFill rotWithShape="1">
          <a:blip r:embed="rId2"/>
          <a:srcRect l="11026" t="7983" r="3064" b="31254"/>
          <a:stretch/>
        </p:blipFill>
        <p:spPr>
          <a:xfrm>
            <a:off x="671539" y="1306286"/>
            <a:ext cx="10848922" cy="4702628"/>
          </a:xfrm>
          <a:prstGeom prst="rect">
            <a:avLst/>
          </a:prstGeom>
        </p:spPr>
      </p:pic>
    </p:spTree>
    <p:extLst>
      <p:ext uri="{BB962C8B-B14F-4D97-AF65-F5344CB8AC3E}">
        <p14:creationId xmlns:p14="http://schemas.microsoft.com/office/powerpoint/2010/main" val="137456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5A61-7259-906A-7AE5-571F228F81CD}"/>
              </a:ext>
            </a:extLst>
          </p:cNvPr>
          <p:cNvSpPr>
            <a:spLocks noGrp="1"/>
          </p:cNvSpPr>
          <p:nvPr>
            <p:ph type="title"/>
          </p:nvPr>
        </p:nvSpPr>
        <p:spPr/>
        <p:txBody>
          <a:bodyPr/>
          <a:lstStyle/>
          <a:p>
            <a:r>
              <a:rPr lang="en-US" dirty="0"/>
              <a:t>Block Diagram:</a:t>
            </a:r>
          </a:p>
        </p:txBody>
      </p:sp>
      <p:pic>
        <p:nvPicPr>
          <p:cNvPr id="1027" name="Picture 3" descr="A diagram of a system&#10;&#10;Description automatically generated">
            <a:extLst>
              <a:ext uri="{FF2B5EF4-FFF2-40B4-BE49-F238E27FC236}">
                <a16:creationId xmlns:a16="http://schemas.microsoft.com/office/drawing/2014/main" id="{2EB6CE9C-60AB-3060-41AD-DA9BC4095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45" y="1699762"/>
            <a:ext cx="7595118" cy="471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a:extLst>
              <a:ext uri="{FF2B5EF4-FFF2-40B4-BE49-F238E27FC236}">
                <a16:creationId xmlns:a16="http://schemas.microsoft.com/office/drawing/2014/main" id="{F39666F0-ABE8-8682-9C47-43A3D463EB42}"/>
              </a:ext>
            </a:extLst>
          </p:cNvPr>
          <p:cNvGraphicFramePr>
            <a:graphicFrameLocks noGrp="1"/>
          </p:cNvGraphicFramePr>
          <p:nvPr>
            <p:extLst>
              <p:ext uri="{D42A27DB-BD31-4B8C-83A1-F6EECF244321}">
                <p14:modId xmlns:p14="http://schemas.microsoft.com/office/powerpoint/2010/main" val="695756637"/>
              </p:ext>
            </p:extLst>
          </p:nvPr>
        </p:nvGraphicFramePr>
        <p:xfrm>
          <a:off x="8089142" y="2080732"/>
          <a:ext cx="3867913" cy="2696535"/>
        </p:xfrm>
        <a:graphic>
          <a:graphicData uri="http://schemas.openxmlformats.org/drawingml/2006/table">
            <a:tbl>
              <a:tblPr firstRow="1" firstCol="1" bandRow="1">
                <a:tableStyleId>{5C22544A-7EE6-4342-B048-85BDC9FD1C3A}</a:tableStyleId>
              </a:tblPr>
              <a:tblGrid>
                <a:gridCol w="1698507">
                  <a:extLst>
                    <a:ext uri="{9D8B030D-6E8A-4147-A177-3AD203B41FA5}">
                      <a16:colId xmlns:a16="http://schemas.microsoft.com/office/drawing/2014/main" val="2134872662"/>
                    </a:ext>
                  </a:extLst>
                </a:gridCol>
                <a:gridCol w="1317139">
                  <a:extLst>
                    <a:ext uri="{9D8B030D-6E8A-4147-A177-3AD203B41FA5}">
                      <a16:colId xmlns:a16="http://schemas.microsoft.com/office/drawing/2014/main" val="2240553985"/>
                    </a:ext>
                  </a:extLst>
                </a:gridCol>
                <a:gridCol w="852267">
                  <a:extLst>
                    <a:ext uri="{9D8B030D-6E8A-4147-A177-3AD203B41FA5}">
                      <a16:colId xmlns:a16="http://schemas.microsoft.com/office/drawing/2014/main" val="1915622399"/>
                    </a:ext>
                  </a:extLst>
                </a:gridCol>
              </a:tblGrid>
              <a:tr h="0">
                <a:tc>
                  <a:txBody>
                    <a:bodyPr/>
                    <a:lstStyle/>
                    <a:p>
                      <a:pPr marL="0" marR="0">
                        <a:lnSpc>
                          <a:spcPct val="115000"/>
                        </a:lnSpc>
                        <a:spcBef>
                          <a:spcPts val="0"/>
                        </a:spcBef>
                        <a:spcAft>
                          <a:spcPts val="0"/>
                        </a:spcAft>
                      </a:pPr>
                      <a:r>
                        <a:rPr lang="en-US" sz="1100" kern="100">
                          <a:effectLst/>
                        </a:rPr>
                        <a:t>Xilinx IP Used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Address map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Size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3050066"/>
                  </a:ext>
                </a:extLst>
              </a:tr>
              <a:tr h="0">
                <a:tc>
                  <a:txBody>
                    <a:bodyPr/>
                    <a:lstStyle/>
                    <a:p>
                      <a:pPr marL="0" marR="0">
                        <a:lnSpc>
                          <a:spcPct val="115000"/>
                        </a:lnSpc>
                        <a:spcBef>
                          <a:spcPts val="0"/>
                        </a:spcBef>
                        <a:spcAft>
                          <a:spcPts val="0"/>
                        </a:spcAft>
                      </a:pPr>
                      <a:r>
                        <a:rPr lang="en-US" sz="1100" kern="100">
                          <a:effectLst/>
                        </a:rPr>
                        <a:t>clk_wiz:6.0\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369531"/>
                  </a:ext>
                </a:extLst>
              </a:tr>
              <a:tr h="0">
                <a:tc>
                  <a:txBody>
                    <a:bodyPr/>
                    <a:lstStyle/>
                    <a:p>
                      <a:pPr marL="0" marR="0">
                        <a:lnSpc>
                          <a:spcPct val="115000"/>
                        </a:lnSpc>
                        <a:spcBef>
                          <a:spcPts val="0"/>
                        </a:spcBef>
                        <a:spcAft>
                          <a:spcPts val="0"/>
                        </a:spcAft>
                      </a:pPr>
                      <a:r>
                        <a:rPr lang="en-US" sz="1100" kern="100">
                          <a:effectLst/>
                        </a:rPr>
                        <a:t>microblaze:11.0\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93689087"/>
                  </a:ext>
                </a:extLst>
              </a:tr>
              <a:tr h="0">
                <a:tc>
                  <a:txBody>
                    <a:bodyPr/>
                    <a:lstStyle/>
                    <a:p>
                      <a:pPr marL="0" marR="0">
                        <a:lnSpc>
                          <a:spcPct val="115000"/>
                        </a:lnSpc>
                        <a:spcBef>
                          <a:spcPts val="0"/>
                        </a:spcBef>
                        <a:spcAft>
                          <a:spcPts val="0"/>
                        </a:spcAft>
                      </a:pPr>
                      <a:r>
                        <a:rPr lang="en-US" sz="1100" kern="100">
                          <a:effectLst/>
                        </a:rPr>
                        <a:t>mdm:3.2\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82321762"/>
                  </a:ext>
                </a:extLst>
              </a:tr>
              <a:tr h="0">
                <a:tc>
                  <a:txBody>
                    <a:bodyPr/>
                    <a:lstStyle/>
                    <a:p>
                      <a:pPr marL="0" marR="0">
                        <a:lnSpc>
                          <a:spcPct val="115000"/>
                        </a:lnSpc>
                        <a:spcBef>
                          <a:spcPts val="0"/>
                        </a:spcBef>
                        <a:spcAft>
                          <a:spcPts val="0"/>
                        </a:spcAft>
                      </a:pPr>
                      <a:r>
                        <a:rPr lang="en-US" sz="1100" kern="100">
                          <a:effectLst/>
                        </a:rPr>
                        <a:t>proc_sys_reset:5.0\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55380"/>
                  </a:ext>
                </a:extLst>
              </a:tr>
              <a:tr h="0">
                <a:tc>
                  <a:txBody>
                    <a:bodyPr/>
                    <a:lstStyle/>
                    <a:p>
                      <a:pPr marL="0" marR="0">
                        <a:lnSpc>
                          <a:spcPct val="115000"/>
                        </a:lnSpc>
                        <a:spcBef>
                          <a:spcPts val="0"/>
                        </a:spcBef>
                        <a:spcAft>
                          <a:spcPts val="0"/>
                        </a:spcAft>
                      </a:pPr>
                      <a:r>
                        <a:rPr lang="en-US" sz="1100" kern="100">
                          <a:effectLst/>
                        </a:rPr>
                        <a:t>axi_gpio:2.0\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6411962"/>
                  </a:ext>
                </a:extLst>
              </a:tr>
              <a:tr h="0">
                <a:tc>
                  <a:txBody>
                    <a:bodyPr/>
                    <a:lstStyle/>
                    <a:p>
                      <a:pPr marL="0" marR="0">
                        <a:lnSpc>
                          <a:spcPct val="115000"/>
                        </a:lnSpc>
                        <a:spcBef>
                          <a:spcPts val="0"/>
                        </a:spcBef>
                        <a:spcAft>
                          <a:spcPts val="0"/>
                        </a:spcAft>
                      </a:pPr>
                      <a:r>
                        <a:rPr lang="en-US" sz="1100" kern="100">
                          <a:effectLst/>
                        </a:rPr>
                        <a:t>axi_bram_ctrl:4.1\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542054"/>
                  </a:ext>
                </a:extLst>
              </a:tr>
              <a:tr h="0">
                <a:tc>
                  <a:txBody>
                    <a:bodyPr/>
                    <a:lstStyle/>
                    <a:p>
                      <a:pPr marL="0" marR="0">
                        <a:lnSpc>
                          <a:spcPct val="115000"/>
                        </a:lnSpc>
                        <a:spcBef>
                          <a:spcPts val="0"/>
                        </a:spcBef>
                        <a:spcAft>
                          <a:spcPts val="0"/>
                        </a:spcAft>
                      </a:pPr>
                      <a:r>
                        <a:rPr lang="en-US" sz="1100" kern="100">
                          <a:effectLst/>
                        </a:rPr>
                        <a:t>blk_mem_gen:8.4\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0xC0000000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512kB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80842563"/>
                  </a:ext>
                </a:extLst>
              </a:tr>
              <a:tr h="0">
                <a:tc>
                  <a:txBody>
                    <a:bodyPr/>
                    <a:lstStyle/>
                    <a:p>
                      <a:pPr marL="0" marR="0">
                        <a:lnSpc>
                          <a:spcPct val="115000"/>
                        </a:lnSpc>
                        <a:spcBef>
                          <a:spcPts val="0"/>
                        </a:spcBef>
                        <a:spcAft>
                          <a:spcPts val="0"/>
                        </a:spcAft>
                      </a:pPr>
                      <a:r>
                        <a:rPr lang="en-US" sz="1100" kern="100">
                          <a:effectLst/>
                        </a:rPr>
                        <a:t>xlconcat:2.1\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3221798"/>
                  </a:ext>
                </a:extLst>
              </a:tr>
              <a:tr h="0">
                <a:tc>
                  <a:txBody>
                    <a:bodyPr/>
                    <a:lstStyle/>
                    <a:p>
                      <a:pPr marL="0" marR="0">
                        <a:lnSpc>
                          <a:spcPct val="115000"/>
                        </a:lnSpc>
                        <a:spcBef>
                          <a:spcPts val="0"/>
                        </a:spcBef>
                        <a:spcAft>
                          <a:spcPts val="0"/>
                        </a:spcAft>
                      </a:pPr>
                      <a:r>
                        <a:rPr lang="en-US" sz="1100" kern="100">
                          <a:effectLst/>
                        </a:rPr>
                        <a:t>axi_intc:4.1\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0x41200000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84221"/>
                  </a:ext>
                </a:extLst>
              </a:tr>
              <a:tr h="0">
                <a:tc>
                  <a:txBody>
                    <a:bodyPr/>
                    <a:lstStyle/>
                    <a:p>
                      <a:pPr marL="0" marR="0">
                        <a:lnSpc>
                          <a:spcPct val="115000"/>
                        </a:lnSpc>
                        <a:spcBef>
                          <a:spcPts val="0"/>
                        </a:spcBef>
                        <a:spcAft>
                          <a:spcPts val="0"/>
                        </a:spcAft>
                      </a:pPr>
                      <a:r>
                        <a:rPr lang="en-US" sz="1100" kern="100">
                          <a:effectLst/>
                        </a:rPr>
                        <a:t>axi_uartlite:2.0\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0x40600000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4197932"/>
                  </a:ext>
                </a:extLst>
              </a:tr>
              <a:tr h="0">
                <a:tc>
                  <a:txBody>
                    <a:bodyPr/>
                    <a:lstStyle/>
                    <a:p>
                      <a:pPr marL="0" marR="0">
                        <a:lnSpc>
                          <a:spcPct val="115000"/>
                        </a:lnSpc>
                        <a:spcBef>
                          <a:spcPts val="0"/>
                        </a:spcBef>
                        <a:spcAft>
                          <a:spcPts val="0"/>
                        </a:spcAft>
                      </a:pPr>
                      <a:r>
                        <a:rPr lang="en-US" sz="1100" kern="100">
                          <a:effectLst/>
                        </a:rPr>
                        <a:t>system_ila:1.1\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NA</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573992"/>
                  </a:ext>
                </a:extLst>
              </a:tr>
              <a:tr h="0">
                <a:tc>
                  <a:txBody>
                    <a:bodyPr/>
                    <a:lstStyle/>
                    <a:p>
                      <a:pPr marL="0" marR="0">
                        <a:lnSpc>
                          <a:spcPct val="115000"/>
                        </a:lnSpc>
                        <a:spcBef>
                          <a:spcPts val="0"/>
                        </a:spcBef>
                        <a:spcAft>
                          <a:spcPts val="0"/>
                        </a:spcAft>
                      </a:pPr>
                      <a:r>
                        <a:rPr lang="en-US" sz="1100" kern="100">
                          <a:effectLst/>
                        </a:rPr>
                        <a:t>axi_timer:2.0\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0x41C00000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3481700"/>
                  </a:ext>
                </a:extLst>
              </a:tr>
              <a:tr h="0">
                <a:tc>
                  <a:txBody>
                    <a:bodyPr/>
                    <a:lstStyle/>
                    <a:p>
                      <a:pPr marL="0" marR="0">
                        <a:lnSpc>
                          <a:spcPct val="115000"/>
                        </a:lnSpc>
                        <a:spcBef>
                          <a:spcPts val="0"/>
                        </a:spcBef>
                        <a:spcAft>
                          <a:spcPts val="0"/>
                        </a:spcAft>
                      </a:pPr>
                      <a:r>
                        <a:rPr lang="en-US" sz="1100" kern="100">
                          <a:effectLst/>
                        </a:rPr>
                        <a:t>lmb_v10:3.0\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0x00000000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a:effectLst/>
                        </a:rPr>
                        <a:t>16kB</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65623275"/>
                  </a:ext>
                </a:extLst>
              </a:tr>
              <a:tr h="0">
                <a:tc>
                  <a:txBody>
                    <a:bodyPr/>
                    <a:lstStyle/>
                    <a:p>
                      <a:pPr marL="0" marR="0">
                        <a:lnSpc>
                          <a:spcPct val="115000"/>
                        </a:lnSpc>
                        <a:spcBef>
                          <a:spcPts val="0"/>
                        </a:spcBef>
                        <a:spcAft>
                          <a:spcPts val="0"/>
                        </a:spcAft>
                      </a:pPr>
                      <a:r>
                        <a:rPr lang="en-US" sz="1100" kern="100">
                          <a:effectLst/>
                        </a:rPr>
                        <a:t>axi_quad_spi:3.2\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0x44A00000</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100" kern="100" dirty="0">
                          <a:effectLst/>
                        </a:rPr>
                        <a:t>4kB</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33990733"/>
                  </a:ext>
                </a:extLst>
              </a:tr>
            </a:tbl>
          </a:graphicData>
        </a:graphic>
      </p:graphicFrame>
    </p:spTree>
    <p:extLst>
      <p:ext uri="{BB962C8B-B14F-4D97-AF65-F5344CB8AC3E}">
        <p14:creationId xmlns:p14="http://schemas.microsoft.com/office/powerpoint/2010/main" val="207859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3D7-D0AD-8E09-0FF1-07BB0CCF1C32}"/>
              </a:ext>
            </a:extLst>
          </p:cNvPr>
          <p:cNvSpPr>
            <a:spLocks noGrp="1"/>
          </p:cNvSpPr>
          <p:nvPr>
            <p:ph type="title"/>
          </p:nvPr>
        </p:nvSpPr>
        <p:spPr>
          <a:xfrm>
            <a:off x="0" y="0"/>
            <a:ext cx="10364451" cy="1596177"/>
          </a:xfrm>
        </p:spPr>
        <p:txBody>
          <a:bodyPr/>
          <a:lstStyle/>
          <a:p>
            <a:r>
              <a:rPr lang="en-US" dirty="0"/>
              <a:t>Block Design Implemented in VIVADO</a:t>
            </a:r>
          </a:p>
        </p:txBody>
      </p:sp>
      <p:pic>
        <p:nvPicPr>
          <p:cNvPr id="5" name="Picture 4">
            <a:extLst>
              <a:ext uri="{FF2B5EF4-FFF2-40B4-BE49-F238E27FC236}">
                <a16:creationId xmlns:a16="http://schemas.microsoft.com/office/drawing/2014/main" id="{49AAB955-A398-46C6-CBA9-4E2E6B5DCD43}"/>
              </a:ext>
            </a:extLst>
          </p:cNvPr>
          <p:cNvPicPr>
            <a:picLocks noChangeAspect="1"/>
          </p:cNvPicPr>
          <p:nvPr/>
        </p:nvPicPr>
        <p:blipFill>
          <a:blip r:embed="rId2"/>
          <a:stretch>
            <a:fillRect/>
          </a:stretch>
        </p:blipFill>
        <p:spPr>
          <a:xfrm>
            <a:off x="987553" y="950977"/>
            <a:ext cx="10076687" cy="5907024"/>
          </a:xfrm>
          <a:prstGeom prst="rect">
            <a:avLst/>
          </a:prstGeom>
        </p:spPr>
      </p:pic>
    </p:spTree>
    <p:extLst>
      <p:ext uri="{BB962C8B-B14F-4D97-AF65-F5344CB8AC3E}">
        <p14:creationId xmlns:p14="http://schemas.microsoft.com/office/powerpoint/2010/main" val="18439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33A28-186C-DFF0-01E2-D43E7DC4AC5A}"/>
              </a:ext>
            </a:extLst>
          </p:cNvPr>
          <p:cNvSpPr>
            <a:spLocks noGrp="1"/>
          </p:cNvSpPr>
          <p:nvPr>
            <p:ph type="title"/>
          </p:nvPr>
        </p:nvSpPr>
        <p:spPr>
          <a:xfrm>
            <a:off x="0" y="0"/>
            <a:ext cx="10364451" cy="1596177"/>
          </a:xfrm>
        </p:spPr>
        <p:txBody>
          <a:bodyPr/>
          <a:lstStyle/>
          <a:p>
            <a:pPr algn="l"/>
            <a:r>
              <a:rPr lang="en-US" dirty="0"/>
              <a:t>Block Diagram of SPI</a:t>
            </a:r>
          </a:p>
        </p:txBody>
      </p:sp>
      <p:pic>
        <p:nvPicPr>
          <p:cNvPr id="2050" name="Picture 2" descr="A diagram of a computer hardware system&#10;&#10;Description automatically generated">
            <a:extLst>
              <a:ext uri="{FF2B5EF4-FFF2-40B4-BE49-F238E27FC236}">
                <a16:creationId xmlns:a16="http://schemas.microsoft.com/office/drawing/2014/main" id="{3A33208C-918A-A692-A0B7-106E2CE6E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8818"/>
            <a:ext cx="7671816" cy="5649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F87AF88-ED4F-4234-3382-AAF94B51417E}"/>
              </a:ext>
            </a:extLst>
          </p:cNvPr>
          <p:cNvSpPr txBox="1"/>
          <p:nvPr/>
        </p:nvSpPr>
        <p:spPr>
          <a:xfrm>
            <a:off x="7671816" y="1208818"/>
            <a:ext cx="4520184" cy="646331"/>
          </a:xfrm>
          <a:prstGeom prst="rect">
            <a:avLst/>
          </a:prstGeom>
          <a:noFill/>
        </p:spPr>
        <p:txBody>
          <a:bodyPr wrap="square" rtlCol="0">
            <a:spAutoFit/>
          </a:bodyPr>
          <a:lstStyle/>
          <a:p>
            <a:r>
              <a:rPr lang="en-US" dirty="0"/>
              <a:t>DATA FLOW DIAGRAM:</a:t>
            </a:r>
          </a:p>
          <a:p>
            <a:endParaRPr lang="en-US" dirty="0"/>
          </a:p>
        </p:txBody>
      </p:sp>
      <p:sp>
        <p:nvSpPr>
          <p:cNvPr id="5" name="Rectangle 4">
            <a:extLst>
              <a:ext uri="{FF2B5EF4-FFF2-40B4-BE49-F238E27FC236}">
                <a16:creationId xmlns:a16="http://schemas.microsoft.com/office/drawing/2014/main" id="{3D499616-9262-FC81-477E-1B04DCE93069}"/>
              </a:ext>
            </a:extLst>
          </p:cNvPr>
          <p:cNvSpPr/>
          <p:nvPr/>
        </p:nvSpPr>
        <p:spPr>
          <a:xfrm>
            <a:off x="9573768" y="1596177"/>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AXI </a:t>
            </a:r>
          </a:p>
        </p:txBody>
      </p:sp>
      <p:sp>
        <p:nvSpPr>
          <p:cNvPr id="8" name="Rectangle 7">
            <a:extLst>
              <a:ext uri="{FF2B5EF4-FFF2-40B4-BE49-F238E27FC236}">
                <a16:creationId xmlns:a16="http://schemas.microsoft.com/office/drawing/2014/main" id="{0739857B-E4CC-47E0-2462-675F6F6713F3}"/>
              </a:ext>
            </a:extLst>
          </p:cNvPr>
          <p:cNvSpPr/>
          <p:nvPr/>
        </p:nvSpPr>
        <p:spPr>
          <a:xfrm>
            <a:off x="9573768" y="2587040"/>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CSR </a:t>
            </a:r>
          </a:p>
        </p:txBody>
      </p:sp>
      <p:sp>
        <p:nvSpPr>
          <p:cNvPr id="9" name="Rectangle 8">
            <a:extLst>
              <a:ext uri="{FF2B5EF4-FFF2-40B4-BE49-F238E27FC236}">
                <a16:creationId xmlns:a16="http://schemas.microsoft.com/office/drawing/2014/main" id="{EC3226C8-A742-7072-E270-CC05296E2F75}"/>
              </a:ext>
            </a:extLst>
          </p:cNvPr>
          <p:cNvSpPr/>
          <p:nvPr/>
        </p:nvSpPr>
        <p:spPr>
          <a:xfrm>
            <a:off x="9573768" y="3584834"/>
            <a:ext cx="1033272" cy="540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FIFO </a:t>
            </a:r>
          </a:p>
        </p:txBody>
      </p:sp>
      <p:sp>
        <p:nvSpPr>
          <p:cNvPr id="10" name="Rectangle 9">
            <a:extLst>
              <a:ext uri="{FF2B5EF4-FFF2-40B4-BE49-F238E27FC236}">
                <a16:creationId xmlns:a16="http://schemas.microsoft.com/office/drawing/2014/main" id="{81360585-BA2E-0F73-B1A6-FFF55D709C45}"/>
              </a:ext>
            </a:extLst>
          </p:cNvPr>
          <p:cNvSpPr/>
          <p:nvPr/>
        </p:nvSpPr>
        <p:spPr>
          <a:xfrm>
            <a:off x="9422892" y="446668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SPI TRANSIVER</a:t>
            </a:r>
          </a:p>
        </p:txBody>
      </p:sp>
      <p:sp>
        <p:nvSpPr>
          <p:cNvPr id="11" name="Rectangle 10">
            <a:extLst>
              <a:ext uri="{FF2B5EF4-FFF2-40B4-BE49-F238E27FC236}">
                <a16:creationId xmlns:a16="http://schemas.microsoft.com/office/drawing/2014/main" id="{9E2B00CB-F02F-A6F0-CBCE-E77BBF78BA7A}"/>
              </a:ext>
            </a:extLst>
          </p:cNvPr>
          <p:cNvSpPr/>
          <p:nvPr/>
        </p:nvSpPr>
        <p:spPr>
          <a:xfrm>
            <a:off x="9422892" y="5603091"/>
            <a:ext cx="1335024" cy="795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 LOGIC</a:t>
            </a:r>
          </a:p>
        </p:txBody>
      </p:sp>
      <p:cxnSp>
        <p:nvCxnSpPr>
          <p:cNvPr id="13" name="Straight Arrow Connector 12">
            <a:extLst>
              <a:ext uri="{FF2B5EF4-FFF2-40B4-BE49-F238E27FC236}">
                <a16:creationId xmlns:a16="http://schemas.microsoft.com/office/drawing/2014/main" id="{47AE59C4-CCE7-46CA-EDC2-273DDFF81ECD}"/>
              </a:ext>
            </a:extLst>
          </p:cNvPr>
          <p:cNvCxnSpPr>
            <a:stCxn id="5" idx="2"/>
            <a:endCxn id="8" idx="0"/>
          </p:cNvCxnSpPr>
          <p:nvPr/>
        </p:nvCxnSpPr>
        <p:spPr>
          <a:xfrm>
            <a:off x="10090404" y="2136756"/>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182FAB5-F1F1-D749-94D7-BDD0FB196A64}"/>
              </a:ext>
            </a:extLst>
          </p:cNvPr>
          <p:cNvCxnSpPr/>
          <p:nvPr/>
        </p:nvCxnSpPr>
        <p:spPr>
          <a:xfrm>
            <a:off x="10090404" y="3127619"/>
            <a:ext cx="0" cy="4502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0D6A334-935D-F9F0-E68F-1017DEA1C233}"/>
              </a:ext>
            </a:extLst>
          </p:cNvPr>
          <p:cNvCxnSpPr>
            <a:cxnSpLocks/>
          </p:cNvCxnSpPr>
          <p:nvPr/>
        </p:nvCxnSpPr>
        <p:spPr>
          <a:xfrm>
            <a:off x="10090404" y="4104077"/>
            <a:ext cx="0" cy="3626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AB4F9B0-3F3A-6FE3-346D-84C09248B16A}"/>
              </a:ext>
            </a:extLst>
          </p:cNvPr>
          <p:cNvCxnSpPr>
            <a:cxnSpLocks/>
            <a:endCxn id="11" idx="0"/>
          </p:cNvCxnSpPr>
          <p:nvPr/>
        </p:nvCxnSpPr>
        <p:spPr>
          <a:xfrm>
            <a:off x="10090404" y="5198898"/>
            <a:ext cx="0" cy="4041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4061-D6EC-39DF-3161-9D99885B2B34}"/>
              </a:ext>
            </a:extLst>
          </p:cNvPr>
          <p:cNvSpPr>
            <a:spLocks noGrp="1"/>
          </p:cNvSpPr>
          <p:nvPr>
            <p:ph type="title"/>
          </p:nvPr>
        </p:nvSpPr>
        <p:spPr>
          <a:xfrm>
            <a:off x="-2" y="6476"/>
            <a:ext cx="10364451" cy="572366"/>
          </a:xfrm>
        </p:spPr>
        <p:txBody>
          <a:bodyPr>
            <a:normAutofit fontScale="90000"/>
          </a:bodyPr>
          <a:lstStyle/>
          <a:p>
            <a:pPr algn="l"/>
            <a:r>
              <a:rPr lang="en-US" dirty="0"/>
              <a:t>Utilization REPORT</a:t>
            </a:r>
          </a:p>
        </p:txBody>
      </p:sp>
      <p:sp>
        <p:nvSpPr>
          <p:cNvPr id="4" name="Title 1">
            <a:extLst>
              <a:ext uri="{FF2B5EF4-FFF2-40B4-BE49-F238E27FC236}">
                <a16:creationId xmlns:a16="http://schemas.microsoft.com/office/drawing/2014/main" id="{7AE5BB27-0907-4E5A-41DF-E7EC2E1432A0}"/>
              </a:ext>
            </a:extLst>
          </p:cNvPr>
          <p:cNvSpPr txBox="1">
            <a:spLocks/>
          </p:cNvSpPr>
          <p:nvPr/>
        </p:nvSpPr>
        <p:spPr>
          <a:xfrm>
            <a:off x="8237582" y="1498758"/>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Qualcomm Live board</a:t>
            </a:r>
            <a:endParaRPr lang="en-US" dirty="0"/>
          </a:p>
        </p:txBody>
      </p:sp>
      <p:sp>
        <p:nvSpPr>
          <p:cNvPr id="5" name="Title 1">
            <a:extLst>
              <a:ext uri="{FF2B5EF4-FFF2-40B4-BE49-F238E27FC236}">
                <a16:creationId xmlns:a16="http://schemas.microsoft.com/office/drawing/2014/main" id="{C7F5A1B7-3B46-5A3B-5699-858B407CDBE9}"/>
              </a:ext>
            </a:extLst>
          </p:cNvPr>
          <p:cNvSpPr txBox="1">
            <a:spLocks/>
          </p:cNvSpPr>
          <p:nvPr/>
        </p:nvSpPr>
        <p:spPr>
          <a:xfrm>
            <a:off x="2462785" y="4266502"/>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4098" name="Picture 2">
            <a:extLst>
              <a:ext uri="{FF2B5EF4-FFF2-40B4-BE49-F238E27FC236}">
                <a16:creationId xmlns:a16="http://schemas.microsoft.com/office/drawing/2014/main" id="{50F7D701-0972-8B01-64C4-AFF137FAC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225" y="3370576"/>
            <a:ext cx="7009775" cy="348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72947B2-B985-EB04-02AF-3D878A9466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16"/>
          <a:stretch/>
        </p:blipFill>
        <p:spPr bwMode="auto">
          <a:xfrm>
            <a:off x="-2" y="578843"/>
            <a:ext cx="7145520" cy="279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27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3B26-5C0A-121E-2AC9-78726E4AC7F5}"/>
              </a:ext>
            </a:extLst>
          </p:cNvPr>
          <p:cNvSpPr>
            <a:spLocks noGrp="1"/>
          </p:cNvSpPr>
          <p:nvPr>
            <p:ph type="title"/>
          </p:nvPr>
        </p:nvSpPr>
        <p:spPr>
          <a:xfrm>
            <a:off x="0" y="0"/>
            <a:ext cx="10364451" cy="1596177"/>
          </a:xfrm>
        </p:spPr>
        <p:txBody>
          <a:bodyPr/>
          <a:lstStyle/>
          <a:p>
            <a:pPr algn="l"/>
            <a:r>
              <a:rPr lang="en-US" dirty="0"/>
              <a:t>HARDWARE Setups:</a:t>
            </a:r>
          </a:p>
        </p:txBody>
      </p:sp>
      <p:pic>
        <p:nvPicPr>
          <p:cNvPr id="3074" name="Picture 2" descr="A circuit board with wires and a fan&#10;&#10;Description automatically generated">
            <a:extLst>
              <a:ext uri="{FF2B5EF4-FFF2-40B4-BE49-F238E27FC236}">
                <a16:creationId xmlns:a16="http://schemas.microsoft.com/office/drawing/2014/main" id="{64DBF615-E513-10F3-02B5-F604395CE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05366"/>
            <a:ext cx="5978784" cy="435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965955-9AC8-13A4-E0B7-A7FA682E3098}"/>
              </a:ext>
            </a:extLst>
          </p:cNvPr>
          <p:cNvSpPr txBox="1">
            <a:spLocks/>
          </p:cNvSpPr>
          <p:nvPr/>
        </p:nvSpPr>
        <p:spPr>
          <a:xfrm>
            <a:off x="554737" y="1593129"/>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Live board</a:t>
            </a:r>
            <a:endParaRPr lang="en-US" dirty="0"/>
          </a:p>
        </p:txBody>
      </p:sp>
      <p:sp>
        <p:nvSpPr>
          <p:cNvPr id="5" name="Title 1">
            <a:extLst>
              <a:ext uri="{FF2B5EF4-FFF2-40B4-BE49-F238E27FC236}">
                <a16:creationId xmlns:a16="http://schemas.microsoft.com/office/drawing/2014/main" id="{768D9167-94B0-72D2-0B4E-2D71D6BEB421}"/>
              </a:ext>
            </a:extLst>
          </p:cNvPr>
          <p:cNvSpPr txBox="1">
            <a:spLocks/>
          </p:cNvSpPr>
          <p:nvPr/>
        </p:nvSpPr>
        <p:spPr>
          <a:xfrm>
            <a:off x="7491985" y="1543681"/>
            <a:ext cx="3514344"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US" sz="2400" dirty="0"/>
              <a:t>Demo board</a:t>
            </a:r>
            <a:endParaRPr lang="en-US" dirty="0"/>
          </a:p>
        </p:txBody>
      </p:sp>
      <p:pic>
        <p:nvPicPr>
          <p:cNvPr id="6" name="Picture 5" descr="A circuit board with wires&#10;&#10;Description automatically generated">
            <a:extLst>
              <a:ext uri="{FF2B5EF4-FFF2-40B4-BE49-F238E27FC236}">
                <a16:creationId xmlns:a16="http://schemas.microsoft.com/office/drawing/2014/main" id="{D218D7C3-28AA-3CB4-6C52-5D3BC9DE6287}"/>
              </a:ext>
            </a:extLst>
          </p:cNvPr>
          <p:cNvPicPr>
            <a:picLocks noChangeAspect="1"/>
          </p:cNvPicPr>
          <p:nvPr/>
        </p:nvPicPr>
        <p:blipFill rotWithShape="1">
          <a:blip r:embed="rId3">
            <a:extLst>
              <a:ext uri="{28A0092B-C50C-407E-A947-70E740481C1C}">
                <a14:useLocalDpi xmlns:a14="http://schemas.microsoft.com/office/drawing/2010/main" val="0"/>
              </a:ext>
            </a:extLst>
          </a:blip>
          <a:srcRect b="6732"/>
          <a:stretch/>
        </p:blipFill>
        <p:spPr>
          <a:xfrm>
            <a:off x="5978784" y="2511045"/>
            <a:ext cx="6213216" cy="4346956"/>
          </a:xfrm>
          <a:prstGeom prst="rect">
            <a:avLst/>
          </a:prstGeom>
        </p:spPr>
      </p:pic>
    </p:spTree>
    <p:extLst>
      <p:ext uri="{BB962C8B-B14F-4D97-AF65-F5344CB8AC3E}">
        <p14:creationId xmlns:p14="http://schemas.microsoft.com/office/powerpoint/2010/main" val="389080890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1612</TotalTime>
  <Words>862</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Droplet</vt:lpstr>
      <vt:lpstr>Creating and deploying an open standard SPI on an FPGA, involving C based test case development for emulation</vt:lpstr>
      <vt:lpstr>OUTLINE:</vt:lpstr>
      <vt:lpstr>OBJECTIVE:</vt:lpstr>
      <vt:lpstr>Use case of the IP</vt:lpstr>
      <vt:lpstr>Block Diagram:</vt:lpstr>
      <vt:lpstr>Block Design Implemented in VIVADO</vt:lpstr>
      <vt:lpstr>Block Diagram of SPI</vt:lpstr>
      <vt:lpstr>Utilization REPORT</vt:lpstr>
      <vt:lpstr>HARDWARE Setups: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 for Embedded Controllers</dc:title>
  <dc:creator>Selva Kumar S</dc:creator>
  <cp:lastModifiedBy>Selva Kumar S</cp:lastModifiedBy>
  <cp:revision>26</cp:revision>
  <dcterms:created xsi:type="dcterms:W3CDTF">2022-12-28T12:59:49Z</dcterms:created>
  <dcterms:modified xsi:type="dcterms:W3CDTF">2024-05-04T13:25:16Z</dcterms:modified>
</cp:coreProperties>
</file>