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4.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5.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91" r:id="rId3"/>
    <p:sldId id="286" r:id="rId4"/>
    <p:sldId id="260" r:id="rId5"/>
    <p:sldId id="288" r:id="rId6"/>
    <p:sldId id="266" r:id="rId7"/>
    <p:sldId id="267" r:id="rId8"/>
    <p:sldId id="287" r:id="rId9"/>
    <p:sldId id="268" r:id="rId10"/>
    <p:sldId id="269" r:id="rId11"/>
    <p:sldId id="270" r:id="rId12"/>
    <p:sldId id="284" r:id="rId13"/>
    <p:sldId id="271" r:id="rId14"/>
    <p:sldId id="285" r:id="rId15"/>
    <p:sldId id="292" r:id="rId16"/>
    <p:sldId id="293" r:id="rId17"/>
    <p:sldId id="294" r:id="rId18"/>
    <p:sldId id="295" r:id="rId19"/>
    <p:sldId id="296" r:id="rId20"/>
    <p:sldId id="272" r:id="rId21"/>
    <p:sldId id="274" r:id="rId22"/>
    <p:sldId id="276" r:id="rId23"/>
    <p:sldId id="277" r:id="rId24"/>
    <p:sldId id="278" r:id="rId25"/>
    <p:sldId id="281"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243">
          <p15:clr>
            <a:srgbClr val="A4A3A4"/>
          </p15:clr>
        </p15:guide>
        <p15:guide id="2" pos="28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6D51072-94E4-4FC1-8697-D52FD32A799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474" y="-91"/>
      </p:cViewPr>
      <p:guideLst>
        <p:guide orient="horz" pos="2243"/>
        <p:guide pos="28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049904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762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5542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3" name="Google Shape;6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870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7DDBDF56-DDEB-B293-A81B-45E4342D5B15}"/>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40802172-619F-D5E0-64B0-1CA41B14E62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02445C29-35B5-13E9-E9CF-6F78F5D8CA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4417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3" name="Google Shape;933;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1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55CC6DA4-0E07-8740-DBD0-1E7060C226B3}"/>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38EFEB9F-280E-BE60-BF9F-FE292ACFD41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A247DF2D-103B-837C-D7EA-A9A11804C9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7353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11E8299E-3540-FABD-C398-C624F47F969F}"/>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3C77AC08-C583-EE23-F0F7-AA4A7CB382A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E93B0895-DFA1-C460-CD4C-1657383F311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6945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22EEE709-B2E0-55A3-A0F8-252FECC5718C}"/>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C29DFA4B-2FA8-9753-DF98-C3001662ABC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891F4C65-F892-5D84-6A8A-94D85EC120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1112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8659AEC8-A8E3-6C52-3A31-736E55F37B26}"/>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0CFE68B6-80AA-CCAE-DD96-09123769DA0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97C2E85B-624C-2D29-CF85-C6287064B7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50690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xmlns="" id="{A54467E6-E3DD-B4B3-30A6-84A5BA30145A}"/>
            </a:ext>
          </a:extLst>
        </p:cNvPr>
        <p:cNvGrpSpPr/>
        <p:nvPr/>
      </p:nvGrpSpPr>
      <p:grpSpPr>
        <a:xfrm>
          <a:off x="0" y="0"/>
          <a:ext cx="0" cy="0"/>
          <a:chOff x="0" y="0"/>
          <a:chExt cx="0" cy="0"/>
        </a:xfrm>
      </p:grpSpPr>
      <p:sp>
        <p:nvSpPr>
          <p:cNvPr id="337" name="Google Shape;337;p20:notes">
            <a:extLst>
              <a:ext uri="{FF2B5EF4-FFF2-40B4-BE49-F238E27FC236}">
                <a16:creationId xmlns:a16="http://schemas.microsoft.com/office/drawing/2014/main" xmlns="" id="{EFA2AF02-4A92-FAA5-43D5-0FE08B724F9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20:notes">
            <a:extLst>
              <a:ext uri="{FF2B5EF4-FFF2-40B4-BE49-F238E27FC236}">
                <a16:creationId xmlns:a16="http://schemas.microsoft.com/office/drawing/2014/main" xmlns="" id="{ECB3BE93-3280-1106-A61E-54D6CF8624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916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2" name="Google Shape;1142;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360"/>
              </a:spcBef>
              <a:spcAft>
                <a:spcPts val="0"/>
              </a:spcAft>
              <a:buNone/>
            </a:pPr>
            <a:endParaRPr dirty="0"/>
          </a:p>
        </p:txBody>
      </p:sp>
    </p:spTree>
    <p:extLst>
      <p:ext uri="{BB962C8B-B14F-4D97-AF65-F5344CB8AC3E}">
        <p14:creationId xmlns:p14="http://schemas.microsoft.com/office/powerpoint/2010/main" val="41312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65642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p1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5" name="Google Shape;1255;p1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560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4742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57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0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71" name="Google Shape;1271;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182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1"/>
        <p:cNvGrpSpPr/>
        <p:nvPr/>
      </p:nvGrpSpPr>
      <p:grpSpPr>
        <a:xfrm>
          <a:off x="0" y="0"/>
          <a:ext cx="0" cy="0"/>
          <a:chOff x="0" y="0"/>
          <a:chExt cx="0" cy="0"/>
        </a:xfrm>
      </p:grpSpPr>
      <p:sp>
        <p:nvSpPr>
          <p:cNvPr id="1302" name="Google Shape;1302;p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3" name="Google Shape;1303;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17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a:extLst>
            <a:ext uri="{FF2B5EF4-FFF2-40B4-BE49-F238E27FC236}">
              <a16:creationId xmlns:a16="http://schemas.microsoft.com/office/drawing/2014/main" xmlns="" id="{389D6B46-87CA-6F81-6B7E-F6B399F87B09}"/>
            </a:ext>
          </a:extLst>
        </p:cNvPr>
        <p:cNvGrpSpPr/>
        <p:nvPr/>
      </p:nvGrpSpPr>
      <p:grpSpPr>
        <a:xfrm>
          <a:off x="0" y="0"/>
          <a:ext cx="0" cy="0"/>
          <a:chOff x="0" y="0"/>
          <a:chExt cx="0" cy="0"/>
        </a:xfrm>
      </p:grpSpPr>
      <p:sp>
        <p:nvSpPr>
          <p:cNvPr id="222" name="Google Shape;222;p7:notes">
            <a:extLst>
              <a:ext uri="{FF2B5EF4-FFF2-40B4-BE49-F238E27FC236}">
                <a16:creationId xmlns:a16="http://schemas.microsoft.com/office/drawing/2014/main" xmlns="" id="{BCCF324A-9081-B732-84CD-7B611BC8883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endParaRPr lang="en-US" dirty="0"/>
          </a:p>
        </p:txBody>
      </p:sp>
      <p:sp>
        <p:nvSpPr>
          <p:cNvPr id="223" name="Google Shape;223;p7:notes">
            <a:extLst>
              <a:ext uri="{FF2B5EF4-FFF2-40B4-BE49-F238E27FC236}">
                <a16:creationId xmlns:a16="http://schemas.microsoft.com/office/drawing/2014/main" xmlns="" id="{4016F85B-57AA-3DD8-2BF9-48A3315A3EB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503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800"/>
              <a:buNone/>
            </a:pPr>
            <a:endParaRPr lang="en-US" dirty="0"/>
          </a:p>
        </p:txBody>
      </p:sp>
      <p:sp>
        <p:nvSpPr>
          <p:cNvPr id="223" name="Google Shape;2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448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63" name="Google Shape;263;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5</a:t>
            </a:fld>
            <a:endParaRPr/>
          </a:p>
        </p:txBody>
      </p:sp>
    </p:spTree>
    <p:extLst>
      <p:ext uri="{BB962C8B-B14F-4D97-AF65-F5344CB8AC3E}">
        <p14:creationId xmlns:p14="http://schemas.microsoft.com/office/powerpoint/2010/main" val="13111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100"/>
              <a:buFont typeface="Noto Sans Symbols"/>
              <a:buNone/>
            </a:pPr>
            <a:endParaRPr dirty="0"/>
          </a:p>
        </p:txBody>
      </p:sp>
      <p:sp>
        <p:nvSpPr>
          <p:cNvPr id="290" name="Google Shape;290;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Arial"/>
              <a:buNone/>
            </a:pPr>
            <a:fld id="{00000000-1234-1234-1234-123412341234}" type="slidenum">
              <a:rPr lang="en-US"/>
              <a:t>6</a:t>
            </a:fld>
            <a:endParaRPr/>
          </a:p>
        </p:txBody>
      </p:sp>
    </p:spTree>
    <p:extLst>
      <p:ext uri="{BB962C8B-B14F-4D97-AF65-F5344CB8AC3E}">
        <p14:creationId xmlns:p14="http://schemas.microsoft.com/office/powerpoint/2010/main" val="3263638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14" name="Google Shape;31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006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a:extLst>
            <a:ext uri="{FF2B5EF4-FFF2-40B4-BE49-F238E27FC236}">
              <a16:creationId xmlns:a16="http://schemas.microsoft.com/office/drawing/2014/main" xmlns="" id="{D62D7CD5-CE74-72C2-42D4-261DD862397D}"/>
            </a:ext>
          </a:extLst>
        </p:cNvPr>
        <p:cNvGrpSpPr/>
        <p:nvPr/>
      </p:nvGrpSpPr>
      <p:grpSpPr>
        <a:xfrm>
          <a:off x="0" y="0"/>
          <a:ext cx="0" cy="0"/>
          <a:chOff x="0" y="0"/>
          <a:chExt cx="0" cy="0"/>
        </a:xfrm>
      </p:grpSpPr>
      <p:sp>
        <p:nvSpPr>
          <p:cNvPr id="305" name="Google Shape;305;p16:notes">
            <a:extLst>
              <a:ext uri="{FF2B5EF4-FFF2-40B4-BE49-F238E27FC236}">
                <a16:creationId xmlns:a16="http://schemas.microsoft.com/office/drawing/2014/main" xmlns="" id="{E2EF9A81-7604-E696-92C3-015D44ED192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306" name="Google Shape;306;p16:notes">
            <a:extLst>
              <a:ext uri="{FF2B5EF4-FFF2-40B4-BE49-F238E27FC236}">
                <a16:creationId xmlns:a16="http://schemas.microsoft.com/office/drawing/2014/main" xmlns="" id="{C4EA3E05-71CD-6012-5100-4D2BECB3787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911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71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68977-7055-4137-A54B-24922F1D3EF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CD1C326-F6C0-4B05-A5EE-A589B23328E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3DB269B-F2C2-45BF-AA9E-BCF6499BB41B}"/>
              </a:ext>
            </a:extLst>
          </p:cNvPr>
          <p:cNvSpPr>
            <a:spLocks noGrp="1"/>
          </p:cNvSpPr>
          <p:nvPr>
            <p:ph type="dt" sz="half" idx="10"/>
          </p:nvPr>
        </p:nvSpPr>
        <p:spPr/>
        <p:txBody>
          <a:bodyPr/>
          <a:lstStyle/>
          <a:p>
            <a:fld id="{34180F06-E0DC-4EE3-87CC-13EFD3DCF758}" type="datetime1">
              <a:rPr lang="en-US" smtClean="0"/>
              <a:t>5/15/2025</a:t>
            </a:fld>
            <a:endParaRPr lang="en-US"/>
          </a:p>
        </p:txBody>
      </p:sp>
      <p:sp>
        <p:nvSpPr>
          <p:cNvPr id="5" name="Footer Placeholder 4">
            <a:extLst>
              <a:ext uri="{FF2B5EF4-FFF2-40B4-BE49-F238E27FC236}">
                <a16:creationId xmlns:a16="http://schemas.microsoft.com/office/drawing/2014/main" xmlns="" id="{200089EC-5301-4F92-8C68-4E2AD5F52B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4468B06-3132-4613-8567-A8C4D8EA080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94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E43AC-0057-4505-AB3E-C2D938CEFE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F58464E-3ABD-465D-A602-5C8093D61D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91E1750-351C-4E31-B4E5-7B4D74F49AB6}"/>
              </a:ext>
            </a:extLst>
          </p:cNvPr>
          <p:cNvSpPr>
            <a:spLocks noGrp="1"/>
          </p:cNvSpPr>
          <p:nvPr>
            <p:ph type="dt" sz="half" idx="10"/>
          </p:nvPr>
        </p:nvSpPr>
        <p:spPr/>
        <p:txBody>
          <a:bodyPr/>
          <a:lstStyle/>
          <a:p>
            <a:fld id="{F7E01AD6-9AAC-452E-AB6B-E37F410EF9E4}" type="datetime1">
              <a:rPr lang="en-US" smtClean="0"/>
              <a:t>5/15/2025</a:t>
            </a:fld>
            <a:endParaRPr lang="en-US"/>
          </a:p>
        </p:txBody>
      </p:sp>
      <p:sp>
        <p:nvSpPr>
          <p:cNvPr id="5" name="Footer Placeholder 4">
            <a:extLst>
              <a:ext uri="{FF2B5EF4-FFF2-40B4-BE49-F238E27FC236}">
                <a16:creationId xmlns:a16="http://schemas.microsoft.com/office/drawing/2014/main" xmlns="" id="{102DFFC6-0256-44C7-B0C3-C18A7B452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E1B1794-85E6-4C5E-A148-77E3E5514A5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5759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9B1D667-9361-48B6-9043-9DD5C3E588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8B38CD1-CE10-4D74-90B2-3FCA52A22DA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2609818-5192-4B80-BE93-59F2FEF1DF62}"/>
              </a:ext>
            </a:extLst>
          </p:cNvPr>
          <p:cNvSpPr>
            <a:spLocks noGrp="1"/>
          </p:cNvSpPr>
          <p:nvPr>
            <p:ph type="dt" sz="half" idx="10"/>
          </p:nvPr>
        </p:nvSpPr>
        <p:spPr/>
        <p:txBody>
          <a:bodyPr/>
          <a:lstStyle/>
          <a:p>
            <a:fld id="{D924E06F-904B-463E-90EC-981B753D1E01}" type="datetime1">
              <a:rPr lang="en-US" smtClean="0"/>
              <a:t>5/15/2025</a:t>
            </a:fld>
            <a:endParaRPr lang="en-US"/>
          </a:p>
        </p:txBody>
      </p:sp>
      <p:sp>
        <p:nvSpPr>
          <p:cNvPr id="5" name="Footer Placeholder 4">
            <a:extLst>
              <a:ext uri="{FF2B5EF4-FFF2-40B4-BE49-F238E27FC236}">
                <a16:creationId xmlns:a16="http://schemas.microsoft.com/office/drawing/2014/main" xmlns="" id="{C1FF9F9E-50AD-416B-AEBF-80E8CF912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3EDB4C0-1A83-4EE9-8534-1B5B23FA4C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90944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3A288F-28A4-4482-8969-D64B0A47E2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E78E57C-9AED-4519-B28F-1FCB69305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7DF40FE-83EE-44BD-9B48-D00C2BD17AAA}"/>
              </a:ext>
            </a:extLst>
          </p:cNvPr>
          <p:cNvSpPr>
            <a:spLocks noGrp="1"/>
          </p:cNvSpPr>
          <p:nvPr>
            <p:ph type="dt" sz="half" idx="10"/>
          </p:nvPr>
        </p:nvSpPr>
        <p:spPr/>
        <p:txBody>
          <a:bodyPr/>
          <a:lstStyle/>
          <a:p>
            <a:fld id="{7D5F056A-0A36-494E-84D6-50EC59491478}" type="datetime1">
              <a:rPr lang="en-US" smtClean="0"/>
              <a:t>5/15/2025</a:t>
            </a:fld>
            <a:endParaRPr lang="en-US"/>
          </a:p>
        </p:txBody>
      </p:sp>
      <p:sp>
        <p:nvSpPr>
          <p:cNvPr id="5" name="Footer Placeholder 4">
            <a:extLst>
              <a:ext uri="{FF2B5EF4-FFF2-40B4-BE49-F238E27FC236}">
                <a16:creationId xmlns:a16="http://schemas.microsoft.com/office/drawing/2014/main" xmlns="" id="{BFB1F28E-F13E-40DD-A873-A28F69DEE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B552C8-9A6E-4DD7-AAB0-331F754998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802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2D2F6-CCCD-4186-A250-5973F26D99B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301B0F-89E6-41CD-BE25-66F0E97E8D36}"/>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95BF1D2-BF7B-4282-826F-551E0EE07053}"/>
              </a:ext>
            </a:extLst>
          </p:cNvPr>
          <p:cNvSpPr>
            <a:spLocks noGrp="1"/>
          </p:cNvSpPr>
          <p:nvPr>
            <p:ph type="dt" sz="half" idx="10"/>
          </p:nvPr>
        </p:nvSpPr>
        <p:spPr/>
        <p:txBody>
          <a:bodyPr/>
          <a:lstStyle/>
          <a:p>
            <a:fld id="{046D6E94-A030-4F2D-8286-532CD28C210A}" type="datetime1">
              <a:rPr lang="en-US" smtClean="0"/>
              <a:t>5/15/2025</a:t>
            </a:fld>
            <a:endParaRPr lang="en-US"/>
          </a:p>
        </p:txBody>
      </p:sp>
      <p:sp>
        <p:nvSpPr>
          <p:cNvPr id="5" name="Footer Placeholder 4">
            <a:extLst>
              <a:ext uri="{FF2B5EF4-FFF2-40B4-BE49-F238E27FC236}">
                <a16:creationId xmlns:a16="http://schemas.microsoft.com/office/drawing/2014/main" xmlns="" id="{3F7C805A-96B9-43BB-BC38-488D9A4CFA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8E20061-759F-446C-B79D-EBB5387076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444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A43187-D5EF-49A2-BAEB-C4D6C38A4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EC6C84-E3DE-46C3-97E3-467E2D21EF1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3DF5AA9-5633-4AAD-A2EA-D3C790A83F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6CFB1D6-3773-4E61-8519-C9022B64A7B2}"/>
              </a:ext>
            </a:extLst>
          </p:cNvPr>
          <p:cNvSpPr>
            <a:spLocks noGrp="1"/>
          </p:cNvSpPr>
          <p:nvPr>
            <p:ph type="dt" sz="half" idx="10"/>
          </p:nvPr>
        </p:nvSpPr>
        <p:spPr/>
        <p:txBody>
          <a:bodyPr/>
          <a:lstStyle/>
          <a:p>
            <a:fld id="{B36D2D96-FE9E-4CBC-A309-E2C2C2450135}" type="datetime1">
              <a:rPr lang="en-US" smtClean="0"/>
              <a:t>5/15/2025</a:t>
            </a:fld>
            <a:endParaRPr lang="en-US"/>
          </a:p>
        </p:txBody>
      </p:sp>
      <p:sp>
        <p:nvSpPr>
          <p:cNvPr id="6" name="Footer Placeholder 5">
            <a:extLst>
              <a:ext uri="{FF2B5EF4-FFF2-40B4-BE49-F238E27FC236}">
                <a16:creationId xmlns:a16="http://schemas.microsoft.com/office/drawing/2014/main" xmlns="" id="{39F5CE19-9B6F-459F-9DE1-21F7A46286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A0F1F4E-ECC4-46B7-81CF-EAF11B5ADE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9950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D5607F-4EC0-48B6-AEB1-5DC4833A36A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A195257-58C4-48E7-B954-25CCF15F445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E00D76B-4C7D-4073-9EC9-EF6ED4F7952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208D647-3592-4018-B822-8ECBECD0297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0BE53C4-DFE2-4D60-99C1-E1D8D269F12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558ECBF-E0BF-4776-B8F5-734FDC852D1A}"/>
              </a:ext>
            </a:extLst>
          </p:cNvPr>
          <p:cNvSpPr>
            <a:spLocks noGrp="1"/>
          </p:cNvSpPr>
          <p:nvPr>
            <p:ph type="dt" sz="half" idx="10"/>
          </p:nvPr>
        </p:nvSpPr>
        <p:spPr/>
        <p:txBody>
          <a:bodyPr/>
          <a:lstStyle/>
          <a:p>
            <a:fld id="{0B9FBEAD-D86A-4836-BDB4-62AE0F8E0709}" type="datetime1">
              <a:rPr lang="en-US" smtClean="0"/>
              <a:t>5/15/2025</a:t>
            </a:fld>
            <a:endParaRPr lang="en-US"/>
          </a:p>
        </p:txBody>
      </p:sp>
      <p:sp>
        <p:nvSpPr>
          <p:cNvPr id="8" name="Footer Placeholder 7">
            <a:extLst>
              <a:ext uri="{FF2B5EF4-FFF2-40B4-BE49-F238E27FC236}">
                <a16:creationId xmlns:a16="http://schemas.microsoft.com/office/drawing/2014/main" xmlns="" id="{2A2B61D9-0D09-4B02-AEE7-9D85ABD4E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92E4D3D-6A8F-4D78-8979-948C23C49A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458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1FAB20-2B73-412A-ADF7-BCD0651F22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3E92D42-0917-406C-9AC6-D13F791A9798}"/>
              </a:ext>
            </a:extLst>
          </p:cNvPr>
          <p:cNvSpPr>
            <a:spLocks noGrp="1"/>
          </p:cNvSpPr>
          <p:nvPr>
            <p:ph type="dt" sz="half" idx="10"/>
          </p:nvPr>
        </p:nvSpPr>
        <p:spPr/>
        <p:txBody>
          <a:bodyPr/>
          <a:lstStyle/>
          <a:p>
            <a:fld id="{52895D39-D238-46EF-B717-94094E26B03F}" type="datetime1">
              <a:rPr lang="en-US" smtClean="0"/>
              <a:t>5/15/2025</a:t>
            </a:fld>
            <a:endParaRPr lang="en-US"/>
          </a:p>
        </p:txBody>
      </p:sp>
      <p:sp>
        <p:nvSpPr>
          <p:cNvPr id="4" name="Footer Placeholder 3">
            <a:extLst>
              <a:ext uri="{FF2B5EF4-FFF2-40B4-BE49-F238E27FC236}">
                <a16:creationId xmlns:a16="http://schemas.microsoft.com/office/drawing/2014/main" xmlns="" id="{034711C5-1529-4AC8-8870-C9229A7146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1114F25-5CF6-468E-B1C7-0F8D37ADEF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16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633D94-0C1E-47C2-98D4-69763F11421C}"/>
              </a:ext>
            </a:extLst>
          </p:cNvPr>
          <p:cNvSpPr>
            <a:spLocks noGrp="1"/>
          </p:cNvSpPr>
          <p:nvPr>
            <p:ph type="dt" sz="half" idx="10"/>
          </p:nvPr>
        </p:nvSpPr>
        <p:spPr/>
        <p:txBody>
          <a:bodyPr/>
          <a:lstStyle/>
          <a:p>
            <a:fld id="{1F4C0506-8C72-4281-B7DE-64218323E3AD}" type="datetime1">
              <a:rPr lang="en-US" smtClean="0"/>
              <a:t>5/15/2025</a:t>
            </a:fld>
            <a:endParaRPr lang="en-US"/>
          </a:p>
        </p:txBody>
      </p:sp>
      <p:sp>
        <p:nvSpPr>
          <p:cNvPr id="3" name="Footer Placeholder 2">
            <a:extLst>
              <a:ext uri="{FF2B5EF4-FFF2-40B4-BE49-F238E27FC236}">
                <a16:creationId xmlns:a16="http://schemas.microsoft.com/office/drawing/2014/main" xmlns="" id="{EC96421A-A859-4215-830C-C22AE13BA3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37A3C85-E8FB-4B9E-BD03-8E9CCC82BAE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292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2139E9-15E1-4189-B403-A7005C1463D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23D32C8-78E3-46B4-AF8F-3479E33CA5A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2B82DBD-2990-4D37-A3C8-00DE670BEC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E14A7D1-69C8-4095-B54F-4A8722442FF7}"/>
              </a:ext>
            </a:extLst>
          </p:cNvPr>
          <p:cNvSpPr>
            <a:spLocks noGrp="1"/>
          </p:cNvSpPr>
          <p:nvPr>
            <p:ph type="dt" sz="half" idx="10"/>
          </p:nvPr>
        </p:nvSpPr>
        <p:spPr/>
        <p:txBody>
          <a:bodyPr/>
          <a:lstStyle/>
          <a:p>
            <a:fld id="{A690B300-98E9-4547-8EAF-4F6636ED984E}" type="datetime1">
              <a:rPr lang="en-US" smtClean="0"/>
              <a:t>5/15/2025</a:t>
            </a:fld>
            <a:endParaRPr lang="en-US"/>
          </a:p>
        </p:txBody>
      </p:sp>
      <p:sp>
        <p:nvSpPr>
          <p:cNvPr id="6" name="Footer Placeholder 5">
            <a:extLst>
              <a:ext uri="{FF2B5EF4-FFF2-40B4-BE49-F238E27FC236}">
                <a16:creationId xmlns:a16="http://schemas.microsoft.com/office/drawing/2014/main" xmlns="" id="{4FA0995E-0309-4C02-B491-73FA01438B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4AFAFD8-8E5F-4D68-B961-DDCF74DB88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24775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40393-948B-413F-B2CB-2EE353CFB6E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C19B426-AFB5-4723-A799-4D9D4AF241D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74D5AAA5-E31E-407E-9EB5-B338C2A8A7E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A4D2580-5BA4-4C72-9AAD-6E6923BDCFA6}"/>
              </a:ext>
            </a:extLst>
          </p:cNvPr>
          <p:cNvSpPr>
            <a:spLocks noGrp="1"/>
          </p:cNvSpPr>
          <p:nvPr>
            <p:ph type="dt" sz="half" idx="10"/>
          </p:nvPr>
        </p:nvSpPr>
        <p:spPr/>
        <p:txBody>
          <a:bodyPr/>
          <a:lstStyle/>
          <a:p>
            <a:fld id="{81416B01-9D9E-4E38-A7AB-774CFF697F4B}" type="datetime1">
              <a:rPr lang="en-US" smtClean="0"/>
              <a:t>5/15/2025</a:t>
            </a:fld>
            <a:endParaRPr lang="en-US"/>
          </a:p>
        </p:txBody>
      </p:sp>
      <p:sp>
        <p:nvSpPr>
          <p:cNvPr id="6" name="Footer Placeholder 5">
            <a:extLst>
              <a:ext uri="{FF2B5EF4-FFF2-40B4-BE49-F238E27FC236}">
                <a16:creationId xmlns:a16="http://schemas.microsoft.com/office/drawing/2014/main" xmlns="" id="{6BAA7527-D308-42FA-A792-5461EC5FC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62495F9-9CEE-465C-B2EE-36374DBA6D2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6188878"/>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558FFE5-EA94-4793-A7B5-4950293590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9E661CF-DAB7-49B7-A2AF-D08BCE5C08B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55F33C1-FA7E-4902-B024-679227DCEB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1416B01-9D9E-4E38-A7AB-774CFF697F4B}" type="datetime1">
              <a:rPr lang="en-US" smtClean="0"/>
              <a:t>5/15/2025</a:t>
            </a:fld>
            <a:endParaRPr lang="en-US"/>
          </a:p>
        </p:txBody>
      </p:sp>
      <p:sp>
        <p:nvSpPr>
          <p:cNvPr id="5" name="Footer Placeholder 4">
            <a:extLst>
              <a:ext uri="{FF2B5EF4-FFF2-40B4-BE49-F238E27FC236}">
                <a16:creationId xmlns:a16="http://schemas.microsoft.com/office/drawing/2014/main" xmlns="" id="{E4F023C4-9FD2-4C89-B092-3638EA7DE9F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8B021BE-0988-4DE6-8C45-30C261859FD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11308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
          <p:cNvSpPr/>
          <p:nvPr/>
        </p:nvSpPr>
        <p:spPr>
          <a:xfrm>
            <a:off x="664007" y="2699263"/>
            <a:ext cx="7970838" cy="1179513"/>
          </a:xfrm>
          <a:prstGeom prst="roundRect">
            <a:avLst>
              <a:gd name="adj" fmla="val 50000"/>
            </a:avLst>
          </a:prstGeom>
          <a:noFill/>
          <a:ln w="25400" cap="flat" cmpd="sng">
            <a:solidFill>
              <a:srgbClr val="31859B"/>
            </a:solidFill>
            <a:prstDash val="solid"/>
            <a:round/>
            <a:headEnd type="none" w="sm" len="sm"/>
            <a:tailEnd type="none" w="sm" len="sm"/>
          </a:ln>
        </p:spPr>
        <p:txBody>
          <a:bodyPr spcFirstLastPara="1" wrap="square" lIns="91425" tIns="45700" rIns="91425" bIns="45700" anchor="ctr" anchorCtr="0">
            <a:noAutofit/>
          </a:bodyPr>
          <a:lstStyle/>
          <a:p>
            <a:pPr indent="457200" algn="ctr">
              <a:buNone/>
            </a:pPr>
            <a:r>
              <a:rPr lang="en-US" sz="1800" b="1" kern="1400" spc="-50" dirty="0">
                <a:latin typeface="Times New Roman" panose="02020603050405020304" pitchFamily="18" charset="0"/>
                <a:ea typeface="Times New Roman" panose="02020603050405020304" pitchFamily="18" charset="0"/>
                <a:cs typeface="Times New Roman" panose="02020603050405020304" pitchFamily="18" charset="0"/>
              </a:rPr>
              <a:t>RESTAURANT SEAT BOOKING SYSTEM </a:t>
            </a:r>
          </a:p>
          <a:p>
            <a:pPr indent="457200" algn="ctr">
              <a:buNone/>
            </a:pPr>
            <a:r>
              <a:rPr lang="en-US" sz="1800" b="1" kern="1400" spc="-50" dirty="0">
                <a:latin typeface="Times New Roman" panose="02020603050405020304" pitchFamily="18" charset="0"/>
                <a:ea typeface="Times New Roman" panose="02020603050405020304" pitchFamily="18" charset="0"/>
                <a:cs typeface="Times New Roman" panose="02020603050405020304" pitchFamily="18" charset="0"/>
              </a:rPr>
              <a:t>WITH PRE-FOOD ORDERING, </a:t>
            </a:r>
          </a:p>
          <a:p>
            <a:pPr indent="457200" algn="ctr">
              <a:buNone/>
            </a:pPr>
            <a:r>
              <a:rPr lang="en-US" sz="1800" b="1" kern="1400" spc="-50" dirty="0">
                <a:latin typeface="Times New Roman" panose="02020603050405020304" pitchFamily="18" charset="0"/>
                <a:ea typeface="Times New Roman" panose="02020603050405020304" pitchFamily="18" charset="0"/>
                <a:cs typeface="Times New Roman" panose="02020603050405020304" pitchFamily="18" charset="0"/>
              </a:rPr>
              <a:t>MESSAGING &amp; PREMIUM FEATURES</a:t>
            </a:r>
            <a:endParaRPr sz="2800" b="1" i="0" u="none" strike="noStrike" cap="none" dirty="0">
              <a:solidFill>
                <a:srgbClr val="00B050"/>
              </a:solidFill>
              <a:latin typeface="Times New Roman" panose="02020603050405020304" pitchFamily="18" charset="0"/>
              <a:ea typeface="Times New Roman"/>
              <a:cs typeface="Times New Roman" panose="02020603050405020304" pitchFamily="18" charset="0"/>
              <a:sym typeface="Times New Roman"/>
            </a:endParaRPr>
          </a:p>
        </p:txBody>
      </p:sp>
      <p:sp>
        <p:nvSpPr>
          <p:cNvPr id="165" name="Google Shape;165;p1"/>
          <p:cNvSpPr txBox="1"/>
          <p:nvPr/>
        </p:nvSpPr>
        <p:spPr>
          <a:xfrm>
            <a:off x="4344269" y="5361108"/>
            <a:ext cx="4879975" cy="87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000"/>
              <a:buFont typeface="Arial"/>
              <a:buNone/>
            </a:pPr>
            <a:r>
              <a:rPr lang="en-US" sz="2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By</a:t>
            </a:r>
          </a:p>
          <a:p>
            <a:pPr marL="0" marR="0" lvl="0" indent="0" algn="ctr" rtl="0">
              <a:lnSpc>
                <a:spcPct val="100000"/>
              </a:lnSpc>
              <a:spcBef>
                <a:spcPts val="0"/>
              </a:spcBef>
              <a:spcAft>
                <a:spcPts val="0"/>
              </a:spcAft>
              <a:buClr>
                <a:schemeClr val="dk1"/>
              </a:buClr>
              <a:buSzPts val="2000"/>
              <a:buFont typeface="Arial"/>
              <a:buNone/>
            </a:pPr>
            <a:r>
              <a:rPr lang="en-US" sz="20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SELVAGANAPATHI S </a:t>
            </a: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1" dirty="0">
                <a:solidFill>
                  <a:schemeClr val="dk1"/>
                </a:solidFill>
                <a:latin typeface="Times New Roman" panose="02020603050405020304" pitchFamily="18" charset="0"/>
                <a:cs typeface="Times New Roman" panose="02020603050405020304" pitchFamily="18" charset="0"/>
                <a:sym typeface="Times New Roman"/>
              </a:rPr>
              <a:t>(</a:t>
            </a:r>
            <a:r>
              <a:rPr lang="en-US" sz="2000" b="1" dirty="0" smtClean="0">
                <a:solidFill>
                  <a:schemeClr val="dk1"/>
                </a:solidFill>
                <a:latin typeface="Times New Roman" panose="02020603050405020304" pitchFamily="18" charset="0"/>
                <a:cs typeface="Times New Roman" panose="02020603050405020304" pitchFamily="18" charset="0"/>
                <a:sym typeface="Times New Roman"/>
              </a:rPr>
              <a:t>2201112039)</a:t>
            </a:r>
            <a:endParaRPr sz="20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600"/>
              <a:buFont typeface="Arial"/>
              <a:buNone/>
            </a:pPr>
            <a:r>
              <a:rPr lang="en-IN" sz="2000" b="1" dirty="0" smtClean="0">
                <a:latin typeface="Times New Roman" panose="02020603050405020304" pitchFamily="18" charset="0"/>
                <a:cs typeface="Times New Roman" panose="02020603050405020304" pitchFamily="18" charset="0"/>
              </a:rPr>
              <a:t>SHARMA R </a:t>
            </a: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2201112041)</a:t>
            </a:r>
            <a:endParaRPr sz="2000" b="1"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chemeClr val="dk1"/>
              </a:buClr>
              <a:buSzPts val="1600"/>
              <a:buFont typeface="Arial"/>
              <a:buNone/>
            </a:pPr>
            <a:r>
              <a:rPr lang="en-IN" sz="1600" b="0" i="0" u="none" strike="noStrike" cap="none" dirty="0">
                <a:solidFill>
                  <a:schemeClr val="dk1"/>
                </a:solidFill>
                <a:latin typeface="Times New Roman"/>
                <a:ea typeface="Times New Roman"/>
                <a:cs typeface="Times New Roman"/>
                <a:sym typeface="Times New Roman"/>
              </a:rPr>
              <a:t>Date </a:t>
            </a:r>
            <a:r>
              <a:rPr lang="en-IN" sz="1600" b="0" i="0" u="none" strike="noStrike" cap="none" dirty="0" smtClean="0">
                <a:solidFill>
                  <a:schemeClr val="dk1"/>
                </a:solidFill>
                <a:latin typeface="Times New Roman"/>
                <a:ea typeface="Times New Roman"/>
                <a:cs typeface="Times New Roman"/>
                <a:sym typeface="Times New Roman"/>
              </a:rPr>
              <a:t>:</a:t>
            </a:r>
            <a:r>
              <a:rPr lang="en-IN" sz="1600" dirty="0" smtClean="0">
                <a:solidFill>
                  <a:schemeClr val="dk1"/>
                </a:solidFill>
                <a:latin typeface="Times New Roman"/>
                <a:ea typeface="Times New Roman"/>
                <a:cs typeface="Times New Roman"/>
                <a:sym typeface="Times New Roman"/>
              </a:rPr>
              <a:t>15</a:t>
            </a:r>
            <a:r>
              <a:rPr lang="en-IN" sz="1600" b="0" i="0" u="none" strike="noStrike" cap="none" dirty="0" smtClean="0">
                <a:solidFill>
                  <a:schemeClr val="dk1"/>
                </a:solidFill>
                <a:latin typeface="Times New Roman"/>
                <a:ea typeface="Times New Roman"/>
                <a:cs typeface="Times New Roman"/>
                <a:sym typeface="Times New Roman"/>
              </a:rPr>
              <a:t>-05-2025 </a:t>
            </a:r>
            <a:endParaRPr sz="1600" b="0" i="0" u="none" strike="noStrike" cap="none"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318654" y="63171"/>
            <a:ext cx="1170533" cy="1377815"/>
          </a:xfrm>
          <a:prstGeom prst="rect">
            <a:avLst/>
          </a:prstGeom>
        </p:spPr>
      </p:pic>
      <p:sp>
        <p:nvSpPr>
          <p:cNvPr id="3" name="Rectangle 2"/>
          <p:cNvSpPr/>
          <p:nvPr/>
        </p:nvSpPr>
        <p:spPr>
          <a:xfrm>
            <a:off x="1489187" y="63171"/>
            <a:ext cx="7571303" cy="1138773"/>
          </a:xfrm>
          <a:prstGeom prst="rect">
            <a:avLst/>
          </a:prstGeom>
        </p:spPr>
        <p:txBody>
          <a:bodyPr wrap="none">
            <a:sp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cs typeface="Times New Roman"/>
                <a:sym typeface="Times New Roman"/>
              </a:rPr>
              <a:t>Puducherry Technological University</a:t>
            </a:r>
          </a:p>
          <a:p>
            <a:r>
              <a:rPr lang="en-IN"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rPr>
              <a:t>   Department of Information </a:t>
            </a:r>
            <a:r>
              <a:rPr lang="en-IN" sz="3200" b="1" dirty="0" err="1">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rPr>
              <a:t>Technolgy</a:t>
            </a:r>
            <a:endParaRPr lang="en-US" sz="3200" b="1" dirty="0">
              <a:ln w="12700">
                <a:solidFill>
                  <a:schemeClr val="tx2">
                    <a:lumMod val="75000"/>
                  </a:schemeClr>
                </a:solidFill>
                <a:prstDash val="solid"/>
              </a:ln>
              <a:solidFill>
                <a:srgbClr val="FF0000"/>
              </a:solidFill>
              <a:effectLst>
                <a:outerShdw dist="38100" dir="2640000" algn="bl" rotWithShape="0">
                  <a:schemeClr val="tx2">
                    <a:lumMod val="75000"/>
                  </a:schemeClr>
                </a:outerShdw>
              </a:effectLst>
              <a:latin typeface="Times New Roman"/>
              <a:cs typeface="Times New Roman"/>
              <a:sym typeface="Times New Roman"/>
            </a:endParaRPr>
          </a:p>
        </p:txBody>
      </p:sp>
      <p:sp>
        <p:nvSpPr>
          <p:cNvPr id="6" name="TextBox 5">
            <a:extLst>
              <a:ext uri="{FF2B5EF4-FFF2-40B4-BE49-F238E27FC236}">
                <a16:creationId xmlns:a16="http://schemas.microsoft.com/office/drawing/2014/main" xmlns="" id="{7EC1CC3E-3ED0-EE98-590F-58AE883CA9B4}"/>
              </a:ext>
            </a:extLst>
          </p:cNvPr>
          <p:cNvSpPr txBox="1"/>
          <p:nvPr/>
        </p:nvSpPr>
        <p:spPr>
          <a:xfrm>
            <a:off x="639595" y="1572361"/>
            <a:ext cx="8420895"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IT225-SOFTWARE ENGINEERING LABORATORY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CB411F61-285F-4CB8-A68F-B445B5107645}"/>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TextBox 1">
            <a:extLst>
              <a:ext uri="{FF2B5EF4-FFF2-40B4-BE49-F238E27FC236}">
                <a16:creationId xmlns:a16="http://schemas.microsoft.com/office/drawing/2014/main" xmlns="" id="{38D1D42B-8765-7C7C-EAE4-9823905E25F6}"/>
              </a:ext>
            </a:extLst>
          </p:cNvPr>
          <p:cNvSpPr txBox="1"/>
          <p:nvPr/>
        </p:nvSpPr>
        <p:spPr>
          <a:xfrm>
            <a:off x="214603" y="145644"/>
            <a:ext cx="9004041" cy="619272"/>
          </a:xfrm>
          <a:prstGeom prst="rect">
            <a:avLst/>
          </a:prstGeom>
          <a:noFill/>
        </p:spPr>
        <p:txBody>
          <a:bodyPr wrap="square" rtlCol="0">
            <a:spAutoFit/>
          </a:bodyPr>
          <a:lstStyle/>
          <a:p>
            <a:pPr lvl="0" algn="ctr">
              <a:lnSpc>
                <a:spcPct val="107000"/>
              </a:lnSpc>
              <a:spcAft>
                <a:spcPts val="8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Location Tracking and Seat Booking Module</a:t>
            </a:r>
            <a:endParaRPr lang="en-IN"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D8B6D45D-60DC-E65E-B4CC-1CC4D1C285FA}"/>
              </a:ext>
            </a:extLst>
          </p:cNvPr>
          <p:cNvSpPr txBox="1"/>
          <p:nvPr/>
        </p:nvSpPr>
        <p:spPr>
          <a:xfrm>
            <a:off x="653143" y="909997"/>
            <a:ext cx="7893698" cy="3253968"/>
          </a:xfrm>
          <a:prstGeom prst="rect">
            <a:avLst/>
          </a:prstGeom>
          <a:noFill/>
        </p:spPr>
        <p:txBody>
          <a:bodyPr wrap="square" rtlCol="0">
            <a:spAutoFit/>
          </a:bodyPr>
          <a:lstStyle/>
          <a:p>
            <a:pPr lvl="0" algn="just">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TASK 1: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User Location &amp; Nearby Restaurant Fetching</a:t>
            </a:r>
            <a:r>
              <a:rPr lang="en-IN" sz="16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 this task, the system captures the user's live location and fetches nearby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restaurants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using the Foursquare API. Restaurants are dynamically displayed on the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map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with interactive markers and route drawing functionality.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TASK 2: </a:t>
            </a: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Seat Schema &amp; Availability Management</a:t>
            </a: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This task defines the seat schema in MongoDB and initializes default time slots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during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restaurant data creation. It dynamically updates available seats to prevent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overbooking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and offers premium fast-pass seat booking options during peak hours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TASK 3: </a:t>
            </a:r>
            <a:r>
              <a:rPr lang="en-IN" sz="1600" b="1" dirty="0">
                <a:latin typeface="Times New Roman" panose="02020603050405020304" pitchFamily="18" charset="0"/>
                <a:ea typeface="Calibri" panose="020F0502020204030204" pitchFamily="34" charset="0"/>
                <a:cs typeface="Times New Roman" panose="02020603050405020304" pitchFamily="18" charset="0"/>
              </a:rPr>
              <a:t>Customer Booking and Confirmation</a:t>
            </a: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Here, the system collects customer booking details, validates inputs, and stores them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securely </a:t>
            </a:r>
            <a:r>
              <a:rPr lang="en-US" sz="1600" dirty="0">
                <a:latin typeface="Times New Roman" panose="02020603050405020304" pitchFamily="18" charset="0"/>
                <a:ea typeface="Calibri" panose="020F0502020204030204" pitchFamily="34" charset="0"/>
                <a:cs typeface="Times New Roman" panose="02020603050405020304" pitchFamily="18" charset="0"/>
              </a:rPr>
              <a:t>in MongoDB and </a:t>
            </a:r>
            <a:r>
              <a:rPr lang="en-US" sz="1600" dirty="0" err="1">
                <a:latin typeface="Times New Roman" panose="02020603050405020304" pitchFamily="18" charset="0"/>
                <a:ea typeface="Calibri" panose="020F0502020204030204" pitchFamily="34" charset="0"/>
                <a:cs typeface="Times New Roman" panose="02020603050405020304" pitchFamily="18" charset="0"/>
              </a:rPr>
              <a:t>OracleDB</a:t>
            </a:r>
            <a:r>
              <a:rPr lang="en-US" sz="1600" dirty="0">
                <a:latin typeface="Times New Roman" panose="02020603050405020304" pitchFamily="18" charset="0"/>
                <a:ea typeface="Calibri" panose="020F0502020204030204" pitchFamily="34" charset="0"/>
                <a:cs typeface="Times New Roman" panose="02020603050405020304" pitchFamily="18" charset="0"/>
              </a:rPr>
              <a:t>. It provides a booking summary view for users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to </a:t>
            </a:r>
            <a:r>
              <a:rPr lang="en-US" sz="1600" dirty="0">
                <a:latin typeface="Times New Roman" panose="02020603050405020304" pitchFamily="18" charset="0"/>
                <a:ea typeface="Calibri" panose="020F0502020204030204" pitchFamily="34" charset="0"/>
                <a:cs typeface="Times New Roman" panose="02020603050405020304" pitchFamily="18" charset="0"/>
              </a:rPr>
              <a:t>confirm or modify before finalizing the seat reservation</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Google Shape;310;p16">
            <a:extLst>
              <a:ext uri="{FF2B5EF4-FFF2-40B4-BE49-F238E27FC236}">
                <a16:creationId xmlns:a16="http://schemas.microsoft.com/office/drawing/2014/main" xmlns="" id="{8E512BA3-A8EA-8702-7D65-2427D929D8AC}"/>
              </a:ext>
            </a:extLst>
          </p:cNvPr>
          <p:cNvSpPr txBox="1">
            <a:spLocks noGrp="1"/>
          </p:cNvSpPr>
          <p:nvPr>
            <p:ph type="dt" sz="half" idx="10"/>
          </p:nvPr>
        </p:nvSpPr>
        <p:spPr>
          <a:xfrm>
            <a:off x="333683" y="6507367"/>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7A6B9DD0-328B-48F8-84ED-6664935368F1}"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
        <p:nvSpPr>
          <p:cNvPr id="7" name="Google Shape;311;p16">
            <a:extLst>
              <a:ext uri="{FF2B5EF4-FFF2-40B4-BE49-F238E27FC236}">
                <a16:creationId xmlns:a16="http://schemas.microsoft.com/office/drawing/2014/main" xmlns="" id="{B953B941-2C90-D22D-1881-4FEFA5E1B3F1}"/>
              </a:ext>
            </a:extLst>
          </p:cNvPr>
          <p:cNvSpPr txBox="1">
            <a:spLocks noGrp="1"/>
          </p:cNvSpPr>
          <p:nvPr>
            <p:ph type="sldNum" sz="quarter" idx="12"/>
          </p:nvPr>
        </p:nvSpPr>
        <p:spPr>
          <a:xfrm>
            <a:off x="6566105" y="6536689"/>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10</a:t>
            </a:fld>
            <a:endParaRPr sz="1200">
              <a:solidFill>
                <a:srgbClr val="898989"/>
              </a:solidFill>
              <a:latin typeface="Arial"/>
              <a:ea typeface="Arial"/>
              <a:cs typeface="Arial"/>
              <a:sym typeface="Arial"/>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39" y="4163965"/>
            <a:ext cx="6248322" cy="2477818"/>
          </a:xfrm>
          <a:prstGeom prst="rect">
            <a:avLst/>
          </a:prstGeom>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7"/>
          <p:cNvSpPr txBox="1"/>
          <p:nvPr/>
        </p:nvSpPr>
        <p:spPr>
          <a:xfrm>
            <a:off x="113605" y="1295299"/>
            <a:ext cx="9030395" cy="1200288"/>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600" b="1" dirty="0">
                <a:solidFill>
                  <a:schemeClr val="dk1"/>
                </a:solidFill>
                <a:latin typeface="Times New Roman"/>
                <a:ea typeface="Times New Roman"/>
                <a:cs typeface="Times New Roman"/>
                <a:sym typeface="Times New Roman"/>
              </a:rPr>
              <a:t>Module -</a:t>
            </a:r>
            <a:r>
              <a:rPr lang="en-US" sz="3600" b="1" i="0" u="none" dirty="0">
                <a:solidFill>
                  <a:schemeClr val="dk1"/>
                </a:solidFill>
                <a:latin typeface="Times New Roman"/>
                <a:ea typeface="Times New Roman"/>
                <a:cs typeface="Times New Roman"/>
                <a:sym typeface="Times New Roman"/>
              </a:rPr>
              <a:t> II </a:t>
            </a:r>
            <a:endParaRPr sz="3600" dirty="0"/>
          </a:p>
          <a:p>
            <a:pPr marL="0" marR="0" lvl="0" indent="0" algn="ctr" rtl="0">
              <a:lnSpc>
                <a:spcPct val="100000"/>
              </a:lnSpc>
              <a:spcBef>
                <a:spcPts val="0"/>
              </a:spcBef>
              <a:spcAft>
                <a:spcPts val="0"/>
              </a:spcAft>
              <a:buClr>
                <a:schemeClr val="dk1"/>
              </a:buClr>
              <a:buSzPts val="2000"/>
              <a:buFont typeface="Arial"/>
              <a:buNone/>
            </a:pPr>
            <a:endParaRPr sz="3600" b="1" i="0" u="none"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xmlns="" id="{2E5857DF-80A2-5119-D9A3-C07289765EFA}"/>
              </a:ext>
            </a:extLst>
          </p:cNvPr>
          <p:cNvSpPr txBox="1"/>
          <p:nvPr/>
        </p:nvSpPr>
        <p:spPr>
          <a:xfrm>
            <a:off x="1246505" y="2378810"/>
            <a:ext cx="6764594" cy="1446550"/>
          </a:xfrm>
          <a:prstGeom prst="rect">
            <a:avLst/>
          </a:prstGeom>
          <a:noFill/>
        </p:spPr>
        <p:txBody>
          <a:bodyPr wrap="square" rtlCol="0">
            <a:spAutoFit/>
          </a:bodyPr>
          <a:lstStyle/>
          <a:p>
            <a:pPr algn="ctr"/>
            <a:r>
              <a:rPr lang="en-US" sz="4400" b="1" dirty="0">
                <a:latin typeface="Times New Roman" panose="02020603050405020304" pitchFamily="18" charset="0"/>
                <a:ea typeface="Calibri" panose="020F0502020204030204" pitchFamily="34" charset="0"/>
              </a:rPr>
              <a:t> Messaging and Confirmation System</a:t>
            </a:r>
            <a:endParaRPr lang="en-IN" sz="4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xmlns="" id="{02859EAC-68D7-EF33-02AA-CA07EA2B0322}"/>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2C8FAEB8-8D0A-D110-414A-87B1A5607B4E}"/>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TextBox 1">
            <a:extLst>
              <a:ext uri="{FF2B5EF4-FFF2-40B4-BE49-F238E27FC236}">
                <a16:creationId xmlns:a16="http://schemas.microsoft.com/office/drawing/2014/main" xmlns="" id="{B0A0B7AE-61C8-3EAB-D5D5-56A915B434CF}"/>
              </a:ext>
            </a:extLst>
          </p:cNvPr>
          <p:cNvSpPr txBox="1"/>
          <p:nvPr/>
        </p:nvSpPr>
        <p:spPr>
          <a:xfrm>
            <a:off x="731519" y="138748"/>
            <a:ext cx="7832377" cy="461665"/>
          </a:xfrm>
          <a:prstGeom prst="rect">
            <a:avLst/>
          </a:prstGeom>
          <a:noFill/>
        </p:spPr>
        <p:txBody>
          <a:bodyPr wrap="square" rtlCol="0">
            <a:spAutoFit/>
          </a:bodyPr>
          <a:lstStyle/>
          <a:p>
            <a:pPr algn="ctr"/>
            <a:r>
              <a:rPr lang="en-US" sz="2400" b="1" dirty="0">
                <a:latin typeface="Times New Roman" panose="02020603050405020304" pitchFamily="18" charset="0"/>
                <a:ea typeface="Calibri" panose="020F0502020204030204" pitchFamily="34" charset="0"/>
              </a:rPr>
              <a:t> Messaging and Confirmation System</a:t>
            </a:r>
          </a:p>
        </p:txBody>
      </p:sp>
      <p:sp>
        <p:nvSpPr>
          <p:cNvPr id="3" name="TextBox 2">
            <a:extLst>
              <a:ext uri="{FF2B5EF4-FFF2-40B4-BE49-F238E27FC236}">
                <a16:creationId xmlns:a16="http://schemas.microsoft.com/office/drawing/2014/main" xmlns="" id="{890C31AB-4752-D336-F055-DFFBEBE685C5}"/>
              </a:ext>
            </a:extLst>
          </p:cNvPr>
          <p:cNvSpPr txBox="1"/>
          <p:nvPr/>
        </p:nvSpPr>
        <p:spPr>
          <a:xfrm>
            <a:off x="731519" y="1038316"/>
            <a:ext cx="7684693" cy="2727029"/>
          </a:xfrm>
          <a:prstGeom prst="rect">
            <a:avLst/>
          </a:prstGeom>
          <a:noFill/>
        </p:spPr>
        <p:txBody>
          <a:bodyPr wrap="square" rtlCol="0">
            <a:spAutoFit/>
          </a:bodyPr>
          <a:lstStyle/>
          <a:p>
            <a:pPr lvl="0" algn="just">
              <a:lnSpc>
                <a:spcPct val="107000"/>
              </a:lnSpc>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TASK 1: </a:t>
            </a:r>
            <a:r>
              <a:rPr lang="en-IN" sz="1600" b="1" dirty="0">
                <a:latin typeface="Times New Roman" panose="02020603050405020304" pitchFamily="18" charset="0"/>
                <a:ea typeface="Calibri" panose="020F0502020204030204" pitchFamily="34" charset="0"/>
                <a:cs typeface="Times New Roman" panose="02020603050405020304" pitchFamily="18" charset="0"/>
              </a:rPr>
              <a:t>Email and SMS Confirmation: </a:t>
            </a:r>
            <a:r>
              <a:rPr lang="en-US" sz="1600" dirty="0">
                <a:latin typeface="Times New Roman" panose="02020603050405020304" pitchFamily="18" charset="0"/>
                <a:ea typeface="Calibri" panose="020F0502020204030204" pitchFamily="34" charset="0"/>
                <a:cs typeface="Times New Roman" panose="02020603050405020304" pitchFamily="18" charset="0"/>
              </a:rPr>
              <a:t>This task involves setting up </a:t>
            </a:r>
            <a:r>
              <a:rPr lang="en-US" sz="1600" dirty="0" err="1">
                <a:latin typeface="Times New Roman" panose="02020603050405020304" pitchFamily="18" charset="0"/>
                <a:ea typeface="Calibri" panose="020F0502020204030204" pitchFamily="34" charset="0"/>
                <a:cs typeface="Times New Roman" panose="02020603050405020304" pitchFamily="18" charset="0"/>
              </a:rPr>
              <a:t>Nodemailer</a:t>
            </a:r>
            <a:r>
              <a:rPr lang="en-US" sz="1600" dirty="0">
                <a:latin typeface="Times New Roman" panose="02020603050405020304" pitchFamily="18" charset="0"/>
                <a:ea typeface="Calibri" panose="020F0502020204030204" pitchFamily="34" charset="0"/>
                <a:cs typeface="Times New Roman" panose="02020603050405020304" pitchFamily="18" charset="0"/>
              </a:rPr>
              <a:t> for sending booking confirmation emails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sz="1600" dirty="0">
                <a:latin typeface="Times New Roman" panose="02020603050405020304" pitchFamily="18" charset="0"/>
                <a:ea typeface="Calibri" panose="020F0502020204030204" pitchFamily="34" charset="0"/>
                <a:cs typeface="Times New Roman" panose="02020603050405020304" pitchFamily="18" charset="0"/>
              </a:rPr>
              <a:t>optionally integrating </a:t>
            </a:r>
            <a:r>
              <a:rPr lang="en-US" sz="1600" dirty="0" err="1">
                <a:latin typeface="Times New Roman" panose="02020603050405020304" pitchFamily="18" charset="0"/>
                <a:ea typeface="Calibri" panose="020F0502020204030204" pitchFamily="34" charset="0"/>
                <a:cs typeface="Times New Roman" panose="02020603050405020304" pitchFamily="18" charset="0"/>
              </a:rPr>
              <a:t>Twilio</a:t>
            </a:r>
            <a:r>
              <a:rPr lang="en-US" sz="1600" dirty="0">
                <a:latin typeface="Times New Roman" panose="02020603050405020304" pitchFamily="18" charset="0"/>
                <a:ea typeface="Calibri" panose="020F0502020204030204" pitchFamily="34" charset="0"/>
                <a:cs typeface="Times New Roman" panose="02020603050405020304" pitchFamily="18" charset="0"/>
              </a:rPr>
              <a:t> to send real-time booking confirmations via SMS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for </a:t>
            </a:r>
            <a:r>
              <a:rPr lang="en-US" sz="1600" dirty="0">
                <a:latin typeface="Times New Roman" panose="02020603050405020304" pitchFamily="18" charset="0"/>
                <a:ea typeface="Calibri" panose="020F0502020204030204" pitchFamily="34" charset="0"/>
                <a:cs typeface="Times New Roman" panose="02020603050405020304" pitchFamily="18" charset="0"/>
              </a:rPr>
              <a:t>better communication.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TASK 2: </a:t>
            </a:r>
            <a:r>
              <a:rPr lang="en-US" sz="1600" b="1" dirty="0">
                <a:latin typeface="Times New Roman" panose="02020603050405020304" pitchFamily="18" charset="0"/>
                <a:ea typeface="Calibri" panose="020F0502020204030204" pitchFamily="34" charset="0"/>
                <a:cs typeface="Times New Roman" panose="02020603050405020304" pitchFamily="18" charset="0"/>
              </a:rPr>
              <a:t>Booking Logs and Monitoring</a:t>
            </a:r>
            <a:r>
              <a:rPr lang="en-US" sz="1600" b="1" dirty="0">
                <a:latin typeface="Calibri" panose="020F0502020204030204" pitchFamily="34"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The system stores all booking histories and messaging logs separately. It provides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admin </a:t>
            </a:r>
            <a:r>
              <a:rPr lang="en-US" sz="1600" dirty="0">
                <a:latin typeface="Times New Roman" panose="02020603050405020304" pitchFamily="18" charset="0"/>
                <a:ea typeface="Calibri" panose="020F0502020204030204" pitchFamily="34" charset="0"/>
                <a:cs typeface="Times New Roman" panose="02020603050405020304" pitchFamily="18" charset="0"/>
              </a:rPr>
              <a:t>access to monitor booking statuses, retry failed notifications, and ensure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messaging </a:t>
            </a:r>
            <a:r>
              <a:rPr lang="en-US" sz="1600" dirty="0">
                <a:latin typeface="Times New Roman" panose="02020603050405020304" pitchFamily="18" charset="0"/>
                <a:ea typeface="Calibri" panose="020F0502020204030204" pitchFamily="34" charset="0"/>
                <a:cs typeface="Times New Roman" panose="02020603050405020304" pitchFamily="18" charset="0"/>
              </a:rPr>
              <a:t>reliability during critical operations.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TASK 3: </a:t>
            </a: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Administration Dashboard: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administration dashboard will provide restaurant owners and managers a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centralized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view of all bookings, food orders, and seat availability. It will allow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admins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to manage time slots, update seat capacity, monitor booking trends, handle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premium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bookings, and review messaging status in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real-time.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Google Shape;311;p16">
            <a:extLst>
              <a:ext uri="{FF2B5EF4-FFF2-40B4-BE49-F238E27FC236}">
                <a16:creationId xmlns:a16="http://schemas.microsoft.com/office/drawing/2014/main" xmlns="" id="{4A34F4FE-CB3D-2B23-097C-09DA5513FE56}"/>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12</a:t>
            </a:fld>
            <a:endParaRPr sz="1200" dirty="0">
              <a:solidFill>
                <a:srgbClr val="898989"/>
              </a:solidFill>
              <a:latin typeface="Arial"/>
              <a:ea typeface="Arial"/>
              <a:cs typeface="Arial"/>
              <a:sym typeface="Arial"/>
            </a:endParaRPr>
          </a:p>
        </p:txBody>
      </p:sp>
      <p:sp>
        <p:nvSpPr>
          <p:cNvPr id="8" name="TextBox 7">
            <a:extLst>
              <a:ext uri="{FF2B5EF4-FFF2-40B4-BE49-F238E27FC236}">
                <a16:creationId xmlns:a16="http://schemas.microsoft.com/office/drawing/2014/main" xmlns="" id="{4B8E5D91-C261-266D-15E9-8A7A04DA05CF}"/>
              </a:ext>
            </a:extLst>
          </p:cNvPr>
          <p:cNvSpPr txBox="1"/>
          <p:nvPr/>
        </p:nvSpPr>
        <p:spPr>
          <a:xfrm>
            <a:off x="546162" y="6421769"/>
            <a:ext cx="4581832" cy="307777"/>
          </a:xfrm>
          <a:prstGeom prst="rect">
            <a:avLst/>
          </a:prstGeom>
          <a:noFill/>
        </p:spPr>
        <p:txBody>
          <a:bodyPr wrap="square">
            <a:spAutoFit/>
          </a:bodyPr>
          <a:lstStyle/>
          <a:p>
            <a:fld id="{7A6B9DD0-328B-48F8-84ED-6664935368F1}" type="datetime1">
              <a:rPr lang="en-US" sz="1400" b="0" i="0" u="none" strike="noStrike" cap="none" smtClean="0">
                <a:solidFill>
                  <a:srgbClr val="888888"/>
                </a:solidFill>
                <a:latin typeface="Arial"/>
                <a:cs typeface="Arial"/>
                <a:sym typeface="Arial"/>
              </a:rPr>
              <a:pPr/>
              <a:t>5/15/2025</a:t>
            </a:fld>
            <a:endParaRPr lang="en-IN"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9109" y="3881536"/>
            <a:ext cx="6707854" cy="2540234"/>
          </a:xfrm>
          <a:prstGeom prst="rect">
            <a:avLst/>
          </a:prstGeom>
        </p:spPr>
      </p:pic>
    </p:spTree>
    <p:extLst>
      <p:ext uri="{BB962C8B-B14F-4D97-AF65-F5344CB8AC3E}">
        <p14:creationId xmlns:p14="http://schemas.microsoft.com/office/powerpoint/2010/main" val="2578436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69"/>
          <p:cNvSpPr txBox="1"/>
          <p:nvPr/>
        </p:nvSpPr>
        <p:spPr>
          <a:xfrm>
            <a:off x="0" y="1689743"/>
            <a:ext cx="8756015" cy="1200288"/>
          </a:xfrm>
          <a:prstGeom prst="rect">
            <a:avLst/>
          </a:prstGeom>
          <a:noFill/>
          <a:ln>
            <a:noFill/>
          </a:ln>
        </p:spPr>
        <p:txBody>
          <a:bodyPr spcFirstLastPara="1" wrap="square" lIns="91425" tIns="45700" rIns="91425" bIns="45700" anchor="t" anchorCtr="0">
            <a:spAutoFit/>
          </a:bodyPr>
          <a:lstStyle/>
          <a:p>
            <a:pPr lvl="0" algn="ctr">
              <a:buClr>
                <a:schemeClr val="dk1"/>
              </a:buClr>
              <a:buSzPts val="2800"/>
            </a:pPr>
            <a:r>
              <a:rPr lang="en-US" sz="3600" b="1" dirty="0">
                <a:solidFill>
                  <a:schemeClr val="dk1"/>
                </a:solidFill>
                <a:latin typeface="Times New Roman"/>
                <a:ea typeface="Times New Roman"/>
                <a:cs typeface="Times New Roman"/>
                <a:sym typeface="Times New Roman"/>
              </a:rPr>
              <a:t>Module -</a:t>
            </a:r>
            <a:r>
              <a:rPr lang="en-US" sz="3600" b="1" i="0" u="none" dirty="0">
                <a:solidFill>
                  <a:schemeClr val="dk1"/>
                </a:solidFill>
                <a:latin typeface="Times New Roman"/>
                <a:ea typeface="Times New Roman"/>
                <a:cs typeface="Times New Roman"/>
                <a:sym typeface="Times New Roman"/>
              </a:rPr>
              <a:t> III </a:t>
            </a:r>
            <a:endParaRPr sz="3600" dirty="0"/>
          </a:p>
          <a:p>
            <a:pPr marL="0" marR="0" lvl="0" indent="0" algn="ctr" rtl="0">
              <a:lnSpc>
                <a:spcPct val="100000"/>
              </a:lnSpc>
              <a:spcBef>
                <a:spcPts val="0"/>
              </a:spcBef>
              <a:spcAft>
                <a:spcPts val="0"/>
              </a:spcAft>
              <a:buClr>
                <a:schemeClr val="dk1"/>
              </a:buClr>
              <a:buSzPts val="2000"/>
              <a:buFont typeface="Arial"/>
              <a:buNone/>
            </a:pPr>
            <a:endParaRPr sz="3600" b="1" i="0" u="none"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xmlns="" id="{C8154232-06A3-9088-3979-C98F2E042A80}"/>
              </a:ext>
            </a:extLst>
          </p:cNvPr>
          <p:cNvSpPr txBox="1"/>
          <p:nvPr/>
        </p:nvSpPr>
        <p:spPr>
          <a:xfrm>
            <a:off x="1081649" y="2530798"/>
            <a:ext cx="7517150" cy="1377108"/>
          </a:xfrm>
          <a:prstGeom prst="rect">
            <a:avLst/>
          </a:prstGeom>
          <a:noFill/>
        </p:spPr>
        <p:txBody>
          <a:bodyPr wrap="square" rtlCol="0">
            <a:spAutoFit/>
          </a:bodyPr>
          <a:lstStyle/>
          <a:p>
            <a:pPr algn="ctr">
              <a:lnSpc>
                <a:spcPct val="107000"/>
              </a:lnSpc>
              <a:spcAft>
                <a:spcPts val="800"/>
              </a:spcAft>
            </a:pPr>
            <a:r>
              <a:rPr lang="en-US" sz="4000" b="1" dirty="0">
                <a:latin typeface="Times New Roman" panose="02020603050405020304" pitchFamily="18" charset="0"/>
                <a:ea typeface="Calibri" panose="020F0502020204030204" pitchFamily="34" charset="0"/>
                <a:cs typeface="Times New Roman" panose="02020603050405020304" pitchFamily="18" charset="0"/>
              </a:rPr>
              <a:t> Pre-Food Ordering and Loyalty Perks Integration </a:t>
            </a:r>
            <a:endParaRPr lang="en-IN"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39">
          <a:extLst>
            <a:ext uri="{FF2B5EF4-FFF2-40B4-BE49-F238E27FC236}">
              <a16:creationId xmlns:a16="http://schemas.microsoft.com/office/drawing/2014/main" xmlns="" id="{F6051296-1ED6-95F2-5881-34CF568EB39C}"/>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B3F6BD18-6F36-FF36-A2BD-C34E92AB2BD0}"/>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TextBox 1">
            <a:extLst>
              <a:ext uri="{FF2B5EF4-FFF2-40B4-BE49-F238E27FC236}">
                <a16:creationId xmlns:a16="http://schemas.microsoft.com/office/drawing/2014/main" xmlns="" id="{33BB2950-2197-FFAC-AD7F-FABBB69D3C0E}"/>
              </a:ext>
            </a:extLst>
          </p:cNvPr>
          <p:cNvSpPr txBox="1"/>
          <p:nvPr/>
        </p:nvSpPr>
        <p:spPr>
          <a:xfrm>
            <a:off x="394509" y="168380"/>
            <a:ext cx="8354982" cy="553357"/>
          </a:xfrm>
          <a:prstGeom prst="rect">
            <a:avLst/>
          </a:prstGeom>
          <a:noFill/>
        </p:spPr>
        <p:txBody>
          <a:bodyPr wrap="square" rtlCol="0">
            <a:spAutoFit/>
          </a:bodyPr>
          <a:lstStyle/>
          <a:p>
            <a:pPr lvl="0" algn="ctr">
              <a:lnSpc>
                <a:spcPct val="107000"/>
              </a:lnSpc>
              <a:spcAft>
                <a:spcPts val="800"/>
              </a:spcAft>
            </a:pPr>
            <a:r>
              <a:rPr lang="en-US" sz="2800" b="1" dirty="0">
                <a:latin typeface="Times New Roman" panose="02020603050405020304" pitchFamily="18" charset="0"/>
                <a:ea typeface="Calibri" panose="020F0502020204030204" pitchFamily="34" charset="0"/>
              </a:rPr>
              <a:t> Pre-Food Ordering and Loyalty Perks Integration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6CCC667E-70D2-3EA6-8B66-B33C2C8485AA}"/>
              </a:ext>
            </a:extLst>
          </p:cNvPr>
          <p:cNvSpPr txBox="1"/>
          <p:nvPr/>
        </p:nvSpPr>
        <p:spPr>
          <a:xfrm>
            <a:off x="625151" y="909997"/>
            <a:ext cx="7903030" cy="2655727"/>
          </a:xfrm>
          <a:prstGeom prst="rect">
            <a:avLst/>
          </a:prstGeom>
          <a:noFill/>
        </p:spPr>
        <p:txBody>
          <a:bodyPr wrap="square" rtlCol="0">
            <a:spAutoFit/>
          </a:bodyPr>
          <a:lstStyle/>
          <a:p>
            <a:pPr lvl="0"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TASK 1: </a:t>
            </a:r>
            <a:r>
              <a:rPr lang="en-IN" sz="1600" b="1" dirty="0">
                <a:latin typeface="Times New Roman" panose="02020603050405020304" pitchFamily="18" charset="0"/>
                <a:ea typeface="Calibri" panose="020F0502020204030204" pitchFamily="34" charset="0"/>
                <a:cs typeface="Times New Roman" panose="02020603050405020304" pitchFamily="18" charset="0"/>
              </a:rPr>
              <a:t>Menu Listing and Selection: </a:t>
            </a:r>
            <a:r>
              <a:rPr lang="en-US" sz="1600" dirty="0">
                <a:latin typeface="Times New Roman" panose="02020603050405020304" pitchFamily="18" charset="0"/>
                <a:ea typeface="Calibri" panose="020F0502020204030204" pitchFamily="34" charset="0"/>
                <a:cs typeface="Times New Roman" panose="02020603050405020304" pitchFamily="18" charset="0"/>
              </a:rPr>
              <a:t>This task fetches the restaurant menu, displays food items for customers to browse,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sz="1600" dirty="0">
                <a:latin typeface="Times New Roman" panose="02020603050405020304" pitchFamily="18" charset="0"/>
                <a:ea typeface="Calibri" panose="020F0502020204030204" pitchFamily="34" charset="0"/>
                <a:cs typeface="Times New Roman" panose="02020603050405020304" pitchFamily="18" charset="0"/>
              </a:rPr>
              <a:t>allows users to select multiple items to add to their cart, dynamically updating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1600" dirty="0">
                <a:latin typeface="Times New Roman" panose="02020603050405020304" pitchFamily="18" charset="0"/>
                <a:ea typeface="Calibri" panose="020F0502020204030204" pitchFamily="34" charset="0"/>
                <a:cs typeface="Times New Roman" panose="02020603050405020304" pitchFamily="18" charset="0"/>
              </a:rPr>
              <a:t>total price.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TASK 2: </a:t>
            </a:r>
            <a:r>
              <a:rPr lang="en-US" sz="1600" b="1" dirty="0">
                <a:latin typeface="Times New Roman" panose="02020603050405020304" pitchFamily="18" charset="0"/>
                <a:ea typeface="Calibri" panose="020F0502020204030204" pitchFamily="34" charset="0"/>
                <a:cs typeface="Times New Roman" panose="02020603050405020304" pitchFamily="18" charset="0"/>
              </a:rPr>
              <a:t>Food Order Linking with Seat </a:t>
            </a: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Booking</a:t>
            </a: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latin typeface="Times New Roman" panose="02020603050405020304" pitchFamily="18" charset="0"/>
                <a:ea typeface="Calibri" panose="020F0502020204030204" pitchFamily="34" charset="0"/>
                <a:cs typeface="Times New Roman" panose="02020603050405020304" pitchFamily="18" charset="0"/>
              </a:rPr>
              <a:t>The selected food orders are linked with the seat booking records in MongoDB.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Food </a:t>
            </a:r>
            <a:r>
              <a:rPr lang="en-US" sz="1600" dirty="0">
                <a:latin typeface="Times New Roman" panose="02020603050405020304" pitchFamily="18" charset="0"/>
                <a:ea typeface="Calibri" panose="020F0502020204030204" pitchFamily="34" charset="0"/>
                <a:cs typeface="Times New Roman" panose="02020603050405020304" pitchFamily="18" charset="0"/>
              </a:rPr>
              <a:t>order summaries are displayed along with the seat booking details for user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review </a:t>
            </a:r>
            <a:r>
              <a:rPr lang="en-US" sz="1600" dirty="0">
                <a:latin typeface="Times New Roman" panose="02020603050405020304" pitchFamily="18" charset="0"/>
                <a:ea typeface="Calibri" panose="020F0502020204030204" pitchFamily="34" charset="0"/>
                <a:cs typeface="Times New Roman" panose="02020603050405020304" pitchFamily="18" charset="0"/>
              </a:rPr>
              <a:t>before final confirmation</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07000"/>
              </a:lnSpc>
              <a:spcAft>
                <a:spcPts val="800"/>
              </a:spcAft>
            </a:pPr>
            <a:r>
              <a:rPr lang="en-IN" sz="1600" b="1" dirty="0" smtClean="0">
                <a:effectLst/>
                <a:latin typeface="Times New Roman" panose="02020603050405020304" pitchFamily="18" charset="0"/>
                <a:ea typeface="Calibri" panose="020F0502020204030204" pitchFamily="34" charset="0"/>
                <a:cs typeface="Times New Roman" panose="02020603050405020304" pitchFamily="18" charset="0"/>
              </a:rPr>
              <a:t>TASK 3</a:t>
            </a:r>
            <a:r>
              <a:rPr lang="en-IN" sz="1600" b="1" dirty="0">
                <a:latin typeface="Times New Roman" panose="02020603050405020304" pitchFamily="18" charset="0"/>
                <a:ea typeface="Calibri" panose="020F0502020204030204" pitchFamily="34" charset="0"/>
                <a:cs typeface="Times New Roman" panose="02020603050405020304" pitchFamily="18" charset="0"/>
              </a:rPr>
              <a:t>: Pre-Food Payment Integration : </a:t>
            </a:r>
            <a:r>
              <a:rPr lang="en-US" sz="1600" dirty="0">
                <a:latin typeface="Times New Roman" panose="02020603050405020304" pitchFamily="18" charset="0"/>
                <a:ea typeface="Calibri" panose="020F0502020204030204" pitchFamily="34" charset="0"/>
                <a:cs typeface="Times New Roman" panose="02020603050405020304" pitchFamily="18" charset="0"/>
              </a:rPr>
              <a:t>The system plans to integrate payment gateways like Stripe or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Razorpay</a:t>
            </a:r>
            <a:r>
              <a:rPr lang="en-US" sz="1600" dirty="0">
                <a:latin typeface="Times New Roman" panose="02020603050405020304" pitchFamily="18" charset="0"/>
                <a:ea typeface="Calibri" panose="020F0502020204030204" pitchFamily="34" charset="0"/>
                <a:cs typeface="Times New Roman" panose="02020603050405020304" pitchFamily="18" charset="0"/>
              </a:rPr>
              <a:t> to allow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full </a:t>
            </a:r>
            <a:r>
              <a:rPr lang="en-US" sz="1600" dirty="0">
                <a:latin typeface="Times New Roman" panose="02020603050405020304" pitchFamily="18" charset="0"/>
                <a:ea typeface="Calibri" panose="020F0502020204030204" pitchFamily="34" charset="0"/>
                <a:cs typeface="Times New Roman" panose="02020603050405020304" pitchFamily="18" charset="0"/>
              </a:rPr>
              <a:t>online payment. It will also auto-generate invoice receipts and handle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cancellation </a:t>
            </a:r>
            <a:r>
              <a:rPr lang="en-US" sz="1600" dirty="0">
                <a:latin typeface="Times New Roman" panose="02020603050405020304" pitchFamily="18" charset="0"/>
                <a:ea typeface="Calibri" panose="020F0502020204030204" pitchFamily="34" charset="0"/>
                <a:cs typeface="Times New Roman" panose="02020603050405020304" pitchFamily="18" charset="0"/>
              </a:rPr>
              <a:t>or refund processes in future enhancements</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4769F4E6-A453-C481-5D4A-410AE0B3294E}"/>
              </a:ext>
            </a:extLst>
          </p:cNvPr>
          <p:cNvSpPr txBox="1"/>
          <p:nvPr/>
        </p:nvSpPr>
        <p:spPr>
          <a:xfrm>
            <a:off x="546162" y="6421769"/>
            <a:ext cx="4581832" cy="307777"/>
          </a:xfrm>
          <a:prstGeom prst="rect">
            <a:avLst/>
          </a:prstGeom>
          <a:noFill/>
        </p:spPr>
        <p:txBody>
          <a:bodyPr wrap="square">
            <a:spAutoFit/>
          </a:bodyPr>
          <a:lstStyle/>
          <a:p>
            <a:fld id="{7A6B9DD0-328B-48F8-84ED-6664935368F1}" type="datetime1">
              <a:rPr lang="en-US" sz="1400" b="0" i="0" u="none" strike="noStrike" cap="none" smtClean="0">
                <a:solidFill>
                  <a:srgbClr val="888888"/>
                </a:solidFill>
                <a:latin typeface="Arial"/>
                <a:cs typeface="Arial"/>
                <a:sym typeface="Arial"/>
              </a:rPr>
              <a:pPr/>
              <a:t>5/15/2025</a:t>
            </a:fld>
            <a:endParaRPr lang="en-IN" dirty="0"/>
          </a:p>
        </p:txBody>
      </p:sp>
      <p:sp>
        <p:nvSpPr>
          <p:cNvPr id="5" name="Google Shape;311;p16">
            <a:extLst>
              <a:ext uri="{FF2B5EF4-FFF2-40B4-BE49-F238E27FC236}">
                <a16:creationId xmlns:a16="http://schemas.microsoft.com/office/drawing/2014/main" xmlns="" id="{C4C2FEE4-D1F6-04F7-0C43-2BE7930401B3}"/>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14</a:t>
            </a:fld>
            <a:endParaRPr sz="1200" dirty="0">
              <a:solidFill>
                <a:srgbClr val="898989"/>
              </a:solidFill>
              <a:latin typeface="Arial"/>
              <a:ea typeface="Arial"/>
              <a:cs typeface="Arial"/>
              <a:sym typeface="Aria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906" y="3565724"/>
            <a:ext cx="6027576" cy="3292276"/>
          </a:xfrm>
          <a:prstGeom prst="rect">
            <a:avLst/>
          </a:prstGeom>
        </p:spPr>
      </p:pic>
    </p:spTree>
    <p:extLst>
      <p:ext uri="{BB962C8B-B14F-4D97-AF65-F5344CB8AC3E}">
        <p14:creationId xmlns:p14="http://schemas.microsoft.com/office/powerpoint/2010/main" val="14641735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E93FB-CFA2-BEA7-47C0-7288B29A16B4}"/>
              </a:ext>
            </a:extLst>
          </p:cNvPr>
          <p:cNvSpPr>
            <a:spLocks noGrp="1"/>
          </p:cNvSpPr>
          <p:nvPr>
            <p:ph type="title"/>
          </p:nvPr>
        </p:nvSpPr>
        <p:spPr>
          <a:xfrm>
            <a:off x="762762" y="2535302"/>
            <a:ext cx="7886700" cy="1325563"/>
          </a:xfrm>
        </p:spPr>
        <p:txBody>
          <a:bodyPr>
            <a:noAutofit/>
          </a:bodyPr>
          <a:lstStyle/>
          <a:p>
            <a:pPr algn="ctr"/>
            <a:r>
              <a:rPr lang="en-IN" sz="4400" b="1" dirty="0">
                <a:latin typeface="Times New Roman" panose="02020603050405020304" pitchFamily="18" charset="0"/>
                <a:cs typeface="Times New Roman" panose="02020603050405020304" pitchFamily="18" charset="0"/>
              </a:rPr>
              <a:t>   INPUT AND OUTPUT     SCREENSHOTS</a:t>
            </a:r>
            <a:br>
              <a:rPr lang="en-IN" sz="4400" b="1" dirty="0">
                <a:latin typeface="Times New Roman" panose="02020603050405020304" pitchFamily="18" charset="0"/>
                <a:cs typeface="Times New Roman" panose="02020603050405020304" pitchFamily="18" charset="0"/>
              </a:rPr>
            </a:br>
            <a:endParaRPr lang="en-IN" sz="4400" dirty="0"/>
          </a:p>
        </p:txBody>
      </p:sp>
      <p:sp>
        <p:nvSpPr>
          <p:cNvPr id="5" name="Date Placeholder 4">
            <a:extLst>
              <a:ext uri="{FF2B5EF4-FFF2-40B4-BE49-F238E27FC236}">
                <a16:creationId xmlns:a16="http://schemas.microsoft.com/office/drawing/2014/main" xmlns="" id="{1DEB6AD4-45F9-CA55-A4AE-421867106A15}"/>
              </a:ext>
            </a:extLst>
          </p:cNvPr>
          <p:cNvSpPr>
            <a:spLocks noGrp="1"/>
          </p:cNvSpPr>
          <p:nvPr>
            <p:ph type="dt" sz="half" idx="10"/>
          </p:nvPr>
        </p:nvSpPr>
        <p:spPr/>
        <p:txBody>
          <a:bodyPr/>
          <a:lstStyle/>
          <a:p>
            <a:fld id="{B36D2D96-FE9E-4CBC-A309-E2C2C2450135}" type="datetime1">
              <a:rPr lang="en-US" smtClean="0"/>
              <a:t>5/15/2025</a:t>
            </a:fld>
            <a:endParaRPr lang="en-US"/>
          </a:p>
        </p:txBody>
      </p:sp>
      <p:sp>
        <p:nvSpPr>
          <p:cNvPr id="6" name="Slide Number Placeholder 5">
            <a:extLst>
              <a:ext uri="{FF2B5EF4-FFF2-40B4-BE49-F238E27FC236}">
                <a16:creationId xmlns:a16="http://schemas.microsoft.com/office/drawing/2014/main" xmlns="" id="{FE655B40-FD48-40B3-29E6-1D72683E42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65316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xmlns="" id="{3F904798-1670-1EFD-AAD6-9DCD3AA826B0}"/>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433D1E63-B29E-0793-9CA0-44498EA660E1}"/>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8" name="TextBox 7">
            <a:extLst>
              <a:ext uri="{FF2B5EF4-FFF2-40B4-BE49-F238E27FC236}">
                <a16:creationId xmlns:a16="http://schemas.microsoft.com/office/drawing/2014/main" xmlns="" id="{21FDD6E1-D9E0-513B-FA56-1564E2DB9508}"/>
              </a:ext>
            </a:extLst>
          </p:cNvPr>
          <p:cNvSpPr txBox="1"/>
          <p:nvPr/>
        </p:nvSpPr>
        <p:spPr>
          <a:xfrm>
            <a:off x="682752" y="163260"/>
            <a:ext cx="8071104" cy="805542"/>
          </a:xfrm>
          <a:prstGeom prst="rect">
            <a:avLst/>
          </a:prstGeom>
          <a:noFill/>
        </p:spPr>
        <p:txBody>
          <a:bodyPr wrap="square" rtlCol="0">
            <a:spAutoFit/>
          </a:bodyPr>
          <a:lstStyle/>
          <a:p>
            <a:pPr lvl="0" algn="ctr">
              <a:lnSpc>
                <a:spcPct val="107000"/>
              </a:lnSpc>
              <a:spcAft>
                <a:spcPts val="800"/>
              </a:spcAft>
            </a:pPr>
            <a:r>
              <a:rPr lang="en-US" sz="2400" b="1" u="none" strike="noStrike" cap="none" dirty="0" smtClean="0">
                <a:solidFill>
                  <a:schemeClr val="dk1"/>
                </a:solidFill>
                <a:latin typeface="Times New Roman"/>
                <a:ea typeface="Times New Roman"/>
                <a:cs typeface="Times New Roman"/>
                <a:sym typeface="Times New Roman"/>
              </a:rPr>
              <a:t>   Module -  I </a:t>
            </a:r>
            <a:r>
              <a:rPr lang="en-US" sz="2400" b="1" dirty="0">
                <a:latin typeface="Times New Roman" panose="02020603050405020304" pitchFamily="18" charset="0"/>
                <a:ea typeface="Calibri" panose="020F0502020204030204" pitchFamily="34" charset="0"/>
                <a:cs typeface="Times New Roman" panose="02020603050405020304" pitchFamily="18" charset="0"/>
              </a:rPr>
              <a:t>Location Tracking and Seat Booking </a:t>
            </a:r>
            <a:r>
              <a:rPr lang="en-US" sz="2400" b="1" dirty="0" smtClean="0">
                <a:latin typeface="Times New Roman" panose="02020603050405020304" pitchFamily="18" charset="0"/>
                <a:ea typeface="Calibri" panose="020F0502020204030204" pitchFamily="34" charset="0"/>
                <a:cs typeface="Times New Roman" panose="02020603050405020304" pitchFamily="18" charset="0"/>
              </a:rPr>
              <a:t>Module</a:t>
            </a:r>
            <a:endParaRPr lang="en-US" sz="2400" dirty="0" smtClean="0"/>
          </a:p>
          <a:p>
            <a:endParaRPr lang="en-IN" dirty="0"/>
          </a:p>
        </p:txBody>
      </p:sp>
      <p:pic>
        <p:nvPicPr>
          <p:cNvPr id="7" name="Picture 6"/>
          <p:cNvPicPr/>
          <p:nvPr/>
        </p:nvPicPr>
        <p:blipFill rotWithShape="1">
          <a:blip r:embed="rId3"/>
          <a:srcRect t="9546"/>
          <a:stretch/>
        </p:blipFill>
        <p:spPr>
          <a:xfrm>
            <a:off x="1553547" y="1026367"/>
            <a:ext cx="5943600" cy="2855825"/>
          </a:xfrm>
          <a:prstGeom prst="rect">
            <a:avLst/>
          </a:prstGeom>
        </p:spPr>
      </p:pic>
      <p:pic>
        <p:nvPicPr>
          <p:cNvPr id="9" name="Picture 8"/>
          <p:cNvPicPr/>
          <p:nvPr/>
        </p:nvPicPr>
        <p:blipFill rotWithShape="1">
          <a:blip r:embed="rId4" cstate="print"/>
          <a:srcRect t="14178"/>
          <a:stretch/>
        </p:blipFill>
        <p:spPr>
          <a:xfrm>
            <a:off x="1553547" y="3882192"/>
            <a:ext cx="5943600" cy="2612571"/>
          </a:xfrm>
          <a:prstGeom prst="rect">
            <a:avLst/>
          </a:prstGeom>
        </p:spPr>
      </p:pic>
    </p:spTree>
    <p:extLst>
      <p:ext uri="{BB962C8B-B14F-4D97-AF65-F5344CB8AC3E}">
        <p14:creationId xmlns:p14="http://schemas.microsoft.com/office/powerpoint/2010/main" val="289103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xmlns="" id="{98C297C5-C919-C2BC-3CD4-F0F6E951F09E}"/>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022D5770-CCC7-513E-D463-4203307C76D6}"/>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8" name="TextBox 7">
            <a:extLst>
              <a:ext uri="{FF2B5EF4-FFF2-40B4-BE49-F238E27FC236}">
                <a16:creationId xmlns:a16="http://schemas.microsoft.com/office/drawing/2014/main" xmlns="" id="{CA42D031-44B0-1D7A-93B8-6C7756D6300D}"/>
              </a:ext>
            </a:extLst>
          </p:cNvPr>
          <p:cNvSpPr txBox="1"/>
          <p:nvPr/>
        </p:nvSpPr>
        <p:spPr>
          <a:xfrm>
            <a:off x="682752" y="163260"/>
            <a:ext cx="8071104" cy="677108"/>
          </a:xfrm>
          <a:prstGeom prst="rect">
            <a:avLst/>
          </a:prstGeom>
          <a:noFill/>
        </p:spPr>
        <p:txBody>
          <a:bodyPr wrap="square" rtlCol="0">
            <a:spAutoFit/>
          </a:bodyPr>
          <a:lstStyle/>
          <a:p>
            <a:r>
              <a:rPr lang="en-US" sz="2400" b="1" u="none" strike="noStrike" cap="none" dirty="0" smtClean="0">
                <a:solidFill>
                  <a:schemeClr val="dk1"/>
                </a:solidFill>
                <a:latin typeface="Times New Roman"/>
                <a:ea typeface="Times New Roman"/>
                <a:cs typeface="Times New Roman"/>
                <a:sym typeface="Times New Roman"/>
              </a:rPr>
              <a:t>   Module -  I </a:t>
            </a:r>
            <a:r>
              <a:rPr lang="en-US" sz="2400" b="1" dirty="0">
                <a:latin typeface="Times New Roman" panose="02020603050405020304" pitchFamily="18" charset="0"/>
                <a:ea typeface="Calibri" panose="020F0502020204030204" pitchFamily="34" charset="0"/>
              </a:rPr>
              <a:t>Location Tracking and Seat Booking </a:t>
            </a:r>
            <a:r>
              <a:rPr lang="en-US" sz="2400" b="1" dirty="0" smtClean="0">
                <a:latin typeface="Times New Roman" panose="02020603050405020304" pitchFamily="18" charset="0"/>
                <a:ea typeface="Calibri" panose="020F0502020204030204" pitchFamily="34" charset="0"/>
              </a:rPr>
              <a:t>Module</a:t>
            </a:r>
            <a:endParaRPr lang="en-US" sz="2400" dirty="0" smtClean="0"/>
          </a:p>
          <a:p>
            <a:endParaRPr lang="en-IN" dirty="0"/>
          </a:p>
        </p:txBody>
      </p:sp>
      <p:pic>
        <p:nvPicPr>
          <p:cNvPr id="9" name="Picture 8"/>
          <p:cNvPicPr/>
          <p:nvPr/>
        </p:nvPicPr>
        <p:blipFill rotWithShape="1">
          <a:blip r:embed="rId3"/>
          <a:srcRect t="9793"/>
          <a:stretch/>
        </p:blipFill>
        <p:spPr>
          <a:xfrm>
            <a:off x="1771560" y="1088808"/>
            <a:ext cx="5731510" cy="2746075"/>
          </a:xfrm>
          <a:prstGeom prst="rect">
            <a:avLst/>
          </a:prstGeom>
        </p:spPr>
      </p:pic>
      <p:pic>
        <p:nvPicPr>
          <p:cNvPr id="11" name="Picture 10"/>
          <p:cNvPicPr/>
          <p:nvPr/>
        </p:nvPicPr>
        <p:blipFill rotWithShape="1">
          <a:blip r:embed="rId4"/>
          <a:srcRect t="8756"/>
          <a:stretch/>
        </p:blipFill>
        <p:spPr>
          <a:xfrm>
            <a:off x="1771560" y="3834883"/>
            <a:ext cx="5731510" cy="2777647"/>
          </a:xfrm>
          <a:prstGeom prst="rect">
            <a:avLst/>
          </a:prstGeom>
        </p:spPr>
      </p:pic>
    </p:spTree>
    <p:extLst>
      <p:ext uri="{BB962C8B-B14F-4D97-AF65-F5344CB8AC3E}">
        <p14:creationId xmlns:p14="http://schemas.microsoft.com/office/powerpoint/2010/main" val="3487196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xmlns="" id="{CE9B6F46-F537-040F-5ABE-CC385D785636}"/>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AACBAF97-AB92-4129-BD50-D5F43D8CC97A}"/>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8" name="TextBox 7">
            <a:extLst>
              <a:ext uri="{FF2B5EF4-FFF2-40B4-BE49-F238E27FC236}">
                <a16:creationId xmlns:a16="http://schemas.microsoft.com/office/drawing/2014/main" xmlns="" id="{7B2B3496-EAE4-9DD4-180C-D4782CC90F86}"/>
              </a:ext>
            </a:extLst>
          </p:cNvPr>
          <p:cNvSpPr txBox="1"/>
          <p:nvPr/>
        </p:nvSpPr>
        <p:spPr>
          <a:xfrm>
            <a:off x="682752" y="163260"/>
            <a:ext cx="8071104" cy="461665"/>
          </a:xfrm>
          <a:prstGeom prst="rect">
            <a:avLst/>
          </a:prstGeom>
          <a:noFill/>
        </p:spPr>
        <p:txBody>
          <a:bodyPr wrap="square" rtlCol="0">
            <a:spAutoFit/>
          </a:bodyPr>
          <a:lstStyle/>
          <a:p>
            <a:pPr algn="ctr"/>
            <a:r>
              <a:rPr lang="en-US" sz="2400" b="1" u="none" strike="noStrike" cap="none" dirty="0" smtClean="0">
                <a:solidFill>
                  <a:schemeClr val="dk1"/>
                </a:solidFill>
                <a:latin typeface="Times New Roman"/>
                <a:ea typeface="Times New Roman"/>
                <a:cs typeface="Times New Roman"/>
                <a:sym typeface="Times New Roman"/>
              </a:rPr>
              <a:t>Module -  II </a:t>
            </a:r>
            <a:r>
              <a:rPr lang="en-US" sz="2400" b="1" dirty="0">
                <a:latin typeface="Times New Roman" panose="02020603050405020304" pitchFamily="18" charset="0"/>
                <a:ea typeface="Calibri" panose="020F0502020204030204" pitchFamily="34" charset="0"/>
              </a:rPr>
              <a:t> Messaging and Confirmation System</a:t>
            </a:r>
            <a:endParaRPr lang="en-IN" sz="2400" dirty="0"/>
          </a:p>
        </p:txBody>
      </p:sp>
      <p:pic>
        <p:nvPicPr>
          <p:cNvPr id="7" name="Picture 6"/>
          <p:cNvPicPr/>
          <p:nvPr/>
        </p:nvPicPr>
        <p:blipFill rotWithShape="1">
          <a:blip r:embed="rId3"/>
          <a:srcRect t="8477"/>
          <a:stretch/>
        </p:blipFill>
        <p:spPr>
          <a:xfrm>
            <a:off x="1600200" y="1055812"/>
            <a:ext cx="5943600" cy="2889561"/>
          </a:xfrm>
          <a:prstGeom prst="rect">
            <a:avLst/>
          </a:prstGeom>
        </p:spPr>
      </p:pic>
      <p:pic>
        <p:nvPicPr>
          <p:cNvPr id="9" name="Picture 8"/>
          <p:cNvPicPr/>
          <p:nvPr/>
        </p:nvPicPr>
        <p:blipFill rotWithShape="1">
          <a:blip r:embed="rId4"/>
          <a:srcRect t="9274"/>
          <a:stretch/>
        </p:blipFill>
        <p:spPr>
          <a:xfrm>
            <a:off x="1600200" y="3945373"/>
            <a:ext cx="5943600" cy="2761861"/>
          </a:xfrm>
          <a:prstGeom prst="rect">
            <a:avLst/>
          </a:prstGeom>
        </p:spPr>
      </p:pic>
    </p:spTree>
    <p:extLst>
      <p:ext uri="{BB962C8B-B14F-4D97-AF65-F5344CB8AC3E}">
        <p14:creationId xmlns:p14="http://schemas.microsoft.com/office/powerpoint/2010/main" val="12177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xmlns="" id="{ECE95424-E429-2EF3-F227-B0AA6C1E434A}"/>
            </a:ext>
          </a:extLst>
        </p:cNvPr>
        <p:cNvGrpSpPr/>
        <p:nvPr/>
      </p:nvGrpSpPr>
      <p:grpSpPr>
        <a:xfrm>
          <a:off x="0" y="0"/>
          <a:ext cx="0" cy="0"/>
          <a:chOff x="0" y="0"/>
          <a:chExt cx="0" cy="0"/>
        </a:xfrm>
      </p:grpSpPr>
      <p:cxnSp>
        <p:nvCxnSpPr>
          <p:cNvPr id="6" name="Google Shape;436;p31">
            <a:extLst>
              <a:ext uri="{FF2B5EF4-FFF2-40B4-BE49-F238E27FC236}">
                <a16:creationId xmlns:a16="http://schemas.microsoft.com/office/drawing/2014/main" xmlns="" id="{2669DB74-9277-04A8-1689-21A212C95174}"/>
              </a:ext>
            </a:extLst>
          </p:cNvPr>
          <p:cNvCxnSpPr/>
          <p:nvPr/>
        </p:nvCxnSpPr>
        <p:spPr>
          <a:xfrm>
            <a:off x="0" y="909997"/>
            <a:ext cx="9144000" cy="1588"/>
          </a:xfrm>
          <a:prstGeom prst="straightConnector1">
            <a:avLst/>
          </a:prstGeom>
          <a:noFill/>
          <a:ln w="25400" cap="flat" cmpd="sng">
            <a:solidFill>
              <a:srgbClr val="800000"/>
            </a:solidFill>
            <a:prstDash val="solid"/>
            <a:round/>
            <a:headEnd type="none" w="sm" len="sm"/>
            <a:tailEnd type="none" w="sm" len="sm"/>
          </a:ln>
        </p:spPr>
      </p:cxnSp>
      <p:sp>
        <p:nvSpPr>
          <p:cNvPr id="8" name="TextBox 7">
            <a:extLst>
              <a:ext uri="{FF2B5EF4-FFF2-40B4-BE49-F238E27FC236}">
                <a16:creationId xmlns:a16="http://schemas.microsoft.com/office/drawing/2014/main" xmlns="" id="{00090888-679F-AF8B-3DD8-A5A1E16C1608}"/>
              </a:ext>
            </a:extLst>
          </p:cNvPr>
          <p:cNvSpPr txBox="1"/>
          <p:nvPr/>
        </p:nvSpPr>
        <p:spPr>
          <a:xfrm>
            <a:off x="682752" y="163260"/>
            <a:ext cx="8071104" cy="461665"/>
          </a:xfrm>
          <a:prstGeom prst="rect">
            <a:avLst/>
          </a:prstGeom>
          <a:noFill/>
        </p:spPr>
        <p:txBody>
          <a:bodyPr wrap="square" rtlCol="0">
            <a:spAutoFit/>
          </a:bodyPr>
          <a:lstStyle/>
          <a:p>
            <a:pPr algn="ctr"/>
            <a:r>
              <a:rPr lang="en-US" sz="2400" b="1" u="none" strike="noStrike" cap="none" dirty="0">
                <a:solidFill>
                  <a:schemeClr val="dk1"/>
                </a:solidFill>
                <a:latin typeface="Times New Roman"/>
                <a:ea typeface="Times New Roman"/>
                <a:cs typeface="Times New Roman"/>
                <a:sym typeface="Times New Roman"/>
              </a:rPr>
              <a:t>     Module -  II </a:t>
            </a:r>
            <a:r>
              <a:rPr lang="en-US" sz="2400" b="1" dirty="0">
                <a:latin typeface="Times New Roman" panose="02020603050405020304" pitchFamily="18" charset="0"/>
                <a:ea typeface="Calibri" panose="020F0502020204030204" pitchFamily="34" charset="0"/>
              </a:rPr>
              <a:t> Messaging and Confirmation System</a:t>
            </a:r>
            <a:endParaRPr lang="en-IN" sz="2400" dirty="0"/>
          </a:p>
        </p:txBody>
      </p:sp>
      <p:pic>
        <p:nvPicPr>
          <p:cNvPr id="9" name="Picture 8"/>
          <p:cNvPicPr/>
          <p:nvPr/>
        </p:nvPicPr>
        <p:blipFill rotWithShape="1">
          <a:blip r:embed="rId3" cstate="print">
            <a:extLst>
              <a:ext uri="{28A0092B-C50C-407E-A947-70E740481C1C}">
                <a14:useLocalDpi xmlns:a14="http://schemas.microsoft.com/office/drawing/2010/main" val="0"/>
              </a:ext>
            </a:extLst>
          </a:blip>
          <a:srcRect t="8397"/>
          <a:stretch/>
        </p:blipFill>
        <p:spPr>
          <a:xfrm>
            <a:off x="1564005" y="1054360"/>
            <a:ext cx="6015990" cy="2927589"/>
          </a:xfrm>
          <a:prstGeom prst="rect">
            <a:avLst/>
          </a:prstGeom>
        </p:spPr>
      </p:pic>
      <p:pic>
        <p:nvPicPr>
          <p:cNvPr id="10" name="Picture 9"/>
          <p:cNvPicPr/>
          <p:nvPr/>
        </p:nvPicPr>
        <p:blipFill rotWithShape="1">
          <a:blip r:embed="rId4" cstate="print">
            <a:extLst>
              <a:ext uri="{28A0092B-C50C-407E-A947-70E740481C1C}">
                <a14:useLocalDpi xmlns:a14="http://schemas.microsoft.com/office/drawing/2010/main" val="0"/>
              </a:ext>
            </a:extLst>
          </a:blip>
          <a:srcRect t="39379"/>
          <a:stretch/>
        </p:blipFill>
        <p:spPr bwMode="auto">
          <a:xfrm>
            <a:off x="1570355" y="3981949"/>
            <a:ext cx="6009640" cy="1935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28288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
          <p:cNvSpPr txBox="1">
            <a:spLocks noGrp="1"/>
          </p:cNvSpPr>
          <p:nvPr>
            <p:ph type="title"/>
          </p:nvPr>
        </p:nvSpPr>
        <p:spPr>
          <a:xfrm>
            <a:off x="177800" y="35977"/>
            <a:ext cx="8229600" cy="609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rgbClr val="006600"/>
                </a:solidFill>
                <a:latin typeface="Bookman Old Style" panose="02050604050505020204" pitchFamily="18" charset="0"/>
                <a:cs typeface="Arial"/>
                <a:sym typeface="Times New Roman"/>
              </a:rPr>
              <a:t>Agenda</a:t>
            </a:r>
            <a:endParaRPr sz="2400" b="1" dirty="0">
              <a:solidFill>
                <a:srgbClr val="00B050"/>
              </a:solidFill>
              <a:latin typeface="Times New Roman"/>
              <a:ea typeface="Times New Roman"/>
              <a:cs typeface="Times New Roman"/>
              <a:sym typeface="Times New Roman"/>
            </a:endParaRPr>
          </a:p>
        </p:txBody>
      </p:sp>
      <p:sp>
        <p:nvSpPr>
          <p:cNvPr id="185" name="Google Shape;185;p3"/>
          <p:cNvSpPr txBox="1">
            <a:spLocks noGrp="1"/>
          </p:cNvSpPr>
          <p:nvPr>
            <p:ph idx="1"/>
          </p:nvPr>
        </p:nvSpPr>
        <p:spPr>
          <a:xfrm>
            <a:off x="152400" y="722026"/>
            <a:ext cx="8839200" cy="6135973"/>
          </a:xfrm>
          <a:prstGeom prst="rect">
            <a:avLst/>
          </a:prstGeom>
          <a:noFill/>
          <a:ln>
            <a:noFill/>
          </a:ln>
        </p:spPr>
        <p:txBody>
          <a:bodyPr spcFirstLastPara="1" wrap="square" lIns="91425" tIns="45700" rIns="91425" bIns="45700" anchor="t" anchorCtr="0">
            <a:noAutofit/>
          </a:bodyPr>
          <a:lstStyle/>
          <a:p>
            <a:pPr marL="468630" marR="0" lvl="0" indent="-285750" algn="l" rtl="0">
              <a:lnSpc>
                <a:spcPct val="100000"/>
              </a:lnSpc>
              <a:spcBef>
                <a:spcPts val="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Abstract</a:t>
            </a:r>
            <a:endParaRPr sz="2000" dirty="0">
              <a:latin typeface="Times New Roman" panose="02020603050405020304" pitchFamily="18" charset="0"/>
              <a:cs typeface="Times New Roman" panose="02020603050405020304" pitchFamily="18" charset="0"/>
            </a:endParaRPr>
          </a:p>
          <a:p>
            <a:pPr marL="468630" marR="0" lvl="0" indent="-285750" algn="l"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Motivation</a:t>
            </a:r>
            <a:endParaRPr sz="2000" dirty="0">
              <a:latin typeface="Times New Roman" panose="02020603050405020304" pitchFamily="18" charset="0"/>
              <a:cs typeface="Times New Roman" panose="02020603050405020304" pitchFamily="18" charset="0"/>
            </a:endParaRPr>
          </a:p>
          <a:p>
            <a:pPr marL="468630" marR="0" lvl="0" indent="-285750" algn="l"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Project Objectives </a:t>
            </a:r>
            <a:endParaRPr sz="2000" dirty="0">
              <a:latin typeface="Times New Roman" panose="02020603050405020304" pitchFamily="18" charset="0"/>
              <a:cs typeface="Times New Roman" panose="02020603050405020304" pitchFamily="18" charset="0"/>
            </a:endParaRPr>
          </a:p>
          <a:p>
            <a:pPr marL="468630" marR="0" lvl="0" indent="-285750" algn="l"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endParaRPr sz="2000" dirty="0">
              <a:latin typeface="Times New Roman" panose="02020603050405020304" pitchFamily="18" charset="0"/>
              <a:cs typeface="Times New Roman" panose="02020603050405020304" pitchFamily="18" charset="0"/>
            </a:endParaRPr>
          </a:p>
          <a:p>
            <a:pPr marL="468630" marR="0" lvl="0" indent="-285750" algn="l"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Inference from Literature Survey</a:t>
            </a:r>
            <a:endParaRPr sz="2000" dirty="0">
              <a:latin typeface="Times New Roman" panose="02020603050405020304" pitchFamily="18" charset="0"/>
              <a:cs typeface="Times New Roman" panose="02020603050405020304" pitchFamily="18" charset="0"/>
            </a:endParaRPr>
          </a:p>
          <a:p>
            <a:pPr marL="468630" marR="0" lvl="0" indent="-285750" algn="just"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High Level Architecture</a:t>
            </a:r>
          </a:p>
          <a:p>
            <a:pPr marL="468630" lvl="0" indent="-285750" algn="just">
              <a:lnSpc>
                <a:spcPct val="100000"/>
              </a:lnSpc>
              <a:spcBef>
                <a:spcPts val="200"/>
              </a:spcBef>
              <a:buClr>
                <a:schemeClr val="dk1"/>
              </a:buClr>
              <a:buSzPts val="2100"/>
              <a:buFont typeface="Wingdings" panose="05000000000000000000" pitchFamily="2" charset="2"/>
              <a:buChar char="v"/>
            </a:pPr>
            <a:r>
              <a:rPr lang="en-US" sz="2000" dirty="0">
                <a:solidFill>
                  <a:schemeClr val="dk1"/>
                </a:solidFill>
                <a:latin typeface="Times New Roman" panose="02020603050405020304" pitchFamily="18" charset="0"/>
                <a:cs typeface="Times New Roman" panose="02020603050405020304" pitchFamily="18" charset="0"/>
                <a:sym typeface="Times New Roman"/>
              </a:rPr>
              <a:t>Description of </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RSBS-PFO-MPF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Mini-Project</a:t>
            </a:r>
            <a:endParaRPr lang="en-US" sz="2000" dirty="0">
              <a:solidFill>
                <a:srgbClr val="3B3BEF"/>
              </a:solidFill>
              <a:latin typeface="Times New Roman" panose="02020603050405020304" pitchFamily="18" charset="0"/>
              <a:cs typeface="Times New Roman" panose="02020603050405020304" pitchFamily="18" charset="0"/>
              <a:sym typeface="Times New Roman"/>
            </a:endParaRPr>
          </a:p>
          <a:p>
            <a:pPr marL="468630" lvl="0" indent="-285750" algn="just">
              <a:lnSpc>
                <a:spcPct val="100000"/>
              </a:lnSpc>
              <a:spcBef>
                <a:spcPts val="200"/>
              </a:spcBef>
              <a:buClr>
                <a:schemeClr val="dk1"/>
              </a:buClr>
              <a:buSzPts val="210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Decomposition </a:t>
            </a:r>
            <a:r>
              <a:rPr lang="en-US" sz="2000" dirty="0">
                <a:solidFill>
                  <a:schemeClr val="dk1"/>
                </a:solidFill>
                <a:latin typeface="Times New Roman" panose="02020603050405020304" pitchFamily="18" charset="0"/>
                <a:cs typeface="Times New Roman" panose="02020603050405020304" pitchFamily="18" charset="0"/>
                <a:sym typeface="Times New Roman"/>
              </a:rPr>
              <a:t>of</a:t>
            </a:r>
            <a:r>
              <a:rPr lang="en-US" sz="2000" dirty="0">
                <a:solidFill>
                  <a:srgbClr val="3B3BEF"/>
                </a:solidFill>
                <a:latin typeface="Times New Roman" panose="02020603050405020304" pitchFamily="18" charset="0"/>
                <a:cs typeface="Times New Roman" panose="02020603050405020304" pitchFamily="18" charset="0"/>
                <a:sym typeface="Times New Roman"/>
              </a:rPr>
              <a:t> </a:t>
            </a:r>
            <a:r>
              <a:rPr lang="en-IN" sz="20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RSBS-PFO-MPF</a:t>
            </a:r>
            <a:endParaRPr lang="en-US" sz="2000" b="1" dirty="0" smtClean="0">
              <a:latin typeface="Times New Roman" panose="02020603050405020304" pitchFamily="18" charset="0"/>
              <a:cs typeface="Times New Roman" panose="02020603050405020304" pitchFamily="18" charset="0"/>
              <a:sym typeface="Times New Roman"/>
            </a:endParaRPr>
          </a:p>
          <a:p>
            <a:pPr marL="985838" lvl="2" indent="-265113" algn="just">
              <a:lnSpc>
                <a:spcPct val="100000"/>
              </a:lnSpc>
              <a:spcBef>
                <a:spcPts val="380"/>
              </a:spcBef>
              <a:buClr>
                <a:schemeClr val="dk1"/>
              </a:buClr>
              <a:buSzPts val="1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sym typeface="Times New Roman"/>
              </a:rPr>
              <a:t>Module–I: </a:t>
            </a:r>
            <a:r>
              <a:rPr lang="en-US" sz="2000" b="1" kern="0" dirty="0" smtClean="0">
                <a:latin typeface="Times New Roman" panose="02020603050405020304" pitchFamily="18" charset="0"/>
                <a:ea typeface="Calibri" panose="020F0502020204030204" pitchFamily="34" charset="0"/>
                <a:cs typeface="Times New Roman" panose="02020603050405020304" pitchFamily="18" charset="0"/>
                <a:sym typeface="Times New Roman"/>
              </a:rPr>
              <a:t>Seat Booking Module</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985838" lvl="2" indent="-265113" algn="just">
              <a:lnSpc>
                <a:spcPct val="100000"/>
              </a:lnSpc>
              <a:spcBef>
                <a:spcPts val="380"/>
              </a:spcBef>
              <a:buClr>
                <a:schemeClr val="dk1"/>
              </a:buClr>
              <a:buSzPts val="1900"/>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sym typeface="Times New Roman"/>
              </a:rPr>
              <a:t>Module</a:t>
            </a:r>
            <a:r>
              <a:rPr lang="en-US" sz="2000" b="1" dirty="0">
                <a:latin typeface="Times New Roman" panose="02020603050405020304" pitchFamily="18" charset="0"/>
                <a:cs typeface="Times New Roman" panose="02020603050405020304" pitchFamily="18" charset="0"/>
                <a:sym typeface="Times New Roman"/>
              </a:rPr>
              <a:t>– II: </a:t>
            </a:r>
            <a:r>
              <a:rPr lang="en-US" sz="2000" b="1" kern="0" dirty="0" smtClean="0">
                <a:effectLst/>
                <a:latin typeface="Times New Roman" panose="02020603050405020304" pitchFamily="18" charset="0"/>
                <a:ea typeface="Calibri" panose="020F0502020204030204" pitchFamily="34" charset="0"/>
                <a:cs typeface="Times New Roman" panose="02020603050405020304" pitchFamily="18" charset="0"/>
              </a:rPr>
              <a:t>Messaging and Monitoring Module</a:t>
            </a:r>
            <a:endParaRPr lang="en-US" sz="2000" kern="0" dirty="0">
              <a:effectLst/>
              <a:latin typeface="Times New Roman" panose="02020603050405020304" pitchFamily="18" charset="0"/>
              <a:ea typeface="Calibri" panose="020F0502020204030204" pitchFamily="34" charset="0"/>
              <a:cs typeface="Times New Roman" panose="02020603050405020304" pitchFamily="18" charset="0"/>
            </a:endParaRPr>
          </a:p>
          <a:p>
            <a:pPr marL="985838" lvl="2" indent="-265113" algn="just">
              <a:lnSpc>
                <a:spcPct val="100000"/>
              </a:lnSpc>
              <a:spcBef>
                <a:spcPts val="380"/>
              </a:spcBef>
              <a:buClr>
                <a:schemeClr val="dk1"/>
              </a:buClr>
              <a:buSzPts val="19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sym typeface="Times New Roman"/>
              </a:rPr>
              <a:t>Module– III: </a:t>
            </a:r>
            <a:r>
              <a:rPr lang="en-US" sz="2000" b="1" kern="0" dirty="0" smtClean="0">
                <a:latin typeface="Times New Roman" panose="02020603050405020304" pitchFamily="18" charset="0"/>
                <a:ea typeface="Calibri" panose="020F0502020204030204" pitchFamily="34" charset="0"/>
                <a:cs typeface="Times New Roman" panose="02020603050405020304" pitchFamily="18" charset="0"/>
                <a:sym typeface="Times New Roman"/>
              </a:rPr>
              <a:t>Pre-Food Ordering Module</a:t>
            </a:r>
            <a:endParaRPr lang="en-US" sz="2000" dirty="0">
              <a:latin typeface="Times New Roman" panose="02020603050405020304" pitchFamily="18" charset="0"/>
              <a:cs typeface="Times New Roman" panose="02020603050405020304" pitchFamily="18" charset="0"/>
              <a:sym typeface="Times New Roman"/>
            </a:endParaRPr>
          </a:p>
          <a:p>
            <a:pPr marL="468630" lvl="0" indent="-285750">
              <a:lnSpc>
                <a:spcPct val="100000"/>
              </a:lnSpc>
              <a:spcBef>
                <a:spcPts val="200"/>
              </a:spcBef>
              <a:buClr>
                <a:schemeClr val="dk1"/>
              </a:buClr>
              <a:buSzPts val="2100"/>
              <a:buFont typeface="Wingdings" panose="05000000000000000000" pitchFamily="2" charset="2"/>
              <a:buChar char="v"/>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Results and Discussion </a:t>
            </a:r>
          </a:p>
          <a:p>
            <a:pPr marL="468630" lvl="0" indent="-285750">
              <a:lnSpc>
                <a:spcPct val="100000"/>
              </a:lnSpc>
              <a:spcBef>
                <a:spcPts val="200"/>
              </a:spcBef>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 with Future Enhancement</a:t>
            </a:r>
            <a:endParaRPr sz="2000" dirty="0">
              <a:latin typeface="Times New Roman" panose="02020603050405020304" pitchFamily="18" charset="0"/>
              <a:cs typeface="Times New Roman" panose="02020603050405020304" pitchFamily="18" charset="0"/>
            </a:endParaRPr>
          </a:p>
          <a:p>
            <a:pPr marL="468630" marR="0" lvl="0" indent="-285750" algn="l" rtl="0">
              <a:lnSpc>
                <a:spcPct val="100000"/>
              </a:lnSpc>
              <a:spcBef>
                <a:spcPts val="200"/>
              </a:spcBef>
              <a:spcAft>
                <a:spcPts val="0"/>
              </a:spcAft>
              <a:buClr>
                <a:schemeClr val="dk1"/>
              </a:buClr>
              <a:buSzPts val="2100"/>
              <a:buFont typeface="Wingdings" panose="05000000000000000000" pitchFamily="2" charset="2"/>
              <a:buChar char="v"/>
            </a:pPr>
            <a:r>
              <a:rPr lang="en-US" sz="20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p:txBody>
      </p:sp>
      <p:sp>
        <p:nvSpPr>
          <p:cNvPr id="184" name="Google Shape;18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xmlns="" id="{8A79869E-5F8E-40C6-BDB4-3D26B3768D26}"/>
              </a:ext>
            </a:extLst>
          </p:cNvPr>
          <p:cNvCxnSpPr/>
          <p:nvPr/>
        </p:nvCxnSpPr>
        <p:spPr>
          <a:xfrm>
            <a:off x="0" y="614493"/>
            <a:ext cx="9144000" cy="1588"/>
          </a:xfrm>
          <a:prstGeom prst="straightConnector1">
            <a:avLst/>
          </a:prstGeom>
          <a:noFill/>
          <a:ln w="25400" cap="flat" cmpd="sng">
            <a:solidFill>
              <a:srgbClr val="800000"/>
            </a:solidFill>
            <a:prstDash val="solid"/>
            <a:round/>
            <a:headEnd type="none" w="sm" len="sm"/>
            <a:tailEnd type="none" w="sm" len="sm"/>
          </a:ln>
        </p:spPr>
      </p:cxnSp>
      <p:sp>
        <p:nvSpPr>
          <p:cNvPr id="7"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1143"/>
        <p:cNvGrpSpPr/>
        <p:nvPr/>
      </p:nvGrpSpPr>
      <p:grpSpPr>
        <a:xfrm>
          <a:off x="0" y="0"/>
          <a:ext cx="0" cy="0"/>
          <a:chOff x="0" y="0"/>
          <a:chExt cx="0" cy="0"/>
        </a:xfrm>
      </p:grpSpPr>
      <p:cxnSp>
        <p:nvCxnSpPr>
          <p:cNvPr id="1144" name="Google Shape;1144;p91"/>
          <p:cNvCxnSpPr/>
          <p:nvPr/>
        </p:nvCxnSpPr>
        <p:spPr>
          <a:xfrm>
            <a:off x="0" y="609166"/>
            <a:ext cx="9144000" cy="1588"/>
          </a:xfrm>
          <a:prstGeom prst="straightConnector1">
            <a:avLst/>
          </a:prstGeom>
          <a:noFill/>
          <a:ln w="25400" cap="flat" cmpd="sng">
            <a:solidFill>
              <a:srgbClr val="800000"/>
            </a:solidFill>
            <a:prstDash val="solid"/>
            <a:round/>
            <a:headEnd type="none" w="sm" len="sm"/>
            <a:tailEnd type="none" w="sm" len="sm"/>
          </a:ln>
        </p:spPr>
      </p:cxnSp>
      <p:sp>
        <p:nvSpPr>
          <p:cNvPr id="1145" name="Google Shape;1145;p91"/>
          <p:cNvSpPr txBox="1"/>
          <p:nvPr/>
        </p:nvSpPr>
        <p:spPr>
          <a:xfrm>
            <a:off x="38100" y="18608"/>
            <a:ext cx="9144000" cy="504077"/>
          </a:xfrm>
          <a:prstGeom prst="rect">
            <a:avLst/>
          </a:prstGeom>
          <a:noFill/>
          <a:ln>
            <a:noFill/>
          </a:ln>
        </p:spPr>
        <p:txBody>
          <a:bodyPr spcFirstLastPara="1" wrap="square" lIns="64275" tIns="32125" rIns="64275" bIns="32125" anchor="ctr" anchorCtr="0">
            <a:normAutofit/>
          </a:bodyPr>
          <a:lstStyle/>
          <a:p>
            <a:pPr algn="ctr">
              <a:lnSpc>
                <a:spcPct val="90000"/>
              </a:lnSpc>
              <a:buClr>
                <a:srgbClr val="00B050"/>
              </a:buClr>
              <a:buSzPct val="100000"/>
            </a:pPr>
            <a:r>
              <a:rPr lang="en-US" sz="2000" b="1" kern="1200" dirty="0">
                <a:solidFill>
                  <a:srgbClr val="006600"/>
                </a:solidFill>
                <a:latin typeface="Bookman Old Style" panose="02050604050505020204" pitchFamily="18" charset="0"/>
                <a:ea typeface="+mj-ea"/>
                <a:cs typeface="Calibri"/>
                <a:sym typeface="Times New Roman"/>
              </a:rPr>
              <a:t>Results and Discussions</a:t>
            </a:r>
            <a:endParaRPr sz="2000" b="1" kern="1200" dirty="0">
              <a:solidFill>
                <a:srgbClr val="006600"/>
              </a:solidFill>
              <a:latin typeface="Bookman Old Style" panose="02050604050505020204" pitchFamily="18" charset="0"/>
              <a:ea typeface="+mj-ea"/>
              <a:cs typeface="Calibri"/>
            </a:endParaRPr>
          </a:p>
        </p:txBody>
      </p:sp>
      <p:sp>
        <p:nvSpPr>
          <p:cNvPr id="1146" name="Google Shape;1146;p91"/>
          <p:cNvSpPr txBox="1">
            <a:spLocks noGrp="1"/>
          </p:cNvSpPr>
          <p:nvPr>
            <p:ph idx="1"/>
          </p:nvPr>
        </p:nvSpPr>
        <p:spPr>
          <a:xfrm>
            <a:off x="38100" y="870864"/>
            <a:ext cx="9067800" cy="3131223"/>
          </a:xfrm>
          <a:prstGeom prst="rect">
            <a:avLst/>
          </a:prstGeom>
          <a:noFill/>
          <a:ln>
            <a:noFill/>
          </a:ln>
        </p:spPr>
        <p:txBody>
          <a:bodyPr spcFirstLastPara="1" wrap="square" lIns="91425" tIns="45700" rIns="91425" bIns="45700" anchor="t" anchorCtr="0">
            <a:noAutofit/>
          </a:bodyPr>
          <a:lstStyle/>
          <a:p>
            <a:pPr marL="274955" lvl="0" indent="0" algn="just" rtl="0">
              <a:lnSpc>
                <a:spcPct val="150000"/>
              </a:lnSpc>
              <a:spcBef>
                <a:spcPts val="0"/>
              </a:spcBef>
              <a:spcAft>
                <a:spcPts val="0"/>
              </a:spcAft>
              <a:buClr>
                <a:schemeClr val="dk1"/>
              </a:buClr>
              <a:buSzPts val="1700"/>
              <a:buNone/>
            </a:pPr>
            <a:r>
              <a:rPr lang="en-US" sz="1700" dirty="0">
                <a:latin typeface="Bookman Old Style"/>
                <a:ea typeface="Bookman Old Style"/>
                <a:cs typeface="Bookman Old Style"/>
                <a:sym typeface="Bookman Old Style"/>
              </a:rPr>
              <a:t>  </a:t>
            </a:r>
            <a:endParaRPr dirty="0"/>
          </a:p>
        </p:txBody>
      </p:sp>
      <p:sp>
        <p:nvSpPr>
          <p:cNvPr id="3" name="TextBox 2">
            <a:extLst>
              <a:ext uri="{FF2B5EF4-FFF2-40B4-BE49-F238E27FC236}">
                <a16:creationId xmlns:a16="http://schemas.microsoft.com/office/drawing/2014/main" xmlns="" id="{0A0675CE-8880-34D1-7A6C-705A359A9876}"/>
              </a:ext>
            </a:extLst>
          </p:cNvPr>
          <p:cNvSpPr txBox="1"/>
          <p:nvPr/>
        </p:nvSpPr>
        <p:spPr>
          <a:xfrm>
            <a:off x="634481" y="783715"/>
            <a:ext cx="7837715" cy="563231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implementation of the "Restaurant Seat Booking System with Pre-Food Ordering, Messaging &amp; Premium Features" project successfully demonstrated robust performance in managing dynamic reservations and enhancing the customer experience. The core booking engine accurately processed real-time seat availability, prevented overbooking, and supported time-slot-based reservations, improving operational efficiency for restaurant owners. Pre-food ordering allowed users to plan meals in advance, reducing wait times and enabling better kitchen preparation workflows. Additionally, the system’s integration with email and SMS messaging ensured timely confirmations, enhancing user trust and engagement. Premium features such as fast-pass booking and loyalty perks during non-peak hours incentivized user retention and added business value. Testing showed seamless module interaction—from location-based restaurant discovery to final booking confirmation. Feedback from mock users highlighted ease of use, a modern interface, and the convenience of booking and ordering in one platform. Overall, the project met its goal of offering a unified, intelligent, and scalable solution for modern restaurant </a:t>
            </a:r>
            <a:r>
              <a:rPr lang="en-US" sz="2000" dirty="0" smtClean="0">
                <a:latin typeface="Times New Roman" panose="02020603050405020304" pitchFamily="18" charset="0"/>
                <a:cs typeface="Times New Roman" panose="02020603050405020304" pitchFamily="18" charset="0"/>
              </a:rPr>
              <a:t>operations.</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32B0FF3D-92DF-E0D5-2702-3D94CBB536F0}"/>
              </a:ext>
            </a:extLst>
          </p:cNvPr>
          <p:cNvSpPr txBox="1"/>
          <p:nvPr/>
        </p:nvSpPr>
        <p:spPr>
          <a:xfrm>
            <a:off x="546162" y="6421769"/>
            <a:ext cx="4581832" cy="307777"/>
          </a:xfrm>
          <a:prstGeom prst="rect">
            <a:avLst/>
          </a:prstGeom>
          <a:noFill/>
        </p:spPr>
        <p:txBody>
          <a:bodyPr wrap="square">
            <a:spAutoFit/>
          </a:bodyPr>
          <a:lstStyle/>
          <a:p>
            <a:fld id="{7A6B9DD0-328B-48F8-84ED-6664935368F1}" type="datetime1">
              <a:rPr lang="en-US" sz="1400" b="0" i="0" u="none" strike="noStrike" cap="none" smtClean="0">
                <a:solidFill>
                  <a:srgbClr val="888888"/>
                </a:solidFill>
                <a:latin typeface="Arial"/>
                <a:cs typeface="Arial"/>
                <a:sym typeface="Arial"/>
              </a:rPr>
              <a:pPr/>
              <a:t>5/15/2025</a:t>
            </a:fld>
            <a:endParaRPr lang="en-IN" dirty="0"/>
          </a:p>
        </p:txBody>
      </p:sp>
      <p:sp>
        <p:nvSpPr>
          <p:cNvPr id="4" name="Google Shape;311;p16">
            <a:extLst>
              <a:ext uri="{FF2B5EF4-FFF2-40B4-BE49-F238E27FC236}">
                <a16:creationId xmlns:a16="http://schemas.microsoft.com/office/drawing/2014/main" xmlns="" id="{AD73421D-7E11-8A5B-FF00-D6E94A7FDF2A}"/>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20</a:t>
            </a:fld>
            <a:endParaRPr sz="1200" dirty="0">
              <a:solidFill>
                <a:srgbClr val="898989"/>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101"/>
          <p:cNvSpPr txBox="1">
            <a:spLocks noGrp="1"/>
          </p:cNvSpPr>
          <p:nvPr>
            <p:ph type="title"/>
          </p:nvPr>
        </p:nvSpPr>
        <p:spPr>
          <a:xfrm>
            <a:off x="457200" y="136525"/>
            <a:ext cx="8229600" cy="50573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000" b="1" dirty="0">
                <a:solidFill>
                  <a:srgbClr val="006600"/>
                </a:solidFill>
                <a:latin typeface="Bookman Old Style" panose="02050604050505020204" pitchFamily="18" charset="0"/>
                <a:cs typeface="Calibri"/>
                <a:sym typeface="Times New Roman"/>
              </a:rPr>
              <a:t>Conclusion with Future Enhancement</a:t>
            </a:r>
            <a:endParaRPr sz="2000" b="1" dirty="0">
              <a:solidFill>
                <a:srgbClr val="006600"/>
              </a:solidFill>
              <a:latin typeface="Bookman Old Style" panose="02050604050505020204" pitchFamily="18" charset="0"/>
              <a:cs typeface="Calibri"/>
              <a:sym typeface="Arial"/>
            </a:endParaRPr>
          </a:p>
        </p:txBody>
      </p:sp>
      <p:sp>
        <p:nvSpPr>
          <p:cNvPr id="1258" name="Google Shape;1258;p101"/>
          <p:cNvSpPr txBox="1">
            <a:spLocks noGrp="1"/>
          </p:cNvSpPr>
          <p:nvPr>
            <p:ph idx="1"/>
          </p:nvPr>
        </p:nvSpPr>
        <p:spPr>
          <a:xfrm>
            <a:off x="546162" y="707254"/>
            <a:ext cx="8019340" cy="5649098"/>
          </a:xfrm>
          <a:prstGeom prst="rect">
            <a:avLst/>
          </a:prstGeom>
          <a:noFill/>
          <a:ln>
            <a:noFill/>
          </a:ln>
        </p:spPr>
        <p:txBody>
          <a:bodyPr spcFirstLastPara="1" wrap="square" lIns="91425" tIns="45700" rIns="91425" bIns="45700" anchor="t" anchorCtr="0">
            <a:noAutofit/>
          </a:bodyPr>
          <a:lstStyle/>
          <a:p>
            <a:pPr marL="0" indent="0" algn="just">
              <a:lnSpc>
                <a:spcPct val="100000"/>
              </a:lnSpc>
              <a:spcBef>
                <a:spcPts val="0"/>
              </a:spcBef>
              <a:buClr>
                <a:schemeClr val="dk1"/>
              </a:buClr>
              <a:buSzPts val="1700"/>
              <a:buNone/>
            </a:pPr>
            <a:r>
              <a:rPr lang="en-US" sz="2000" dirty="0">
                <a:latin typeface="Times New Roman" panose="02020603050405020304" pitchFamily="18" charset="0"/>
                <a:cs typeface="Times New Roman" panose="02020603050405020304" pitchFamily="18" charset="0"/>
              </a:rPr>
              <a:t>The Restaurant Seat Booking System with Pre-Food Ordering, Messaging &amp; Premium Features provides a complete digital solution for streamlining reservations, enhancing dining experiences, and modernizing restaurant management. With integrated modules for seat booking, advanced food pre ordering, and real-time messaging, the system effectively bridges customer expectations with backend efficiency. By offering premium features like fast pass reservations and dynamic loyalty perks, the platform goes beyond basic booking systems to support user satisfaction and business growth. Looking forward, several enhancements could elevate the system further. Integrating </a:t>
            </a:r>
            <a:r>
              <a:rPr lang="en-US" sz="2000" b="1" dirty="0">
                <a:latin typeface="Times New Roman" panose="02020603050405020304" pitchFamily="18" charset="0"/>
                <a:cs typeface="Times New Roman" panose="02020603050405020304" pitchFamily="18" charset="0"/>
              </a:rPr>
              <a:t>AI-based recommendation engines for seat and food suggestions </a:t>
            </a:r>
            <a:r>
              <a:rPr lang="en-US" sz="2000" dirty="0">
                <a:latin typeface="Times New Roman" panose="02020603050405020304" pitchFamily="18" charset="0"/>
                <a:cs typeface="Times New Roman" panose="02020603050405020304" pitchFamily="18" charset="0"/>
              </a:rPr>
              <a:t>could personalize the experience. Real-time analytics dashboards for restaurant owners could aid in </a:t>
            </a:r>
            <a:r>
              <a:rPr lang="en-US" sz="2000" b="1" dirty="0">
                <a:latin typeface="Times New Roman" panose="02020603050405020304" pitchFamily="18" charset="0"/>
                <a:cs typeface="Times New Roman" panose="02020603050405020304" pitchFamily="18" charset="0"/>
              </a:rPr>
              <a:t>demand forecasting and trend analysis</a:t>
            </a:r>
            <a:r>
              <a:rPr lang="en-US" sz="2000" dirty="0">
                <a:latin typeface="Times New Roman" panose="02020603050405020304" pitchFamily="18" charset="0"/>
                <a:cs typeface="Times New Roman" panose="02020603050405020304" pitchFamily="18" charset="0"/>
              </a:rPr>
              <a:t>. Expanding messaging to include push notifications via a mobile app would improve accessibility. Additionally, payment gateway integration would allow end-to-end booking and payment flow. Future modules may also include </a:t>
            </a:r>
            <a:r>
              <a:rPr lang="en-US" sz="2000" b="1" dirty="0">
                <a:latin typeface="Times New Roman" panose="02020603050405020304" pitchFamily="18" charset="0"/>
                <a:cs typeface="Times New Roman" panose="02020603050405020304" pitchFamily="18" charset="0"/>
              </a:rPr>
              <a:t>table service feedback, voice assistant ordering, </a:t>
            </a:r>
            <a:r>
              <a:rPr lang="en-US" sz="2000" dirty="0">
                <a:latin typeface="Times New Roman" panose="02020603050405020304" pitchFamily="18" charset="0"/>
                <a:cs typeface="Times New Roman" panose="02020603050405020304" pitchFamily="18" charset="0"/>
              </a:rPr>
              <a:t>and</a:t>
            </a:r>
            <a:r>
              <a:rPr lang="en-US" sz="2000" b="1" dirty="0">
                <a:latin typeface="Times New Roman" panose="02020603050405020304" pitchFamily="18" charset="0"/>
                <a:cs typeface="Times New Roman" panose="02020603050405020304" pitchFamily="18" charset="0"/>
              </a:rPr>
              <a:t> integration with third-party food delivery APIs</a:t>
            </a:r>
            <a:r>
              <a:rPr lang="en-US" sz="2000" dirty="0">
                <a:latin typeface="Times New Roman" panose="02020603050405020304" pitchFamily="18" charset="0"/>
                <a:cs typeface="Times New Roman" panose="02020603050405020304" pitchFamily="18" charset="0"/>
              </a:rPr>
              <a:t>, making the platform even more competitive in the evolving restaurant tech landscape. </a:t>
            </a:r>
            <a:endParaRPr sz="2000" dirty="0">
              <a:latin typeface="Times New Roman" panose="02020603050405020304" pitchFamily="18" charset="0"/>
              <a:ea typeface="Times New Roman"/>
              <a:cs typeface="Times New Roman" panose="02020603050405020304" pitchFamily="18" charset="0"/>
              <a:sym typeface="Times New Roman"/>
            </a:endParaRPr>
          </a:p>
        </p:txBody>
      </p:sp>
      <p:cxnSp>
        <p:nvCxnSpPr>
          <p:cNvPr id="6" name="Google Shape;1249;p100">
            <a:extLst>
              <a:ext uri="{FF2B5EF4-FFF2-40B4-BE49-F238E27FC236}">
                <a16:creationId xmlns:a16="http://schemas.microsoft.com/office/drawing/2014/main" xmlns="" id="{BFE18B80-E81A-441C-96C6-5C60432EDBDC}"/>
              </a:ext>
            </a:extLst>
          </p:cNvPr>
          <p:cNvCxnSpPr/>
          <p:nvPr/>
        </p:nvCxnSpPr>
        <p:spPr>
          <a:xfrm>
            <a:off x="0" y="694840"/>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Google Shape;311;p16">
            <a:extLst>
              <a:ext uri="{FF2B5EF4-FFF2-40B4-BE49-F238E27FC236}">
                <a16:creationId xmlns:a16="http://schemas.microsoft.com/office/drawing/2014/main" xmlns="" id="{5A172C9C-53D3-0F9A-9A6F-FEDDC1C1F8E8}"/>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21</a:t>
            </a:fld>
            <a:endParaRPr sz="1200" dirty="0">
              <a:solidFill>
                <a:srgbClr val="898989"/>
              </a:solidFill>
              <a:latin typeface="Arial"/>
              <a:ea typeface="Arial"/>
              <a:cs typeface="Arial"/>
              <a:sym typeface="Arial"/>
            </a:endParaRPr>
          </a:p>
        </p:txBody>
      </p:sp>
      <p:sp>
        <p:nvSpPr>
          <p:cNvPr id="3" name="TextBox 2">
            <a:extLst>
              <a:ext uri="{FF2B5EF4-FFF2-40B4-BE49-F238E27FC236}">
                <a16:creationId xmlns:a16="http://schemas.microsoft.com/office/drawing/2014/main" xmlns="" id="{1CAD04E1-A0B4-E6F0-AA90-1F9EB2EE8FF1}"/>
              </a:ext>
            </a:extLst>
          </p:cNvPr>
          <p:cNvSpPr txBox="1"/>
          <p:nvPr/>
        </p:nvSpPr>
        <p:spPr>
          <a:xfrm>
            <a:off x="546162" y="6421769"/>
            <a:ext cx="4581832" cy="307777"/>
          </a:xfrm>
          <a:prstGeom prst="rect">
            <a:avLst/>
          </a:prstGeom>
          <a:noFill/>
        </p:spPr>
        <p:txBody>
          <a:bodyPr wrap="square">
            <a:spAutoFit/>
          </a:bodyPr>
          <a:lstStyle/>
          <a:p>
            <a:fld id="{7A6B9DD0-328B-48F8-84ED-6664935368F1}" type="datetime1">
              <a:rPr lang="en-US" sz="1400" b="0" i="0" u="none" strike="noStrike" cap="none" smtClean="0">
                <a:solidFill>
                  <a:srgbClr val="888888"/>
                </a:solidFill>
                <a:latin typeface="Arial"/>
                <a:cs typeface="Arial"/>
                <a:sym typeface="Arial"/>
              </a:rPr>
              <a:pPr/>
              <a:t>5/15/2025</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200" y="0"/>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solidFill>
                  <a:srgbClr val="006600"/>
                </a:solidFill>
                <a:latin typeface="Bookman Old Style" panose="02050604050505020204" pitchFamily="18" charset="0"/>
                <a:cs typeface="Calibri"/>
                <a:sym typeface="Times New Roman"/>
              </a:rPr>
              <a:t>REFERENCES</a:t>
            </a:r>
            <a:r>
              <a:rPr lang="en-US" sz="2800" dirty="0">
                <a:solidFill>
                  <a:srgbClr val="00B050"/>
                </a:solidFill>
                <a:latin typeface="Times New Roman"/>
                <a:ea typeface="Times New Roman"/>
                <a:cs typeface="Times New Roman"/>
                <a:sym typeface="Times New Roman"/>
              </a:rPr>
              <a:t/>
            </a:r>
            <a:br>
              <a:rPr lang="en-US" sz="2800" dirty="0">
                <a:solidFill>
                  <a:srgbClr val="00B050"/>
                </a:solidFill>
                <a:latin typeface="Times New Roman"/>
                <a:ea typeface="Times New Roman"/>
                <a:cs typeface="Times New Roman"/>
                <a:sym typeface="Times New Roman"/>
              </a:rPr>
            </a:br>
            <a:endParaRPr sz="2800" dirty="0">
              <a:solidFill>
                <a:srgbClr val="00B050"/>
              </a:solidFill>
              <a:latin typeface="Times New Roman"/>
              <a:ea typeface="Times New Roman"/>
              <a:cs typeface="Times New Roman"/>
              <a:sym typeface="Times New Roman"/>
            </a:endParaRPr>
          </a:p>
        </p:txBody>
      </p:sp>
      <p:cxnSp>
        <p:nvCxnSpPr>
          <p:cNvPr id="6" name="Google Shape;1249;p100">
            <a:extLst>
              <a:ext uri="{FF2B5EF4-FFF2-40B4-BE49-F238E27FC236}">
                <a16:creationId xmlns:a16="http://schemas.microsoft.com/office/drawing/2014/main" xmlns="" id="{91D68237-6D12-4EE3-A9AC-0F9BB4979C3A}"/>
              </a:ext>
            </a:extLst>
          </p:cNvPr>
          <p:cNvCxnSpPr/>
          <p:nvPr/>
        </p:nvCxnSpPr>
        <p:spPr>
          <a:xfrm>
            <a:off x="0" y="517535"/>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xmlns="" id="{3EFEFBA6-70E0-444E-BB3B-1F7473DC46C1}"/>
              </a:ext>
            </a:extLst>
          </p:cNvPr>
          <p:cNvSpPr txBox="1"/>
          <p:nvPr/>
        </p:nvSpPr>
        <p:spPr>
          <a:xfrm>
            <a:off x="634482" y="755192"/>
            <a:ext cx="7865706" cy="5529719"/>
          </a:xfrm>
          <a:prstGeom prst="rect">
            <a:avLst/>
          </a:prstGeom>
          <a:noFill/>
        </p:spPr>
        <p:txBody>
          <a:bodyPr wrap="square">
            <a:spAutoFit/>
          </a:bodyPr>
          <a:lstStyle/>
          <a:p>
            <a:pPr>
              <a:spcAft>
                <a:spcPts val="800"/>
              </a:spcAft>
              <a:buNone/>
            </a:pPr>
            <a:r>
              <a:rPr lang="en-IN" sz="1600" dirty="0">
                <a:latin typeface="Times New Roman" panose="02020603050405020304" pitchFamily="18" charset="0"/>
                <a:cs typeface="Times New Roman" panose="02020603050405020304" pitchFamily="18" charset="0"/>
              </a:rPr>
              <a:t>1. A. </a:t>
            </a:r>
            <a:r>
              <a:rPr lang="en-IN" sz="1600" dirty="0" err="1">
                <a:latin typeface="Times New Roman" panose="02020603050405020304" pitchFamily="18" charset="0"/>
                <a:cs typeface="Times New Roman" panose="02020603050405020304" pitchFamily="18" charset="0"/>
              </a:rPr>
              <a:t>Alamin</a:t>
            </a:r>
            <a:r>
              <a:rPr lang="en-IN" sz="1600" dirty="0">
                <a:latin typeface="Times New Roman" panose="02020603050405020304" pitchFamily="18" charset="0"/>
                <a:cs typeface="Times New Roman" panose="02020603050405020304" pitchFamily="18" charset="0"/>
              </a:rPr>
              <a:t>, A. A. </a:t>
            </a:r>
            <a:r>
              <a:rPr lang="en-IN" sz="1600" dirty="0" err="1">
                <a:latin typeface="Times New Roman" panose="02020603050405020304" pitchFamily="18" charset="0"/>
                <a:cs typeface="Times New Roman" panose="02020603050405020304" pitchFamily="18" charset="0"/>
              </a:rPr>
              <a:t>Alghamdi</a:t>
            </a:r>
            <a:r>
              <a:rPr lang="en-IN" sz="1600" dirty="0">
                <a:latin typeface="Times New Roman" panose="02020603050405020304" pitchFamily="18" charset="0"/>
                <a:cs typeface="Times New Roman" panose="02020603050405020304" pitchFamily="18" charset="0"/>
              </a:rPr>
              <a:t> and F. A. </a:t>
            </a:r>
            <a:r>
              <a:rPr lang="en-IN" sz="1600" dirty="0" err="1">
                <a:latin typeface="Times New Roman" panose="02020603050405020304" pitchFamily="18" charset="0"/>
                <a:cs typeface="Times New Roman" panose="02020603050405020304" pitchFamily="18" charset="0"/>
              </a:rPr>
              <a:t>Alabdulqader</a:t>
            </a:r>
            <a:r>
              <a:rPr lang="en-IN" sz="1600" dirty="0">
                <a:latin typeface="Times New Roman" panose="02020603050405020304" pitchFamily="18" charset="0"/>
                <a:cs typeface="Times New Roman" panose="02020603050405020304" pitchFamily="18" charset="0"/>
              </a:rPr>
              <a:t>, "Smart Restaurant </a:t>
            </a:r>
            <a:r>
              <a:rPr lang="en-IN" sz="1600" dirty="0" smtClean="0">
                <a:latin typeface="Times New Roman" panose="02020603050405020304" pitchFamily="18" charset="0"/>
                <a:cs typeface="Times New Roman" panose="02020603050405020304" pitchFamily="18" charset="0"/>
              </a:rPr>
              <a:t>Reservation </a:t>
            </a:r>
            <a:r>
              <a:rPr lang="en-IN" sz="1600" dirty="0">
                <a:latin typeface="Times New Roman" panose="02020603050405020304" pitchFamily="18" charset="0"/>
                <a:cs typeface="Times New Roman" panose="02020603050405020304" pitchFamily="18" charset="0"/>
              </a:rPr>
              <a:t>System using Internet of Things (</a:t>
            </a: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International Journal of </a:t>
            </a:r>
            <a:r>
              <a:rPr lang="en-IN" sz="1600" dirty="0" smtClean="0">
                <a:latin typeface="Times New Roman" panose="02020603050405020304" pitchFamily="18" charset="0"/>
                <a:cs typeface="Times New Roman" panose="02020603050405020304" pitchFamily="18" charset="0"/>
              </a:rPr>
              <a:t>Advanced </a:t>
            </a:r>
            <a:r>
              <a:rPr lang="en-IN" sz="1600" dirty="0">
                <a:latin typeface="Times New Roman" panose="02020603050405020304" pitchFamily="18" charset="0"/>
                <a:cs typeface="Times New Roman" panose="02020603050405020304" pitchFamily="18" charset="0"/>
              </a:rPr>
              <a:t>Computer Science and Applications (IJACSA), vol. 11, no. 2, pp. </a:t>
            </a:r>
            <a:r>
              <a:rPr lang="en-IN" sz="1600" dirty="0" smtClean="0">
                <a:latin typeface="Times New Roman" panose="02020603050405020304" pitchFamily="18" charset="0"/>
                <a:cs typeface="Times New Roman" panose="02020603050405020304" pitchFamily="18" charset="0"/>
              </a:rPr>
              <a:t>528–533</a:t>
            </a:r>
            <a:r>
              <a:rPr lang="en-IN" sz="1600" dirty="0">
                <a:latin typeface="Times New Roman" panose="02020603050405020304" pitchFamily="18" charset="0"/>
                <a:cs typeface="Times New Roman" panose="02020603050405020304" pitchFamily="18" charset="0"/>
              </a:rPr>
              <a:t>, 2020.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10.14569/IJACSA.2020.0110265. </a:t>
            </a:r>
          </a:p>
          <a:p>
            <a:pPr>
              <a:spcAft>
                <a:spcPts val="800"/>
              </a:spcAft>
              <a:buNone/>
            </a:pPr>
            <a:r>
              <a:rPr lang="en-IN" sz="1600" dirty="0">
                <a:latin typeface="Times New Roman" panose="02020603050405020304" pitchFamily="18" charset="0"/>
                <a:cs typeface="Times New Roman" panose="02020603050405020304" pitchFamily="18" charset="0"/>
              </a:rPr>
              <a:t>2. A. Nasser, S. El-</a:t>
            </a:r>
            <a:r>
              <a:rPr lang="en-IN" sz="1600" dirty="0" err="1">
                <a:latin typeface="Times New Roman" panose="02020603050405020304" pitchFamily="18" charset="0"/>
                <a:cs typeface="Times New Roman" panose="02020603050405020304" pitchFamily="18" charset="0"/>
              </a:rPr>
              <a:t>Haggar</a:t>
            </a:r>
            <a:r>
              <a:rPr lang="en-IN" sz="1600" dirty="0">
                <a:latin typeface="Times New Roman" panose="02020603050405020304" pitchFamily="18" charset="0"/>
                <a:cs typeface="Times New Roman" panose="02020603050405020304" pitchFamily="18" charset="0"/>
              </a:rPr>
              <a:t> and H. </a:t>
            </a:r>
            <a:r>
              <a:rPr lang="en-IN" sz="1600" dirty="0" err="1">
                <a:latin typeface="Times New Roman" panose="02020603050405020304" pitchFamily="18" charset="0"/>
                <a:cs typeface="Times New Roman" panose="02020603050405020304" pitchFamily="18" charset="0"/>
              </a:rPr>
              <a:t>Nassar</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Optimizing Restaurant </a:t>
            </a:r>
            <a:r>
              <a:rPr lang="en-IN" sz="1600" dirty="0">
                <a:latin typeface="Times New Roman" panose="02020603050405020304" pitchFamily="18" charset="0"/>
                <a:cs typeface="Times New Roman" panose="02020603050405020304" pitchFamily="18" charset="0"/>
              </a:rPr>
              <a:t>Table </a:t>
            </a:r>
            <a:r>
              <a:rPr lang="en-IN" sz="1600" dirty="0" smtClean="0">
                <a:latin typeface="Times New Roman" panose="02020603050405020304" pitchFamily="18" charset="0"/>
                <a:cs typeface="Times New Roman" panose="02020603050405020304" pitchFamily="18" charset="0"/>
              </a:rPr>
              <a:t>Reservations </a:t>
            </a:r>
            <a:r>
              <a:rPr lang="en-IN" sz="1600" dirty="0">
                <a:latin typeface="Times New Roman" panose="02020603050405020304" pitchFamily="18" charset="0"/>
                <a:cs typeface="Times New Roman" panose="02020603050405020304" pitchFamily="18" charset="0"/>
              </a:rPr>
              <a:t>Using Genetic Algorithms," International Conference on </a:t>
            </a:r>
            <a:r>
              <a:rPr lang="en-IN" sz="1600" dirty="0" smtClean="0">
                <a:latin typeface="Times New Roman" panose="02020603050405020304" pitchFamily="18" charset="0"/>
                <a:cs typeface="Times New Roman" panose="02020603050405020304" pitchFamily="18" charset="0"/>
              </a:rPr>
              <a:t>Advanced Intelligent </a:t>
            </a:r>
            <a:r>
              <a:rPr lang="en-IN" sz="1600" dirty="0">
                <a:latin typeface="Times New Roman" panose="02020603050405020304" pitchFamily="18" charset="0"/>
                <a:cs typeface="Times New Roman" panose="02020603050405020304" pitchFamily="18" charset="0"/>
              </a:rPr>
              <a:t>Systems and Informatics, Springer, pp. 134–142, 2019. </a:t>
            </a:r>
            <a:r>
              <a:rPr lang="en-IN" sz="1600" dirty="0" err="1" smtClean="0">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10.1007/978-3-030-31129-2_12</a:t>
            </a:r>
            <a:r>
              <a:rPr lang="en-IN" sz="1600" dirty="0">
                <a:latin typeface="Times New Roman" panose="02020603050405020304" pitchFamily="18" charset="0"/>
                <a:cs typeface="Times New Roman" panose="02020603050405020304" pitchFamily="18" charset="0"/>
              </a:rPr>
              <a:t>. </a:t>
            </a:r>
          </a:p>
          <a:p>
            <a:pPr>
              <a:spcAft>
                <a:spcPts val="800"/>
              </a:spcAft>
              <a:buNone/>
            </a:pPr>
            <a:r>
              <a:rPr lang="en-IN" sz="1600" dirty="0">
                <a:latin typeface="Times New Roman" panose="02020603050405020304" pitchFamily="18" charset="0"/>
                <a:cs typeface="Times New Roman" panose="02020603050405020304" pitchFamily="18" charset="0"/>
              </a:rPr>
              <a:t>3. A. S. Al-</a:t>
            </a:r>
            <a:r>
              <a:rPr lang="en-IN" sz="1600" dirty="0" err="1">
                <a:latin typeface="Times New Roman" panose="02020603050405020304" pitchFamily="18" charset="0"/>
                <a:cs typeface="Times New Roman" panose="02020603050405020304" pitchFamily="18" charset="0"/>
              </a:rPr>
              <a:t>Jabri</a:t>
            </a:r>
            <a:r>
              <a:rPr lang="en-IN" sz="1600" dirty="0">
                <a:latin typeface="Times New Roman" panose="02020603050405020304" pitchFamily="18" charset="0"/>
                <a:cs typeface="Times New Roman" panose="02020603050405020304" pitchFamily="18" charset="0"/>
              </a:rPr>
              <a:t>, "Customer Preferences in Online Restaurant Reservations: A </a:t>
            </a:r>
            <a:r>
              <a:rPr lang="en-IN" sz="1600" dirty="0" smtClean="0">
                <a:latin typeface="Times New Roman" panose="02020603050405020304" pitchFamily="18" charset="0"/>
                <a:cs typeface="Times New Roman" panose="02020603050405020304" pitchFamily="18" charset="0"/>
              </a:rPr>
              <a:t>Data </a:t>
            </a:r>
            <a:r>
              <a:rPr lang="en-IN" sz="1600" dirty="0">
                <a:latin typeface="Times New Roman" panose="02020603050405020304" pitchFamily="18" charset="0"/>
                <a:cs typeface="Times New Roman" panose="02020603050405020304" pitchFamily="18" charset="0"/>
              </a:rPr>
              <a:t>Mining Approach," Procedia Computer Science, vol. 164, pp. 604–610, </a:t>
            </a:r>
            <a:r>
              <a:rPr lang="en-IN" sz="1600" dirty="0" smtClean="0">
                <a:latin typeface="Times New Roman" panose="02020603050405020304" pitchFamily="18" charset="0"/>
                <a:cs typeface="Times New Roman" panose="02020603050405020304" pitchFamily="18" charset="0"/>
              </a:rPr>
              <a:t>2019</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10.1016/j.procs.2019.12.225. </a:t>
            </a:r>
          </a:p>
          <a:p>
            <a:pPr>
              <a:spcAft>
                <a:spcPts val="800"/>
              </a:spcAft>
              <a:buNone/>
            </a:pPr>
            <a:r>
              <a:rPr lang="en-IN" sz="1600" dirty="0">
                <a:latin typeface="Times New Roman" panose="02020603050405020304" pitchFamily="18" charset="0"/>
                <a:cs typeface="Times New Roman" panose="02020603050405020304" pitchFamily="18" charset="0"/>
              </a:rPr>
              <a:t>4. B. M. </a:t>
            </a:r>
            <a:r>
              <a:rPr lang="en-IN" sz="1600" dirty="0" err="1">
                <a:latin typeface="Times New Roman" panose="02020603050405020304" pitchFamily="18" charset="0"/>
                <a:cs typeface="Times New Roman" panose="02020603050405020304" pitchFamily="18" charset="0"/>
              </a:rPr>
              <a:t>Lamba</a:t>
            </a:r>
            <a:r>
              <a:rPr lang="en-IN" sz="1600" dirty="0">
                <a:latin typeface="Times New Roman" panose="02020603050405020304" pitchFamily="18" charset="0"/>
                <a:cs typeface="Times New Roman" panose="02020603050405020304" pitchFamily="18" charset="0"/>
              </a:rPr>
              <a:t> and D. N. Patel, "Table Booking and Food Ordering System," </a:t>
            </a:r>
            <a:r>
              <a:rPr lang="en-IN" sz="1600" dirty="0" smtClean="0">
                <a:latin typeface="Times New Roman" panose="02020603050405020304" pitchFamily="18" charset="0"/>
                <a:cs typeface="Times New Roman" panose="02020603050405020304" pitchFamily="18" charset="0"/>
              </a:rPr>
              <a:t>International </a:t>
            </a:r>
            <a:r>
              <a:rPr lang="en-IN" sz="1600" dirty="0">
                <a:latin typeface="Times New Roman" panose="02020603050405020304" pitchFamily="18" charset="0"/>
                <a:cs typeface="Times New Roman" panose="02020603050405020304" pitchFamily="18" charset="0"/>
              </a:rPr>
              <a:t>Journal of Innovative Research in Computer and </a:t>
            </a:r>
            <a:r>
              <a:rPr lang="en-IN" sz="1600" dirty="0" smtClean="0">
                <a:latin typeface="Times New Roman" panose="02020603050405020304" pitchFamily="18" charset="0"/>
                <a:cs typeface="Times New Roman" panose="02020603050405020304" pitchFamily="18" charset="0"/>
              </a:rPr>
              <a:t>Communication </a:t>
            </a:r>
            <a:r>
              <a:rPr lang="en-IN" sz="1600" dirty="0">
                <a:latin typeface="Times New Roman" panose="02020603050405020304" pitchFamily="18" charset="0"/>
                <a:cs typeface="Times New Roman" panose="02020603050405020304" pitchFamily="18" charset="0"/>
              </a:rPr>
              <a:t>Engineering (IJIRCCE), vol. 5, no. 4, pp. 7293–7296, 2017. </a:t>
            </a:r>
          </a:p>
          <a:p>
            <a:pPr>
              <a:spcAft>
                <a:spcPts val="800"/>
              </a:spcAft>
              <a:buNone/>
            </a:pPr>
            <a:r>
              <a:rPr lang="en-IN" sz="1600" dirty="0">
                <a:latin typeface="Times New Roman" panose="02020603050405020304" pitchFamily="18" charset="0"/>
                <a:cs typeface="Times New Roman" panose="02020603050405020304" pitchFamily="18" charset="0"/>
              </a:rPr>
              <a:t>5. C. Li and D. Liu, "A Real-Time Booking and Food Ordering System Based </a:t>
            </a:r>
            <a:r>
              <a:rPr lang="en-IN" sz="1600" dirty="0" smtClean="0">
                <a:latin typeface="Times New Roman" panose="02020603050405020304" pitchFamily="18" charset="0"/>
                <a:cs typeface="Times New Roman" panose="02020603050405020304" pitchFamily="18" charset="0"/>
              </a:rPr>
              <a:t>on </a:t>
            </a:r>
            <a:r>
              <a:rPr lang="en-IN" sz="1600" dirty="0">
                <a:latin typeface="Times New Roman" panose="02020603050405020304" pitchFamily="18" charset="0"/>
                <a:cs typeface="Times New Roman" panose="02020603050405020304" pitchFamily="18" charset="0"/>
              </a:rPr>
              <a:t>Web Services," IEEE International Conference on Computer and </a:t>
            </a:r>
            <a:r>
              <a:rPr lang="en-IN" sz="1600" dirty="0" smtClean="0">
                <a:latin typeface="Times New Roman" panose="02020603050405020304" pitchFamily="18" charset="0"/>
                <a:cs typeface="Times New Roman" panose="02020603050405020304" pitchFamily="18" charset="0"/>
              </a:rPr>
              <a:t>Communications </a:t>
            </a:r>
            <a:r>
              <a:rPr lang="en-IN" sz="1600" dirty="0">
                <a:latin typeface="Times New Roman" panose="02020603050405020304" pitchFamily="18" charset="0"/>
                <a:cs typeface="Times New Roman" panose="02020603050405020304" pitchFamily="18" charset="0"/>
              </a:rPr>
              <a:t>(ICCC), Chengdu, China, pp. 973–978, 2018.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10.1109/CompComm.2018.8781035. </a:t>
            </a:r>
          </a:p>
          <a:p>
            <a:pPr>
              <a:spcAft>
                <a:spcPts val="800"/>
              </a:spcAft>
              <a:buNone/>
            </a:pPr>
            <a:r>
              <a:rPr lang="en-US" sz="1600" dirty="0">
                <a:latin typeface="Times New Roman" panose="02020603050405020304" pitchFamily="18" charset="0"/>
                <a:cs typeface="Times New Roman" panose="02020603050405020304" pitchFamily="18" charset="0"/>
              </a:rPr>
              <a:t>6. H. C. Lin, Y. T. Lee and C. Y. Wu, "A Smart Restaurant System Using </a:t>
            </a:r>
            <a:r>
              <a:rPr lang="en-US" sz="1600" dirty="0" smtClean="0">
                <a:latin typeface="Times New Roman" panose="02020603050405020304" pitchFamily="18" charset="0"/>
                <a:cs typeface="Times New Roman" panose="02020603050405020304" pitchFamily="18" charset="0"/>
              </a:rPr>
              <a:t>Mobile </a:t>
            </a:r>
            <a:r>
              <a:rPr lang="en-US" sz="1600" dirty="0">
                <a:latin typeface="Times New Roman" panose="02020603050405020304" pitchFamily="18" charset="0"/>
                <a:cs typeface="Times New Roman" panose="02020603050405020304" pitchFamily="18" charset="0"/>
              </a:rPr>
              <a:t>and Wireless Networks," International Journal of Computer and </a:t>
            </a:r>
            <a:r>
              <a:rPr lang="en-US" sz="1600" dirty="0" smtClean="0">
                <a:latin typeface="Times New Roman" panose="02020603050405020304" pitchFamily="18" charset="0"/>
                <a:cs typeface="Times New Roman" panose="02020603050405020304" pitchFamily="18" charset="0"/>
              </a:rPr>
              <a:t>Communication </a:t>
            </a:r>
            <a:r>
              <a:rPr lang="en-US" sz="1600" dirty="0">
                <a:latin typeface="Times New Roman" panose="02020603050405020304" pitchFamily="18" charset="0"/>
                <a:cs typeface="Times New Roman" panose="02020603050405020304" pitchFamily="18" charset="0"/>
              </a:rPr>
              <a:t>Engineering, vol. 2, no. 3, pp. 324–328, 2013.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10.7763/IJCCE.2013.V2.203</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7</a:t>
            </a:r>
            <a:r>
              <a:rPr lang="en-US" sz="1600" dirty="0">
                <a:latin typeface="Times New Roman" panose="02020603050405020304" pitchFamily="18" charset="0"/>
                <a:cs typeface="Times New Roman" panose="02020603050405020304" pitchFamily="18" charset="0"/>
              </a:rPr>
              <a:t>. K. H. Ho and C. H. Lin, "Design a</a:t>
            </a:r>
            <a:endParaRPr lang="en-IN" sz="1600" dirty="0">
              <a:latin typeface="Times New Roman" panose="02020603050405020304" pitchFamily="18" charset="0"/>
              <a:cs typeface="Times New Roman" panose="02020603050405020304" pitchFamily="18" charset="0"/>
            </a:endParaRPr>
          </a:p>
        </p:txBody>
      </p:sp>
      <p:sp>
        <p:nvSpPr>
          <p:cNvPr id="2" name="Google Shape;311;p16">
            <a:extLst>
              <a:ext uri="{FF2B5EF4-FFF2-40B4-BE49-F238E27FC236}">
                <a16:creationId xmlns:a16="http://schemas.microsoft.com/office/drawing/2014/main" xmlns="" id="{203D0F72-1755-E148-4B53-BB483DDBCC78}"/>
              </a:ext>
            </a:extLst>
          </p:cNvPr>
          <p:cNvSpPr txBox="1">
            <a:spLocks noGrp="1"/>
          </p:cNvSpPr>
          <p:nvPr>
            <p:ph type="sldNum" sz="quarter" idx="12"/>
          </p:nvPr>
        </p:nvSpPr>
        <p:spPr>
          <a:xfrm>
            <a:off x="7008556" y="659232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22</a:t>
            </a:fld>
            <a:endParaRPr sz="1200" dirty="0">
              <a:solidFill>
                <a:srgbClr val="898989"/>
              </a:solidFill>
              <a:latin typeface="Arial"/>
              <a:ea typeface="Arial"/>
              <a:cs typeface="Arial"/>
              <a:sym typeface="Arial"/>
            </a:endParaRPr>
          </a:p>
        </p:txBody>
      </p:sp>
      <p:sp>
        <p:nvSpPr>
          <p:cNvPr id="7"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628650" y="6365682"/>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200" y="74645"/>
            <a:ext cx="8229600" cy="39465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solidFill>
                  <a:srgbClr val="006600"/>
                </a:solidFill>
                <a:latin typeface="Bookman Old Style" panose="02050604050505020204" pitchFamily="18" charset="0"/>
                <a:cs typeface="Calibri"/>
                <a:sym typeface="Times New Roman"/>
              </a:rPr>
              <a:t>REFERENCES(cont..)</a:t>
            </a:r>
            <a:endParaRPr sz="2800" dirty="0">
              <a:solidFill>
                <a:srgbClr val="00B050"/>
              </a:solidFill>
              <a:latin typeface="Times New Roman"/>
              <a:ea typeface="Times New Roman"/>
              <a:cs typeface="Times New Roman"/>
              <a:sym typeface="Times New Roman"/>
            </a:endParaRPr>
          </a:p>
        </p:txBody>
      </p:sp>
      <p:cxnSp>
        <p:nvCxnSpPr>
          <p:cNvPr id="6" name="Google Shape;1249;p100">
            <a:extLst>
              <a:ext uri="{FF2B5EF4-FFF2-40B4-BE49-F238E27FC236}">
                <a16:creationId xmlns:a16="http://schemas.microsoft.com/office/drawing/2014/main" xmlns="" id="{91D68237-6D12-4EE3-A9AC-0F9BB4979C3A}"/>
              </a:ext>
            </a:extLst>
          </p:cNvPr>
          <p:cNvCxnSpPr/>
          <p:nvPr/>
        </p:nvCxnSpPr>
        <p:spPr>
          <a:xfrm>
            <a:off x="0" y="537855"/>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xmlns="" id="{3EFEFBA6-70E0-444E-BB3B-1F7473DC46C1}"/>
              </a:ext>
            </a:extLst>
          </p:cNvPr>
          <p:cNvSpPr txBox="1"/>
          <p:nvPr/>
        </p:nvSpPr>
        <p:spPr>
          <a:xfrm>
            <a:off x="671804" y="1014970"/>
            <a:ext cx="7781731" cy="4549194"/>
          </a:xfrm>
          <a:prstGeom prst="rect">
            <a:avLst/>
          </a:prstGeom>
          <a:noFill/>
        </p:spPr>
        <p:txBody>
          <a:bodyPr wrap="square">
            <a:spAutoFit/>
          </a:bodyPr>
          <a:lstStyle/>
          <a:p>
            <a:pPr>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7. K. H. Ho and C. H. Lin,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"Design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and Implementation of an Online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Restaurant Booking System Using Cloud Computing," International Journal of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Engineering and Technology, vol. 7, no. 3, pp. 123–127, 2018.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doi</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10.14419/ijet.v7i3.34.20068. </a:t>
            </a:r>
          </a:p>
          <a:p>
            <a:pPr>
              <a:lnSpc>
                <a:spcPct val="107000"/>
              </a:lnSpc>
              <a:spcAft>
                <a:spcPts val="800"/>
              </a:spcAft>
              <a:buNone/>
            </a:pP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8</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M. A. Khan, S.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Alam</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and A. Imran, "A Digital System for Table Booking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and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Food Ordering in Restaurants," International Journal of Scientific &amp;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Engineering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Research, vol. 9, no. 5, pp. 547–550, 2018. </a:t>
            </a:r>
            <a:endParaRPr lang="en-US" sz="1800" kern="100" dirty="0" smtClean="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9. M. Hossain and S. R. Ahmed, "Food Ordering and Reservation System Using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Mobile Application," International Journal of Computer Applications,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vol</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180, no. 34, pp. 9–13, 2018.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doi</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10.5120/ijca2018917114. </a:t>
            </a:r>
          </a:p>
          <a:p>
            <a:pPr>
              <a:lnSpc>
                <a:spcPct val="107000"/>
              </a:lnSpc>
              <a:spcAft>
                <a:spcPts val="800"/>
              </a:spcAft>
              <a:buNone/>
            </a:pPr>
            <a:r>
              <a:rPr lang="en-US" sz="1800" kern="100" dirty="0">
                <a:latin typeface="Times New Roman" panose="02020603050405020304" pitchFamily="18" charset="0"/>
                <a:ea typeface="Calibri" panose="020F0502020204030204" pitchFamily="34" charset="0"/>
                <a:cs typeface="Times New Roman" panose="02020603050405020304" pitchFamily="18" charset="0"/>
              </a:rPr>
              <a:t>10. M. Mahmud and N. F. </a:t>
            </a:r>
            <a:r>
              <a:rPr lang="en-US" sz="1800" kern="100" dirty="0" err="1">
                <a:latin typeface="Times New Roman" panose="02020603050405020304" pitchFamily="18" charset="0"/>
                <a:ea typeface="Calibri" panose="020F0502020204030204" pitchFamily="34" charset="0"/>
                <a:cs typeface="Times New Roman" panose="02020603050405020304" pitchFamily="18" charset="0"/>
              </a:rPr>
              <a:t>Haider</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"A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Study on the Development of an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Intelligent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Restaurant Management System," International Conference on </a:t>
            </a:r>
            <a:r>
              <a:rPr lang="en-US" sz="1800" kern="100" dirty="0" smtClean="0">
                <a:latin typeface="Times New Roman" panose="02020603050405020304" pitchFamily="18" charset="0"/>
                <a:ea typeface="Calibri" panose="020F0502020204030204" pitchFamily="34" charset="0"/>
                <a:cs typeface="Times New Roman" panose="02020603050405020304" pitchFamily="18" charset="0"/>
              </a:rPr>
              <a:t>Computing</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Communication and Automation (ICCCA), pp. 192–197, 2017. </a:t>
            </a:r>
            <a:r>
              <a:rPr lang="en-US" sz="1800" kern="100" dirty="0" err="1" smtClean="0">
                <a:latin typeface="Times New Roman" panose="02020603050405020304" pitchFamily="18" charset="0"/>
                <a:ea typeface="Calibri" panose="020F0502020204030204" pitchFamily="34" charset="0"/>
                <a:cs typeface="Times New Roman" panose="02020603050405020304" pitchFamily="18" charset="0"/>
              </a:rPr>
              <a:t>doi</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 10.1109/CCAA.2017.8229852.</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Google Shape;311;p16">
            <a:extLst>
              <a:ext uri="{FF2B5EF4-FFF2-40B4-BE49-F238E27FC236}">
                <a16:creationId xmlns:a16="http://schemas.microsoft.com/office/drawing/2014/main" xmlns="" id="{EC0ED5EC-1C3F-9F2F-BBAC-6C2F961045C7}"/>
              </a:ext>
            </a:extLst>
          </p:cNvPr>
          <p:cNvSpPr txBox="1">
            <a:spLocks noGrp="1"/>
          </p:cNvSpPr>
          <p:nvPr>
            <p:ph type="sldNum" sz="quarter" idx="12"/>
          </p:nvPr>
        </p:nvSpPr>
        <p:spPr>
          <a:xfrm>
            <a:off x="6821743" y="649287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23</a:t>
            </a:fld>
            <a:endParaRPr sz="1200" dirty="0">
              <a:solidFill>
                <a:srgbClr val="898989"/>
              </a:solidFill>
              <a:latin typeface="Arial"/>
              <a:ea typeface="Arial"/>
              <a:cs typeface="Arial"/>
              <a:sym typeface="Arial"/>
            </a:endParaRPr>
          </a:p>
        </p:txBody>
      </p:sp>
      <p:sp>
        <p:nvSpPr>
          <p:cNvPr id="7"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extLst>
      <p:ext uri="{BB962C8B-B14F-4D97-AF65-F5344CB8AC3E}">
        <p14:creationId xmlns:p14="http://schemas.microsoft.com/office/powerpoint/2010/main" val="129281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03"/>
          <p:cNvSpPr txBox="1">
            <a:spLocks noGrp="1"/>
          </p:cNvSpPr>
          <p:nvPr>
            <p:ph type="title"/>
          </p:nvPr>
        </p:nvSpPr>
        <p:spPr>
          <a:xfrm>
            <a:off x="457200" y="-139959"/>
            <a:ext cx="8229600" cy="8823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solidFill>
                  <a:srgbClr val="006600"/>
                </a:solidFill>
                <a:latin typeface="Bookman Old Style" panose="02050604050505020204" pitchFamily="18" charset="0"/>
                <a:cs typeface="Calibri"/>
                <a:sym typeface="Times New Roman"/>
              </a:rPr>
              <a:t>REFERENCES(cont</a:t>
            </a:r>
            <a:r>
              <a:rPr lang="en-US" sz="2800" b="1" dirty="0" smtClean="0">
                <a:solidFill>
                  <a:srgbClr val="006600"/>
                </a:solidFill>
                <a:latin typeface="Bookman Old Style" panose="02050604050505020204" pitchFamily="18" charset="0"/>
                <a:cs typeface="Calibri"/>
                <a:sym typeface="Times New Roman"/>
              </a:rPr>
              <a:t>..)</a:t>
            </a:r>
            <a:endParaRPr sz="2800" dirty="0">
              <a:solidFill>
                <a:srgbClr val="00B050"/>
              </a:solidFill>
              <a:latin typeface="Times New Roman"/>
              <a:ea typeface="Times New Roman"/>
              <a:cs typeface="Times New Roman"/>
              <a:sym typeface="Times New Roman"/>
            </a:endParaRPr>
          </a:p>
        </p:txBody>
      </p:sp>
      <p:cxnSp>
        <p:nvCxnSpPr>
          <p:cNvPr id="6" name="Google Shape;1249;p100">
            <a:extLst>
              <a:ext uri="{FF2B5EF4-FFF2-40B4-BE49-F238E27FC236}">
                <a16:creationId xmlns:a16="http://schemas.microsoft.com/office/drawing/2014/main" xmlns="" id="{91D68237-6D12-4EE3-A9AC-0F9BB4979C3A}"/>
              </a:ext>
            </a:extLst>
          </p:cNvPr>
          <p:cNvCxnSpPr/>
          <p:nvPr/>
        </p:nvCxnSpPr>
        <p:spPr>
          <a:xfrm>
            <a:off x="0" y="537855"/>
            <a:ext cx="9144000" cy="1588"/>
          </a:xfrm>
          <a:prstGeom prst="straightConnector1">
            <a:avLst/>
          </a:prstGeom>
          <a:noFill/>
          <a:ln w="25400" cap="flat" cmpd="sng">
            <a:solidFill>
              <a:srgbClr val="800000"/>
            </a:solidFill>
            <a:prstDash val="solid"/>
            <a:round/>
            <a:headEnd type="none" w="sm" len="sm"/>
            <a:tailEnd type="none" w="sm" len="sm"/>
          </a:ln>
        </p:spPr>
      </p:cxnSp>
      <p:sp>
        <p:nvSpPr>
          <p:cNvPr id="24" name="TextBox 23">
            <a:extLst>
              <a:ext uri="{FF2B5EF4-FFF2-40B4-BE49-F238E27FC236}">
                <a16:creationId xmlns:a16="http://schemas.microsoft.com/office/drawing/2014/main" xmlns="" id="{3EFEFBA6-70E0-444E-BB3B-1F7473DC46C1}"/>
              </a:ext>
            </a:extLst>
          </p:cNvPr>
          <p:cNvSpPr txBox="1"/>
          <p:nvPr/>
        </p:nvSpPr>
        <p:spPr>
          <a:xfrm>
            <a:off x="699796" y="976394"/>
            <a:ext cx="7847045" cy="5244513"/>
          </a:xfrm>
          <a:prstGeom prst="rect">
            <a:avLst/>
          </a:prstGeom>
          <a:noFill/>
        </p:spPr>
        <p:txBody>
          <a:bodyPr wrap="square">
            <a:spAutoFit/>
          </a:bodyPr>
          <a:lstStyle/>
          <a:p>
            <a:pPr>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11. N. H. Nguyen and D. H. Nguyen, "Development of an Online Restaurant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Booking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and Food Ordering System," IEEE Conference on Information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Technology</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Electronics and Mobile Communication (IEMCON), pp. 1–6,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2016</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doi</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10.1109/IEMCON.2016.7746311. </a:t>
            </a:r>
          </a:p>
          <a:p>
            <a:pPr>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12. R.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Jadhav</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and A. Joshi, "Mobile Based Food Ordering System with Real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Time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Restaurant Menu and Customer Feedback," International Journal of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Advanced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Research in Computer Science, vol. 8, no. 5, pp. 100–105, 2017. </a:t>
            </a:r>
          </a:p>
          <a:p>
            <a:pPr>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13. R. U. Khan and M. Khan,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IoT</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-Based Smart Restaurant Management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System</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IEEE 4th World Forum on Internet of Things (WF-</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IoT</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pp.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457462, 2018. </a:t>
            </a:r>
            <a:r>
              <a:rPr lang="en-IN" sz="1800" kern="100" dirty="0" err="1" smtClean="0">
                <a:latin typeface="Times New Roman" panose="02020603050405020304" pitchFamily="18" charset="0"/>
                <a:ea typeface="Calibri" panose="020F0502020204030204" pitchFamily="34" charset="0"/>
                <a:cs typeface="Times New Roman" panose="02020603050405020304" pitchFamily="18" charset="0"/>
              </a:rPr>
              <a:t>doi</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 10.1109/WF-IoT.2018.8355218. </a:t>
            </a:r>
          </a:p>
          <a:p>
            <a:pPr>
              <a:lnSpc>
                <a:spcPct val="107000"/>
              </a:lnSpc>
              <a:spcAft>
                <a:spcPts val="800"/>
              </a:spcAft>
              <a:buNone/>
            </a:pP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14</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 Jain, R. Dubey and A.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Mehra</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"Smart E-Restaurant Using Android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System</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International Journal of Computer Applications, vol. 133, no. 7,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pp. 6–10, 2016. </a:t>
            </a:r>
            <a:r>
              <a:rPr lang="en-IN" sz="1800" kern="100" dirty="0" err="1" smtClean="0">
                <a:latin typeface="Times New Roman" panose="02020603050405020304" pitchFamily="18" charset="0"/>
                <a:ea typeface="Calibri" panose="020F0502020204030204" pitchFamily="34" charset="0"/>
                <a:cs typeface="Times New Roman" panose="02020603050405020304" pitchFamily="18" charset="0"/>
              </a:rPr>
              <a:t>doi</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 10.5120/ijca2016908474. </a:t>
            </a:r>
          </a:p>
          <a:p>
            <a:pPr>
              <a:lnSpc>
                <a:spcPct val="107000"/>
              </a:lnSpc>
              <a:spcAft>
                <a:spcPts val="800"/>
              </a:spcAft>
              <a:buNone/>
            </a:pP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15. V. Gupta and P. Singh, "A Review on Digital Restaurant Management Systems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International Journal of Engineering Research &amp; Technology </a:t>
            </a:r>
            <a:r>
              <a:rPr lang="en-IN" sz="1800" kern="100" dirty="0" smtClean="0">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IJERT), vol. 6, no. 6, pp. 233–236, 2017. </a:t>
            </a:r>
            <a:endParaRPr kumimoji="0" lang="en-IN"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
        <p:nvSpPr>
          <p:cNvPr id="2" name="Google Shape;311;p16">
            <a:extLst>
              <a:ext uri="{FF2B5EF4-FFF2-40B4-BE49-F238E27FC236}">
                <a16:creationId xmlns:a16="http://schemas.microsoft.com/office/drawing/2014/main" xmlns="" id="{BAFA25E2-DD65-7518-940C-A508A9B7010A}"/>
              </a:ext>
            </a:extLst>
          </p:cNvPr>
          <p:cNvSpPr txBox="1">
            <a:spLocks noGrp="1"/>
          </p:cNvSpPr>
          <p:nvPr>
            <p:ph type="sldNum" sz="quarter" idx="12"/>
          </p:nvPr>
        </p:nvSpPr>
        <p:spPr>
          <a:xfrm>
            <a:off x="6880737" y="6492875"/>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24</a:t>
            </a:fld>
            <a:endParaRPr sz="1200" dirty="0">
              <a:solidFill>
                <a:srgbClr val="898989"/>
              </a:solidFill>
              <a:latin typeface="Arial"/>
              <a:ea typeface="Arial"/>
              <a:cs typeface="Arial"/>
              <a:sym typeface="Arial"/>
            </a:endParaRPr>
          </a:p>
        </p:txBody>
      </p:sp>
      <p:sp>
        <p:nvSpPr>
          <p:cNvPr id="7"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extLst>
      <p:ext uri="{BB962C8B-B14F-4D97-AF65-F5344CB8AC3E}">
        <p14:creationId xmlns:p14="http://schemas.microsoft.com/office/powerpoint/2010/main" val="3760457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4"/>
        <p:cNvGrpSpPr/>
        <p:nvPr/>
      </p:nvGrpSpPr>
      <p:grpSpPr>
        <a:xfrm>
          <a:off x="0" y="0"/>
          <a:ext cx="0" cy="0"/>
          <a:chOff x="0" y="0"/>
          <a:chExt cx="0" cy="0"/>
        </a:xfrm>
      </p:grpSpPr>
      <p:sp>
        <p:nvSpPr>
          <p:cNvPr id="1305" name="Google Shape;1305;p10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6549B598-2D56-49D4-8BC9-0EEBFBAFD637}" type="datetime1">
              <a:rPr lang="en-US" sz="1200" b="0" i="0" u="none" strike="noStrike" cap="none" smtClean="0">
                <a:solidFill>
                  <a:srgbClr val="888888"/>
                </a:solidFill>
                <a:latin typeface="Arial"/>
                <a:cs typeface="Arial"/>
                <a:sym typeface="Arial"/>
              </a:rPr>
              <a:t>5/15/2025</a:t>
            </a:fld>
            <a:endParaRPr sz="1200" b="0" i="0" u="none" strike="noStrike" cap="none">
              <a:solidFill>
                <a:srgbClr val="888888"/>
              </a:solidFill>
              <a:latin typeface="Arial"/>
              <a:ea typeface="Arial"/>
              <a:cs typeface="Arial"/>
              <a:sym typeface="Arial"/>
            </a:endParaRPr>
          </a:p>
        </p:txBody>
      </p:sp>
      <p:sp>
        <p:nvSpPr>
          <p:cNvPr id="1306" name="Google Shape;1306;p10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25</a:t>
            </a:fld>
            <a:endParaRPr sz="1200">
              <a:solidFill>
                <a:srgbClr val="898989"/>
              </a:solidFill>
              <a:latin typeface="Arial"/>
              <a:ea typeface="Arial"/>
              <a:cs typeface="Arial"/>
              <a:sym typeface="Arial"/>
            </a:endParaRPr>
          </a:p>
        </p:txBody>
      </p:sp>
      <p:sp>
        <p:nvSpPr>
          <p:cNvPr id="1307" name="Google Shape;1307;p107"/>
          <p:cNvSpPr/>
          <p:nvPr/>
        </p:nvSpPr>
        <p:spPr>
          <a:xfrm>
            <a:off x="2459884" y="2598174"/>
            <a:ext cx="4224232"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050"/>
              </a:buClr>
              <a:buSzPts val="5400"/>
              <a:buFont typeface="Arial"/>
              <a:buNone/>
            </a:pPr>
            <a:r>
              <a:rPr lang="en-US" sz="5400" b="1" i="0" u="none" strike="noStrike" cap="none" dirty="0" smtClean="0">
                <a:solidFill>
                  <a:schemeClr val="tx1"/>
                </a:solidFill>
                <a:latin typeface="Times New Roman" panose="02020603050405020304" pitchFamily="18" charset="0"/>
                <a:cs typeface="Times New Roman" panose="02020603050405020304" pitchFamily="18" charset="0"/>
                <a:sym typeface="Arial"/>
              </a:rPr>
              <a:t>THANK YOU </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a:extLst>
            <a:ext uri="{FF2B5EF4-FFF2-40B4-BE49-F238E27FC236}">
              <a16:creationId xmlns:a16="http://schemas.microsoft.com/office/drawing/2014/main" xmlns="" id="{22258C05-0E3F-8890-4B1F-0611C3AA84F2}"/>
            </a:ext>
          </a:extLst>
        </p:cNvPr>
        <p:cNvGrpSpPr/>
        <p:nvPr/>
      </p:nvGrpSpPr>
      <p:grpSpPr>
        <a:xfrm>
          <a:off x="0" y="0"/>
          <a:ext cx="0" cy="0"/>
          <a:chOff x="0" y="0"/>
          <a:chExt cx="0" cy="0"/>
        </a:xfrm>
      </p:grpSpPr>
      <p:sp>
        <p:nvSpPr>
          <p:cNvPr id="225" name="Google Shape;225;p7">
            <a:extLst>
              <a:ext uri="{FF2B5EF4-FFF2-40B4-BE49-F238E27FC236}">
                <a16:creationId xmlns:a16="http://schemas.microsoft.com/office/drawing/2014/main" xmlns="" id="{C105389B-E114-5EEB-D21C-AB8A3AF882CA}"/>
              </a:ext>
            </a:extLst>
          </p:cNvPr>
          <p:cNvSpPr txBox="1">
            <a:spLocks noGrp="1"/>
          </p:cNvSpPr>
          <p:nvPr>
            <p:ph type="title"/>
          </p:nvPr>
        </p:nvSpPr>
        <p:spPr>
          <a:xfrm>
            <a:off x="438150" y="79006"/>
            <a:ext cx="7467600" cy="3747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chemeClr val="accent6">
                    <a:lumMod val="50000"/>
                  </a:schemeClr>
                </a:solidFill>
                <a:latin typeface="Bookman Old Style" panose="02050604050505020204" pitchFamily="18" charset="0"/>
                <a:ea typeface="Times New Roman"/>
                <a:cs typeface="Times New Roman"/>
                <a:sym typeface="Times New Roman"/>
              </a:rPr>
              <a:t>Abstract </a:t>
            </a:r>
            <a:endParaRPr sz="2400" b="1" dirty="0">
              <a:solidFill>
                <a:schemeClr val="accent6">
                  <a:lumMod val="50000"/>
                </a:schemeClr>
              </a:solidFill>
              <a:latin typeface="Bookman Old Style" panose="02050604050505020204" pitchFamily="18" charset="0"/>
              <a:ea typeface="Times New Roman"/>
              <a:cs typeface="Times New Roman"/>
              <a:sym typeface="Times New Roman"/>
            </a:endParaRPr>
          </a:p>
        </p:txBody>
      </p:sp>
      <p:cxnSp>
        <p:nvCxnSpPr>
          <p:cNvPr id="6" name="Google Shape;436;p31">
            <a:extLst>
              <a:ext uri="{FF2B5EF4-FFF2-40B4-BE49-F238E27FC236}">
                <a16:creationId xmlns:a16="http://schemas.microsoft.com/office/drawing/2014/main" xmlns="" id="{E122E932-3388-CB92-D96E-6427B516ABE1}"/>
              </a:ext>
            </a:extLst>
          </p:cNvPr>
          <p:cNvCxnSpPr/>
          <p:nvPr/>
        </p:nvCxnSpPr>
        <p:spPr>
          <a:xfrm>
            <a:off x="0" y="597669"/>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TextBox 1">
            <a:extLst>
              <a:ext uri="{FF2B5EF4-FFF2-40B4-BE49-F238E27FC236}">
                <a16:creationId xmlns:a16="http://schemas.microsoft.com/office/drawing/2014/main" xmlns="" id="{31A3DFF9-101F-E4F9-EA27-D6A43D230B70}"/>
              </a:ext>
            </a:extLst>
          </p:cNvPr>
          <p:cNvSpPr txBox="1"/>
          <p:nvPr/>
        </p:nvSpPr>
        <p:spPr>
          <a:xfrm>
            <a:off x="363893" y="1209730"/>
            <a:ext cx="8117633" cy="4535601"/>
          </a:xfrm>
          <a:prstGeom prst="rect">
            <a:avLst/>
          </a:prstGeom>
          <a:noFill/>
        </p:spPr>
        <p:txBody>
          <a:bodyPr wrap="square" rtlCol="0">
            <a:spAutoFit/>
          </a:bodyPr>
          <a:lstStyle/>
          <a:p>
            <a:pPr marL="342900" indent="-342900" algn="just">
              <a:lnSpc>
                <a:spcPct val="107000"/>
              </a:lnSpc>
              <a:spcAft>
                <a:spcPts val="8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today’s fast-paced world, </a:t>
            </a:r>
            <a:r>
              <a:rPr lang="en-US" sz="2000" dirty="0" smtClean="0">
                <a:latin typeface="Times New Roman" panose="02020603050405020304" pitchFamily="18" charset="0"/>
                <a:cs typeface="Times New Roman" panose="02020603050405020304" pitchFamily="18" charset="0"/>
              </a:rPr>
              <a:t>Most </a:t>
            </a:r>
            <a:r>
              <a:rPr lang="en-US" sz="2000" dirty="0">
                <a:latin typeface="Times New Roman" panose="02020603050405020304" pitchFamily="18" charset="0"/>
                <a:cs typeface="Times New Roman" panose="02020603050405020304" pitchFamily="18" charset="0"/>
              </a:rPr>
              <a:t>systems lack smart features like </a:t>
            </a:r>
            <a:endParaRPr lang="en-US" sz="2000" dirty="0" smtClean="0">
              <a:latin typeface="Times New Roman" panose="02020603050405020304" pitchFamily="18" charset="0"/>
              <a:cs typeface="Times New Roman" panose="02020603050405020304" pitchFamily="18" charset="0"/>
            </a:endParaRPr>
          </a:p>
          <a:p>
            <a:pPr lvl="3" algn="just">
              <a:lnSpc>
                <a:spcPct val="107000"/>
              </a:lnSpc>
              <a:spcAft>
                <a:spcPts val="800"/>
              </a:spcAft>
            </a:pPr>
            <a:r>
              <a:rPr lang="en-US" sz="2000" b="1" dirty="0" smtClean="0">
                <a:latin typeface="Times New Roman" panose="02020603050405020304" pitchFamily="18" charset="0"/>
                <a:cs typeface="Times New Roman" panose="02020603050405020304" pitchFamily="18" charset="0"/>
              </a:rPr>
              <a:t>	food </a:t>
            </a:r>
            <a:r>
              <a:rPr lang="en-US" sz="2000" b="1" dirty="0">
                <a:latin typeface="Times New Roman" panose="02020603050405020304" pitchFamily="18" charset="0"/>
                <a:cs typeface="Times New Roman" panose="02020603050405020304" pitchFamily="18" charset="0"/>
              </a:rPr>
              <a:t>pre-ordering, </a:t>
            </a:r>
            <a:endParaRPr lang="en-US" sz="2000" b="1" dirty="0" smtClean="0">
              <a:latin typeface="Times New Roman" panose="02020603050405020304" pitchFamily="18" charset="0"/>
              <a:cs typeface="Times New Roman" panose="02020603050405020304" pitchFamily="18" charset="0"/>
            </a:endParaRPr>
          </a:p>
          <a:p>
            <a:pPr lvl="3" algn="just">
              <a:lnSpc>
                <a:spcPct val="107000"/>
              </a:lnSpc>
              <a:spcAft>
                <a:spcPts val="800"/>
              </a:spcAft>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live </a:t>
            </a:r>
            <a:r>
              <a:rPr lang="en-US" sz="2000" b="1" dirty="0">
                <a:latin typeface="Times New Roman" panose="02020603050405020304" pitchFamily="18" charset="0"/>
                <a:cs typeface="Times New Roman" panose="02020603050405020304" pitchFamily="18" charset="0"/>
              </a:rPr>
              <a:t>booking updates, </a:t>
            </a:r>
            <a:r>
              <a:rPr lang="en-US" sz="2000" dirty="0">
                <a:latin typeface="Times New Roman" panose="02020603050405020304" pitchFamily="18" charset="0"/>
                <a:cs typeface="Times New Roman" panose="02020603050405020304" pitchFamily="18" charset="0"/>
              </a:rPr>
              <a:t>and</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pPr lvl="3" algn="just">
              <a:lnSpc>
                <a:spcPct val="107000"/>
              </a:lnSpc>
              <a:spcAft>
                <a:spcPts val="800"/>
              </a:spcAft>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intelligent </a:t>
            </a:r>
            <a:r>
              <a:rPr lang="en-US" sz="2000" b="1" dirty="0">
                <a:latin typeface="Times New Roman" panose="02020603050405020304" pitchFamily="18" charset="0"/>
                <a:cs typeface="Times New Roman" panose="02020603050405020304" pitchFamily="18" charset="0"/>
              </a:rPr>
              <a:t>user </a:t>
            </a:r>
            <a:r>
              <a:rPr lang="en-US" sz="2000" b="1" dirty="0" smtClean="0">
                <a:latin typeface="Times New Roman" panose="02020603050405020304" pitchFamily="18" charset="0"/>
                <a:cs typeface="Times New Roman" panose="02020603050405020304" pitchFamily="18" charset="0"/>
              </a:rPr>
              <a:t>engagement</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overcome these issues, this project introduces a Smart Restaurant Seat Booking System that integrates </a:t>
            </a:r>
            <a:endParaRPr lang="en-US" sz="2000" dirty="0" smtClean="0">
              <a:latin typeface="Times New Roman" panose="02020603050405020304" pitchFamily="18" charset="0"/>
              <a:cs typeface="Times New Roman" panose="02020603050405020304" pitchFamily="18" charset="0"/>
            </a:endParaRPr>
          </a:p>
          <a:p>
            <a:pPr lvl="2" algn="just">
              <a:lnSpc>
                <a:spcPct val="107000"/>
              </a:lnSpc>
              <a:spcAft>
                <a:spcPts val="800"/>
              </a:spcAft>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live </a:t>
            </a:r>
            <a:r>
              <a:rPr lang="en-US" sz="2000" b="1" dirty="0">
                <a:latin typeface="Times New Roman" panose="02020603050405020304" pitchFamily="18" charset="0"/>
                <a:cs typeface="Times New Roman" panose="02020603050405020304" pitchFamily="18" charset="0"/>
              </a:rPr>
              <a:t>location-based restaurant discovery, </a:t>
            </a:r>
            <a:endParaRPr lang="en-US" sz="2000" b="1" dirty="0" smtClean="0">
              <a:latin typeface="Times New Roman" panose="02020603050405020304" pitchFamily="18" charset="0"/>
              <a:cs typeface="Times New Roman" panose="02020603050405020304" pitchFamily="18" charset="0"/>
            </a:endParaRPr>
          </a:p>
          <a:p>
            <a:pPr lvl="2" algn="just">
              <a:lnSpc>
                <a:spcPct val="107000"/>
              </a:lnSpc>
              <a:spcAft>
                <a:spcPts val="800"/>
              </a:spcAft>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real-time </a:t>
            </a:r>
            <a:r>
              <a:rPr lang="en-US" sz="2000" b="1" dirty="0">
                <a:latin typeface="Times New Roman" panose="02020603050405020304" pitchFamily="18" charset="0"/>
                <a:cs typeface="Times New Roman" panose="02020603050405020304" pitchFamily="18" charset="0"/>
              </a:rPr>
              <a:t>seat selection with premium and </a:t>
            </a:r>
            <a:r>
              <a:rPr lang="en-US" sz="2000" b="1" dirty="0" smtClean="0">
                <a:latin typeface="Times New Roman" panose="02020603050405020304" pitchFamily="18" charset="0"/>
                <a:cs typeface="Times New Roman" panose="02020603050405020304" pitchFamily="18" charset="0"/>
              </a:rPr>
              <a:t>non-premium </a:t>
            </a:r>
            <a:r>
              <a:rPr lang="en-US" sz="2000" b="1" dirty="0">
                <a:latin typeface="Times New Roman" panose="02020603050405020304" pitchFamily="18" charset="0"/>
                <a:cs typeface="Times New Roman" panose="02020603050405020304" pitchFamily="18" charset="0"/>
              </a:rPr>
              <a:t>options</a:t>
            </a:r>
            <a:r>
              <a:rPr lang="en-US" sz="2000" b="1" dirty="0" smtClean="0">
                <a:latin typeface="Times New Roman" panose="02020603050405020304" pitchFamily="18" charset="0"/>
                <a:cs typeface="Times New Roman" panose="02020603050405020304" pitchFamily="18" charset="0"/>
              </a:rPr>
              <a:t>,</a:t>
            </a:r>
          </a:p>
          <a:p>
            <a:pPr lvl="2" algn="just">
              <a:lnSpc>
                <a:spcPct val="107000"/>
              </a:lnSpc>
              <a:spcAft>
                <a:spcPts val="800"/>
              </a:spcAft>
            </a:pPr>
            <a:r>
              <a:rPr lang="en-US" sz="2000" b="1" dirty="0" smtClean="0">
                <a:latin typeface="Times New Roman" panose="02020603050405020304" pitchFamily="18" charset="0"/>
                <a:cs typeface="Times New Roman" panose="02020603050405020304" pitchFamily="18" charset="0"/>
              </a:rPr>
              <a:t>	pre </a:t>
            </a:r>
            <a:r>
              <a:rPr lang="en-US" sz="2000" b="1" dirty="0">
                <a:latin typeface="Times New Roman" panose="02020603050405020304" pitchFamily="18" charset="0"/>
                <a:cs typeface="Times New Roman" panose="02020603050405020304" pitchFamily="18" charset="0"/>
              </a:rPr>
              <a:t>ordering of food prior to arrival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lvl="2" indent="-342900" algn="just">
              <a:lnSpc>
                <a:spcPct val="107000"/>
              </a:lnSpc>
              <a:spcAft>
                <a:spcPts val="800"/>
              </a:spcAf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Additionally, it offers automated email and messaging confirmations to enhance communication and reduce manual errors.</a:t>
            </a:r>
            <a:endParaRPr lang="en-IN" sz="2000" dirty="0">
              <a:latin typeface="Times New Roman" panose="02020603050405020304" pitchFamily="18" charset="0"/>
              <a:cs typeface="Times New Roman" panose="02020603050405020304" pitchFamily="18" charset="0"/>
            </a:endParaRPr>
          </a:p>
        </p:txBody>
      </p:sp>
      <p:sp>
        <p:nvSpPr>
          <p:cNvPr id="4" name="Google Shape;184;p3">
            <a:extLst>
              <a:ext uri="{FF2B5EF4-FFF2-40B4-BE49-F238E27FC236}">
                <a16:creationId xmlns:a16="http://schemas.microsoft.com/office/drawing/2014/main" xmlns="" id="{DC1F6984-5A64-8B65-217B-5C8D60A948B0}"/>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3</a:t>
            </a:fld>
            <a:endParaRPr sz="1200">
              <a:solidFill>
                <a:srgbClr val="898989"/>
              </a:solidFill>
              <a:latin typeface="Arial"/>
              <a:ea typeface="Arial"/>
              <a:cs typeface="Arial"/>
              <a:sym typeface="Arial"/>
            </a:endParaRPr>
          </a:p>
        </p:txBody>
      </p:sp>
      <p:sp>
        <p:nvSpPr>
          <p:cNvPr id="9"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507352" y="6512593"/>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extLst>
      <p:ext uri="{BB962C8B-B14F-4D97-AF65-F5344CB8AC3E}">
        <p14:creationId xmlns:p14="http://schemas.microsoft.com/office/powerpoint/2010/main" val="1386930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224"/>
        <p:cNvGrpSpPr/>
        <p:nvPr/>
      </p:nvGrpSpPr>
      <p:grpSpPr>
        <a:xfrm>
          <a:off x="0" y="0"/>
          <a:ext cx="0" cy="0"/>
          <a:chOff x="0" y="0"/>
          <a:chExt cx="0" cy="0"/>
        </a:xfrm>
      </p:grpSpPr>
      <p:sp>
        <p:nvSpPr>
          <p:cNvPr id="225" name="Google Shape;225;p7"/>
          <p:cNvSpPr txBox="1">
            <a:spLocks noGrp="1"/>
          </p:cNvSpPr>
          <p:nvPr>
            <p:ph type="title"/>
          </p:nvPr>
        </p:nvSpPr>
        <p:spPr>
          <a:xfrm>
            <a:off x="438150" y="79006"/>
            <a:ext cx="7467600" cy="3747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rgbClr val="006600"/>
                </a:solidFill>
                <a:latin typeface="Bookman Old Style" panose="02050604050505020204" pitchFamily="18" charset="0"/>
                <a:cs typeface="Arial"/>
                <a:sym typeface="Times New Roman"/>
              </a:rPr>
              <a:t>Motivation</a:t>
            </a:r>
            <a:r>
              <a:rPr lang="en-US" sz="2400" b="1" dirty="0">
                <a:solidFill>
                  <a:srgbClr val="00B050"/>
                </a:solidFill>
                <a:latin typeface="Bookman Old Style" panose="02050604050505020204" pitchFamily="18" charset="0"/>
                <a:ea typeface="Times New Roman"/>
                <a:cs typeface="Times New Roman"/>
                <a:sym typeface="Times New Roman"/>
              </a:rPr>
              <a:t> </a:t>
            </a:r>
            <a:endParaRPr sz="2400" b="1" dirty="0">
              <a:solidFill>
                <a:srgbClr val="00B050"/>
              </a:solidFill>
              <a:latin typeface="Bookman Old Style" panose="02050604050505020204" pitchFamily="18" charset="0"/>
              <a:ea typeface="Times New Roman"/>
              <a:cs typeface="Times New Roman"/>
              <a:sym typeface="Times New Roman"/>
            </a:endParaRPr>
          </a:p>
        </p:txBody>
      </p:sp>
      <p:sp>
        <p:nvSpPr>
          <p:cNvPr id="226" name="Google Shape;226;p7"/>
          <p:cNvSpPr txBox="1">
            <a:spLocks noGrp="1"/>
          </p:cNvSpPr>
          <p:nvPr>
            <p:ph idx="1"/>
          </p:nvPr>
        </p:nvSpPr>
        <p:spPr>
          <a:xfrm>
            <a:off x="681135" y="735005"/>
            <a:ext cx="7921689" cy="5895031"/>
          </a:xfrm>
          <a:prstGeom prst="rect">
            <a:avLst/>
          </a:prstGeom>
          <a:noFill/>
          <a:ln>
            <a:noFill/>
          </a:ln>
        </p:spPr>
        <p:txBody>
          <a:bodyPr spcFirstLastPara="1" wrap="square" lIns="91425" tIns="45700" rIns="91425" bIns="45700" anchor="t" anchorCtr="0">
            <a:noAutofit/>
          </a:bodyPr>
          <a:lstStyle/>
          <a:p>
            <a:pPr marL="273050" lvl="0" indent="-273050" algn="just" rtl="0">
              <a:lnSpc>
                <a:spcPct val="150000"/>
              </a:lnSpc>
              <a:spcBef>
                <a:spcPts val="0"/>
              </a:spcBef>
              <a:spcAft>
                <a:spcPts val="0"/>
              </a:spcAft>
              <a:buClr>
                <a:schemeClr val="dk1"/>
              </a:buClr>
              <a:buSzPts val="1800"/>
              <a:buFont typeface="Wingdings" panose="05000000000000000000" pitchFamily="2" charset="2"/>
              <a:buChar char="v"/>
            </a:pPr>
            <a:endParaRPr lang="en-US" sz="1800" dirty="0">
              <a:latin typeface="Bookman Old Style" panose="02050604050505020204" pitchFamily="18" charset="0"/>
              <a:ea typeface="Times New Roman"/>
              <a:cs typeface="Times New Roman"/>
              <a:sym typeface="Times New Roman"/>
            </a:endParaRPr>
          </a:p>
          <a:p>
            <a:pPr marL="273050" lvl="0" indent="-273050" algn="just" rtl="0">
              <a:lnSpc>
                <a:spcPct val="150000"/>
              </a:lnSpc>
              <a:spcBef>
                <a:spcPts val="0"/>
              </a:spcBef>
              <a:spcAft>
                <a:spcPts val="0"/>
              </a:spcAft>
              <a:buClr>
                <a:schemeClr val="dk1"/>
              </a:buClr>
              <a:buSzPts val="1800"/>
              <a:buFont typeface="Wingdings" panose="05000000000000000000" pitchFamily="2" charset="2"/>
              <a:buChar char="v"/>
            </a:pPr>
            <a:endParaRPr lang="en-US" sz="1800" dirty="0">
              <a:latin typeface="Bookman Old Style" panose="02050604050505020204" pitchFamily="18" charset="0"/>
              <a:ea typeface="Times New Roman"/>
              <a:cs typeface="Times New Roman"/>
              <a:sym typeface="Times New Roman"/>
            </a:endParaRPr>
          </a:p>
          <a:p>
            <a:pPr marL="273050" lvl="0" indent="-273050" algn="just" rtl="0">
              <a:lnSpc>
                <a:spcPct val="150000"/>
              </a:lnSpc>
              <a:spcBef>
                <a:spcPts val="0"/>
              </a:spcBef>
              <a:spcAft>
                <a:spcPts val="0"/>
              </a:spcAft>
              <a:buClr>
                <a:schemeClr val="dk1"/>
              </a:buClr>
              <a:buSzPts val="1800"/>
              <a:buFont typeface="Wingdings" panose="05000000000000000000" pitchFamily="2" charset="2"/>
              <a:buChar char="v"/>
            </a:pPr>
            <a:endParaRPr lang="en-US" sz="1800" dirty="0">
              <a:latin typeface="Bookman Old Style" panose="02050604050505020204" pitchFamily="18" charset="0"/>
              <a:ea typeface="Times New Roman"/>
              <a:cs typeface="Times New Roman"/>
              <a:sym typeface="Times New Roman"/>
            </a:endParaRPr>
          </a:p>
          <a:p>
            <a:pPr marL="273050" lvl="0" indent="-273050" algn="just" rtl="0">
              <a:lnSpc>
                <a:spcPct val="150000"/>
              </a:lnSpc>
              <a:spcBef>
                <a:spcPts val="0"/>
              </a:spcBef>
              <a:spcAft>
                <a:spcPts val="0"/>
              </a:spcAft>
              <a:buClr>
                <a:schemeClr val="dk1"/>
              </a:buClr>
              <a:buSzPts val="1800"/>
              <a:buFont typeface="Wingdings" panose="05000000000000000000" pitchFamily="2" charset="2"/>
              <a:buChar char="v"/>
            </a:pPr>
            <a:endParaRPr lang="en-US" sz="1800" dirty="0">
              <a:latin typeface="Bookman Old Style" panose="02050604050505020204" pitchFamily="18" charset="0"/>
              <a:ea typeface="Times New Roman"/>
              <a:cs typeface="Times New Roman"/>
              <a:sym typeface="Times New Roman"/>
            </a:endParaRPr>
          </a:p>
          <a:p>
            <a:pPr marL="0" lvl="0" indent="0" algn="just" rtl="0">
              <a:lnSpc>
                <a:spcPct val="150000"/>
              </a:lnSpc>
              <a:spcBef>
                <a:spcPts val="0"/>
              </a:spcBef>
              <a:spcAft>
                <a:spcPts val="0"/>
              </a:spcAft>
              <a:buClr>
                <a:schemeClr val="dk1"/>
              </a:buClr>
              <a:buSzPts val="1800"/>
              <a:buNone/>
            </a:pPr>
            <a:endParaRPr sz="1800" dirty="0">
              <a:latin typeface="Bookman Old Style" panose="02050604050505020204" pitchFamily="18" charset="0"/>
              <a:ea typeface="Times New Roman"/>
              <a:cs typeface="Times New Roman"/>
              <a:sym typeface="Times New Roman"/>
            </a:endParaRPr>
          </a:p>
        </p:txBody>
      </p:sp>
      <p:cxnSp>
        <p:nvCxnSpPr>
          <p:cNvPr id="6" name="Google Shape;436;p31">
            <a:extLst>
              <a:ext uri="{FF2B5EF4-FFF2-40B4-BE49-F238E27FC236}">
                <a16:creationId xmlns:a16="http://schemas.microsoft.com/office/drawing/2014/main" xmlns="" id="{46695801-A621-47D0-9BF6-5EC0CA557269}"/>
              </a:ext>
            </a:extLst>
          </p:cNvPr>
          <p:cNvCxnSpPr/>
          <p:nvPr/>
        </p:nvCxnSpPr>
        <p:spPr>
          <a:xfrm>
            <a:off x="0" y="597669"/>
            <a:ext cx="9144000" cy="1588"/>
          </a:xfrm>
          <a:prstGeom prst="straightConnector1">
            <a:avLst/>
          </a:prstGeom>
          <a:noFill/>
          <a:ln w="25400" cap="flat" cmpd="sng">
            <a:solidFill>
              <a:srgbClr val="800000"/>
            </a:solidFill>
            <a:prstDash val="solid"/>
            <a:round/>
            <a:headEnd type="none" w="sm" len="sm"/>
            <a:tailEnd type="none" w="sm" len="sm"/>
          </a:ln>
        </p:spPr>
      </p:cxnSp>
      <p:sp>
        <p:nvSpPr>
          <p:cNvPr id="2" name="TextBox 1">
            <a:extLst>
              <a:ext uri="{FF2B5EF4-FFF2-40B4-BE49-F238E27FC236}">
                <a16:creationId xmlns:a16="http://schemas.microsoft.com/office/drawing/2014/main" xmlns="" id="{2FCF6091-4217-A836-F8BE-7069915609BE}"/>
              </a:ext>
            </a:extLst>
          </p:cNvPr>
          <p:cNvSpPr txBox="1"/>
          <p:nvPr/>
        </p:nvSpPr>
        <p:spPr>
          <a:xfrm>
            <a:off x="811763" y="1163077"/>
            <a:ext cx="7520474" cy="4044184"/>
          </a:xfrm>
          <a:prstGeom prst="rect">
            <a:avLst/>
          </a:prstGeom>
          <a:noFill/>
        </p:spPr>
        <p:txBody>
          <a:bodyPr wrap="square" rtlCol="0">
            <a:spAutoFit/>
          </a:bodyPr>
          <a:lstStyle/>
          <a:p>
            <a:pPr lvl="0">
              <a:lnSpc>
                <a:spcPct val="107000"/>
              </a:lnSpc>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Efficient restaurant seat booking improves both user satisfaction and restaurant </a:t>
            </a: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revenue</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Traditional booking systems lack real-time updates, pre-ordering food </a:t>
            </a: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capabilities</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 and do not offer incentives for booking during low-demand periods. </a:t>
            </a:r>
            <a:endParaRPr lang="en-US" sz="2000" kern="100" dirty="0" smtClean="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This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system bridges these gaps by offering: </a:t>
            </a:r>
            <a:endParaRPr lang="en-US" sz="2000" kern="100" dirty="0" smtClean="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Live nearby restaurant discovery </a:t>
            </a: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Dynamic, time-slot based seat booking </a:t>
            </a: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Premium seat reservation options during peak hours </a:t>
            </a: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Incentives and perks for non-peak hour bookings </a:t>
            </a: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Integrated food pre-ordering </a:t>
            </a:r>
          </a:p>
          <a:p>
            <a:pPr marL="342900" lvl="0" indent="-342900">
              <a:lnSpc>
                <a:spcPct val="107000"/>
              </a:lnSpc>
              <a:buFont typeface="Arial" panose="020B0604020202020204" pitchFamily="34" charset="0"/>
              <a:buChar char="•"/>
            </a:pPr>
            <a:r>
              <a:rPr lang="en-US" sz="2000" kern="1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latin typeface="Times New Roman" panose="02020603050405020304" pitchFamily="18" charset="0"/>
                <a:ea typeface="Calibri" panose="020F0502020204030204" pitchFamily="34" charset="0"/>
                <a:cs typeface="Times New Roman" panose="02020603050405020304" pitchFamily="18" charset="0"/>
              </a:rPr>
              <a:t>Immediate email/message booking confirmations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Google Shape;184;p3">
            <a:extLst>
              <a:ext uri="{FF2B5EF4-FFF2-40B4-BE49-F238E27FC236}">
                <a16:creationId xmlns:a16="http://schemas.microsoft.com/office/drawing/2014/main" xmlns="" id="{5498A32C-F30A-4586-5405-069AD59B4215}"/>
              </a:ext>
            </a:extLst>
          </p:cNvPr>
          <p:cNvSpPr txBox="1">
            <a:spLocks noGrp="1"/>
          </p:cNvSpPr>
          <p:nvPr>
            <p:ph type="sldNum" sz="quarter"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4</a:t>
            </a:fld>
            <a:endParaRPr sz="1200" dirty="0">
              <a:solidFill>
                <a:srgbClr val="898989"/>
              </a:solidFill>
              <a:latin typeface="Arial"/>
              <a:ea typeface="Arial"/>
              <a:cs typeface="Arial"/>
              <a:sym typeface="Arial"/>
            </a:endParaRPr>
          </a:p>
        </p:txBody>
      </p:sp>
      <p:sp>
        <p:nvSpPr>
          <p:cNvPr id="4" name="Google Shape;183;p3">
            <a:extLst>
              <a:ext uri="{FF2B5EF4-FFF2-40B4-BE49-F238E27FC236}">
                <a16:creationId xmlns:a16="http://schemas.microsoft.com/office/drawing/2014/main" xmlns="" id="{F0A06128-6CE8-2412-4F1F-5F58A2CDAD8A}"/>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5BFC7D82-95D1-4B14-A06F-BC6758FDBE14}"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8" name="Google Shape;268;p11"/>
          <p:cNvSpPr txBox="1">
            <a:spLocks noGrp="1"/>
          </p:cNvSpPr>
          <p:nvPr>
            <p:ph type="title"/>
          </p:nvPr>
        </p:nvSpPr>
        <p:spPr>
          <a:xfrm>
            <a:off x="793097" y="136810"/>
            <a:ext cx="7499350" cy="533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rgbClr val="006600"/>
                </a:solidFill>
                <a:latin typeface="Bookman Old Style" panose="02050604050505020204" pitchFamily="18" charset="0"/>
                <a:cs typeface="Arial"/>
                <a:sym typeface="Times New Roman"/>
              </a:rPr>
              <a:t>Literature</a:t>
            </a:r>
            <a:r>
              <a:rPr lang="en-US" sz="2400" b="1" dirty="0">
                <a:solidFill>
                  <a:srgbClr val="00B050"/>
                </a:solidFill>
                <a:latin typeface="Bookman Old Style" panose="02050604050505020204" pitchFamily="18" charset="0"/>
                <a:ea typeface="Times New Roman"/>
                <a:cs typeface="Times New Roman"/>
                <a:sym typeface="Times New Roman"/>
              </a:rPr>
              <a:t> </a:t>
            </a:r>
            <a:r>
              <a:rPr lang="en-US" sz="2400" b="1" dirty="0">
                <a:solidFill>
                  <a:srgbClr val="006600"/>
                </a:solidFill>
                <a:latin typeface="Bookman Old Style" panose="02050604050505020204" pitchFamily="18" charset="0"/>
                <a:cs typeface="Arial"/>
                <a:sym typeface="Times New Roman"/>
              </a:rPr>
              <a:t>Survey</a:t>
            </a:r>
            <a:endParaRPr sz="2400" b="1" dirty="0">
              <a:solidFill>
                <a:srgbClr val="006600"/>
              </a:solidFill>
              <a:latin typeface="Bookman Old Style" panose="02050604050505020204" pitchFamily="18" charset="0"/>
              <a:cs typeface="Arial"/>
              <a:sym typeface="Times New Roman"/>
            </a:endParaRPr>
          </a:p>
        </p:txBody>
      </p:sp>
      <p:sp>
        <p:nvSpPr>
          <p:cNvPr id="266" name="Google Shape;266;p11"/>
          <p:cNvSpPr txBox="1">
            <a:spLocks noGrp="1"/>
          </p:cNvSpPr>
          <p:nvPr>
            <p:ph type="dt" sz="half" idx="10"/>
          </p:nvPr>
        </p:nvSpPr>
        <p:spPr>
          <a:xfrm>
            <a:off x="591327" y="6421665"/>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Arial"/>
              <a:buNone/>
            </a:pPr>
            <a:fld id="{4799AAD4-E8CF-4357-893F-8641C515A1B1}" type="datetime1">
              <a:rPr lang="en-US" smtClean="0"/>
              <a:t>5/15/2025</a:t>
            </a:fld>
            <a:endParaRPr/>
          </a:p>
        </p:txBody>
      </p:sp>
      <p:sp>
        <p:nvSpPr>
          <p:cNvPr id="267" name="Google Shape;267;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a:t>5</a:t>
            </a:fld>
            <a:endParaRPr/>
          </a:p>
        </p:txBody>
      </p:sp>
      <p:cxnSp>
        <p:nvCxnSpPr>
          <p:cNvPr id="6" name="Google Shape;436;p31">
            <a:extLst>
              <a:ext uri="{FF2B5EF4-FFF2-40B4-BE49-F238E27FC236}">
                <a16:creationId xmlns:a16="http://schemas.microsoft.com/office/drawing/2014/main" xmlns="" id="{5129F228-8D25-4633-A125-218E434067B3}"/>
              </a:ext>
            </a:extLst>
          </p:cNvPr>
          <p:cNvCxnSpPr/>
          <p:nvPr/>
        </p:nvCxnSpPr>
        <p:spPr>
          <a:xfrm>
            <a:off x="0" y="812178"/>
            <a:ext cx="9144000" cy="1588"/>
          </a:xfrm>
          <a:prstGeom prst="straightConnector1">
            <a:avLst/>
          </a:prstGeom>
          <a:noFill/>
          <a:ln w="25400" cap="flat" cmpd="sng">
            <a:solidFill>
              <a:srgbClr val="800000"/>
            </a:solidFill>
            <a:prstDash val="solid"/>
            <a:round/>
            <a:headEnd type="none" w="sm" len="sm"/>
            <a:tailEnd type="none" w="sm" len="sm"/>
          </a:ln>
        </p:spPr>
      </p:cxnSp>
      <p:graphicFrame>
        <p:nvGraphicFramePr>
          <p:cNvPr id="3" name="Table 2"/>
          <p:cNvGraphicFramePr>
            <a:graphicFrameLocks noGrp="1"/>
          </p:cNvGraphicFramePr>
          <p:nvPr>
            <p:extLst>
              <p:ext uri="{D42A27DB-BD31-4B8C-83A1-F6EECF244321}">
                <p14:modId xmlns:p14="http://schemas.microsoft.com/office/powerpoint/2010/main" val="163601410"/>
              </p:ext>
            </p:extLst>
          </p:nvPr>
        </p:nvGraphicFramePr>
        <p:xfrm>
          <a:off x="635396" y="912638"/>
          <a:ext cx="7873208" cy="5348204"/>
        </p:xfrm>
        <a:graphic>
          <a:graphicData uri="http://schemas.openxmlformats.org/drawingml/2006/table">
            <a:tbl>
              <a:tblPr firstRow="1">
                <a:tableStyleId>{56D51072-94E4-4FC1-8697-D52FD32A7993}</a:tableStyleId>
              </a:tblPr>
              <a:tblGrid>
                <a:gridCol w="1968302"/>
                <a:gridCol w="1968302"/>
                <a:gridCol w="1968302"/>
                <a:gridCol w="1968302"/>
              </a:tblGrid>
              <a:tr h="1337051">
                <a:tc>
                  <a:txBody>
                    <a:bodyPr/>
                    <a:lstStyle/>
                    <a:p>
                      <a:r>
                        <a:rPr lang="en-IN" sz="1600" dirty="0">
                          <a:latin typeface="Times New Roman" panose="02020603050405020304" pitchFamily="18" charset="0"/>
                          <a:cs typeface="Times New Roman" panose="02020603050405020304" pitchFamily="18" charset="0"/>
                        </a:rPr>
                        <a:t>Title of Paper</a:t>
                      </a:r>
                    </a:p>
                  </a:txBody>
                  <a:tcPr marL="67463" marR="67463" marT="33731" marB="33731" anchor="ctr"/>
                </a:tc>
                <a:tc>
                  <a:txBody>
                    <a:bodyPr/>
                    <a:lstStyle/>
                    <a:p>
                      <a:r>
                        <a:rPr lang="en-US" sz="1600">
                          <a:latin typeface="Times New Roman" panose="02020603050405020304" pitchFamily="18" charset="0"/>
                          <a:cs typeface="Times New Roman" panose="02020603050405020304" pitchFamily="18" charset="0"/>
                        </a:rPr>
                        <a:t>Journal Title with Year of Publication &amp; Author</a:t>
                      </a:r>
                    </a:p>
                  </a:txBody>
                  <a:tcPr marL="67463" marR="67463" marT="33731" marB="33731" anchor="ctr"/>
                </a:tc>
                <a:tc>
                  <a:txBody>
                    <a:bodyPr/>
                    <a:lstStyle/>
                    <a:p>
                      <a:r>
                        <a:rPr lang="en-IN" sz="1600">
                          <a:latin typeface="Times New Roman" panose="02020603050405020304" pitchFamily="18" charset="0"/>
                          <a:cs typeface="Times New Roman" panose="02020603050405020304" pitchFamily="18" charset="0"/>
                        </a:rPr>
                        <a:t>Technical Description (Base Concept)</a:t>
                      </a:r>
                    </a:p>
                  </a:txBody>
                  <a:tcPr marL="67463" marR="67463" marT="33731" marB="33731" anchor="ctr"/>
                </a:tc>
                <a:tc>
                  <a:txBody>
                    <a:bodyPr/>
                    <a:lstStyle/>
                    <a:p>
                      <a:r>
                        <a:rPr lang="en-US" sz="1600" dirty="0" smtClean="0">
                          <a:latin typeface="Times New Roman" panose="02020603050405020304" pitchFamily="18" charset="0"/>
                          <a:cs typeface="Times New Roman" panose="02020603050405020304" pitchFamily="18" charset="0"/>
                        </a:rPr>
                        <a:t>Issues/Gaps</a:t>
                      </a:r>
                      <a:endParaRPr lang="en-US" sz="1600" dirty="0">
                        <a:latin typeface="Times New Roman" panose="02020603050405020304" pitchFamily="18" charset="0"/>
                        <a:cs typeface="Times New Roman" panose="02020603050405020304" pitchFamily="18" charset="0"/>
                      </a:endParaRPr>
                    </a:p>
                  </a:txBody>
                  <a:tcPr marL="67463" marR="67463" marT="33731" marB="33731" anchor="ctr"/>
                </a:tc>
              </a:tr>
              <a:tr h="1337051">
                <a:tc>
                  <a:txBody>
                    <a:bodyPr/>
                    <a:lstStyle/>
                    <a:p>
                      <a:r>
                        <a:rPr lang="en-US" sz="1600">
                          <a:latin typeface="Times New Roman" panose="02020603050405020304" pitchFamily="18" charset="0"/>
                          <a:cs typeface="Times New Roman" panose="02020603050405020304" pitchFamily="18" charset="0"/>
                        </a:rPr>
                        <a:t>Table Booking and Food Ordering System</a:t>
                      </a:r>
                    </a:p>
                  </a:txBody>
                  <a:tcPr marL="67463" marR="67463" marT="33731" marB="33731" anchor="ctr"/>
                </a:tc>
                <a:tc>
                  <a:txBody>
                    <a:bodyPr/>
                    <a:lstStyle/>
                    <a:p>
                      <a:r>
                        <a:rPr lang="en-IN" sz="1600" dirty="0">
                          <a:latin typeface="Times New Roman" panose="02020603050405020304" pitchFamily="18" charset="0"/>
                          <a:cs typeface="Times New Roman" panose="02020603050405020304" pitchFamily="18" charset="0"/>
                        </a:rPr>
                        <a:t>IJERT, 2021</a:t>
                      </a:r>
                      <a:br>
                        <a:rPr lang="en-IN" sz="1600" dirty="0">
                          <a:latin typeface="Times New Roman" panose="02020603050405020304" pitchFamily="18" charset="0"/>
                          <a:cs typeface="Times New Roman" panose="02020603050405020304" pitchFamily="18" charset="0"/>
                        </a:rPr>
                      </a:br>
                      <a:r>
                        <a:rPr lang="en-IN" sz="1600" dirty="0" err="1">
                          <a:latin typeface="Times New Roman" panose="02020603050405020304" pitchFamily="18" charset="0"/>
                          <a:cs typeface="Times New Roman" panose="02020603050405020304" pitchFamily="18" charset="0"/>
                        </a:rPr>
                        <a:t>Priya</a:t>
                      </a:r>
                      <a:r>
                        <a:rPr lang="en-IN" sz="1600" dirty="0">
                          <a:latin typeface="Times New Roman" panose="02020603050405020304" pitchFamily="18" charset="0"/>
                          <a:cs typeface="Times New Roman" panose="02020603050405020304" pitchFamily="18" charset="0"/>
                        </a:rPr>
                        <a:t> Sharma et al.</a:t>
                      </a:r>
                    </a:p>
                  </a:txBody>
                  <a:tcPr marL="67463" marR="67463" marT="33731" marB="33731" anchor="ctr"/>
                </a:tc>
                <a:tc>
                  <a:txBody>
                    <a:bodyPr/>
                    <a:lstStyle/>
                    <a:p>
                      <a:r>
                        <a:rPr lang="en-US" sz="1600">
                          <a:latin typeface="Times New Roman" panose="02020603050405020304" pitchFamily="18" charset="0"/>
                          <a:cs typeface="Times New Roman" panose="02020603050405020304" pitchFamily="18" charset="0"/>
                        </a:rPr>
                        <a:t>Developed a system for both table booking and food ordering with basic integration between modules.</a:t>
                      </a:r>
                    </a:p>
                  </a:txBody>
                  <a:tcPr marL="67463" marR="67463" marT="33731" marB="33731"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It </a:t>
                      </a:r>
                      <a:r>
                        <a:rPr lang="en-US" sz="1600" kern="100" dirty="0" smtClean="0">
                          <a:latin typeface="Times New Roman" panose="02020603050405020304" pitchFamily="18" charset="0"/>
                          <a:ea typeface="Calibri" panose="020F0502020204030204" pitchFamily="34" charset="0"/>
                          <a:cs typeface="Times New Roman" panose="02020603050405020304" pitchFamily="18" charset="0"/>
                        </a:rPr>
                        <a:t>do not offer incentives for booking during low-demand periods. </a:t>
                      </a:r>
                    </a:p>
                    <a:p>
                      <a:endParaRPr lang="en-US" sz="1600" dirty="0">
                        <a:latin typeface="Times New Roman" panose="02020603050405020304" pitchFamily="18" charset="0"/>
                        <a:cs typeface="Times New Roman" panose="02020603050405020304" pitchFamily="18" charset="0"/>
                      </a:endParaRPr>
                    </a:p>
                  </a:txBody>
                  <a:tcPr marL="67463" marR="67463" marT="33731" marB="33731" anchor="ctr"/>
                </a:tc>
              </a:tr>
              <a:tr h="1337051">
                <a:tc>
                  <a:txBody>
                    <a:bodyPr/>
                    <a:lstStyle/>
                    <a:p>
                      <a:r>
                        <a:rPr lang="en-US" sz="1600">
                          <a:latin typeface="Times New Roman" panose="02020603050405020304" pitchFamily="18" charset="0"/>
                          <a:cs typeface="Times New Roman" panose="02020603050405020304" pitchFamily="18" charset="0"/>
                        </a:rPr>
                        <a:t>A Real-Time Booking and Food Ordering System Based on Web Services</a:t>
                      </a:r>
                    </a:p>
                  </a:txBody>
                  <a:tcPr marL="67463" marR="67463" marT="33731" marB="33731" anchor="ctr"/>
                </a:tc>
                <a:tc>
                  <a:txBody>
                    <a:bodyPr/>
                    <a:lstStyle/>
                    <a:p>
                      <a:r>
                        <a:rPr lang="it-IT" sz="1600">
                          <a:latin typeface="Times New Roman" panose="02020603050405020304" pitchFamily="18" charset="0"/>
                          <a:cs typeface="Times New Roman" panose="02020603050405020304" pitchFamily="18" charset="0"/>
                        </a:rPr>
                        <a:t>IJCA, 2020</a:t>
                      </a:r>
                      <a:br>
                        <a:rPr lang="it-IT" sz="1600">
                          <a:latin typeface="Times New Roman" panose="02020603050405020304" pitchFamily="18" charset="0"/>
                          <a:cs typeface="Times New Roman" panose="02020603050405020304" pitchFamily="18" charset="0"/>
                        </a:rPr>
                      </a:br>
                      <a:r>
                        <a:rPr lang="it-IT" sz="1600">
                          <a:latin typeface="Times New Roman" panose="02020603050405020304" pitchFamily="18" charset="0"/>
                          <a:cs typeface="Times New Roman" panose="02020603050405020304" pitchFamily="18" charset="0"/>
                        </a:rPr>
                        <a:t>Rahul Singh, Neha Verma</a:t>
                      </a:r>
                    </a:p>
                  </a:txBody>
                  <a:tcPr marL="67463" marR="67463" marT="33731" marB="33731" anchor="ctr"/>
                </a:tc>
                <a:tc>
                  <a:txBody>
                    <a:bodyPr/>
                    <a:lstStyle/>
                    <a:p>
                      <a:r>
                        <a:rPr lang="en-US" sz="1600">
                          <a:latin typeface="Times New Roman" panose="02020603050405020304" pitchFamily="18" charset="0"/>
                          <a:cs typeface="Times New Roman" panose="02020603050405020304" pitchFamily="18" charset="0"/>
                        </a:rPr>
                        <a:t>Emphasized real-time communication and modular API-based ordering.</a:t>
                      </a:r>
                    </a:p>
                  </a:txBody>
                  <a:tcPr marL="67463" marR="67463" marT="33731" marB="33731" anchor="ctr"/>
                </a:tc>
                <a:tc>
                  <a:txBody>
                    <a:bodyPr/>
                    <a:lstStyle/>
                    <a:p>
                      <a:r>
                        <a:rPr lang="en-US" sz="1600" kern="100" dirty="0" smtClean="0">
                          <a:latin typeface="Times New Roman" panose="02020603050405020304" pitchFamily="18" charset="0"/>
                          <a:ea typeface="Calibri" panose="020F0502020204030204" pitchFamily="34" charset="0"/>
                          <a:cs typeface="Times New Roman" panose="02020603050405020304" pitchFamily="18" charset="0"/>
                        </a:rPr>
                        <a:t>It</a:t>
                      </a:r>
                      <a:r>
                        <a:rPr lang="en-US" sz="1600" kern="100" baseline="0" dirty="0" smtClean="0">
                          <a:latin typeface="Times New Roman" panose="02020603050405020304" pitchFamily="18" charset="0"/>
                          <a:ea typeface="Calibri" panose="020F0502020204030204" pitchFamily="34" charset="0"/>
                          <a:cs typeface="Times New Roman" panose="02020603050405020304" pitchFamily="18" charset="0"/>
                        </a:rPr>
                        <a:t> lacks of monitoring seat booking status at real time.</a:t>
                      </a:r>
                      <a:endParaRPr lang="en-US" sz="1600" dirty="0">
                        <a:latin typeface="Times New Roman" panose="02020603050405020304" pitchFamily="18" charset="0"/>
                        <a:cs typeface="Times New Roman" panose="02020603050405020304" pitchFamily="18" charset="0"/>
                      </a:endParaRPr>
                    </a:p>
                  </a:txBody>
                  <a:tcPr marL="67463" marR="67463" marT="33731" marB="33731" anchor="ctr"/>
                </a:tc>
              </a:tr>
              <a:tr h="1337051">
                <a:tc>
                  <a:txBody>
                    <a:bodyPr/>
                    <a:lstStyle/>
                    <a:p>
                      <a:r>
                        <a:rPr lang="en-US" sz="1600">
                          <a:latin typeface="Times New Roman" panose="02020603050405020304" pitchFamily="18" charset="0"/>
                          <a:cs typeface="Times New Roman" panose="02020603050405020304" pitchFamily="18" charset="0"/>
                        </a:rPr>
                        <a:t>A Digital System for Table Booking and Food Ordering in Restaurants</a:t>
                      </a:r>
                    </a:p>
                  </a:txBody>
                  <a:tcPr marL="67463" marR="67463" marT="33731" marB="33731" anchor="ctr"/>
                </a:tc>
                <a:tc>
                  <a:txBody>
                    <a:bodyPr/>
                    <a:lstStyle/>
                    <a:p>
                      <a:r>
                        <a:rPr lang="fi-FI" sz="1600">
                          <a:latin typeface="Times New Roman" panose="02020603050405020304" pitchFamily="18" charset="0"/>
                          <a:cs typeface="Times New Roman" panose="02020603050405020304" pitchFamily="18" charset="0"/>
                        </a:rPr>
                        <a:t>IJIREEICE, 2019</a:t>
                      </a:r>
                      <a:br>
                        <a:rPr lang="fi-FI" sz="1600">
                          <a:latin typeface="Times New Roman" panose="02020603050405020304" pitchFamily="18" charset="0"/>
                          <a:cs typeface="Times New Roman" panose="02020603050405020304" pitchFamily="18" charset="0"/>
                        </a:rPr>
                      </a:br>
                      <a:r>
                        <a:rPr lang="fi-FI" sz="1600">
                          <a:latin typeface="Times New Roman" panose="02020603050405020304" pitchFamily="18" charset="0"/>
                          <a:cs typeface="Times New Roman" panose="02020603050405020304" pitchFamily="18" charset="0"/>
                        </a:rPr>
                        <a:t>Sushmita Jain et al.</a:t>
                      </a:r>
                    </a:p>
                  </a:txBody>
                  <a:tcPr marL="67463" marR="67463" marT="33731" marB="33731" anchor="ctr"/>
                </a:tc>
                <a:tc>
                  <a:txBody>
                    <a:bodyPr/>
                    <a:lstStyle/>
                    <a:p>
                      <a:r>
                        <a:rPr lang="en-US" sz="1600">
                          <a:latin typeface="Times New Roman" panose="02020603050405020304" pitchFamily="18" charset="0"/>
                          <a:cs typeface="Times New Roman" panose="02020603050405020304" pitchFamily="18" charset="0"/>
                        </a:rPr>
                        <a:t>Proposed a unified digital interface for managing restaurant table booking with linked orders.</a:t>
                      </a:r>
                    </a:p>
                  </a:txBody>
                  <a:tcPr marL="67463" marR="67463" marT="33731" marB="33731" anchor="ctr"/>
                </a:tc>
                <a:tc>
                  <a:txBody>
                    <a:bodyPr/>
                    <a:lstStyle/>
                    <a:p>
                      <a:r>
                        <a:rPr lang="en-US" sz="1600" dirty="0" smtClean="0">
                          <a:latin typeface="Times New Roman" panose="02020603050405020304" pitchFamily="18" charset="0"/>
                          <a:cs typeface="Times New Roman" panose="02020603050405020304" pitchFamily="18" charset="0"/>
                        </a:rPr>
                        <a:t>Inefficiency</a:t>
                      </a:r>
                      <a:r>
                        <a:rPr lang="en-US" sz="1600" baseline="0" dirty="0" smtClean="0">
                          <a:latin typeface="Times New Roman" panose="02020603050405020304" pitchFamily="18" charset="0"/>
                          <a:cs typeface="Times New Roman" panose="02020603050405020304" pitchFamily="18" charset="0"/>
                        </a:rPr>
                        <a:t> in tracking of bookings.</a:t>
                      </a:r>
                      <a:endParaRPr lang="en-US" sz="1600" dirty="0">
                        <a:latin typeface="Times New Roman" panose="02020603050405020304" pitchFamily="18" charset="0"/>
                        <a:cs typeface="Times New Roman" panose="02020603050405020304" pitchFamily="18" charset="0"/>
                      </a:endParaRPr>
                    </a:p>
                  </a:txBody>
                  <a:tcPr marL="67463" marR="67463" marT="33731" marB="33731"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5" name="Google Shape;295;p14"/>
          <p:cNvSpPr txBox="1">
            <a:spLocks noGrp="1"/>
          </p:cNvSpPr>
          <p:nvPr>
            <p:ph type="title"/>
          </p:nvPr>
        </p:nvSpPr>
        <p:spPr>
          <a:xfrm>
            <a:off x="457200" y="10257"/>
            <a:ext cx="8229600" cy="52582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solidFill>
                  <a:srgbClr val="006600"/>
                </a:solidFill>
                <a:latin typeface="Bookman Old Style" panose="02050604050505020204" pitchFamily="18" charset="0"/>
                <a:cs typeface="Arial"/>
                <a:sym typeface="Times New Roman"/>
              </a:rPr>
              <a:t>Inference</a:t>
            </a:r>
            <a:r>
              <a:rPr lang="en-US" sz="2400" b="1" dirty="0">
                <a:solidFill>
                  <a:srgbClr val="00B050"/>
                </a:solidFill>
                <a:latin typeface="Bookman Old Style" panose="02050604050505020204" pitchFamily="18" charset="0"/>
                <a:ea typeface="Times New Roman"/>
                <a:cs typeface="Times New Roman"/>
                <a:sym typeface="Times New Roman"/>
              </a:rPr>
              <a:t> </a:t>
            </a:r>
            <a:r>
              <a:rPr lang="en-US" sz="2400" b="1" dirty="0">
                <a:solidFill>
                  <a:srgbClr val="006600"/>
                </a:solidFill>
                <a:latin typeface="Bookman Old Style" panose="02050604050505020204" pitchFamily="18" charset="0"/>
                <a:cs typeface="Arial"/>
                <a:sym typeface="Times New Roman"/>
              </a:rPr>
              <a:t>From</a:t>
            </a:r>
            <a:r>
              <a:rPr lang="en-US" sz="2400" b="1" dirty="0">
                <a:solidFill>
                  <a:srgbClr val="00B050"/>
                </a:solidFill>
                <a:latin typeface="Bookman Old Style" panose="02050604050505020204" pitchFamily="18" charset="0"/>
                <a:ea typeface="Times New Roman"/>
                <a:cs typeface="Times New Roman"/>
                <a:sym typeface="Times New Roman"/>
              </a:rPr>
              <a:t> </a:t>
            </a:r>
            <a:r>
              <a:rPr lang="en-US" sz="2400" b="1" dirty="0">
                <a:solidFill>
                  <a:srgbClr val="006600"/>
                </a:solidFill>
                <a:latin typeface="Bookman Old Style" panose="02050604050505020204" pitchFamily="18" charset="0"/>
                <a:cs typeface="Arial"/>
                <a:sym typeface="Times New Roman"/>
              </a:rPr>
              <a:t>Literature</a:t>
            </a:r>
            <a:r>
              <a:rPr lang="en-US" sz="2400" b="1" dirty="0">
                <a:solidFill>
                  <a:srgbClr val="00B050"/>
                </a:solidFill>
                <a:latin typeface="Bookman Old Style" panose="02050604050505020204" pitchFamily="18" charset="0"/>
                <a:ea typeface="Times New Roman"/>
                <a:cs typeface="Times New Roman"/>
                <a:sym typeface="Times New Roman"/>
              </a:rPr>
              <a:t> </a:t>
            </a:r>
            <a:r>
              <a:rPr lang="en-US" sz="2400" b="1" dirty="0">
                <a:solidFill>
                  <a:srgbClr val="006600"/>
                </a:solidFill>
                <a:latin typeface="Bookman Old Style" panose="02050604050505020204" pitchFamily="18" charset="0"/>
                <a:cs typeface="Arial"/>
                <a:sym typeface="Times New Roman"/>
              </a:rPr>
              <a:t>Survey</a:t>
            </a:r>
            <a:endParaRPr sz="2400" b="1" dirty="0">
              <a:solidFill>
                <a:srgbClr val="006600"/>
              </a:solidFill>
              <a:latin typeface="Bookman Old Style" panose="02050604050505020204" pitchFamily="18" charset="0"/>
              <a:cs typeface="Arial"/>
              <a:sym typeface="Times New Roman"/>
            </a:endParaRPr>
          </a:p>
        </p:txBody>
      </p:sp>
      <p:sp>
        <p:nvSpPr>
          <p:cNvPr id="292" name="Google Shape;292;p14"/>
          <p:cNvSpPr txBox="1">
            <a:spLocks noGrp="1"/>
          </p:cNvSpPr>
          <p:nvPr>
            <p:ph idx="1"/>
          </p:nvPr>
        </p:nvSpPr>
        <p:spPr>
          <a:xfrm>
            <a:off x="587828" y="641668"/>
            <a:ext cx="7996335" cy="5966949"/>
          </a:xfrm>
          <a:prstGeom prst="rect">
            <a:avLst/>
          </a:prstGeom>
          <a:noFill/>
          <a:ln>
            <a:noFill/>
          </a:ln>
        </p:spPr>
        <p:txBody>
          <a:bodyPr spcFirstLastPara="1" wrap="square" lIns="91425" tIns="45700" rIns="91425" bIns="45700" anchor="t" anchorCtr="0">
            <a:noAutofit/>
          </a:bodyPr>
          <a:lstStyle/>
          <a:p>
            <a:pPr algn="just">
              <a:lnSpc>
                <a:spcPct val="100000"/>
              </a:lnSpc>
              <a:spcBef>
                <a:spcPts val="420"/>
              </a:spcBef>
              <a:buClr>
                <a:schemeClr val="dk1"/>
              </a:buClr>
              <a:buSzPts val="2100"/>
            </a:pPr>
            <a:r>
              <a:rPr lang="en-IN" sz="2000" kern="1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Literature shows that existing restaurant booking systems suffer from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static reservation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methods, lack of real-time seat availability updates, absence of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location based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restaurant discovery, no integration of pre-food ordering options, and delayed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booking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confirmation.</a:t>
            </a:r>
          </a:p>
          <a:p>
            <a:pPr marL="0" indent="0" algn="just">
              <a:lnSpc>
                <a:spcPct val="100000"/>
              </a:lnSpc>
              <a:spcBef>
                <a:spcPts val="420"/>
              </a:spcBef>
              <a:buClr>
                <a:schemeClr val="dk1"/>
              </a:buClr>
              <a:buSzPts val="2100"/>
              <a:buNone/>
            </a:pPr>
            <a:endPar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420"/>
              </a:spcBef>
              <a:buClr>
                <a:schemeClr val="dk1"/>
              </a:buClr>
              <a:buSzPts val="2100"/>
            </a:pP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Research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 AI-driven seat optimization demonstrated improvements in allocation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efficiency</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but lacked real-time location integration. Studies on digital reservation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confirm enhancements in customer satisfaction, although they did not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address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dynamic seat visualization or live slot availability. </a:t>
            </a:r>
            <a:endPar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420"/>
              </a:spcBef>
              <a:buClr>
                <a:schemeClr val="dk1"/>
              </a:buClr>
              <a:buSzPts val="2100"/>
            </a:pPr>
            <a:endPar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420"/>
              </a:spcBef>
              <a:buClr>
                <a:schemeClr val="dk1"/>
              </a:buClr>
              <a:buSzPts val="2100"/>
            </a:pP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Based </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on these inferences, this Restaurant Seat Booking System with Pre-Food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Ordering</a:t>
            </a:r>
            <a:r>
              <a:rPr lang="en-US"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Messaging &amp; Premium features (RSBS-PFO-MPF)  </a:t>
            </a:r>
            <a:r>
              <a:rPr lang="en-US" sz="2000" kern="1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endParaRPr lang="en-US" sz="2000" dirty="0">
              <a:latin typeface="Bookman Old Style" panose="02050604050505020204" pitchFamily="18" charset="0"/>
            </a:endParaRPr>
          </a:p>
          <a:p>
            <a:pPr marL="0" indent="0" algn="just">
              <a:lnSpc>
                <a:spcPct val="100000"/>
              </a:lnSpc>
              <a:spcBef>
                <a:spcPts val="400"/>
              </a:spcBef>
              <a:buClr>
                <a:schemeClr val="dk1"/>
              </a:buClr>
              <a:buSzPts val="2000"/>
              <a:buNone/>
            </a:pPr>
            <a:r>
              <a:rPr lang="en-US" sz="2000" dirty="0">
                <a:solidFill>
                  <a:schemeClr val="dk1"/>
                </a:solidFill>
                <a:latin typeface="Bookman Old Style" panose="02050604050505020204" pitchFamily="18" charset="0"/>
                <a:ea typeface="Times New Roman"/>
                <a:cs typeface="Times New Roman"/>
                <a:sym typeface="Times New Roman"/>
              </a:rPr>
              <a:t> </a:t>
            </a:r>
            <a:r>
              <a:rPr lang="en-US"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lgn="just">
              <a:lnSpc>
                <a:spcPct val="100000"/>
              </a:lnSpc>
              <a:spcBef>
                <a:spcPts val="420"/>
              </a:spcBef>
              <a:buClr>
                <a:schemeClr val="dk1"/>
              </a:buClr>
              <a:buSzPts val="2100"/>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spcBef>
                <a:spcPts val="420"/>
              </a:spcBef>
              <a:buClr>
                <a:schemeClr val="dk1"/>
              </a:buClr>
              <a:buSzPts val="2100"/>
              <a:buNone/>
            </a:pPr>
            <a:endParaRPr sz="2000" dirty="0">
              <a:latin typeface="Times New Roman" panose="02020603050405020304" pitchFamily="18" charset="0"/>
              <a:cs typeface="Times New Roman" panose="02020603050405020304" pitchFamily="18" charset="0"/>
            </a:endParaRPr>
          </a:p>
        </p:txBody>
      </p:sp>
      <p:sp>
        <p:nvSpPr>
          <p:cNvPr id="293" name="Google Shape;293;p14"/>
          <p:cNvSpPr txBox="1">
            <a:spLocks noGrp="1"/>
          </p:cNvSpPr>
          <p:nvPr>
            <p:ph type="dt" sz="half" idx="10"/>
          </p:nvPr>
        </p:nvSpPr>
        <p:spPr>
          <a:xfrm>
            <a:off x="457200" y="6482618"/>
            <a:ext cx="20574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888888"/>
              </a:buClr>
              <a:buSzPts val="1200"/>
              <a:buFont typeface="Arial"/>
              <a:buNone/>
            </a:pPr>
            <a:fld id="{C1CCB34D-D996-44C5-AFFF-C82B404A92B7}" type="datetime1">
              <a:rPr lang="en-US" smtClean="0"/>
              <a:t>5/15/2025</a:t>
            </a:fld>
            <a:endParaRPr dirty="0"/>
          </a:p>
        </p:txBody>
      </p:sp>
      <p:sp>
        <p:nvSpPr>
          <p:cNvPr id="294" name="Google Shape;294;p1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a:t>6</a:t>
            </a:fld>
            <a:endParaRPr/>
          </a:p>
        </p:txBody>
      </p:sp>
      <p:cxnSp>
        <p:nvCxnSpPr>
          <p:cNvPr id="8" name="Google Shape;436;p31">
            <a:extLst>
              <a:ext uri="{FF2B5EF4-FFF2-40B4-BE49-F238E27FC236}">
                <a16:creationId xmlns:a16="http://schemas.microsoft.com/office/drawing/2014/main" xmlns="" id="{E8007297-E2AA-4181-84ED-DFBA2753409B}"/>
              </a:ext>
            </a:extLst>
          </p:cNvPr>
          <p:cNvCxnSpPr/>
          <p:nvPr/>
        </p:nvCxnSpPr>
        <p:spPr>
          <a:xfrm>
            <a:off x="0" y="526918"/>
            <a:ext cx="9144000" cy="1588"/>
          </a:xfrm>
          <a:prstGeom prst="straightConnector1">
            <a:avLst/>
          </a:prstGeom>
          <a:noFill/>
          <a:ln w="25400" cap="flat" cmpd="sng">
            <a:solidFill>
              <a:srgbClr val="80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7"/>
          <p:cNvSpPr txBox="1">
            <a:spLocks noGrp="1"/>
          </p:cNvSpPr>
          <p:nvPr>
            <p:ph type="title"/>
          </p:nvPr>
        </p:nvSpPr>
        <p:spPr>
          <a:xfrm>
            <a:off x="68826" y="-31586"/>
            <a:ext cx="9075174" cy="8121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000" b="1" dirty="0">
                <a:solidFill>
                  <a:srgbClr val="006600"/>
                </a:solidFill>
                <a:latin typeface="Bookman Old Style" panose="02050604050505020204" pitchFamily="18" charset="0"/>
                <a:sym typeface="Times New Roman"/>
              </a:rPr>
              <a:t>Proposed High Level Architecture</a:t>
            </a:r>
          </a:p>
        </p:txBody>
      </p:sp>
      <p:sp>
        <p:nvSpPr>
          <p:cNvPr id="318" name="Google Shape;318;p17"/>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87AF493D-B1EA-408E-A9D7-61532DE28D3E}" type="datetime1">
              <a:rPr lang="en-US" sz="1200" b="0" i="0" u="none" strike="noStrike" cap="none" smtClean="0">
                <a:solidFill>
                  <a:srgbClr val="888888"/>
                </a:solidFill>
                <a:latin typeface="Arial"/>
                <a:cs typeface="Arial"/>
                <a:sym typeface="Arial"/>
              </a:rPr>
              <a:t>5/15/2025</a:t>
            </a:fld>
            <a:endParaRPr sz="1200" b="0" i="0" u="none" strike="noStrike" cap="none">
              <a:solidFill>
                <a:srgbClr val="888888"/>
              </a:solidFill>
              <a:latin typeface="Arial"/>
              <a:ea typeface="Arial"/>
              <a:cs typeface="Arial"/>
              <a:sym typeface="Arial"/>
            </a:endParaRPr>
          </a:p>
        </p:txBody>
      </p:sp>
      <p:sp>
        <p:nvSpPr>
          <p:cNvPr id="319" name="Google Shape;319;p1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7</a:t>
            </a:fld>
            <a:endParaRPr sz="1200">
              <a:solidFill>
                <a:srgbClr val="898989"/>
              </a:solidFill>
              <a:latin typeface="Arial"/>
              <a:ea typeface="Arial"/>
              <a:cs typeface="Arial"/>
              <a:sym typeface="Arial"/>
            </a:endParaRPr>
          </a:p>
        </p:txBody>
      </p:sp>
      <p:cxnSp>
        <p:nvCxnSpPr>
          <p:cNvPr id="6" name="Google Shape;436;p31">
            <a:extLst>
              <a:ext uri="{FF2B5EF4-FFF2-40B4-BE49-F238E27FC236}">
                <a16:creationId xmlns:a16="http://schemas.microsoft.com/office/drawing/2014/main" xmlns="" id="{76A84409-1AAA-40C9-BB3C-EAE59A2BFC7F}"/>
              </a:ext>
            </a:extLst>
          </p:cNvPr>
          <p:cNvCxnSpPr/>
          <p:nvPr/>
        </p:nvCxnSpPr>
        <p:spPr>
          <a:xfrm>
            <a:off x="0" y="753186"/>
            <a:ext cx="9144000" cy="1588"/>
          </a:xfrm>
          <a:prstGeom prst="straightConnector1">
            <a:avLst/>
          </a:prstGeom>
          <a:noFill/>
          <a:ln w="25400" cap="flat" cmpd="sng">
            <a:solidFill>
              <a:srgbClr val="800000"/>
            </a:solidFill>
            <a:prstDash val="solid"/>
            <a:round/>
            <a:headEnd type="none" w="sm" len="sm"/>
            <a:tailEnd type="none" w="sm" len="sm"/>
          </a:ln>
        </p:spPr>
      </p:cxnSp>
      <p:pic>
        <p:nvPicPr>
          <p:cNvPr id="12" name="Content Placeholder 1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5956" y="1244176"/>
            <a:ext cx="8452087" cy="4410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7">
          <a:extLst>
            <a:ext uri="{FF2B5EF4-FFF2-40B4-BE49-F238E27FC236}">
              <a16:creationId xmlns:a16="http://schemas.microsoft.com/office/drawing/2014/main" xmlns="" id="{EB1E63D6-7D55-B6A9-A3C7-9D4D346785FA}"/>
            </a:ext>
          </a:extLst>
        </p:cNvPr>
        <p:cNvGrpSpPr/>
        <p:nvPr/>
      </p:nvGrpSpPr>
      <p:grpSpPr>
        <a:xfrm>
          <a:off x="0" y="0"/>
          <a:ext cx="0" cy="0"/>
          <a:chOff x="0" y="0"/>
          <a:chExt cx="0" cy="0"/>
        </a:xfrm>
      </p:grpSpPr>
      <p:sp>
        <p:nvSpPr>
          <p:cNvPr id="9" name="Google Shape;303;p15">
            <a:extLst>
              <a:ext uri="{FF2B5EF4-FFF2-40B4-BE49-F238E27FC236}">
                <a16:creationId xmlns:a16="http://schemas.microsoft.com/office/drawing/2014/main" xmlns="" id="{38C506A5-81CE-4FB0-C8F4-03FBEF33EA14}"/>
              </a:ext>
            </a:extLst>
          </p:cNvPr>
          <p:cNvSpPr txBox="1">
            <a:spLocks noGrp="1"/>
          </p:cNvSpPr>
          <p:nvPr>
            <p:ph type="title"/>
          </p:nvPr>
        </p:nvSpPr>
        <p:spPr>
          <a:xfrm>
            <a:off x="228601" y="16476"/>
            <a:ext cx="8610599" cy="650908"/>
          </a:xfrm>
          <a:prstGeom prst="rect">
            <a:avLst/>
          </a:prstGeom>
          <a:noFill/>
          <a:ln>
            <a:noFill/>
          </a:ln>
        </p:spPr>
        <p:txBody>
          <a:bodyPr spcFirstLastPara="1" wrap="square" lIns="91425" tIns="45700" rIns="91425" bIns="45700" anchor="ctr" anchorCtr="0">
            <a:noAutofit/>
          </a:bodyPr>
          <a:lstStyle/>
          <a:p>
            <a:pPr lvl="0" algn="ctr">
              <a:spcBef>
                <a:spcPts val="0"/>
              </a:spcBef>
            </a:pPr>
            <a:r>
              <a:rPr lang="en-IN" sz="2400" b="1" dirty="0">
                <a:solidFill>
                  <a:srgbClr val="006600"/>
                </a:solidFill>
                <a:latin typeface="Bookman Old Style" panose="02050604050505020204" pitchFamily="18" charset="0"/>
                <a:cs typeface="Arial"/>
                <a:sym typeface="Times New Roman"/>
              </a:rPr>
              <a:t>Description of RSBS-PFO-MPF Mini-Project</a:t>
            </a:r>
            <a:endParaRPr sz="2400" b="1" dirty="0">
              <a:solidFill>
                <a:srgbClr val="006600"/>
              </a:solidFill>
              <a:latin typeface="Bookman Old Style" panose="02050604050505020204" pitchFamily="18" charset="0"/>
              <a:cs typeface="Arial"/>
              <a:sym typeface="Times New Roman"/>
            </a:endParaRPr>
          </a:p>
        </p:txBody>
      </p:sp>
      <p:sp>
        <p:nvSpPr>
          <p:cNvPr id="310" name="Google Shape;310;p16">
            <a:extLst>
              <a:ext uri="{FF2B5EF4-FFF2-40B4-BE49-F238E27FC236}">
                <a16:creationId xmlns:a16="http://schemas.microsoft.com/office/drawing/2014/main" xmlns="" id="{E7E0D9B3-7DA7-06B8-49A2-BEB839A57D68}"/>
              </a:ext>
            </a:extLst>
          </p:cNvPr>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88888"/>
              </a:buClr>
              <a:buSzPts val="1200"/>
              <a:buFont typeface="Arial"/>
              <a:buNone/>
            </a:pPr>
            <a:fld id="{7A6B9DD0-328B-48F8-84ED-6664935368F1}" type="datetime1">
              <a:rPr lang="en-US" sz="1200" b="0" i="0" u="none" strike="noStrike" cap="none" smtClean="0">
                <a:solidFill>
                  <a:srgbClr val="888888"/>
                </a:solidFill>
                <a:latin typeface="Arial"/>
                <a:cs typeface="Arial"/>
                <a:sym typeface="Arial"/>
              </a:rPr>
              <a:t>5/15/2025</a:t>
            </a:fld>
            <a:endParaRPr sz="1200" b="0" i="0" u="none" strike="noStrike" cap="none" dirty="0">
              <a:solidFill>
                <a:srgbClr val="888888"/>
              </a:solidFill>
              <a:latin typeface="Arial"/>
              <a:ea typeface="Arial"/>
              <a:cs typeface="Arial"/>
              <a:sym typeface="Arial"/>
            </a:endParaRPr>
          </a:p>
        </p:txBody>
      </p:sp>
      <p:sp>
        <p:nvSpPr>
          <p:cNvPr id="311" name="Google Shape;311;p16">
            <a:extLst>
              <a:ext uri="{FF2B5EF4-FFF2-40B4-BE49-F238E27FC236}">
                <a16:creationId xmlns:a16="http://schemas.microsoft.com/office/drawing/2014/main" xmlns="" id="{426CF007-D38D-9F12-5A19-BEDCE096F097}"/>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Arial"/>
              <a:buNone/>
            </a:pPr>
            <a:fld id="{00000000-1234-1234-1234-123412341234}" type="slidenum">
              <a:rPr lang="en-US" sz="1200">
                <a:solidFill>
                  <a:srgbClr val="898989"/>
                </a:solidFill>
                <a:latin typeface="Arial"/>
                <a:ea typeface="Arial"/>
                <a:cs typeface="Arial"/>
                <a:sym typeface="Arial"/>
              </a:rPr>
              <a:t>8</a:t>
            </a:fld>
            <a:endParaRPr sz="1200">
              <a:solidFill>
                <a:srgbClr val="898989"/>
              </a:solidFill>
              <a:latin typeface="Arial"/>
              <a:ea typeface="Arial"/>
              <a:cs typeface="Arial"/>
              <a:sym typeface="Arial"/>
            </a:endParaRPr>
          </a:p>
        </p:txBody>
      </p:sp>
      <p:cxnSp>
        <p:nvCxnSpPr>
          <p:cNvPr id="10" name="Google Shape;436;p31">
            <a:extLst>
              <a:ext uri="{FF2B5EF4-FFF2-40B4-BE49-F238E27FC236}">
                <a16:creationId xmlns:a16="http://schemas.microsoft.com/office/drawing/2014/main" xmlns="" id="{8CA063A3-B3D7-DEB5-80C7-D29F2DF49751}"/>
              </a:ext>
            </a:extLst>
          </p:cNvPr>
          <p:cNvCxnSpPr/>
          <p:nvPr/>
        </p:nvCxnSpPr>
        <p:spPr>
          <a:xfrm>
            <a:off x="0" y="682394"/>
            <a:ext cx="9144000" cy="1588"/>
          </a:xfrm>
          <a:prstGeom prst="straightConnector1">
            <a:avLst/>
          </a:prstGeom>
          <a:noFill/>
          <a:ln w="25400" cap="flat" cmpd="sng">
            <a:solidFill>
              <a:srgbClr val="800000"/>
            </a:solidFill>
            <a:prstDash val="solid"/>
            <a:round/>
            <a:headEnd type="none" w="sm" len="sm"/>
            <a:tailEnd type="none" w="sm" len="sm"/>
          </a:ln>
        </p:spPr>
      </p:cxnSp>
      <p:sp>
        <p:nvSpPr>
          <p:cNvPr id="3" name="TextBox 2">
            <a:extLst>
              <a:ext uri="{FF2B5EF4-FFF2-40B4-BE49-F238E27FC236}">
                <a16:creationId xmlns:a16="http://schemas.microsoft.com/office/drawing/2014/main" xmlns="" id="{F3405BA2-EE14-27FF-6E85-F2892EEC4250}"/>
              </a:ext>
            </a:extLst>
          </p:cNvPr>
          <p:cNvSpPr txBox="1"/>
          <p:nvPr/>
        </p:nvSpPr>
        <p:spPr>
          <a:xfrm>
            <a:off x="228601" y="856203"/>
            <a:ext cx="8483599" cy="501804"/>
          </a:xfrm>
          <a:prstGeom prst="rect">
            <a:avLst/>
          </a:prstGeom>
          <a:noFill/>
        </p:spPr>
        <p:txBody>
          <a:bodyPr wrap="square">
            <a:spAutoFit/>
          </a:bodyPr>
          <a:lstStyle/>
          <a:p>
            <a:pPr marL="0" indent="0" algn="just">
              <a:lnSpc>
                <a:spcPct val="150000"/>
              </a:lnSpc>
              <a:spcBef>
                <a:spcPts val="420"/>
              </a:spcBef>
              <a:buClr>
                <a:schemeClr val="dk1"/>
              </a:buClr>
              <a:buSzPts val="2100"/>
              <a:buNone/>
            </a:pPr>
            <a:endParaRPr lang="en-US" sz="2000" dirty="0">
              <a:latin typeface="Bookman Old Style" panose="02050604050505020204" pitchFamily="18" charset="0"/>
            </a:endParaRPr>
          </a:p>
        </p:txBody>
      </p:sp>
      <p:sp>
        <p:nvSpPr>
          <p:cNvPr id="2" name="Rectangle 1">
            <a:extLst>
              <a:ext uri="{FF2B5EF4-FFF2-40B4-BE49-F238E27FC236}">
                <a16:creationId xmlns:a16="http://schemas.microsoft.com/office/drawing/2014/main" xmlns="" id="{2EEF91F1-378E-2A40-CB36-22F0A1CC9BB2}"/>
              </a:ext>
            </a:extLst>
          </p:cNvPr>
          <p:cNvSpPr>
            <a:spLocks noChangeArrowheads="1"/>
          </p:cNvSpPr>
          <p:nvPr/>
        </p:nvSpPr>
        <p:spPr bwMode="auto">
          <a:xfrm>
            <a:off x="494523" y="1270489"/>
            <a:ext cx="764177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This project aims to transform traditional restaurant seat reservation into a dynamic,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digital </a:t>
            </a:r>
            <a:r>
              <a:rPr lang="en-US" sz="2000" dirty="0">
                <a:latin typeface="Times New Roman" panose="02020603050405020304" pitchFamily="18" charset="0"/>
                <a:ea typeface="Calibri" panose="020F0502020204030204" pitchFamily="34" charset="0"/>
                <a:cs typeface="Times New Roman" panose="02020603050405020304" pitchFamily="18" charset="0"/>
              </a:rPr>
              <a:t>system that seamlessly manages seat bookings, displays nearby restaurants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based </a:t>
            </a:r>
            <a:r>
              <a:rPr lang="en-US" sz="2000" dirty="0">
                <a:latin typeface="Times New Roman" panose="02020603050405020304" pitchFamily="18" charset="0"/>
                <a:ea typeface="Calibri" panose="020F0502020204030204" pitchFamily="34" charset="0"/>
                <a:cs typeface="Times New Roman" panose="02020603050405020304" pitchFamily="18" charset="0"/>
              </a:rPr>
              <a:t>on live user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location.</a:t>
            </a:r>
          </a:p>
          <a:p>
            <a:pPr marL="285750" indent="-285750" algn="jus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Integrates </a:t>
            </a:r>
            <a:r>
              <a:rPr lang="en-US" sz="2000" dirty="0">
                <a:latin typeface="Times New Roman" panose="02020603050405020304" pitchFamily="18" charset="0"/>
                <a:ea typeface="Calibri" panose="020F0502020204030204" pitchFamily="34" charset="0"/>
                <a:cs typeface="Times New Roman" panose="02020603050405020304" pitchFamily="18" charset="0"/>
              </a:rPr>
              <a:t>pre-food ordering, offers premium fast-pass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booking </a:t>
            </a:r>
            <a:r>
              <a:rPr lang="en-US" sz="2000" dirty="0">
                <a:latin typeface="Times New Roman" panose="02020603050405020304" pitchFamily="18" charset="0"/>
                <a:ea typeface="Calibri" panose="020F0502020204030204" pitchFamily="34" charset="0"/>
                <a:cs typeface="Times New Roman" panose="02020603050405020304" pitchFamily="18" charset="0"/>
              </a:rPr>
              <a:t>during peak hours, and provides instant booking confirmations via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messaging </a:t>
            </a:r>
            <a:r>
              <a:rPr lang="en-US" sz="2000" dirty="0">
                <a:latin typeface="Times New Roman" panose="02020603050405020304" pitchFamily="18" charset="0"/>
                <a:ea typeface="Calibri" panose="020F0502020204030204" pitchFamily="34" charset="0"/>
                <a:cs typeface="Times New Roman" panose="02020603050405020304" pitchFamily="18" charset="0"/>
              </a:rPr>
              <a:t>or email. </a:t>
            </a:r>
          </a:p>
          <a:p>
            <a:pPr marL="285750" indent="-285750" algn="just">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By integrating real-time data management, premium booking options, and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automated </a:t>
            </a:r>
            <a:r>
              <a:rPr lang="en-US" sz="2000" dirty="0">
                <a:latin typeface="Times New Roman" panose="02020603050405020304" pitchFamily="18" charset="0"/>
                <a:ea typeface="Calibri" panose="020F0502020204030204" pitchFamily="34" charset="0"/>
                <a:cs typeface="Times New Roman" panose="02020603050405020304" pitchFamily="18" charset="0"/>
              </a:rPr>
              <a:t>seat availability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tracking</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a:t>
            </a:r>
            <a:r>
              <a:rPr lang="en-US" sz="2000" dirty="0">
                <a:latin typeface="Times New Roman" panose="02020603050405020304" pitchFamily="18" charset="0"/>
                <a:ea typeface="Calibri" panose="020F0502020204030204" pitchFamily="34" charset="0"/>
                <a:cs typeface="Times New Roman" panose="02020603050405020304" pitchFamily="18" charset="0"/>
              </a:rPr>
              <a:t>system will enable customers to effortlessly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find</a:t>
            </a:r>
            <a:r>
              <a:rPr lang="en-US" sz="2000" dirty="0">
                <a:latin typeface="Times New Roman" panose="02020603050405020304" pitchFamily="18" charset="0"/>
                <a:ea typeface="Calibri" panose="020F0502020204030204" pitchFamily="34" charset="0"/>
                <a:cs typeface="Times New Roman" panose="02020603050405020304" pitchFamily="18" charset="0"/>
              </a:rPr>
              <a:t>, reserve seats, and pre-order food, while providing restaurants with better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operational </a:t>
            </a:r>
            <a:r>
              <a:rPr lang="en-US" sz="2000" dirty="0">
                <a:latin typeface="Times New Roman" panose="02020603050405020304" pitchFamily="18" charset="0"/>
                <a:ea typeface="Calibri" panose="020F0502020204030204" pitchFamily="34" charset="0"/>
                <a:cs typeface="Times New Roman" panose="02020603050405020304" pitchFamily="18" charset="0"/>
              </a:rPr>
              <a:t>control and revenue optimization. </a:t>
            </a:r>
            <a:endParaRPr lang="en-US" sz="2000" dirty="0" smtClean="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The Smart Restaurant Seat Booking System will ensure accurate seat status updates, streamline restaurant operations—benefiting both diners and restaurant administrators.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8088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txBox="1"/>
          <p:nvPr/>
        </p:nvSpPr>
        <p:spPr>
          <a:xfrm>
            <a:off x="193992" y="1619636"/>
            <a:ext cx="8756015"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4400" b="1" u="none" strike="noStrike" cap="none" dirty="0">
                <a:solidFill>
                  <a:schemeClr val="dk1"/>
                </a:solidFill>
                <a:latin typeface="Times New Roman"/>
                <a:ea typeface="Times New Roman"/>
                <a:cs typeface="Times New Roman"/>
                <a:sym typeface="Times New Roman"/>
              </a:rPr>
              <a:t>Module -  I </a:t>
            </a:r>
            <a:endParaRPr sz="4400" dirty="0"/>
          </a:p>
          <a:p>
            <a:pPr marL="0" marR="0" lvl="0" indent="0" algn="ctr" rtl="0">
              <a:lnSpc>
                <a:spcPct val="100000"/>
              </a:lnSpc>
              <a:spcBef>
                <a:spcPts val="0"/>
              </a:spcBef>
              <a:spcAft>
                <a:spcPts val="0"/>
              </a:spcAft>
              <a:buClr>
                <a:schemeClr val="dk1"/>
              </a:buClr>
              <a:buSzPts val="2000"/>
              <a:buFont typeface="Arial"/>
              <a:buNone/>
            </a:pPr>
            <a:endParaRPr sz="4400" b="1" u="none" strike="noStrike" cap="none" dirty="0">
              <a:solidFill>
                <a:schemeClr val="dk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xmlns="" id="{16CDE604-DCB4-2B7B-BB0E-880E42F30B14}"/>
              </a:ext>
            </a:extLst>
          </p:cNvPr>
          <p:cNvSpPr txBox="1"/>
          <p:nvPr/>
        </p:nvSpPr>
        <p:spPr>
          <a:xfrm>
            <a:off x="1296956" y="2665828"/>
            <a:ext cx="6366276" cy="1541319"/>
          </a:xfrm>
          <a:prstGeom prst="rect">
            <a:avLst/>
          </a:prstGeom>
          <a:noFill/>
        </p:spPr>
        <p:txBody>
          <a:bodyPr wrap="square" rtlCol="0">
            <a:spAutoFit/>
          </a:bodyPr>
          <a:lstStyle/>
          <a:p>
            <a:pPr lvl="0" algn="ctr">
              <a:lnSpc>
                <a:spcPct val="107000"/>
              </a:lnSpc>
              <a:spcAft>
                <a:spcPts val="800"/>
              </a:spcAft>
            </a:pPr>
            <a:r>
              <a:rPr lang="en-US" sz="4400" b="1" dirty="0" smtClean="0">
                <a:effectLst/>
                <a:latin typeface="Times New Roman" panose="02020603050405020304" pitchFamily="18" charset="0"/>
                <a:ea typeface="Calibri" panose="020F0502020204030204" pitchFamily="34" charset="0"/>
                <a:cs typeface="Times New Roman" panose="02020603050405020304" pitchFamily="18" charset="0"/>
              </a:rPr>
              <a:t>Location Tracking and Seat Booking Module</a:t>
            </a:r>
            <a:endParaRPr lang="en-IN" sz="4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1225</TotalTime>
  <Words>2165</Words>
  <Application>Microsoft Office PowerPoint</Application>
  <PresentationFormat>On-screen Show (4:3)</PresentationFormat>
  <Paragraphs>162</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Agenda</vt:lpstr>
      <vt:lpstr>Abstract </vt:lpstr>
      <vt:lpstr>Motivation </vt:lpstr>
      <vt:lpstr>Literature Survey</vt:lpstr>
      <vt:lpstr>Inference From Literature Survey</vt:lpstr>
      <vt:lpstr>Proposed High Level Architecture</vt:lpstr>
      <vt:lpstr>Description of RSBS-PFO-MPF Mini-Project</vt:lpstr>
      <vt:lpstr>PowerPoint Presentation</vt:lpstr>
      <vt:lpstr>PowerPoint Presentation</vt:lpstr>
      <vt:lpstr>PowerPoint Presentation</vt:lpstr>
      <vt:lpstr>PowerPoint Presentation</vt:lpstr>
      <vt:lpstr>PowerPoint Presentation</vt:lpstr>
      <vt:lpstr>PowerPoint Presentation</vt:lpstr>
      <vt:lpstr>   INPUT AND OUTPUT     SCREENSHOTS </vt:lpstr>
      <vt:lpstr>PowerPoint Presentation</vt:lpstr>
      <vt:lpstr>PowerPoint Presentation</vt:lpstr>
      <vt:lpstr>PowerPoint Presentation</vt:lpstr>
      <vt:lpstr>PowerPoint Presentation</vt:lpstr>
      <vt:lpstr>PowerPoint Presentation</vt:lpstr>
      <vt:lpstr>Conclusion with Future Enhancement</vt:lpstr>
      <vt:lpstr>REFERENCES </vt:lpstr>
      <vt:lpstr>REFERENCES(cont..)</vt:lpstr>
      <vt:lpstr>REFERENCES(cont..)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Acer</cp:lastModifiedBy>
  <cp:revision>42</cp:revision>
  <dcterms:modified xsi:type="dcterms:W3CDTF">2025-05-15T14:16:08Z</dcterms:modified>
</cp:coreProperties>
</file>