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80" r:id="rId2"/>
    <p:sldId id="300" r:id="rId3"/>
    <p:sldId id="323" r:id="rId4"/>
    <p:sldId id="303" r:id="rId5"/>
    <p:sldId id="311" r:id="rId6"/>
    <p:sldId id="304" r:id="rId7"/>
    <p:sldId id="305" r:id="rId8"/>
    <p:sldId id="306" r:id="rId9"/>
    <p:sldId id="307" r:id="rId10"/>
    <p:sldId id="308" r:id="rId11"/>
    <p:sldId id="309" r:id="rId12"/>
    <p:sldId id="312" r:id="rId13"/>
    <p:sldId id="313" r:id="rId14"/>
    <p:sldId id="319" r:id="rId15"/>
    <p:sldId id="320" r:id="rId16"/>
    <p:sldId id="324" r:id="rId17"/>
    <p:sldId id="325" r:id="rId18"/>
    <p:sldId id="321" r:id="rId19"/>
    <p:sldId id="314" r:id="rId20"/>
    <p:sldId id="322" r:id="rId21"/>
    <p:sldId id="315" r:id="rId22"/>
    <p:sldId id="316" r:id="rId23"/>
    <p:sldId id="317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02F77EC-B514-470D-9701-B23BB4C5F2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D96B0CF-1B63-414A-8EB8-5691EEFBC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4582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>Multi layer Perceptron</a:t>
            </a:r>
            <a:endParaRPr lang="en-IN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90600"/>
            <a:ext cx="8086725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324599"/>
            <a:ext cx="838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the number of hidden layers is greater than 1, then it is called </a:t>
            </a:r>
            <a:r>
              <a:rPr lang="en-IN" b="1" dirty="0" smtClean="0"/>
              <a:t>Deep Network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180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05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Perceptron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509898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Feed Forward Neural Network is </a:t>
            </a:r>
            <a:r>
              <a:rPr lang="en-US" sz="2400" dirty="0" smtClean="0"/>
              <a:t>seen </a:t>
            </a:r>
            <a:r>
              <a:rPr lang="en-US" sz="2400" dirty="0"/>
              <a:t>in its simplest form as a single layer perceptron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combined in a weighted sum and, if the weighted sum exceeds a predefined threshold, the neuron fires and produces an output.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4267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1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Weights are generated randomly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represents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activation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weighted sum of the inputs is greater than zero the neuron outputs the value 1, otherwise the output value is 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534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21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83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49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1945" y="557426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= N x M + Bias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6167167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Bias will be different for each neuron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85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Training a </a:t>
            </a:r>
            <a:r>
              <a:rPr lang="en-US" b="1" dirty="0"/>
              <a:t>S</a:t>
            </a:r>
            <a:r>
              <a:rPr lang="en-US" b="1" dirty="0" smtClean="0"/>
              <a:t>ingle Perceptron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7620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4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r>
              <a:rPr lang="en-US" dirty="0" smtClean="0"/>
              <a:t>Updating weights, w values – Back propagation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7315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9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633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 smtClean="0"/>
              <a:t>Feed Forward Process </a:t>
            </a:r>
            <a:r>
              <a:rPr lang="en-IN" dirty="0" smtClean="0"/>
              <a:t>– Given input x, given all the weights of a single layer &amp; by taking a linear combination, non linearity; linear combination, non linearity; </a:t>
            </a:r>
            <a:r>
              <a:rPr lang="en-IN" dirty="0"/>
              <a:t>linear combination, non </a:t>
            </a:r>
            <a:r>
              <a:rPr lang="en-IN" dirty="0" smtClean="0"/>
              <a:t>linearity, y can be predicted.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29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Single Layer Perceptron for Binary Classification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441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erceptron </a:t>
            </a:r>
            <a:r>
              <a:rPr lang="en-US" dirty="0"/>
              <a:t>can be used as a </a:t>
            </a:r>
            <a:r>
              <a:rPr lang="en-US" b="1" dirty="0"/>
              <a:t>binary classification model</a:t>
            </a:r>
            <a:r>
              <a:rPr lang="en-US" dirty="0"/>
              <a:t>, defining a </a:t>
            </a:r>
            <a:r>
              <a:rPr lang="en-US" b="1" dirty="0"/>
              <a:t>linear decision boundary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Assumption – Perceptron works on data that should be linearly separable.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4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914400"/>
            <a:ext cx="8229600" cy="1066800"/>
          </a:xfrm>
        </p:spPr>
        <p:txBody>
          <a:bodyPr/>
          <a:lstStyle/>
          <a:p>
            <a:pPr algn="ctr"/>
            <a:r>
              <a:rPr lang="en-IN" b="1" dirty="0" smtClean="0"/>
              <a:t>Perceptron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495800"/>
          </a:xfrm>
        </p:spPr>
        <p:txBody>
          <a:bodyPr/>
          <a:lstStyle/>
          <a:p>
            <a:pPr algn="just"/>
            <a:r>
              <a:rPr lang="en-IN" dirty="0" smtClean="0"/>
              <a:t>The basic element present in the neural network is perceptron.</a:t>
            </a:r>
          </a:p>
          <a:p>
            <a:pPr algn="just"/>
            <a:r>
              <a:rPr lang="en-IN" dirty="0" smtClean="0"/>
              <a:t>Perceptron works very much similar to neurons present in our central nervous system.</a:t>
            </a:r>
          </a:p>
          <a:p>
            <a:r>
              <a:rPr lang="en-IN" dirty="0"/>
              <a:t>Consider a sample dataset,</a:t>
            </a:r>
          </a:p>
          <a:p>
            <a:pPr marL="109728" indent="0" algn="just">
              <a:buNone/>
            </a:pPr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96926"/>
            <a:ext cx="7162800" cy="21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4008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79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Perceptron </a:t>
            </a:r>
            <a:r>
              <a:rPr lang="en-IN" b="1" dirty="0" err="1" smtClean="0"/>
              <a:t>Vs</a:t>
            </a:r>
            <a:r>
              <a:rPr lang="en-IN" b="1" dirty="0" smtClean="0"/>
              <a:t> Multilayer Perceptron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995890"/>
              </p:ext>
            </p:extLst>
          </p:nvPr>
        </p:nvGraphicFramePr>
        <p:xfrm>
          <a:off x="457200" y="1981200"/>
          <a:ext cx="8229600" cy="362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Perceptron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Multilayer Perceptron</a:t>
                      </a:r>
                      <a:endParaRPr lang="en-IN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IN" dirty="0" smtClean="0"/>
                        <a:t>1. Perceptron deals with linear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Multilayer perceptron deals with non linear data</a:t>
                      </a:r>
                      <a:endParaRPr lang="en-IN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IN" dirty="0" smtClean="0"/>
                        <a:t>2. Neurons in</a:t>
                      </a:r>
                      <a:r>
                        <a:rPr lang="en-IN" baseline="0" dirty="0" smtClean="0"/>
                        <a:t> perceptron use </a:t>
                      </a:r>
                      <a:r>
                        <a:rPr lang="en-IN" baseline="0" dirty="0" err="1" smtClean="0"/>
                        <a:t>ReLU</a:t>
                      </a:r>
                      <a:r>
                        <a:rPr lang="en-IN" baseline="0" dirty="0" smtClean="0"/>
                        <a:t> or Sigmoid activation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 Neurons in Multilayer</a:t>
                      </a:r>
                      <a:r>
                        <a:rPr lang="en-IN" baseline="0" dirty="0" smtClean="0"/>
                        <a:t> perceptron use any </a:t>
                      </a:r>
                      <a:r>
                        <a:rPr lang="en-IN" baseline="0" smtClean="0"/>
                        <a:t>activation function</a:t>
                      </a:r>
                      <a:endParaRPr lang="en-IN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1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Multilayer Perceptron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4891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fully connected multi-layer neural network is called a Multilayer Perceptron (MLP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 architecture of 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rtificial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eural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etwork (ANN).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677162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49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MLP </a:t>
            </a:r>
            <a:r>
              <a:rPr lang="en-US" dirty="0"/>
              <a:t>is a feed forward artificial neural network that generates a set of outputs from a set of inputs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MLP, the </a:t>
            </a:r>
            <a:r>
              <a:rPr lang="en-US" dirty="0"/>
              <a:t>mapping between inputs and output is non-linear.</a:t>
            </a:r>
            <a:endParaRPr lang="en-US" dirty="0" smtClean="0"/>
          </a:p>
          <a:p>
            <a:pPr algn="just"/>
            <a:r>
              <a:rPr lang="en-US" dirty="0" smtClean="0"/>
              <a:t>MLP </a:t>
            </a:r>
            <a:r>
              <a:rPr lang="en-US" dirty="0"/>
              <a:t>is characterized by several layers of input nodes connected as a directed graph between the input nodes </a:t>
            </a:r>
            <a:r>
              <a:rPr lang="en-US" dirty="0" smtClean="0"/>
              <a:t>and </a:t>
            </a:r>
            <a:r>
              <a:rPr lang="en-US" dirty="0"/>
              <a:t>output layers. </a:t>
            </a:r>
            <a:endParaRPr lang="en-US" dirty="0" smtClean="0"/>
          </a:p>
          <a:p>
            <a:pPr algn="just"/>
            <a:r>
              <a:rPr lang="en-US" dirty="0" smtClean="0"/>
              <a:t>MLP </a:t>
            </a:r>
            <a:r>
              <a:rPr lang="en-US" dirty="0"/>
              <a:t>uses </a:t>
            </a:r>
            <a:r>
              <a:rPr lang="en-US" dirty="0" err="1"/>
              <a:t>backpropagation</a:t>
            </a:r>
            <a:r>
              <a:rPr lang="en-US" dirty="0"/>
              <a:t> for training the network. </a:t>
            </a:r>
            <a:endParaRPr lang="en-US" dirty="0" smtClean="0"/>
          </a:p>
          <a:p>
            <a:pPr algn="just"/>
            <a:r>
              <a:rPr lang="en-US" dirty="0"/>
              <a:t>It has 3 layers including one </a:t>
            </a:r>
            <a:r>
              <a:rPr lang="en-US" dirty="0" smtClean="0"/>
              <a:t>input layer, one hidden layer and one output layer. 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it has more than 1 hidden layer, it is called a deep ANN.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75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r>
              <a:rPr lang="en-US" b="1" dirty="0"/>
              <a:t>MLP Learning Procedure</a:t>
            </a:r>
          </a:p>
          <a:p>
            <a:pPr algn="just"/>
            <a:r>
              <a:rPr lang="en-US" dirty="0"/>
              <a:t>The MLP learning procedure is as follows:</a:t>
            </a:r>
          </a:p>
          <a:p>
            <a:pPr algn="just"/>
            <a:r>
              <a:rPr lang="en-US" dirty="0"/>
              <a:t>Starting with the input layer, propagate data forward to the output layer. This step is the forward propagation.</a:t>
            </a:r>
          </a:p>
          <a:p>
            <a:pPr algn="just"/>
            <a:r>
              <a:rPr lang="en-US" dirty="0"/>
              <a:t>Based on the output, calculate the error (the difference between the predicted and known outcome). The error needs to be minimized.</a:t>
            </a:r>
          </a:p>
          <a:p>
            <a:pPr algn="just"/>
            <a:r>
              <a:rPr lang="en-US" dirty="0" err="1"/>
              <a:t>Backpropagate</a:t>
            </a:r>
            <a:r>
              <a:rPr lang="en-US" dirty="0"/>
              <a:t> the error. Find its derivative with respect to each weight in the network, and update the model.</a:t>
            </a:r>
          </a:p>
          <a:p>
            <a:pPr algn="just"/>
            <a:r>
              <a:rPr lang="en-US" dirty="0"/>
              <a:t>Repeat the three steps given above over multiple epochs to learn ideal weights.</a:t>
            </a:r>
          </a:p>
          <a:p>
            <a:pPr algn="just"/>
            <a:r>
              <a:rPr lang="en-US" dirty="0"/>
              <a:t>Finally, the output is taken via a threshold function to obtain the predicted class labels.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4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79248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62116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giving to the perceptron, we call it as feed forwarding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889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5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65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/>
          <a:lstStyle/>
          <a:p>
            <a:pPr algn="just"/>
            <a:r>
              <a:rPr lang="en-IN" dirty="0" smtClean="0"/>
              <a:t>In feed forward neural network connections between the nodes </a:t>
            </a:r>
            <a:r>
              <a:rPr lang="en-IN" b="1" dirty="0" smtClean="0"/>
              <a:t>does not form a cycle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Opposite of Feed forward neural network is </a:t>
            </a:r>
            <a:r>
              <a:rPr lang="en-IN" b="1" dirty="0" smtClean="0"/>
              <a:t>Recurrent Neural Network</a:t>
            </a:r>
            <a:r>
              <a:rPr lang="en-IN" dirty="0" smtClean="0"/>
              <a:t> (RNN) – here  certain pathways are </a:t>
            </a:r>
            <a:r>
              <a:rPr lang="en-IN" b="1" dirty="0" smtClean="0"/>
              <a:t>cycled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Feed forward neural network processed in only one direction.</a:t>
            </a:r>
          </a:p>
          <a:p>
            <a:pPr algn="just"/>
            <a:r>
              <a:rPr lang="en-US" dirty="0"/>
              <a:t>While the data may pass through multiple hidden nodes, it always moves in one direction and never backwards.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58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4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9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1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85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3012</TotalTime>
  <Words>471</Words>
  <Application>Microsoft Office PowerPoint</Application>
  <PresentationFormat>On-screen Show (4:3)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Georgia</vt:lpstr>
      <vt:lpstr>Times New Roman</vt:lpstr>
      <vt:lpstr>Trebuchet MS</vt:lpstr>
      <vt:lpstr>Wingdings 2</vt:lpstr>
      <vt:lpstr>Urban</vt:lpstr>
      <vt:lpstr>  Multi layer Perceptron</vt:lpstr>
      <vt:lpstr>Perceptron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</vt:lpstr>
      <vt:lpstr>PowerPoint Presentation</vt:lpstr>
      <vt:lpstr>PowerPoint Presentation</vt:lpstr>
      <vt:lpstr>PowerPoint Presentation</vt:lpstr>
      <vt:lpstr>Training a Single Perceptron</vt:lpstr>
      <vt:lpstr>PowerPoint Presentation</vt:lpstr>
      <vt:lpstr>PowerPoint Presentation</vt:lpstr>
      <vt:lpstr>Single Layer Perceptron for Binary Classification</vt:lpstr>
      <vt:lpstr>PowerPoint Presentation</vt:lpstr>
      <vt:lpstr>Perceptron Vs Multilayer Perceptron</vt:lpstr>
      <vt:lpstr>Multilayer Perceptron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Shanmugavel</dc:creator>
  <cp:lastModifiedBy>selva birunda</cp:lastModifiedBy>
  <cp:revision>1643</cp:revision>
  <dcterms:created xsi:type="dcterms:W3CDTF">2022-08-24T17:51:20Z</dcterms:created>
  <dcterms:modified xsi:type="dcterms:W3CDTF">2023-04-17T16:56:19Z</dcterms:modified>
</cp:coreProperties>
</file>