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91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644D-D78F-2C7A-4315-79E279F7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576DD-7260-F214-A689-49FC9BCE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0D02-BF0B-B2A2-26BB-154E42C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F65A-9B12-CFAE-0BA2-828BED1D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0913-B3DE-0AE9-BA6F-6A93F634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81FE-B601-7687-4733-ADDFAA39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8B5BA-6618-AFEC-F5D5-9E2336EA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FEC8B-5774-3D85-8E16-E624854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BD2D-CE9B-E4C9-EA6E-FE4C646B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02A2-95FC-2F97-C38E-C18BF0E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8512C-AEEC-A5A5-662C-1498520E1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EBD6F-023F-C6C8-9756-ABF210A1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161D-7762-F7A3-4EC7-B21E25E8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D2AC-0472-7790-51FA-E1FB2D9D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D0A7-DA87-7B50-75AA-F7ED3E4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B2D3-6B52-6C4B-5938-1C562FD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3CBB-DC4D-1949-594B-1BB1B7F5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F532-9FCA-B711-61B5-2A80604C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1506-9599-89A2-243C-FF6BCFD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FAC4-9D53-9BAD-67D2-96B3BC1F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7F36-C4F3-8B9D-0A2A-27D5AA08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933B-DDA9-E6EF-E859-5DAEA4D2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66E1-577B-AA56-A06E-753D147A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41CE-1898-A3F5-C68F-EA49E62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DA11-A095-B88A-2474-3E9BA9F7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0194-DC9F-4F62-F3B2-38B57BA1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187F-BBE2-094D-A1E8-09CEAAE0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23FF2-C6C0-AA17-8DCC-19BF51EC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20F69-0366-E499-F1F8-038FB109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DD21E-180E-26B9-84B1-DC3FB68A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A0FF-408B-0D2F-F14E-DFF3CC8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E1B9-4C37-EEAD-8B85-1B5FABF4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B937-4EA3-B710-5B1D-73A928B2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8576E-5303-E5A0-4A8C-98286F41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0DC2-AFBC-6A88-9E44-77172D48A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690F5-EA7B-0AE7-00FE-0DE2F9CE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BC584-1B24-D99E-E503-D5E998A4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C5B44-CEED-620D-076F-797D4228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12745-4232-BE8E-6D7D-1899DD5F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E63B-090D-0CA5-058D-2E0BDA4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6D9D-81E1-037F-80FF-E8F40D1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21D72-CFD8-18AB-244A-ED5183D6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9349-B56E-D217-87C7-41E7306E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1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0291D-992D-B77B-B362-495A05D4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2F95A-9548-0B1F-C87B-E8BCBC0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FB32F-0FD7-F27C-9DEE-1B8962B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82D2-4E6A-7B28-1795-05066FB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C337-A6A5-8E9D-B259-6773D44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06BEB-A6D8-F957-9E54-E4886B37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652B-64EF-E331-DF09-57239C51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757AB-1969-69F3-3549-280975B8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F9FB-38DE-A2D6-9DB3-BFDAD65A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3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1F97-8988-C706-64C7-43953710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8B1F-8895-E858-8532-F31545F4C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1D56-F6F9-8A8E-6668-2E8433C7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4886-2F99-75E7-6B0E-1B1EA667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7D52-D252-2F71-F321-D2C980F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50BE-2EE1-96B5-D9F4-FC1084C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95540-1597-02CD-FF30-94874D51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3211-4271-FCBC-AFAF-1A995806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FB52-7B18-9B04-D853-884E37E54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5ABE-F34F-4966-8762-A556DE69CAE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E4D9-3697-1A7B-5DBB-8C2FBACC7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1E55-521F-2807-36D6-4F7DA421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1331-2891-4DD5-B3D5-B0FD9C5D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 Gentle Introduction to Neural Networks - CleverTap">
            <a:extLst>
              <a:ext uri="{FF2B5EF4-FFF2-40B4-BE49-F238E27FC236}">
                <a16:creationId xmlns:a16="http://schemas.microsoft.com/office/drawing/2014/main" id="{ADB138D3-DB1B-6E81-EE14-0831737C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14413"/>
            <a:ext cx="102870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9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A14A41-B4C3-76E0-F44F-260E0B6D6224}"/>
              </a:ext>
            </a:extLst>
          </p:cNvPr>
          <p:cNvSpPr txBox="1"/>
          <p:nvPr/>
        </p:nvSpPr>
        <p:spPr>
          <a:xfrm>
            <a:off x="1070327" y="1115714"/>
            <a:ext cx="88588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Multi-Layer Perceptron: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multi-layered perceptron model can be used to solve complex non-linear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well with both small and large input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 to obtain quick predictions after the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obtain the same accuracy ratio with large as well as small data.</a:t>
            </a:r>
          </a:p>
        </p:txBody>
      </p:sp>
    </p:spTree>
    <p:extLst>
      <p:ext uri="{BB962C8B-B14F-4D97-AF65-F5344CB8AC3E}">
        <p14:creationId xmlns:p14="http://schemas.microsoft.com/office/powerpoint/2010/main" val="377129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6BC71-4754-D1E8-C28D-4AEE774C2CC2}"/>
              </a:ext>
            </a:extLst>
          </p:cNvPr>
          <p:cNvSpPr txBox="1"/>
          <p:nvPr/>
        </p:nvSpPr>
        <p:spPr>
          <a:xfrm>
            <a:off x="1620078" y="1401491"/>
            <a:ext cx="94247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Multi-Layer Perceptron: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Multi-layer perceptron, computations are difficult and time-consuming.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multi-layer Perceptron, it is difficult to predict how much the dependent variable affects each independent 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functioning depends on the quality of the training.</a:t>
            </a:r>
          </a:p>
        </p:txBody>
      </p:sp>
    </p:spTree>
    <p:extLst>
      <p:ext uri="{BB962C8B-B14F-4D97-AF65-F5344CB8AC3E}">
        <p14:creationId xmlns:p14="http://schemas.microsoft.com/office/powerpoint/2010/main" val="61990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CF2C8-2120-513D-DA6E-B7C62F46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714500"/>
            <a:ext cx="805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ow to Classify Cats and Dogs Using CNNs in Python?">
            <a:extLst>
              <a:ext uri="{FF2B5EF4-FFF2-40B4-BE49-F238E27FC236}">
                <a16:creationId xmlns:a16="http://schemas.microsoft.com/office/drawing/2014/main" id="{B59EE902-BE6B-2EDD-69E3-596A285620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A7ED0-62C9-26BB-1B2D-EE34FBD3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12192000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E07351-A1A9-4B34-603D-D3451EAB3FF0}"/>
              </a:ext>
            </a:extLst>
          </p:cNvPr>
          <p:cNvSpPr txBox="1"/>
          <p:nvPr/>
        </p:nvSpPr>
        <p:spPr>
          <a:xfrm>
            <a:off x="270387" y="401031"/>
            <a:ext cx="116512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model in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is Machine Learning algorithm for supervised learning of various binary classification tasks.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Perceptron is also understood as an Artificial Neuron or neural network unit that helps to detect certain input data computations in business intelligence.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A57CE-FCE7-62CB-EAEB-5C5CACE3EEB5}"/>
              </a:ext>
            </a:extLst>
          </p:cNvPr>
          <p:cNvSpPr txBox="1"/>
          <p:nvPr/>
        </p:nvSpPr>
        <p:spPr>
          <a:xfrm>
            <a:off x="1897625" y="4869114"/>
            <a:ext cx="8819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 means </a:t>
            </a:r>
            <a:r>
              <a:rPr lang="en-IN" sz="3200" dirty="0"/>
              <a:t>single 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535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17660-5DFC-4253-DEE1-AF001B75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43" y="0"/>
            <a:ext cx="9699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240561-A649-465B-48FA-143A96F57BCB}"/>
              </a:ext>
            </a:extLst>
          </p:cNvPr>
          <p:cNvSpPr txBox="1"/>
          <p:nvPr/>
        </p:nvSpPr>
        <p:spPr>
          <a:xfrm>
            <a:off x="491613" y="510882"/>
            <a:ext cx="110317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Nodes or Input Layer: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primary component of Perceptron which accepts the initial data into the system for further processing. Each input node contains a real numerical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96A01-4480-4DE8-6434-1126F768C085}"/>
              </a:ext>
            </a:extLst>
          </p:cNvPr>
          <p:cNvSpPr txBox="1"/>
          <p:nvPr/>
        </p:nvSpPr>
        <p:spPr>
          <a:xfrm>
            <a:off x="491613" y="2977082"/>
            <a:ext cx="992074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Wight and Bias: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parameter represents the strength of the connection between units.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can be considered as the line of intercept in a linear equation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20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733D2-9817-15AD-22D0-6B8151E52B48}"/>
              </a:ext>
            </a:extLst>
          </p:cNvPr>
          <p:cNvSpPr txBox="1"/>
          <p:nvPr/>
        </p:nvSpPr>
        <p:spPr>
          <a:xfrm>
            <a:off x="560439" y="491216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final and important components that help to determine whether the neuron will fire or not. Activation Function can be considered primarily as a step function.</a:t>
            </a:r>
          </a:p>
        </p:txBody>
      </p:sp>
    </p:spTree>
    <p:extLst>
      <p:ext uri="{BB962C8B-B14F-4D97-AF65-F5344CB8AC3E}">
        <p14:creationId xmlns:p14="http://schemas.microsoft.com/office/powerpoint/2010/main" val="11676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73429-DEC4-11EA-1258-9F07A4EC2698}"/>
              </a:ext>
            </a:extLst>
          </p:cNvPr>
          <p:cNvSpPr txBox="1"/>
          <p:nvPr/>
        </p:nvSpPr>
        <p:spPr>
          <a:xfrm>
            <a:off x="845574" y="5134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Perceptron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71D4D-5D94-C6E2-4DBA-C737A596427A}"/>
              </a:ext>
            </a:extLst>
          </p:cNvPr>
          <p:cNvSpPr txBox="1"/>
          <p:nvPr/>
        </p:nvSpPr>
        <p:spPr>
          <a:xfrm>
            <a:off x="1140542" y="1482579"/>
            <a:ext cx="73938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3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a threshold value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Multiply all inputs with its weights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 all the results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Activate the output</a:t>
            </a:r>
          </a:p>
        </p:txBody>
      </p:sp>
    </p:spTree>
    <p:extLst>
      <p:ext uri="{BB962C8B-B14F-4D97-AF65-F5344CB8AC3E}">
        <p14:creationId xmlns:p14="http://schemas.microsoft.com/office/powerpoint/2010/main" val="32222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74B1CF-BEFE-88EA-FDFC-8B9E0351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46287"/>
              </p:ext>
            </p:extLst>
          </p:nvPr>
        </p:nvGraphicFramePr>
        <p:xfrm>
          <a:off x="1155560" y="833050"/>
          <a:ext cx="10108641" cy="4572966"/>
        </p:xfrm>
        <a:graphic>
          <a:graphicData uri="http://schemas.openxmlformats.org/drawingml/2006/table">
            <a:tbl>
              <a:tblPr/>
              <a:tblGrid>
                <a:gridCol w="3369547">
                  <a:extLst>
                    <a:ext uri="{9D8B030D-6E8A-4147-A177-3AD203B41FA5}">
                      <a16:colId xmlns:a16="http://schemas.microsoft.com/office/drawing/2014/main" val="2327575196"/>
                    </a:ext>
                  </a:extLst>
                </a:gridCol>
                <a:gridCol w="3369547">
                  <a:extLst>
                    <a:ext uri="{9D8B030D-6E8A-4147-A177-3AD203B41FA5}">
                      <a16:colId xmlns:a16="http://schemas.microsoft.com/office/drawing/2014/main" val="44394033"/>
                    </a:ext>
                  </a:extLst>
                </a:gridCol>
                <a:gridCol w="3369547">
                  <a:extLst>
                    <a:ext uri="{9D8B030D-6E8A-4147-A177-3AD203B41FA5}">
                      <a16:colId xmlns:a16="http://schemas.microsoft.com/office/drawing/2014/main" val="2750876449"/>
                    </a:ext>
                  </a:extLst>
                </a:gridCol>
              </a:tblGrid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Criteria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Input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Weight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56363"/>
                  </a:ext>
                </a:extLst>
              </a:tr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Artists is Good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x1</a:t>
                      </a:r>
                      <a:r>
                        <a:rPr lang="en-IN">
                          <a:effectLst/>
                        </a:rPr>
                        <a:t> = 0 or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w1</a:t>
                      </a:r>
                      <a:r>
                        <a:rPr lang="en-IN">
                          <a:effectLst/>
                        </a:rPr>
                        <a:t> = 0.7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6336"/>
                  </a:ext>
                </a:extLst>
              </a:tr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Weather is Good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x2</a:t>
                      </a:r>
                      <a:r>
                        <a:rPr lang="en-IN">
                          <a:effectLst/>
                        </a:rPr>
                        <a:t> = 0 or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w2</a:t>
                      </a:r>
                      <a:r>
                        <a:rPr lang="en-IN">
                          <a:effectLst/>
                        </a:rPr>
                        <a:t> = 0.6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79444"/>
                  </a:ext>
                </a:extLst>
              </a:tr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Friend will Come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x3</a:t>
                      </a:r>
                      <a:r>
                        <a:rPr lang="en-IN">
                          <a:effectLst/>
                        </a:rPr>
                        <a:t> = 0 or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w3</a:t>
                      </a:r>
                      <a:r>
                        <a:rPr lang="en-IN">
                          <a:effectLst/>
                        </a:rPr>
                        <a:t> = 0.5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8012"/>
                  </a:ext>
                </a:extLst>
              </a:tr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Food is Served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x4</a:t>
                      </a:r>
                      <a:r>
                        <a:rPr lang="en-IN">
                          <a:effectLst/>
                        </a:rPr>
                        <a:t> = 0 or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w4</a:t>
                      </a:r>
                      <a:r>
                        <a:rPr lang="en-IN">
                          <a:effectLst/>
                        </a:rPr>
                        <a:t> = 0.3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293659"/>
                  </a:ext>
                </a:extLst>
              </a:tr>
              <a:tr h="76216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Alcohol is Served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x5</a:t>
                      </a:r>
                      <a:r>
                        <a:rPr lang="en-IN">
                          <a:effectLst/>
                        </a:rPr>
                        <a:t> = 0 or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w5</a:t>
                      </a:r>
                      <a:r>
                        <a:rPr lang="en-IN" dirty="0">
                          <a:effectLst/>
                        </a:rPr>
                        <a:t> = 0.4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4148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20FEBE6-8812-8C7B-9D02-613A1B3F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12" y="510361"/>
            <a:ext cx="16290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8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F432E-7793-7718-A29D-E99D8C6EBABB}"/>
              </a:ext>
            </a:extLst>
          </p:cNvPr>
          <p:cNvSpPr txBox="1"/>
          <p:nvPr/>
        </p:nvSpPr>
        <p:spPr>
          <a:xfrm>
            <a:off x="285135" y="0"/>
            <a:ext cx="119068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threshold value: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1.5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all inputs with its weights: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* w1 = 1 * 0.7 = 0.7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 * w2 = 0 * 0.6 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 * w3 = 1 * 0.5 = 0.5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 * w4 = 0 * 0.3 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 * w5 = 1 * 0.4 = 0.4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Sum all the results: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+ 0 + 0.5 + 0 + 0.4 = 1.6 (The Weighted Sum)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Activate the Output: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 if the sum &gt; 1.5 ("Yes I will go to the Concert")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3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KRISHNA A</dc:creator>
  <cp:lastModifiedBy>HARI KRISHNA A</cp:lastModifiedBy>
  <cp:revision>2</cp:revision>
  <dcterms:created xsi:type="dcterms:W3CDTF">2024-04-21T15:31:44Z</dcterms:created>
  <dcterms:modified xsi:type="dcterms:W3CDTF">2024-04-21T16:06:49Z</dcterms:modified>
</cp:coreProperties>
</file>