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1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6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75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2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9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48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9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8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825" y="1803405"/>
            <a:ext cx="10795247" cy="1825096"/>
          </a:xfrm>
        </p:spPr>
        <p:txBody>
          <a:bodyPr/>
          <a:lstStyle/>
          <a:p>
            <a:r>
              <a:rPr lang="en-US" dirty="0" smtClean="0"/>
              <a:t>  Gaussian mixture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7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401237"/>
            <a:ext cx="5220429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1710006"/>
            <a:ext cx="10934699" cy="429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682306"/>
            <a:ext cx="11220449" cy="48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712" y="764373"/>
            <a:ext cx="7058487" cy="12930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What is Gaussian Mixture Model?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2968"/>
            <a:ext cx="10820400" cy="4325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A Gaussian Mixture Model (GMM) is a probabilistic model representing data as a mixture of multiple Gaussian distributions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Each Gaussian distribution represents a component or cluster within the Data.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33" y="3743464"/>
            <a:ext cx="6141570" cy="24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6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8590"/>
            <a:ext cx="10820400" cy="4470096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It is mixture model because it assumes that data points are generated from a mix of Gaussian distribution.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The model assumes that the data points within each cluster are generated from a </a:t>
            </a:r>
            <a:r>
              <a:rPr lang="en-US" dirty="0" err="1" smtClean="0">
                <a:latin typeface="Bahnschrift" panose="020B0502040204020203" pitchFamily="34" charset="0"/>
              </a:rPr>
              <a:t>guassian</a:t>
            </a:r>
            <a:r>
              <a:rPr lang="en-US" dirty="0" smtClean="0">
                <a:latin typeface="Bahnschrift" panose="020B0502040204020203" pitchFamily="34" charset="0"/>
              </a:rPr>
              <a:t> distribution with its mean, covariance and combines with weight to form overall probability distribution of the data.</a:t>
            </a:r>
          </a:p>
          <a:p>
            <a:r>
              <a:rPr lang="en-US" dirty="0">
                <a:latin typeface="Bahnschrift" panose="020B0502040204020203" pitchFamily="34" charset="0"/>
              </a:rPr>
              <a:t> it is quite natural and intuitive to assume that the clusters come from different </a:t>
            </a:r>
            <a:r>
              <a:rPr lang="en-US" dirty="0" smtClean="0">
                <a:latin typeface="Bahnschrift" panose="020B0502040204020203" pitchFamily="34" charset="0"/>
              </a:rPr>
              <a:t>Gaussian </a:t>
            </a:r>
            <a:r>
              <a:rPr lang="en-US" dirty="0" smtClean="0">
                <a:latin typeface="Bahnschrift" panose="020B0502040204020203" pitchFamily="34" charset="0"/>
              </a:rPr>
              <a:t>Distributions</a:t>
            </a:r>
            <a:endParaRPr lang="en-US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342"/>
            <a:ext cx="10820400" cy="4777343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Bahnschrift" panose="020B0502040204020203" pitchFamily="34" charset="0"/>
              </a:rPr>
              <a:t>Both are clustering algorithms, but one important distinction is that K-Means assigns each </a:t>
            </a:r>
            <a:r>
              <a:rPr lang="en-US" dirty="0" smtClean="0">
                <a:latin typeface="Bahnschrift" panose="020B0502040204020203" pitchFamily="34" charset="0"/>
              </a:rPr>
              <a:t>data </a:t>
            </a:r>
            <a:r>
              <a:rPr lang="en-US" dirty="0">
                <a:latin typeface="Bahnschrift" panose="020B0502040204020203" pitchFamily="34" charset="0"/>
              </a:rPr>
              <a:t>point to the cluster of its nearest </a:t>
            </a:r>
            <a:r>
              <a:rPr lang="en-US" dirty="0" err="1">
                <a:latin typeface="Bahnschrift" panose="020B0502040204020203" pitchFamily="34" charset="0"/>
              </a:rPr>
              <a:t>neighbours</a:t>
            </a:r>
            <a:r>
              <a:rPr lang="en-US" dirty="0">
                <a:latin typeface="Bahnschrift" panose="020B0502040204020203" pitchFamily="34" charset="0"/>
              </a:rPr>
              <a:t>, whereas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GMMs </a:t>
            </a:r>
            <a:r>
              <a:rPr lang="en-US" dirty="0">
                <a:latin typeface="Bahnschrift" panose="020B0502040204020203" pitchFamily="34" charset="0"/>
              </a:rPr>
              <a:t>introduce a probabilistic </a:t>
            </a:r>
            <a:r>
              <a:rPr lang="en-US" dirty="0">
                <a:latin typeface="Bahnschrift" panose="020B0502040204020203" pitchFamily="34" charset="0"/>
              </a:rPr>
              <a:t>approach </a:t>
            </a:r>
            <a:r>
              <a:rPr lang="en-US" dirty="0" smtClean="0">
                <a:latin typeface="Bahnschrift" panose="020B0502040204020203" pitchFamily="34" charset="0"/>
              </a:rPr>
              <a:t>by </a:t>
            </a:r>
            <a:r>
              <a:rPr lang="en-US" dirty="0">
                <a:latin typeface="Bahnschrift" panose="020B0502040204020203" pitchFamily="34" charset="0"/>
              </a:rPr>
              <a:t>modeling data points as a mixture of multiple Gaussian distributions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dirty="0">
                <a:latin typeface="Bahnschrift" panose="020B0502040204020203" pitchFamily="34" charset="0"/>
              </a:rPr>
              <a:t>GMMs assigns a softer clustering label, telling us how probable it’s for a data point </a:t>
            </a:r>
            <a:r>
              <a:rPr lang="en-US" dirty="0" smtClean="0">
                <a:latin typeface="Bahnschrift" panose="020B0502040204020203" pitchFamily="34" charset="0"/>
              </a:rPr>
              <a:t>to </a:t>
            </a:r>
            <a:r>
              <a:rPr lang="en-US" dirty="0">
                <a:latin typeface="Bahnschrift" panose="020B0502040204020203" pitchFamily="34" charset="0"/>
              </a:rPr>
              <a:t>belong to a certain cluster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dirty="0">
                <a:latin typeface="Bahnschrift" panose="020B0502040204020203" pitchFamily="34" charset="0"/>
              </a:rPr>
              <a:t>Simply, fitting a </a:t>
            </a:r>
            <a:r>
              <a:rPr lang="en-US" dirty="0" err="1">
                <a:latin typeface="Bahnschrift" panose="020B0502040204020203" pitchFamily="34" charset="0"/>
              </a:rPr>
              <a:t>gaussian</a:t>
            </a:r>
            <a:r>
              <a:rPr lang="en-US" dirty="0">
                <a:latin typeface="Bahnschrift" panose="020B0502040204020203" pitchFamily="34" charset="0"/>
              </a:rPr>
              <a:t> distribution would not yield good results since this data </a:t>
            </a:r>
            <a:r>
              <a:rPr lang="en-US" dirty="0" smtClean="0">
                <a:latin typeface="Bahnschrift" panose="020B0502040204020203" pitchFamily="34" charset="0"/>
              </a:rPr>
              <a:t>is grouped </a:t>
            </a:r>
            <a:r>
              <a:rPr lang="en-US" dirty="0">
                <a:latin typeface="Bahnschrift" panose="020B0502040204020203" pitchFamily="34" charset="0"/>
              </a:rPr>
              <a:t>into several clusters.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So</a:t>
            </a:r>
            <a:r>
              <a:rPr lang="en-US" dirty="0">
                <a:latin typeface="Bahnschrift" panose="020B0502040204020203" pitchFamily="34" charset="0"/>
              </a:rPr>
              <a:t>, in order to have a much more representative distribution for it, you need to fit a </a:t>
            </a:r>
            <a:r>
              <a:rPr lang="en-US" dirty="0" smtClean="0">
                <a:latin typeface="Bahnschrift" panose="020B0502040204020203" pitchFamily="34" charset="0"/>
              </a:rPr>
              <a:t>Gaussian on </a:t>
            </a:r>
            <a:r>
              <a:rPr lang="en-US" dirty="0">
                <a:latin typeface="Bahnschrift" panose="020B0502040204020203" pitchFamily="34" charset="0"/>
              </a:rPr>
              <a:t>top of each cluster, which is basically what the GMM tries to achieve.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0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048" y="1146875"/>
            <a:ext cx="1703749" cy="910526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GMM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093" y="2271416"/>
            <a:ext cx="4854009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5031" y="2526224"/>
            <a:ext cx="269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60% red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 30 % blue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10% green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short, the Expectation-Maximization (EM) algorithm is a quite powerful iterative </a:t>
            </a:r>
            <a:r>
              <a:rPr lang="en-US" dirty="0" smtClean="0"/>
              <a:t>optimization method </a:t>
            </a:r>
            <a:r>
              <a:rPr lang="en-US" dirty="0"/>
              <a:t>that’s used to </a:t>
            </a:r>
            <a:r>
              <a:rPr lang="en-US" dirty="0" err="1"/>
              <a:t>esimate</a:t>
            </a:r>
            <a:r>
              <a:rPr lang="en-US" dirty="0"/>
              <a:t> parameters in statistical models when there is </a:t>
            </a:r>
            <a:r>
              <a:rPr lang="en-US" dirty="0" smtClean="0"/>
              <a:t>missing or incomplete</a:t>
            </a:r>
          </a:p>
          <a:p>
            <a:r>
              <a:rPr lang="en-US" dirty="0" smtClean="0"/>
              <a:t>it consists </a:t>
            </a:r>
            <a:r>
              <a:rPr lang="en-US" dirty="0"/>
              <a:t>of iteratively applying two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    </a:t>
            </a:r>
            <a:r>
              <a:rPr lang="en-US" b="1" dirty="0"/>
              <a:t>The expectation step: </a:t>
            </a:r>
            <a:r>
              <a:rPr lang="en-US" dirty="0"/>
              <a:t>where the </a:t>
            </a:r>
            <a:r>
              <a:rPr lang="en-US" dirty="0" smtClean="0"/>
              <a:t>algorithm calculates </a:t>
            </a:r>
            <a:r>
              <a:rPr lang="en-US" dirty="0"/>
              <a:t>the expected value of the log-likelihood function given the current parameter </a:t>
            </a:r>
            <a:r>
              <a:rPr lang="en-US" dirty="0" smtClean="0"/>
              <a:t>estimates.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 smtClean="0"/>
              <a:t>The </a:t>
            </a:r>
            <a:r>
              <a:rPr lang="en-US" b="1" dirty="0"/>
              <a:t>maximization step </a:t>
            </a:r>
            <a:r>
              <a:rPr lang="en-US" b="1" dirty="0" smtClean="0"/>
              <a:t>: </a:t>
            </a:r>
            <a:r>
              <a:rPr lang="en-US" dirty="0" smtClean="0"/>
              <a:t>where </a:t>
            </a:r>
            <a:r>
              <a:rPr lang="en-US" dirty="0"/>
              <a:t>the algorithm updates the parameter estimates to </a:t>
            </a:r>
            <a:r>
              <a:rPr lang="en-US" dirty="0" smtClean="0"/>
              <a:t>maximize the </a:t>
            </a:r>
            <a:r>
              <a:rPr lang="en-US" dirty="0"/>
              <a:t>expected log-likelihood calculated in the </a:t>
            </a:r>
            <a:r>
              <a:rPr lang="en-US" dirty="0" smtClean="0"/>
              <a:t>E-step.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57349"/>
            <a:ext cx="10115549" cy="45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6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5450"/>
            <a:ext cx="10820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5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48" y="3848751"/>
            <a:ext cx="3077004" cy="204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3" y="2228851"/>
            <a:ext cx="3040719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03" y="876300"/>
            <a:ext cx="75972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22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188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Bahnschrift</vt:lpstr>
      <vt:lpstr>Century Gothic</vt:lpstr>
      <vt:lpstr>Vapor Trail</vt:lpstr>
      <vt:lpstr>  Gaussian mixture model</vt:lpstr>
      <vt:lpstr>What is Gaussian Mixture Model?</vt:lpstr>
      <vt:lpstr>PowerPoint Presentation</vt:lpstr>
      <vt:lpstr>PowerPoint Presentation</vt:lpstr>
      <vt:lpstr>GMM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Gaussian mixture model</dc:title>
  <dc:creator>22ad0 54</dc:creator>
  <cp:lastModifiedBy>22ad0 54</cp:lastModifiedBy>
  <cp:revision>6</cp:revision>
  <dcterms:created xsi:type="dcterms:W3CDTF">2024-05-30T06:22:14Z</dcterms:created>
  <dcterms:modified xsi:type="dcterms:W3CDTF">2024-05-31T09:46:28Z</dcterms:modified>
</cp:coreProperties>
</file>