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5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C4F9D5C-6C54-407D-83A0-DFF84CE87011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BDA2540-29C5-424B-AFCA-EB80698BE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532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9D5C-6C54-407D-83A0-DFF84CE87011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2540-29C5-424B-AFCA-EB80698BE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13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C4F9D5C-6C54-407D-83A0-DFF84CE87011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BDA2540-29C5-424B-AFCA-EB80698BE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461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C4F9D5C-6C54-407D-83A0-DFF84CE87011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BDA2540-29C5-424B-AFCA-EB80698BE63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1752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C4F9D5C-6C54-407D-83A0-DFF84CE87011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BDA2540-29C5-424B-AFCA-EB80698BE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522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9D5C-6C54-407D-83A0-DFF84CE87011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2540-29C5-424B-AFCA-EB80698BE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170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9D5C-6C54-407D-83A0-DFF84CE87011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2540-29C5-424B-AFCA-EB80698BE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296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9D5C-6C54-407D-83A0-DFF84CE87011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2540-29C5-424B-AFCA-EB80698BE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348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C4F9D5C-6C54-407D-83A0-DFF84CE87011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BDA2540-29C5-424B-AFCA-EB80698BE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303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9D5C-6C54-407D-83A0-DFF84CE87011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2540-29C5-424B-AFCA-EB80698BE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093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C4F9D5C-6C54-407D-83A0-DFF84CE87011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BDA2540-29C5-424B-AFCA-EB80698BE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44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9D5C-6C54-407D-83A0-DFF84CE87011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2540-29C5-424B-AFCA-EB80698BE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939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9D5C-6C54-407D-83A0-DFF84CE87011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2540-29C5-424B-AFCA-EB80698BE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835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9D5C-6C54-407D-83A0-DFF84CE87011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2540-29C5-424B-AFCA-EB80698BE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211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9D5C-6C54-407D-83A0-DFF84CE87011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2540-29C5-424B-AFCA-EB80698BE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947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9D5C-6C54-407D-83A0-DFF84CE87011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2540-29C5-424B-AFCA-EB80698BE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02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9D5C-6C54-407D-83A0-DFF84CE87011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2540-29C5-424B-AFCA-EB80698BE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65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F9D5C-6C54-407D-83A0-DFF84CE87011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A2540-29C5-424B-AFCA-EB80698BE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36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5825" y="1803405"/>
            <a:ext cx="10795247" cy="1825096"/>
          </a:xfrm>
        </p:spPr>
        <p:txBody>
          <a:bodyPr/>
          <a:lstStyle/>
          <a:p>
            <a:r>
              <a:rPr lang="en-US" dirty="0"/>
              <a:t>  Gaussian mixture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2571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D82E85-268F-4625-17B1-AFED78E0AE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7861" y="1354403"/>
            <a:ext cx="7774805" cy="4812465"/>
          </a:xfrm>
        </p:spPr>
      </p:pic>
    </p:spTree>
    <p:extLst>
      <p:ext uri="{BB962C8B-B14F-4D97-AF65-F5344CB8AC3E}">
        <p14:creationId xmlns:p14="http://schemas.microsoft.com/office/powerpoint/2010/main" val="1038396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453" y="1541668"/>
            <a:ext cx="5220429" cy="581106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5F07B43-48D5-23CA-EA24-64334F7E1B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8013" y="2414427"/>
            <a:ext cx="10380258" cy="2591867"/>
          </a:xfrm>
        </p:spPr>
      </p:pic>
    </p:spTree>
    <p:extLst>
      <p:ext uri="{BB962C8B-B14F-4D97-AF65-F5344CB8AC3E}">
        <p14:creationId xmlns:p14="http://schemas.microsoft.com/office/powerpoint/2010/main" val="2083830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99B8-5E40-58AD-5D06-D06C4EB7B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1309955"/>
            <a:ext cx="7224445" cy="1042827"/>
          </a:xfrm>
        </p:spPr>
        <p:txBody>
          <a:bodyPr/>
          <a:lstStyle/>
          <a:p>
            <a:r>
              <a:rPr lang="en-IN" dirty="0"/>
              <a:t>Convergence Check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B26E9F-E9A7-D496-C2A3-AE0001BE94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7519" y="3448737"/>
            <a:ext cx="10116962" cy="2099307"/>
          </a:xfrm>
        </p:spPr>
      </p:pic>
    </p:spTree>
    <p:extLst>
      <p:ext uri="{BB962C8B-B14F-4D97-AF65-F5344CB8AC3E}">
        <p14:creationId xmlns:p14="http://schemas.microsoft.com/office/powerpoint/2010/main" val="3974502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13799-32E1-89C3-C2EF-FF9E137FD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7964184" cy="1293028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Bahnschrift" panose="020B0502040204020203" pitchFamily="34" charset="0"/>
              </a:rPr>
              <a:t>Gaussian Mixture Models (GMM)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72466-9B4F-C413-A0A5-1CC6BD17F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ahnschrift" panose="020B0502040204020203" pitchFamily="34" charset="0"/>
              </a:rPr>
              <a:t>X</a:t>
            </a:r>
            <a:r>
              <a:rPr lang="en-US" dirty="0">
                <a:latin typeface="Bahnschrift" panose="020B0502040204020203" pitchFamily="34" charset="0"/>
              </a:rPr>
              <a:t> are assumed to come from a mixture of several Gaussian distributions, and the latent variable </a:t>
            </a:r>
          </a:p>
          <a:p>
            <a:r>
              <a:rPr lang="en-US" b="1" dirty="0">
                <a:latin typeface="Bahnschrift" panose="020B0502040204020203" pitchFamily="34" charset="0"/>
              </a:rPr>
              <a:t>Z</a:t>
            </a:r>
            <a:r>
              <a:rPr lang="en-US" dirty="0">
                <a:latin typeface="Bahnschrift" panose="020B0502040204020203" pitchFamily="34" charset="0"/>
              </a:rPr>
              <a:t> indicates which Gaussian distribution each data point is drawn from.</a:t>
            </a:r>
          </a:p>
          <a:p>
            <a:endParaRPr lang="en-IN" dirty="0">
              <a:latin typeface="Bahnschrif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A5A1DC-214F-8B90-F3B8-0E8504132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28" y="3585681"/>
            <a:ext cx="9716856" cy="28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12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F2AA0E-1857-1A7C-AEC0-5E3873A7E5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8963" y="1387013"/>
            <a:ext cx="9759725" cy="353430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E97B4B-6DEB-6BD5-79A0-9E01FA2E0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253" y="5013789"/>
            <a:ext cx="8779001" cy="127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42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608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7712" y="764373"/>
            <a:ext cx="7058487" cy="129302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 Rounded MT Bold" panose="020F0704030504030204" pitchFamily="34" charset="0"/>
              </a:rPr>
              <a:t>What is Gaussian Mixture Model?</a:t>
            </a:r>
            <a:endParaRPr lang="en-IN" sz="28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92968"/>
            <a:ext cx="10820400" cy="432571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Bahnschrift" panose="020B0502040204020203" pitchFamily="34" charset="0"/>
              </a:rPr>
              <a:t>A Gaussian Mixture Model (GMM) is a probabilistic model representing data as a mixture of multiple Gaussian distributions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Bahnschrift" panose="020B0502040204020203" pitchFamily="34" charset="0"/>
              </a:rPr>
              <a:t>Each Gaussian distribution represents a component or cluster within the Data.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033" y="3743464"/>
            <a:ext cx="6141570" cy="247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862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48590"/>
            <a:ext cx="10820400" cy="4470096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It is mixture model because it assumes that data points are generated from a mix of Gaussian distribution.</a:t>
            </a:r>
          </a:p>
          <a:p>
            <a:r>
              <a:rPr lang="en-US" dirty="0">
                <a:latin typeface="Bahnschrift" panose="020B0502040204020203" pitchFamily="34" charset="0"/>
              </a:rPr>
              <a:t>The model assumes that the data points within each cluster are generated from a </a:t>
            </a:r>
            <a:r>
              <a:rPr lang="en-US" dirty="0" err="1">
                <a:latin typeface="Bahnschrift" panose="020B0502040204020203" pitchFamily="34" charset="0"/>
              </a:rPr>
              <a:t>guassian</a:t>
            </a:r>
            <a:r>
              <a:rPr lang="en-US" dirty="0">
                <a:latin typeface="Bahnschrift" panose="020B0502040204020203" pitchFamily="34" charset="0"/>
              </a:rPr>
              <a:t> distribution with its mean, covariance and combines with weight to form overall probability distribution of the data.</a:t>
            </a:r>
          </a:p>
          <a:p>
            <a:r>
              <a:rPr lang="en-US" dirty="0">
                <a:latin typeface="Bahnschrift" panose="020B0502040204020203" pitchFamily="34" charset="0"/>
              </a:rPr>
              <a:t> it is quite natural and intuitive to assume that the clusters come from different Gaussian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845456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1342"/>
            <a:ext cx="10820400" cy="4777343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dirty="0">
                <a:latin typeface="Bahnschrift" panose="020B0502040204020203" pitchFamily="34" charset="0"/>
              </a:rPr>
              <a:t>Both are clustering algorithms, but one important distinction is that K-Means assigns each data point to the cluster of its nearest </a:t>
            </a:r>
            <a:r>
              <a:rPr lang="en-US" dirty="0" err="1">
                <a:latin typeface="Bahnschrift" panose="020B0502040204020203" pitchFamily="34" charset="0"/>
              </a:rPr>
              <a:t>neighbours</a:t>
            </a:r>
            <a:r>
              <a:rPr lang="en-US" dirty="0">
                <a:latin typeface="Bahnschrift" panose="020B0502040204020203" pitchFamily="34" charset="0"/>
              </a:rPr>
              <a:t>, whereas </a:t>
            </a:r>
          </a:p>
          <a:p>
            <a:r>
              <a:rPr lang="en-US" dirty="0">
                <a:latin typeface="Bahnschrift" panose="020B0502040204020203" pitchFamily="34" charset="0"/>
              </a:rPr>
              <a:t>GMMs introduce a probabilistic approach by modeling data points as a mixture of multiple Gaussian distributions.</a:t>
            </a:r>
          </a:p>
          <a:p>
            <a:r>
              <a:rPr lang="en-US" dirty="0">
                <a:latin typeface="Bahnschrift" panose="020B0502040204020203" pitchFamily="34" charset="0"/>
              </a:rPr>
              <a:t>GMMs assigns a softer clustering label, telling us how probable it’s for a data point to belong to a certain cluster.</a:t>
            </a:r>
          </a:p>
          <a:p>
            <a:r>
              <a:rPr lang="en-US" dirty="0">
                <a:latin typeface="Bahnschrift" panose="020B0502040204020203" pitchFamily="34" charset="0"/>
              </a:rPr>
              <a:t>Simply, fitting a </a:t>
            </a:r>
            <a:r>
              <a:rPr lang="en-US" dirty="0" err="1">
                <a:latin typeface="Bahnschrift" panose="020B0502040204020203" pitchFamily="34" charset="0"/>
              </a:rPr>
              <a:t>gaussian</a:t>
            </a:r>
            <a:r>
              <a:rPr lang="en-US" dirty="0">
                <a:latin typeface="Bahnschrift" panose="020B0502040204020203" pitchFamily="34" charset="0"/>
              </a:rPr>
              <a:t> distribution would not yield good results since this data is grouped into several clusters.</a:t>
            </a:r>
          </a:p>
          <a:p>
            <a:r>
              <a:rPr lang="en-US" dirty="0">
                <a:latin typeface="Bahnschrift" panose="020B0502040204020203" pitchFamily="34" charset="0"/>
              </a:rPr>
              <a:t>So, in order to have a much more representative distribution for it, you need to fit a Gaussian on top of each cluster, which is basically what the GMM tries to achieve.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0004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8048" y="1146875"/>
            <a:ext cx="1703749" cy="910526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GMM</a:t>
            </a:r>
            <a:endParaRPr lang="en-IN" dirty="0">
              <a:latin typeface="Bahnschrift" panose="020B0502040204020203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0093" y="2271416"/>
            <a:ext cx="4854009" cy="40243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65031" y="2526224"/>
            <a:ext cx="26967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60% red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 30 % blue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10% green</a:t>
            </a:r>
            <a:endParaRPr lang="en-IN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176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short, the Expectation-Maximization (EM) algorithm is a quite powerful iterative optimization method that’s used to </a:t>
            </a:r>
            <a:r>
              <a:rPr lang="en-US" dirty="0" err="1"/>
              <a:t>esimate</a:t>
            </a:r>
            <a:r>
              <a:rPr lang="en-US" dirty="0"/>
              <a:t> parameters in statistical models when there is missing or incomplete</a:t>
            </a:r>
          </a:p>
          <a:p>
            <a:r>
              <a:rPr lang="en-US" dirty="0"/>
              <a:t>it consists of iteratively applying two steps:</a:t>
            </a:r>
          </a:p>
          <a:p>
            <a:pPr marL="0" indent="0">
              <a:buNone/>
            </a:pPr>
            <a:r>
              <a:rPr lang="en-US" b="1" dirty="0"/>
              <a:t>         The expectation step: </a:t>
            </a:r>
            <a:r>
              <a:rPr lang="en-US" dirty="0"/>
              <a:t>where the algorithm calculates the expected value of the log-likelihood function given the current parameter estimates.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b="1" dirty="0"/>
              <a:t>The maximization step : </a:t>
            </a:r>
            <a:r>
              <a:rPr lang="en-US" dirty="0"/>
              <a:t>where the algorithm updates the parameter estimates to maximize the expected log-likelihood calculated in the E-step. 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002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57349"/>
            <a:ext cx="10115549" cy="456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368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95450"/>
            <a:ext cx="108204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953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FBBDB-6CA1-9AA0-507A-4B875A8A7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31542"/>
            <a:ext cx="10820400" cy="4287143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The Expectation-Maximization (EM) algorithm is a powerful iterative method used for finding maximum likelihood estimates of parameters in statistical models, particularly when the data is incomplete or has missing values.</a:t>
            </a:r>
          </a:p>
          <a:p>
            <a:r>
              <a:rPr lang="en-US" dirty="0">
                <a:latin typeface="Bahnschrift" panose="020B0502040204020203" pitchFamily="34" charset="0"/>
              </a:rPr>
              <a:t> It is widely used in various applications, including clustering, classification, and estimation of hidden variables.</a:t>
            </a:r>
          </a:p>
          <a:p>
            <a:r>
              <a:rPr lang="en-US" dirty="0">
                <a:latin typeface="Bahnschrift" panose="020B0502040204020203" pitchFamily="34" charset="0"/>
              </a:rPr>
              <a:t> The EM algorithm alternates between two main steps: the Expectation (E) step and the Maximization (M) step.</a:t>
            </a:r>
            <a:endParaRPr lang="en-IN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48184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94</TotalTime>
  <Words>442</Words>
  <Application>Microsoft Office PowerPoint</Application>
  <PresentationFormat>Widescreen</PresentationFormat>
  <Paragraphs>27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Rounded MT Bold</vt:lpstr>
      <vt:lpstr>Bahnschrift</vt:lpstr>
      <vt:lpstr>Century Gothic</vt:lpstr>
      <vt:lpstr>Vapor Trail</vt:lpstr>
      <vt:lpstr>  Gaussian mixture model</vt:lpstr>
      <vt:lpstr>What is Gaussian Mixture Model?</vt:lpstr>
      <vt:lpstr>PowerPoint Presentation</vt:lpstr>
      <vt:lpstr>PowerPoint Presentation</vt:lpstr>
      <vt:lpstr>GMM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Convergence Check</vt:lpstr>
      <vt:lpstr>Gaussian Mixture Models (GMM)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Gaussian mixture model</dc:title>
  <dc:creator>22ad0 54</dc:creator>
  <cp:lastModifiedBy>Kayalvizhi R</cp:lastModifiedBy>
  <cp:revision>7</cp:revision>
  <dcterms:created xsi:type="dcterms:W3CDTF">2024-05-30T06:22:14Z</dcterms:created>
  <dcterms:modified xsi:type="dcterms:W3CDTF">2024-05-31T13:53:34Z</dcterms:modified>
</cp:coreProperties>
</file>