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08C76B-5FC8-467E-AEDC-69FC4A32F9AF}">
  <a:tblStyle styleId="{3508C76B-5FC8-467E-AEDC-69FC4A32F9A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29a490efa9_1_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329a490efa9_1_9: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0ecd7aded_0_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40ecd7aded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40ecd7aded_0_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40ecd7aded_0_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40ecd7aded_0_1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40ecd7aded_0_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40ecd7aded_0_15: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40ecd7aded_0_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0f7186c83_2_7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40f7186c83_2_7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0ecd7aded_0_25: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0ecd7aded_0_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40ecd7aded_0_3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40ecd7aded_0_3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40f3eee1b6_0_1: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40f3eee1b6_0_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40ecd7aded_0_35: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40ecd7aded_0_3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310e69ea14_0_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310e69ea14_0_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40f7186c83_1_18: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40f7186c83_1_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40f7186c83_3_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40f7186c83_3_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40f7186c83_2_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40f7186c83_2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40f7186c83_3_16: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40f7186c83_3_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40f7186c83_2_5: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40f7186c83_2_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40f7186c83_3_25: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40f7186c83_3_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40f7186c83_2_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40f7186c83_2_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40f7186c83_2_7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40f7186c83_2_7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40f7186c83_2_3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40f7186c83_2_3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40f7186c83_2_5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40f7186c83_2_5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310e69ea14_0_16: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310e69ea14_0_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40f7186c83_2_6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40f7186c83_2_6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40f7186c83_4_5: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40f7186c83_4_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40f7186c83_2_25: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40f7186c83_2_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310e69ea14_0_21: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310e69ea14_0_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2928366" y="48895"/>
            <a:ext cx="6335267" cy="12747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862708" y="1944370"/>
            <a:ext cx="8466582" cy="158940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54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a:stretch/>
        </p:blipFill>
        <p:spPr>
          <a:xfrm>
            <a:off x="1042212" y="1611985"/>
            <a:ext cx="10107549" cy="4721987"/>
          </a:xfrm>
          <a:prstGeom prst="rect">
            <a:avLst/>
          </a:prstGeom>
          <a:noFill/>
          <a:ln>
            <a:noFill/>
          </a:ln>
        </p:spPr>
      </p:pic>
      <p:sp>
        <p:nvSpPr>
          <p:cNvPr id="19" name="Google Shape;19;p3"/>
          <p:cNvSpPr txBox="1">
            <a:spLocks noGrp="1"/>
          </p:cNvSpPr>
          <p:nvPr>
            <p:ph type="title"/>
          </p:nvPr>
        </p:nvSpPr>
        <p:spPr>
          <a:xfrm>
            <a:off x="2928366" y="48895"/>
            <a:ext cx="6335267" cy="12747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
        <p:cNvGrpSpPr/>
        <p:nvPr/>
      </p:nvGrpSpPr>
      <p:grpSpPr>
        <a:xfrm>
          <a:off x="0" y="0"/>
          <a:ext cx="0" cy="0"/>
          <a:chOff x="0" y="0"/>
          <a:chExt cx="0" cy="0"/>
        </a:xfrm>
      </p:grpSpPr>
      <p:sp>
        <p:nvSpPr>
          <p:cNvPr id="24" name="Google Shape;24;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5"/>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400" b="0" i="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928366" y="48895"/>
            <a:ext cx="6335267" cy="12747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28366" y="48895"/>
            <a:ext cx="6335267" cy="12747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862708" y="1944370"/>
            <a:ext cx="8466582" cy="158940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5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16/j.sigpro.2023.10913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1380525" y="2151500"/>
            <a:ext cx="11673300" cy="1237242"/>
          </a:xfrm>
          <a:prstGeom prst="rect">
            <a:avLst/>
          </a:prstGeom>
          <a:noFill/>
          <a:ln>
            <a:noFill/>
          </a:ln>
        </p:spPr>
        <p:txBody>
          <a:bodyPr spcFirstLastPara="1" wrap="square" lIns="0" tIns="106025" rIns="0" bIns="0" anchor="t" anchorCtr="0">
            <a:spAutoFit/>
          </a:bodyPr>
          <a:lstStyle/>
          <a:p>
            <a:pPr marL="1117600" marR="5080" lvl="0" indent="-1104900" algn="l" rtl="0">
              <a:lnSpc>
                <a:spcPct val="107962"/>
              </a:lnSpc>
              <a:spcBef>
                <a:spcPts val="0"/>
              </a:spcBef>
              <a:spcAft>
                <a:spcPts val="0"/>
              </a:spcAft>
              <a:buNone/>
            </a:pPr>
            <a:r>
              <a:rPr lang="en-US" sz="3400" b="1">
                <a:latin typeface="Times New Roman" panose="02020603050405020304" pitchFamily="18" charset="0"/>
                <a:cs typeface="Times New Roman" panose="02020603050405020304" pitchFamily="18" charset="0"/>
              </a:rPr>
              <a:t>DEEP LEARNING-BASED AUTOMATIC MUSIC TRANSCRIPTION USING CR-GCN</a:t>
            </a:r>
            <a:endParaRPr sz="3400">
              <a:latin typeface="Times New Roman" panose="02020603050405020304" pitchFamily="18" charset="0"/>
              <a:cs typeface="Times New Roman" panose="02020603050405020304" pitchFamily="18" charset="0"/>
            </a:endParaRPr>
          </a:p>
        </p:txBody>
      </p:sp>
      <p:sp>
        <p:nvSpPr>
          <p:cNvPr id="45" name="Google Shape;45;p7"/>
          <p:cNvSpPr txBox="1"/>
          <p:nvPr/>
        </p:nvSpPr>
        <p:spPr>
          <a:xfrm>
            <a:off x="1224725" y="4221600"/>
            <a:ext cx="4950900" cy="2133900"/>
          </a:xfrm>
          <a:prstGeom prst="rect">
            <a:avLst/>
          </a:prstGeom>
          <a:noFill/>
          <a:ln>
            <a:noFill/>
          </a:ln>
        </p:spPr>
        <p:txBody>
          <a:bodyPr spcFirstLastPara="1" wrap="square" lIns="0" tIns="102225" rIns="0" bIns="0" anchor="t" anchorCtr="0">
            <a:spAutoFit/>
          </a:bodyPr>
          <a:lstStyle/>
          <a:p>
            <a:pPr marL="12700" lvl="0" indent="0" algn="l" rtl="0">
              <a:lnSpc>
                <a:spcPct val="100000"/>
              </a:lnSpc>
              <a:spcBef>
                <a:spcPts val="0"/>
              </a:spcBef>
              <a:spcAft>
                <a:spcPts val="0"/>
              </a:spcAft>
              <a:buNone/>
            </a:pPr>
            <a:r>
              <a:rPr lang="en-US" sz="2400">
                <a:latin typeface="Times New Roman" panose="02020603050405020304" pitchFamily="18" charset="0"/>
                <a:ea typeface="Times New Roman"/>
                <a:cs typeface="Times New Roman" panose="02020603050405020304" pitchFamily="18" charset="0"/>
                <a:sym typeface="Times New Roman"/>
              </a:rPr>
              <a:t>By</a:t>
            </a:r>
            <a:endParaRPr sz="2400">
              <a:latin typeface="Times New Roman" panose="02020603050405020304" pitchFamily="18" charset="0"/>
              <a:ea typeface="Times New Roman"/>
              <a:cs typeface="Times New Roman" panose="02020603050405020304" pitchFamily="18" charset="0"/>
              <a:sym typeface="Times New Roman"/>
            </a:endParaRPr>
          </a:p>
          <a:p>
            <a:pPr marL="12700" lvl="0" indent="0" algn="l" rtl="0">
              <a:lnSpc>
                <a:spcPct val="100000"/>
              </a:lnSpc>
              <a:spcBef>
                <a:spcPts val="705"/>
              </a:spcBef>
              <a:spcAft>
                <a:spcPts val="0"/>
              </a:spcAft>
              <a:buNone/>
            </a:pPr>
            <a:r>
              <a:rPr lang="en-US" sz="2400">
                <a:latin typeface="Times New Roman" panose="02020603050405020304" pitchFamily="18" charset="0"/>
                <a:ea typeface="Times New Roman"/>
                <a:cs typeface="Times New Roman" panose="02020603050405020304" pitchFamily="18" charset="0"/>
                <a:sym typeface="Times New Roman"/>
              </a:rPr>
              <a:t> 126003238   Selvakarthik S </a:t>
            </a:r>
            <a:br>
              <a:rPr lang="en-US" sz="2400">
                <a:latin typeface="Times New Roman" panose="02020603050405020304" pitchFamily="18" charset="0"/>
                <a:ea typeface="Times New Roman"/>
                <a:cs typeface="Times New Roman" panose="02020603050405020304" pitchFamily="18" charset="0"/>
                <a:sym typeface="Times New Roman"/>
              </a:rPr>
            </a:br>
            <a:r>
              <a:rPr lang="en-US" sz="2400">
                <a:latin typeface="Times New Roman" panose="02020603050405020304" pitchFamily="18" charset="0"/>
                <a:ea typeface="Times New Roman"/>
                <a:cs typeface="Times New Roman" panose="02020603050405020304" pitchFamily="18" charset="0"/>
                <a:sym typeface="Times New Roman"/>
              </a:rPr>
              <a:t> 126003241   Shanthosh Kumar R</a:t>
            </a:r>
            <a:br>
              <a:rPr lang="en-US" sz="2400">
                <a:latin typeface="Times New Roman" panose="02020603050405020304" pitchFamily="18" charset="0"/>
                <a:ea typeface="Times New Roman"/>
                <a:cs typeface="Times New Roman" panose="02020603050405020304" pitchFamily="18" charset="0"/>
                <a:sym typeface="Times New Roman"/>
              </a:rPr>
            </a:br>
            <a:r>
              <a:rPr lang="en-US" sz="2400">
                <a:latin typeface="Times New Roman" panose="02020603050405020304" pitchFamily="18" charset="0"/>
                <a:ea typeface="Times New Roman"/>
                <a:cs typeface="Times New Roman" panose="02020603050405020304" pitchFamily="18" charset="0"/>
                <a:sym typeface="Times New Roman"/>
              </a:rPr>
              <a:t> 126003218   Rithvik L</a:t>
            </a:r>
            <a:endParaRPr sz="2400">
              <a:latin typeface="Times New Roman" panose="02020603050405020304" pitchFamily="18" charset="0"/>
              <a:ea typeface="Times New Roman"/>
              <a:cs typeface="Times New Roman" panose="02020603050405020304" pitchFamily="18" charset="0"/>
              <a:sym typeface="Times New Roman"/>
            </a:endParaRPr>
          </a:p>
          <a:p>
            <a:pPr marL="12700" lvl="0" indent="0" algn="l" rtl="0">
              <a:lnSpc>
                <a:spcPct val="100000"/>
              </a:lnSpc>
              <a:spcBef>
                <a:spcPts val="725"/>
              </a:spcBef>
              <a:spcAft>
                <a:spcPts val="0"/>
              </a:spcAft>
              <a:buNone/>
            </a:pPr>
            <a:endParaRPr sz="2400">
              <a:latin typeface="Times New Roman" panose="02020603050405020304" pitchFamily="18" charset="0"/>
              <a:ea typeface="Times New Roman"/>
              <a:cs typeface="Times New Roman" panose="02020603050405020304" pitchFamily="18" charset="0"/>
              <a:sym typeface="Times New Roman"/>
            </a:endParaRPr>
          </a:p>
        </p:txBody>
      </p:sp>
      <p:sp>
        <p:nvSpPr>
          <p:cNvPr id="46" name="Google Shape;46;p7"/>
          <p:cNvSpPr txBox="1"/>
          <p:nvPr/>
        </p:nvSpPr>
        <p:spPr>
          <a:xfrm>
            <a:off x="6500699" y="4221600"/>
            <a:ext cx="51570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Times New Roman" panose="02020603050405020304" pitchFamily="18" charset="0"/>
                <a:ea typeface="Times New Roman"/>
                <a:cs typeface="Times New Roman" panose="02020603050405020304" pitchFamily="18" charset="0"/>
                <a:sym typeface="Times New Roman"/>
              </a:rPr>
              <a:t>Project Guide – Dr. Emily Jenifer A</a:t>
            </a:r>
            <a:endParaRPr sz="2400">
              <a:latin typeface="Times New Roman" panose="02020603050405020304" pitchFamily="18" charset="0"/>
              <a:ea typeface="Times New Roman"/>
              <a:cs typeface="Times New Roman" panose="02020603050405020304" pitchFamily="18" charset="0"/>
              <a:sym typeface="Times New Roman"/>
            </a:endParaRPr>
          </a:p>
        </p:txBody>
      </p:sp>
      <p:pic>
        <p:nvPicPr>
          <p:cNvPr id="47" name="Google Shape;47;p7"/>
          <p:cNvPicPr preferRelativeResize="0"/>
          <p:nvPr/>
        </p:nvPicPr>
        <p:blipFill rotWithShape="1">
          <a:blip r:embed="rId3">
            <a:alphaModFix/>
          </a:blip>
          <a:srcRect/>
          <a:stretch/>
        </p:blipFill>
        <p:spPr>
          <a:xfrm>
            <a:off x="1986152" y="98297"/>
            <a:ext cx="7924800" cy="14748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2169041" y="-5"/>
            <a:ext cx="6335400" cy="1274100"/>
          </a:xfrm>
          <a:prstGeom prst="rect">
            <a:avLst/>
          </a:prstGeom>
          <a:noFill/>
          <a:ln>
            <a:noFill/>
          </a:ln>
        </p:spPr>
        <p:txBody>
          <a:bodyPr spcFirstLastPara="1" wrap="square" lIns="0" tIns="590875" rIns="0" bIns="0" anchor="t" anchorCtr="0">
            <a:spAutoFit/>
          </a:bodyPr>
          <a:lstStyle/>
          <a:p>
            <a:pPr marL="707390" lvl="0" indent="0" algn="l" rtl="0">
              <a:lnSpc>
                <a:spcPct val="100000"/>
              </a:lnSpc>
              <a:spcBef>
                <a:spcPts val="0"/>
              </a:spcBef>
              <a:spcAft>
                <a:spcPts val="0"/>
              </a:spcAft>
              <a:buNone/>
            </a:pPr>
            <a:r>
              <a:rPr lang="en-US" b="1"/>
              <a:t>EXISTING SYSTEM</a:t>
            </a:r>
            <a:endParaRPr b="1"/>
          </a:p>
        </p:txBody>
      </p:sp>
      <p:pic>
        <p:nvPicPr>
          <p:cNvPr id="109" name="Google Shape;109;p16"/>
          <p:cNvPicPr preferRelativeResize="0"/>
          <p:nvPr/>
        </p:nvPicPr>
        <p:blipFill rotWithShape="1">
          <a:blip r:embed="rId3">
            <a:alphaModFix/>
          </a:blip>
          <a:srcRect/>
          <a:stretch/>
        </p:blipFill>
        <p:spPr>
          <a:xfrm>
            <a:off x="9783064" y="81216"/>
            <a:ext cx="2281048" cy="737425"/>
          </a:xfrm>
          <a:prstGeom prst="rect">
            <a:avLst/>
          </a:prstGeom>
          <a:noFill/>
          <a:ln>
            <a:noFill/>
          </a:ln>
        </p:spPr>
      </p:pic>
      <p:pic>
        <p:nvPicPr>
          <p:cNvPr id="110" name="Google Shape;110;p16"/>
          <p:cNvPicPr preferRelativeResize="0"/>
          <p:nvPr/>
        </p:nvPicPr>
        <p:blipFill>
          <a:blip r:embed="rId4">
            <a:alphaModFix/>
          </a:blip>
          <a:stretch>
            <a:fillRect/>
          </a:stretch>
        </p:blipFill>
        <p:spPr>
          <a:xfrm>
            <a:off x="313950" y="1323003"/>
            <a:ext cx="11679926" cy="5364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1006900" y="414925"/>
            <a:ext cx="100557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a:t>LIMITATIONS OF EXISTING SYSTEM</a:t>
            </a:r>
            <a:endParaRPr b="1"/>
          </a:p>
        </p:txBody>
      </p:sp>
      <p:sp>
        <p:nvSpPr>
          <p:cNvPr id="116" name="Google Shape;116;p17"/>
          <p:cNvSpPr txBox="1">
            <a:spLocks noGrp="1"/>
          </p:cNvSpPr>
          <p:nvPr>
            <p:ph type="body" idx="1"/>
          </p:nvPr>
        </p:nvSpPr>
        <p:spPr>
          <a:xfrm>
            <a:off x="1006900" y="1452575"/>
            <a:ext cx="9322500" cy="3192300"/>
          </a:xfrm>
          <a:prstGeom prst="rect">
            <a:avLst/>
          </a:prstGeom>
        </p:spPr>
        <p:txBody>
          <a:bodyPr spcFirstLastPara="1" wrap="square" lIns="0" tIns="0" rIns="0" bIns="0"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2000" b="1"/>
              <a:t>1. Graph Convolutional Networks (GCN)</a:t>
            </a:r>
            <a:endParaRPr sz="2700" b="1"/>
          </a:p>
          <a:p>
            <a:pPr marL="457200" lvl="0" indent="-330200" algn="l" rtl="0">
              <a:lnSpc>
                <a:spcPct val="115000"/>
              </a:lnSpc>
              <a:spcBef>
                <a:spcPts val="1200"/>
              </a:spcBef>
              <a:spcAft>
                <a:spcPts val="0"/>
              </a:spcAft>
              <a:buClr>
                <a:schemeClr val="dk1"/>
              </a:buClr>
              <a:buSzPts val="1600"/>
              <a:buChar char="●"/>
            </a:pPr>
            <a:r>
              <a:rPr lang="en-US" sz="1600" b="1"/>
              <a:t>Complexity </a:t>
            </a:r>
            <a:r>
              <a:rPr lang="en-US" sz="1600"/>
              <a:t>: Requires a well-defined graph structure, which can be challenging to construct for audio data like polyphonic music.</a:t>
            </a:r>
            <a:endParaRPr sz="1600"/>
          </a:p>
          <a:p>
            <a:pPr marL="457200" lvl="0" indent="-330200" algn="l" rtl="0">
              <a:lnSpc>
                <a:spcPct val="115000"/>
              </a:lnSpc>
              <a:spcBef>
                <a:spcPts val="0"/>
              </a:spcBef>
              <a:spcAft>
                <a:spcPts val="0"/>
              </a:spcAft>
              <a:buClr>
                <a:schemeClr val="dk1"/>
              </a:buClr>
              <a:buSzPts val="1600"/>
              <a:buChar char="●"/>
            </a:pPr>
            <a:r>
              <a:rPr lang="en-US" sz="1600" b="1"/>
              <a:t>Scalability Issues </a:t>
            </a:r>
            <a:r>
              <a:rPr lang="en-US" sz="1600"/>
              <a:t>: As the number of notes or features increases, the graph size grows, leading to computational inefficiency.</a:t>
            </a:r>
            <a:endParaRPr sz="1600"/>
          </a:p>
          <a:p>
            <a:pPr marL="457200" lvl="0" indent="-330200" algn="l" rtl="0">
              <a:lnSpc>
                <a:spcPct val="115000"/>
              </a:lnSpc>
              <a:spcBef>
                <a:spcPts val="0"/>
              </a:spcBef>
              <a:spcAft>
                <a:spcPts val="0"/>
              </a:spcAft>
              <a:buClr>
                <a:schemeClr val="dk1"/>
              </a:buClr>
              <a:buSzPts val="1600"/>
              <a:buChar char="●"/>
            </a:pPr>
            <a:r>
              <a:rPr lang="en-US" sz="1600" b="1"/>
              <a:t>Limited Temporal Modeling </a:t>
            </a:r>
            <a:r>
              <a:rPr lang="en-US" sz="1600"/>
              <a:t>: GCNs are not inherently designed to capture temporal dependencies, which are crucial in music transcription.</a:t>
            </a:r>
            <a:endParaRPr sz="1600"/>
          </a:p>
          <a:p>
            <a:pPr marL="0" lvl="0" indent="0" algn="l" rtl="0">
              <a:spcBef>
                <a:spcPts val="1200"/>
              </a:spcBef>
              <a:spcAft>
                <a:spcPts val="0"/>
              </a:spcAft>
              <a:buNone/>
            </a:pPr>
            <a:endParaRPr/>
          </a:p>
        </p:txBody>
      </p:sp>
      <p:sp>
        <p:nvSpPr>
          <p:cNvPr id="117" name="Google Shape;117;p17"/>
          <p:cNvSpPr txBox="1"/>
          <p:nvPr/>
        </p:nvSpPr>
        <p:spPr>
          <a:xfrm rot="218" flipH="1">
            <a:off x="871600" y="3957050"/>
            <a:ext cx="9457800" cy="2071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US" sz="2000" b="1">
                <a:solidFill>
                  <a:schemeClr val="dk1"/>
                </a:solidFill>
                <a:latin typeface="Times New Roman"/>
                <a:ea typeface="Times New Roman"/>
                <a:cs typeface="Times New Roman"/>
                <a:sym typeface="Times New Roman"/>
              </a:rPr>
              <a:t>2. Convolutional Neural Networks (CNN)</a:t>
            </a:r>
            <a:endParaRPr sz="2000" b="1">
              <a:solidFill>
                <a:schemeClr val="dk1"/>
              </a:solidFill>
              <a:latin typeface="Times New Roman"/>
              <a:ea typeface="Times New Roman"/>
              <a:cs typeface="Times New Roman"/>
              <a:sym typeface="Times New Roman"/>
            </a:endParaRPr>
          </a:p>
          <a:p>
            <a:pPr marL="457200" lvl="0" indent="-330200" algn="l" rtl="0">
              <a:lnSpc>
                <a:spcPct val="115000"/>
              </a:lnSpc>
              <a:spcBef>
                <a:spcPts val="120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Lack of Temporal Context</a:t>
            </a:r>
            <a:r>
              <a:rPr lang="en-US" sz="1600">
                <a:solidFill>
                  <a:schemeClr val="dk1"/>
                </a:solidFill>
                <a:latin typeface="Times New Roman"/>
                <a:ea typeface="Times New Roman"/>
                <a:cs typeface="Times New Roman"/>
                <a:sym typeface="Times New Roman"/>
              </a:rPr>
              <a:t>: CNNs excel at spatial feature extraction but struggle with capturing temporal dynamics in music, such as note transitions.</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Overfitting Risk</a:t>
            </a:r>
            <a:r>
              <a:rPr lang="en-US" sz="1600">
                <a:solidFill>
                  <a:schemeClr val="dk1"/>
                </a:solidFill>
                <a:latin typeface="Times New Roman"/>
                <a:ea typeface="Times New Roman"/>
                <a:cs typeface="Times New Roman"/>
                <a:sym typeface="Times New Roman"/>
              </a:rPr>
              <a:t>: With limited training data, CNNs can overfit, especially when dealing with complex polyphonic music.</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Fixed Receptive Field</a:t>
            </a:r>
            <a:r>
              <a:rPr lang="en-US" sz="1600">
                <a:solidFill>
                  <a:schemeClr val="dk1"/>
                </a:solidFill>
                <a:latin typeface="Times New Roman"/>
                <a:ea typeface="Times New Roman"/>
                <a:cs typeface="Times New Roman"/>
                <a:sym typeface="Times New Roman"/>
              </a:rPr>
              <a:t>: The fixed kernel size may miss long-range dependencies in music sequences.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966775" y="421475"/>
            <a:ext cx="10096500" cy="6774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US" b="1">
                <a:latin typeface="Times New Roman" panose="02020603050405020304" pitchFamily="18" charset="0"/>
                <a:cs typeface="Times New Roman" panose="02020603050405020304" pitchFamily="18" charset="0"/>
              </a:rPr>
              <a:t>LIMITATIONS OF EXISTING SYSTEM</a:t>
            </a:r>
            <a:endParaRPr b="1">
              <a:latin typeface="Times New Roman" panose="02020603050405020304" pitchFamily="18" charset="0"/>
              <a:cs typeface="Times New Roman" panose="02020603050405020304" pitchFamily="18" charset="0"/>
            </a:endParaRPr>
          </a:p>
        </p:txBody>
      </p:sp>
      <p:sp>
        <p:nvSpPr>
          <p:cNvPr id="123" name="Google Shape;123;p18"/>
          <p:cNvSpPr txBox="1">
            <a:spLocks noGrp="1"/>
          </p:cNvSpPr>
          <p:nvPr>
            <p:ph type="body" idx="1"/>
          </p:nvPr>
        </p:nvSpPr>
        <p:spPr>
          <a:xfrm>
            <a:off x="966774" y="1968200"/>
            <a:ext cx="9362400" cy="4202176"/>
          </a:xfrm>
          <a:prstGeom prst="rect">
            <a:avLst/>
          </a:prstGeom>
        </p:spPr>
        <p:txBody>
          <a:bodyPr spcFirstLastPara="1" wrap="square" lIns="0" tIns="0" rIns="0" bIns="0"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2000" b="1">
                <a:latin typeface="Times New Roman" panose="02020603050405020304" pitchFamily="18" charset="0"/>
                <a:cs typeface="Times New Roman" panose="02020603050405020304" pitchFamily="18" charset="0"/>
              </a:rPr>
              <a:t>3. Long Short-Term Memory Networks (LSTM)</a:t>
            </a:r>
            <a:endParaRPr sz="2000" b="1">
              <a:latin typeface="Times New Roman" panose="02020603050405020304" pitchFamily="18" charset="0"/>
              <a:cs typeface="Times New Roman" panose="02020603050405020304" pitchFamily="18" charset="0"/>
            </a:endParaRPr>
          </a:p>
          <a:p>
            <a:pPr marL="457200" lvl="0" indent="-330200" algn="l" rtl="0">
              <a:lnSpc>
                <a:spcPct val="115000"/>
              </a:lnSpc>
              <a:spcBef>
                <a:spcPts val="1200"/>
              </a:spcBef>
              <a:spcAft>
                <a:spcPts val="0"/>
              </a:spcAft>
              <a:buClr>
                <a:schemeClr val="dk1"/>
              </a:buClr>
              <a:buSzPts val="1600"/>
              <a:buChar char="●"/>
            </a:pPr>
            <a:r>
              <a:rPr lang="en-US" sz="1600" b="1">
                <a:latin typeface="Times New Roman" panose="02020603050405020304" pitchFamily="18" charset="0"/>
                <a:cs typeface="Times New Roman" panose="02020603050405020304" pitchFamily="18" charset="0"/>
              </a:rPr>
              <a:t>Vanishing Gradient Problem</a:t>
            </a:r>
            <a:r>
              <a:rPr lang="en-US" sz="1600">
                <a:latin typeface="Times New Roman" panose="02020603050405020304" pitchFamily="18" charset="0"/>
                <a:cs typeface="Times New Roman" panose="02020603050405020304" pitchFamily="18" charset="0"/>
              </a:rPr>
              <a:t>: Despite being designed to handle long-term dependencies, LSTMs can still face challenges with very long sequences.</a:t>
            </a:r>
            <a:endParaRPr sz="160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1"/>
              </a:buClr>
              <a:buSzPts val="1600"/>
              <a:buChar char="●"/>
            </a:pPr>
            <a:r>
              <a:rPr lang="en-US" sz="1600" b="1">
                <a:latin typeface="Times New Roman" panose="02020603050405020304" pitchFamily="18" charset="0"/>
                <a:cs typeface="Times New Roman" panose="02020603050405020304" pitchFamily="18" charset="0"/>
              </a:rPr>
              <a:t>High Computational Cost</a:t>
            </a:r>
            <a:r>
              <a:rPr lang="en-US" sz="1600">
                <a:latin typeface="Times New Roman" panose="02020603050405020304" pitchFamily="18" charset="0"/>
                <a:cs typeface="Times New Roman" panose="02020603050405020304" pitchFamily="18" charset="0"/>
              </a:rPr>
              <a:t>: LSTMs are resource-intensive, making them slower to train compared to other models.</a:t>
            </a:r>
            <a:endParaRPr sz="160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Clr>
                <a:schemeClr val="dk1"/>
              </a:buClr>
              <a:buSzPts val="1600"/>
              <a:buChar char="●"/>
            </a:pPr>
            <a:r>
              <a:rPr lang="en-US" sz="1600" b="1">
                <a:latin typeface="Times New Roman" panose="02020603050405020304" pitchFamily="18" charset="0"/>
                <a:cs typeface="Times New Roman" panose="02020603050405020304" pitchFamily="18" charset="0"/>
              </a:rPr>
              <a:t>Sensitivity to Input Representation</a:t>
            </a:r>
            <a:r>
              <a:rPr lang="en-US" sz="1600">
                <a:latin typeface="Times New Roman" panose="02020603050405020304" pitchFamily="18" charset="0"/>
                <a:cs typeface="Times New Roman" panose="02020603050405020304" pitchFamily="18" charset="0"/>
              </a:rPr>
              <a:t>: The performance of LSTMs heavily depends on how the input (e.g., spectrograms or MIDI data) is preprocessed.</a:t>
            </a:r>
            <a:endParaRPr sz="160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200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b="1">
                <a:latin typeface="Times New Roman" panose="02020603050405020304" pitchFamily="18" charset="0"/>
                <a:cs typeface="Times New Roman" panose="02020603050405020304" pitchFamily="18" charset="0"/>
              </a:rPr>
              <a:t>4. Some other Limitations</a:t>
            </a:r>
            <a:endParaRPr sz="2000" b="1">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000" b="1">
              <a:latin typeface="Times New Roman" panose="02020603050405020304" pitchFamily="18" charset="0"/>
              <a:cs typeface="Times New Roman" panose="02020603050405020304" pitchFamily="18" charset="0"/>
            </a:endParaRPr>
          </a:p>
          <a:p>
            <a:pPr marL="457200" lvl="0" indent="-330200" algn="l" rtl="0">
              <a:spcBef>
                <a:spcPts val="0"/>
              </a:spcBef>
              <a:spcAft>
                <a:spcPts val="0"/>
              </a:spcAft>
              <a:buSzPts val="1600"/>
              <a:buChar char="●"/>
            </a:pPr>
            <a:r>
              <a:rPr lang="en-US" sz="1600">
                <a:latin typeface="Times New Roman" panose="02020603050405020304" pitchFamily="18" charset="0"/>
                <a:cs typeface="Times New Roman" panose="02020603050405020304" pitchFamily="18" charset="0"/>
              </a:rPr>
              <a:t>Data Dependence and Annotation Challenges</a:t>
            </a:r>
            <a:endParaRPr sz="1600">
              <a:latin typeface="Times New Roman" panose="02020603050405020304" pitchFamily="18" charset="0"/>
              <a:cs typeface="Times New Roman" panose="02020603050405020304" pitchFamily="18" charset="0"/>
            </a:endParaRPr>
          </a:p>
          <a:p>
            <a:pPr marL="457200" lvl="0" indent="-330200" algn="l" rtl="0">
              <a:spcBef>
                <a:spcPts val="0"/>
              </a:spcBef>
              <a:spcAft>
                <a:spcPts val="0"/>
              </a:spcAft>
              <a:buSzPts val="1600"/>
              <a:buChar char="●"/>
            </a:pPr>
            <a:r>
              <a:rPr lang="en-US" sz="1600">
                <a:latin typeface="Times New Roman" panose="02020603050405020304" pitchFamily="18" charset="0"/>
                <a:cs typeface="Times New Roman" panose="02020603050405020304" pitchFamily="18" charset="0"/>
              </a:rPr>
              <a:t>Model Interpretability and Debugging</a:t>
            </a:r>
            <a:endParaRPr sz="1600">
              <a:latin typeface="Times New Roman" panose="02020603050405020304" pitchFamily="18" charset="0"/>
              <a:cs typeface="Times New Roman" panose="02020603050405020304" pitchFamily="18" charset="0"/>
            </a:endParaRPr>
          </a:p>
          <a:p>
            <a:pPr marL="457200" lvl="0" indent="-330200" algn="l" rtl="0">
              <a:spcBef>
                <a:spcPts val="0"/>
              </a:spcBef>
              <a:spcAft>
                <a:spcPts val="0"/>
              </a:spcAft>
              <a:buSzPts val="1600"/>
              <a:buChar char="●"/>
            </a:pPr>
            <a:r>
              <a:rPr lang="en-US" sz="1600">
                <a:latin typeface="Times New Roman" panose="02020603050405020304" pitchFamily="18" charset="0"/>
                <a:cs typeface="Times New Roman" panose="02020603050405020304" pitchFamily="18" charset="0"/>
              </a:rPr>
              <a:t>Real-Time Processing and Computational Overhead</a:t>
            </a:r>
            <a:endParaRPr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990600" y="552450"/>
            <a:ext cx="110598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a:t>SPECIFICATIONS AND REQUIREMENTS</a:t>
            </a:r>
            <a:endParaRPr b="1"/>
          </a:p>
        </p:txBody>
      </p:sp>
      <p:sp>
        <p:nvSpPr>
          <p:cNvPr id="129" name="Google Shape;129;p19"/>
          <p:cNvSpPr txBox="1">
            <a:spLocks noGrp="1"/>
          </p:cNvSpPr>
          <p:nvPr>
            <p:ph type="body" idx="1"/>
          </p:nvPr>
        </p:nvSpPr>
        <p:spPr>
          <a:xfrm>
            <a:off x="1862708" y="1944370"/>
            <a:ext cx="8466600" cy="4633200"/>
          </a:xfrm>
          <a:prstGeom prst="rect">
            <a:avLst/>
          </a:prstGeom>
        </p:spPr>
        <p:txBody>
          <a:bodyPr spcFirstLastPara="1" wrap="square" lIns="0" tIns="0" rIns="0" bIns="0"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2000" b="1"/>
              <a:t>Hardware Requirements</a:t>
            </a:r>
            <a:endParaRPr sz="2000" b="1"/>
          </a:p>
          <a:p>
            <a:pPr marL="457200" lvl="0" indent="-330200" algn="l" rtl="0">
              <a:lnSpc>
                <a:spcPct val="115000"/>
              </a:lnSpc>
              <a:spcBef>
                <a:spcPts val="1200"/>
              </a:spcBef>
              <a:spcAft>
                <a:spcPts val="0"/>
              </a:spcAft>
              <a:buClr>
                <a:schemeClr val="dk1"/>
              </a:buClr>
              <a:buSzPts val="1600"/>
              <a:buAutoNum type="arabicPeriod"/>
            </a:pPr>
            <a:r>
              <a:rPr lang="en-US" sz="1600" b="1"/>
              <a:t>Processor</a:t>
            </a:r>
            <a:r>
              <a:rPr lang="en-US" sz="1600"/>
              <a:t>: A multi-core processor (e.g., Intel i5/i7 or AMD Ryzen 5/7) for efficient computation.</a:t>
            </a:r>
            <a:endParaRPr sz="1600"/>
          </a:p>
          <a:p>
            <a:pPr marL="457200" lvl="0" indent="-330200" algn="l" rtl="0">
              <a:lnSpc>
                <a:spcPct val="115000"/>
              </a:lnSpc>
              <a:spcBef>
                <a:spcPts val="0"/>
              </a:spcBef>
              <a:spcAft>
                <a:spcPts val="0"/>
              </a:spcAft>
              <a:buClr>
                <a:schemeClr val="dk1"/>
              </a:buClr>
              <a:buSzPts val="1600"/>
              <a:buAutoNum type="arabicPeriod"/>
            </a:pPr>
            <a:r>
              <a:rPr lang="en-US" sz="1600" b="1"/>
              <a:t>RAM</a:t>
            </a:r>
            <a:r>
              <a:rPr lang="en-US" sz="1600"/>
              <a:t>: At least 8 GB (16 GB recommended) to handle large datasets and model training.</a:t>
            </a:r>
            <a:endParaRPr sz="1600"/>
          </a:p>
          <a:p>
            <a:pPr marL="457200" lvl="0" indent="-330200" algn="l" rtl="0">
              <a:lnSpc>
                <a:spcPct val="115000"/>
              </a:lnSpc>
              <a:spcBef>
                <a:spcPts val="0"/>
              </a:spcBef>
              <a:spcAft>
                <a:spcPts val="0"/>
              </a:spcAft>
              <a:buClr>
                <a:schemeClr val="dk1"/>
              </a:buClr>
              <a:buSzPts val="1600"/>
              <a:buAutoNum type="arabicPeriod"/>
            </a:pPr>
            <a:r>
              <a:rPr lang="en-US" sz="1600" b="1"/>
              <a:t>Storage</a:t>
            </a:r>
            <a:r>
              <a:rPr lang="en-US" sz="1600"/>
              <a:t>: SSD with at least 256 GB for faster data access and storage of audio files, models, and results.</a:t>
            </a:r>
            <a:endParaRPr sz="1600"/>
          </a:p>
          <a:p>
            <a:pPr marL="457200" lvl="0" indent="-330200" algn="l" rtl="0">
              <a:lnSpc>
                <a:spcPct val="115000"/>
              </a:lnSpc>
              <a:spcBef>
                <a:spcPts val="0"/>
              </a:spcBef>
              <a:spcAft>
                <a:spcPts val="0"/>
              </a:spcAft>
              <a:buClr>
                <a:schemeClr val="dk1"/>
              </a:buClr>
              <a:buSzPts val="1600"/>
              <a:buAutoNum type="arabicPeriod"/>
            </a:pPr>
            <a:r>
              <a:rPr lang="en-US" sz="1600" b="1"/>
              <a:t>GPU</a:t>
            </a:r>
            <a:r>
              <a:rPr lang="en-US" sz="1600"/>
              <a:t>: A dedicated GPU (e.g., NVIDIA GTX 1650 or higher) for training deep learning models.</a:t>
            </a:r>
            <a:endParaRPr sz="1600"/>
          </a:p>
          <a:p>
            <a:pPr marL="457200" lvl="0" indent="-330200" algn="l" rtl="0">
              <a:lnSpc>
                <a:spcPct val="115000"/>
              </a:lnSpc>
              <a:spcBef>
                <a:spcPts val="0"/>
              </a:spcBef>
              <a:spcAft>
                <a:spcPts val="0"/>
              </a:spcAft>
              <a:buClr>
                <a:schemeClr val="dk1"/>
              </a:buClr>
              <a:buSzPts val="1600"/>
              <a:buAutoNum type="arabicPeriod"/>
            </a:pPr>
            <a:r>
              <a:rPr lang="en-US" sz="1600" b="1"/>
              <a:t>Audio Interface</a:t>
            </a:r>
            <a:r>
              <a:rPr lang="en-US" sz="1600"/>
              <a:t>: Optional, for high-quality audio input/output if you plan to work with live recordings.</a:t>
            </a:r>
            <a:endParaRPr sz="1600"/>
          </a:p>
          <a:p>
            <a:pPr marL="0" lvl="0" indent="0" algn="l" rtl="0">
              <a:lnSpc>
                <a:spcPct val="115000"/>
              </a:lnSpc>
              <a:spcBef>
                <a:spcPts val="1200"/>
              </a:spcBef>
              <a:spcAft>
                <a:spcPts val="0"/>
              </a:spcAft>
              <a:buNone/>
            </a:pPr>
            <a:endParaRPr sz="1600"/>
          </a:p>
          <a:p>
            <a:pPr marL="457200" lvl="0" indent="-330200" algn="l" rtl="0">
              <a:lnSpc>
                <a:spcPct val="115000"/>
              </a:lnSpc>
              <a:spcBef>
                <a:spcPts val="1200"/>
              </a:spcBef>
              <a:spcAft>
                <a:spcPts val="0"/>
              </a:spcAft>
              <a:buSzPts val="1600"/>
              <a:buChar char="●"/>
            </a:pPr>
            <a:r>
              <a:rPr lang="en-US" sz="1600" b="1"/>
              <a:t>Processor Used</a:t>
            </a:r>
            <a:r>
              <a:rPr lang="en-US" sz="1600"/>
              <a:t> : Intel(R) Xeon(R) Silver 4310 CPU @ 2.10GHz</a:t>
            </a:r>
            <a:endParaRPr sz="1600"/>
          </a:p>
          <a:p>
            <a:pPr marL="457200" lvl="0" indent="-330200" algn="l" rtl="0">
              <a:lnSpc>
                <a:spcPct val="115000"/>
              </a:lnSpc>
              <a:spcBef>
                <a:spcPts val="0"/>
              </a:spcBef>
              <a:spcAft>
                <a:spcPts val="0"/>
              </a:spcAft>
              <a:buSzPts val="1600"/>
              <a:buChar char="●"/>
            </a:pPr>
            <a:r>
              <a:rPr lang="en-US" sz="1600" b="1"/>
              <a:t>GPU Used</a:t>
            </a:r>
            <a:r>
              <a:rPr lang="en-US" sz="1600"/>
              <a:t> : NVIDIA A100 Tensor Core GPU</a:t>
            </a:r>
            <a:endParaRPr sz="1600"/>
          </a:p>
          <a:p>
            <a:pPr marL="0" lvl="0" indent="0" algn="l" rtl="0">
              <a:spcBef>
                <a:spcPts val="12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990600" y="611975"/>
            <a:ext cx="11092200" cy="6774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US" b="1"/>
              <a:t>SPECIFICATIONS AND REQUIREMENTS</a:t>
            </a:r>
            <a:endParaRPr b="1"/>
          </a:p>
        </p:txBody>
      </p:sp>
      <p:sp>
        <p:nvSpPr>
          <p:cNvPr id="135" name="Google Shape;135;p20"/>
          <p:cNvSpPr txBox="1">
            <a:spLocks noGrp="1"/>
          </p:cNvSpPr>
          <p:nvPr>
            <p:ph type="body" idx="1"/>
          </p:nvPr>
        </p:nvSpPr>
        <p:spPr>
          <a:xfrm>
            <a:off x="990600" y="1432375"/>
            <a:ext cx="8466600" cy="5741400"/>
          </a:xfrm>
          <a:prstGeom prst="rect">
            <a:avLst/>
          </a:prstGeom>
        </p:spPr>
        <p:txBody>
          <a:bodyPr spcFirstLastPara="1" wrap="square" lIns="0" tIns="0" rIns="0" bIns="0"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2000" b="1"/>
              <a:t>Software Requirements</a:t>
            </a:r>
            <a:endParaRPr sz="2100" b="1"/>
          </a:p>
          <a:p>
            <a:pPr marL="457200" lvl="0" indent="-330200" algn="l" rtl="0">
              <a:lnSpc>
                <a:spcPct val="115000"/>
              </a:lnSpc>
              <a:spcBef>
                <a:spcPts val="1200"/>
              </a:spcBef>
              <a:spcAft>
                <a:spcPts val="0"/>
              </a:spcAft>
              <a:buClr>
                <a:schemeClr val="dk1"/>
              </a:buClr>
              <a:buSzPts val="1600"/>
              <a:buAutoNum type="arabicPeriod"/>
            </a:pPr>
            <a:r>
              <a:rPr lang="en-US" sz="1600" b="1"/>
              <a:t>Programming Language</a:t>
            </a:r>
            <a:r>
              <a:rPr lang="en-US" sz="1600"/>
              <a:t>: Python (widely used for machine learning and audio processing).</a:t>
            </a:r>
            <a:endParaRPr sz="1600"/>
          </a:p>
          <a:p>
            <a:pPr marL="457200" lvl="0" indent="-330200" algn="l" rtl="0">
              <a:lnSpc>
                <a:spcPct val="115000"/>
              </a:lnSpc>
              <a:spcBef>
                <a:spcPts val="0"/>
              </a:spcBef>
              <a:spcAft>
                <a:spcPts val="0"/>
              </a:spcAft>
              <a:buClr>
                <a:schemeClr val="dk1"/>
              </a:buClr>
              <a:buSzPts val="1600"/>
              <a:buAutoNum type="arabicPeriod"/>
            </a:pPr>
            <a:r>
              <a:rPr lang="en-US" sz="1600" b="1"/>
              <a:t>Libraries/Frameworks</a:t>
            </a:r>
            <a:r>
              <a:rPr lang="en-US" sz="1600"/>
              <a:t>:</a:t>
            </a:r>
            <a:endParaRPr sz="1600"/>
          </a:p>
          <a:p>
            <a:pPr marL="914400" lvl="1" indent="-330200" algn="l"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TensorFlow</a:t>
            </a:r>
            <a:r>
              <a:rPr lang="en-US" sz="1600">
                <a:solidFill>
                  <a:schemeClr val="dk1"/>
                </a:solidFill>
                <a:latin typeface="Times New Roman"/>
                <a:ea typeface="Times New Roman"/>
                <a:cs typeface="Times New Roman"/>
                <a:sym typeface="Times New Roman"/>
              </a:rPr>
              <a:t> or </a:t>
            </a:r>
            <a:r>
              <a:rPr lang="en-US" sz="1600" b="1">
                <a:solidFill>
                  <a:schemeClr val="dk1"/>
                </a:solidFill>
                <a:latin typeface="Times New Roman"/>
                <a:ea typeface="Times New Roman"/>
                <a:cs typeface="Times New Roman"/>
                <a:sym typeface="Times New Roman"/>
              </a:rPr>
              <a:t>PyTorch</a:t>
            </a:r>
            <a:r>
              <a:rPr lang="en-US" sz="1600">
                <a:solidFill>
                  <a:schemeClr val="dk1"/>
                </a:solidFill>
                <a:latin typeface="Times New Roman"/>
                <a:ea typeface="Times New Roman"/>
                <a:cs typeface="Times New Roman"/>
                <a:sym typeface="Times New Roman"/>
              </a:rPr>
              <a:t>: For building and training neural networks.</a:t>
            </a:r>
            <a:endParaRPr sz="1600">
              <a:solidFill>
                <a:schemeClr val="dk1"/>
              </a:solidFill>
              <a:latin typeface="Times New Roman"/>
              <a:ea typeface="Times New Roman"/>
              <a:cs typeface="Times New Roman"/>
              <a:sym typeface="Times New Roman"/>
            </a:endParaRPr>
          </a:p>
          <a:p>
            <a:pPr marL="914400" lvl="1" indent="-330200" algn="l"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Librosa</a:t>
            </a:r>
            <a:r>
              <a:rPr lang="en-US" sz="1600">
                <a:solidFill>
                  <a:schemeClr val="dk1"/>
                </a:solidFill>
                <a:latin typeface="Times New Roman"/>
                <a:ea typeface="Times New Roman"/>
                <a:cs typeface="Times New Roman"/>
                <a:sym typeface="Times New Roman"/>
              </a:rPr>
              <a:t>: For audio analysis and feature extraction.</a:t>
            </a:r>
            <a:endParaRPr sz="1600">
              <a:solidFill>
                <a:schemeClr val="dk1"/>
              </a:solidFill>
              <a:latin typeface="Times New Roman"/>
              <a:ea typeface="Times New Roman"/>
              <a:cs typeface="Times New Roman"/>
              <a:sym typeface="Times New Roman"/>
            </a:endParaRPr>
          </a:p>
          <a:p>
            <a:pPr marL="914400" lvl="1" indent="-330200" algn="l"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Music21</a:t>
            </a:r>
            <a:r>
              <a:rPr lang="en-US" sz="1600">
                <a:solidFill>
                  <a:schemeClr val="dk1"/>
                </a:solidFill>
                <a:latin typeface="Times New Roman"/>
                <a:ea typeface="Times New Roman"/>
                <a:cs typeface="Times New Roman"/>
                <a:sym typeface="Times New Roman"/>
              </a:rPr>
              <a:t>: For music theory and symbolic music processing.</a:t>
            </a:r>
            <a:endParaRPr sz="1600">
              <a:solidFill>
                <a:schemeClr val="dk1"/>
              </a:solidFill>
              <a:latin typeface="Times New Roman"/>
              <a:ea typeface="Times New Roman"/>
              <a:cs typeface="Times New Roman"/>
              <a:sym typeface="Times New Roman"/>
            </a:endParaRPr>
          </a:p>
          <a:p>
            <a:pPr marL="914400" lvl="1" indent="-330200" algn="l"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MIDI Libraries</a:t>
            </a:r>
            <a:r>
              <a:rPr lang="en-US" sz="1600">
                <a:solidFill>
                  <a:schemeClr val="dk1"/>
                </a:solidFill>
                <a:latin typeface="Times New Roman"/>
                <a:ea typeface="Times New Roman"/>
                <a:cs typeface="Times New Roman"/>
                <a:sym typeface="Times New Roman"/>
              </a:rPr>
              <a:t>: Such as </a:t>
            </a:r>
            <a:r>
              <a:rPr lang="en-US" sz="1600">
                <a:solidFill>
                  <a:srgbClr val="188038"/>
                </a:solidFill>
                <a:latin typeface="Times New Roman"/>
                <a:ea typeface="Times New Roman"/>
                <a:cs typeface="Times New Roman"/>
                <a:sym typeface="Times New Roman"/>
              </a:rPr>
              <a:t>mido</a:t>
            </a:r>
            <a:r>
              <a:rPr lang="en-US" sz="1600">
                <a:solidFill>
                  <a:schemeClr val="dk1"/>
                </a:solidFill>
                <a:latin typeface="Times New Roman"/>
                <a:ea typeface="Times New Roman"/>
                <a:cs typeface="Times New Roman"/>
                <a:sym typeface="Times New Roman"/>
              </a:rPr>
              <a:t> or </a:t>
            </a:r>
            <a:r>
              <a:rPr lang="en-US" sz="1600">
                <a:solidFill>
                  <a:srgbClr val="188038"/>
                </a:solidFill>
                <a:latin typeface="Times New Roman"/>
                <a:ea typeface="Times New Roman"/>
                <a:cs typeface="Times New Roman"/>
                <a:sym typeface="Times New Roman"/>
              </a:rPr>
              <a:t>pretty_midi</a:t>
            </a:r>
            <a:r>
              <a:rPr lang="en-US" sz="1600">
                <a:solidFill>
                  <a:schemeClr val="dk1"/>
                </a:solidFill>
                <a:latin typeface="Times New Roman"/>
                <a:ea typeface="Times New Roman"/>
                <a:cs typeface="Times New Roman"/>
                <a:sym typeface="Times New Roman"/>
              </a:rPr>
              <a:t> for handling MIDI files.</a:t>
            </a:r>
            <a:endParaRPr sz="1600">
              <a:solidFill>
                <a:schemeClr val="dk1"/>
              </a:solidFill>
              <a:latin typeface="Times New Roman"/>
              <a:ea typeface="Times New Roman"/>
              <a:cs typeface="Times New Roman"/>
              <a:sym typeface="Times New Roman"/>
            </a:endParaRPr>
          </a:p>
          <a:p>
            <a:pPr marL="914400" lvl="1" indent="-330200" algn="l" rtl="0">
              <a:lnSpc>
                <a:spcPct val="115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pdf2image</a:t>
            </a:r>
            <a:r>
              <a:rPr lang="en-US" sz="1600">
                <a:solidFill>
                  <a:schemeClr val="dk1"/>
                </a:solidFill>
                <a:latin typeface="Times New Roman"/>
                <a:ea typeface="Times New Roman"/>
                <a:cs typeface="Times New Roman"/>
                <a:sym typeface="Times New Roman"/>
              </a:rPr>
              <a:t>: To make images of Music Sheets from pdf format.</a:t>
            </a:r>
            <a:endParaRPr sz="1600">
              <a:solidFill>
                <a:schemeClr val="dk1"/>
              </a:solidFill>
              <a:latin typeface="Times New Roman"/>
              <a:ea typeface="Times New Roman"/>
              <a:cs typeface="Times New Roman"/>
              <a:sym typeface="Times New Roman"/>
            </a:endParaRPr>
          </a:p>
          <a:p>
            <a:pPr marL="914400" lvl="1" indent="-330200" algn="l" rtl="0">
              <a:lnSpc>
                <a:spcPct val="115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lilypond</a:t>
            </a:r>
            <a:r>
              <a:rPr lang="en-US" sz="1600">
                <a:solidFill>
                  <a:schemeClr val="dk1"/>
                </a:solidFill>
                <a:latin typeface="Times New Roman"/>
                <a:ea typeface="Times New Roman"/>
                <a:cs typeface="Times New Roman"/>
                <a:sym typeface="Times New Roman"/>
              </a:rPr>
              <a:t>: To make pdf of Music Sheets from the MIDI notes.</a:t>
            </a:r>
            <a:endParaRPr sz="1600">
              <a:solidFill>
                <a:schemeClr val="dk1"/>
              </a:solidFill>
              <a:latin typeface="Times New Roman"/>
              <a:ea typeface="Times New Roman"/>
              <a:cs typeface="Times New Roman"/>
              <a:sym typeface="Times New Roman"/>
            </a:endParaRPr>
          </a:p>
          <a:p>
            <a:pPr marL="914400" lvl="1" indent="-330200" algn="l" rtl="0">
              <a:lnSpc>
                <a:spcPct val="115000"/>
              </a:lnSpc>
              <a:spcBef>
                <a:spcPts val="0"/>
              </a:spcBef>
              <a:spcAft>
                <a:spcPts val="0"/>
              </a:spcAft>
              <a:buClr>
                <a:schemeClr val="dk1"/>
              </a:buClr>
              <a:buSzPts val="1600"/>
              <a:buFont typeface="Times New Roman"/>
              <a:buChar char="○"/>
            </a:pPr>
            <a:r>
              <a:rPr lang="en-US" sz="1600" b="1">
                <a:solidFill>
                  <a:schemeClr val="dk1"/>
                </a:solidFill>
                <a:latin typeface="Times New Roman"/>
                <a:ea typeface="Times New Roman"/>
                <a:cs typeface="Times New Roman"/>
                <a:sym typeface="Times New Roman"/>
              </a:rPr>
              <a:t>numpy</a:t>
            </a:r>
            <a:r>
              <a:rPr lang="en-US" sz="1600">
                <a:solidFill>
                  <a:schemeClr val="dk1"/>
                </a:solidFill>
                <a:latin typeface="Times New Roman"/>
                <a:ea typeface="Times New Roman"/>
                <a:cs typeface="Times New Roman"/>
                <a:sym typeface="Times New Roman"/>
              </a:rPr>
              <a:t>: Used for scientific and numerical computing like arrays , matrices , data analysis. </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AutoNum type="arabicPeriod"/>
            </a:pPr>
            <a:r>
              <a:rPr lang="en-US" sz="1600" b="1"/>
              <a:t>Audio Tools</a:t>
            </a:r>
            <a:r>
              <a:rPr lang="en-US" sz="1600"/>
              <a:t>:</a:t>
            </a:r>
            <a:endParaRPr sz="1600"/>
          </a:p>
          <a:p>
            <a:pPr marL="914400" lvl="1" indent="-330200" algn="l"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Audacity</a:t>
            </a:r>
            <a:r>
              <a:rPr lang="en-US" sz="1600">
                <a:solidFill>
                  <a:schemeClr val="dk1"/>
                </a:solidFill>
                <a:latin typeface="Times New Roman"/>
                <a:ea typeface="Times New Roman"/>
                <a:cs typeface="Times New Roman"/>
                <a:sym typeface="Times New Roman"/>
              </a:rPr>
              <a:t>: For audio editing and preprocessing.</a:t>
            </a:r>
            <a:endParaRPr sz="1600">
              <a:solidFill>
                <a:schemeClr val="dk1"/>
              </a:solidFill>
              <a:latin typeface="Times New Roman"/>
              <a:ea typeface="Times New Roman"/>
              <a:cs typeface="Times New Roman"/>
              <a:sym typeface="Times New Roman"/>
            </a:endParaRPr>
          </a:p>
          <a:p>
            <a:pPr marL="914400" lvl="1" indent="-330200" algn="l" rtl="0">
              <a:lnSpc>
                <a:spcPct val="115000"/>
              </a:lnSpc>
              <a:spcBef>
                <a:spcPts val="0"/>
              </a:spcBef>
              <a:spcAft>
                <a:spcPts val="0"/>
              </a:spcAft>
              <a:buClr>
                <a:schemeClr val="dk1"/>
              </a:buClr>
              <a:buSzPts val="1600"/>
              <a:buChar char="○"/>
            </a:pPr>
            <a:r>
              <a:rPr lang="en-US" sz="1600" b="1">
                <a:solidFill>
                  <a:schemeClr val="dk1"/>
                </a:solidFill>
                <a:latin typeface="Times New Roman"/>
                <a:ea typeface="Times New Roman"/>
                <a:cs typeface="Times New Roman"/>
                <a:sym typeface="Times New Roman"/>
              </a:rPr>
              <a:t>FFmpeg</a:t>
            </a:r>
            <a:r>
              <a:rPr lang="en-US" sz="1600">
                <a:solidFill>
                  <a:schemeClr val="dk1"/>
                </a:solidFill>
                <a:latin typeface="Times New Roman"/>
                <a:ea typeface="Times New Roman"/>
                <a:cs typeface="Times New Roman"/>
                <a:sym typeface="Times New Roman"/>
              </a:rPr>
              <a:t>: For audio format conversion.</a:t>
            </a:r>
            <a:endParaRPr sz="1600">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AutoNum type="arabicPeriod"/>
            </a:pPr>
            <a:r>
              <a:rPr lang="en-US" sz="1600" b="1"/>
              <a:t>Operating System</a:t>
            </a:r>
            <a:r>
              <a:rPr lang="en-US" sz="1600"/>
              <a:t>: Windows, macOS, or Linux (Linux is often preferred for machine learning projects).</a:t>
            </a:r>
            <a:endParaRPr sz="1600"/>
          </a:p>
          <a:p>
            <a:pPr marL="457200" lvl="0" indent="-330200" algn="l" rtl="0">
              <a:lnSpc>
                <a:spcPct val="115000"/>
              </a:lnSpc>
              <a:spcBef>
                <a:spcPts val="0"/>
              </a:spcBef>
              <a:spcAft>
                <a:spcPts val="0"/>
              </a:spcAft>
              <a:buClr>
                <a:schemeClr val="dk1"/>
              </a:buClr>
              <a:buSzPts val="1600"/>
              <a:buAutoNum type="arabicPeriod"/>
            </a:pPr>
            <a:r>
              <a:rPr lang="en-US" sz="1600" b="1"/>
              <a:t>IDE/Code Editor</a:t>
            </a:r>
            <a:r>
              <a:rPr lang="en-US" sz="1600"/>
              <a:t>: Visual Studio Code, Jupyter Notebook, or PyCharm for coding and debugging.</a:t>
            </a:r>
            <a:endParaRPr sz="1600"/>
          </a:p>
          <a:p>
            <a:pPr marL="0" lvl="0" indent="0" algn="l" rtl="0">
              <a:spcBef>
                <a:spcPts val="12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381625" y="159625"/>
            <a:ext cx="11092200" cy="6774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US" b="1">
                <a:latin typeface="Times New Roman" panose="02020603050405020304" pitchFamily="18" charset="0"/>
                <a:cs typeface="Times New Roman" panose="02020603050405020304" pitchFamily="18" charset="0"/>
              </a:rPr>
              <a:t>MODULE</a:t>
            </a:r>
            <a:endParaRPr b="1">
              <a:latin typeface="Times New Roman" panose="02020603050405020304" pitchFamily="18" charset="0"/>
              <a:cs typeface="Times New Roman" panose="02020603050405020304" pitchFamily="18" charset="0"/>
            </a:endParaRPr>
          </a:p>
        </p:txBody>
      </p:sp>
      <p:sp>
        <p:nvSpPr>
          <p:cNvPr id="141" name="Google Shape;141;p21"/>
          <p:cNvSpPr txBox="1">
            <a:spLocks noGrp="1"/>
          </p:cNvSpPr>
          <p:nvPr>
            <p:ph type="body" idx="1"/>
          </p:nvPr>
        </p:nvSpPr>
        <p:spPr>
          <a:xfrm>
            <a:off x="515425" y="1335425"/>
            <a:ext cx="12141000" cy="4601260"/>
          </a:xfrm>
          <a:prstGeom prst="rect">
            <a:avLst/>
          </a:prstGeom>
        </p:spPr>
        <p:txBody>
          <a:bodyPr spcFirstLastPara="1" wrap="square" lIns="0" tIns="0" rIns="0" bIns="0" anchor="t" anchorCtr="0">
            <a:spAutoFit/>
          </a:bodyPr>
          <a:lstStyle/>
          <a:p>
            <a:pPr marL="457200" lvl="0" indent="-419100" algn="l" rtl="0">
              <a:lnSpc>
                <a:spcPct val="150000"/>
              </a:lnSpc>
              <a:spcBef>
                <a:spcPts val="1200"/>
              </a:spcBef>
              <a:spcAft>
                <a:spcPts val="0"/>
              </a:spcAft>
              <a:buClr>
                <a:schemeClr val="dk1"/>
              </a:buClr>
              <a:buSzPts val="3000"/>
              <a:buChar char="➢"/>
            </a:pPr>
            <a:r>
              <a:rPr lang="en-US" sz="3000" b="1">
                <a:latin typeface="Times New Roman" panose="02020603050405020304" pitchFamily="18" charset="0"/>
                <a:ea typeface="Arial"/>
                <a:cs typeface="Times New Roman" panose="02020603050405020304" pitchFamily="18" charset="0"/>
                <a:sym typeface="Arial"/>
              </a:rPr>
              <a:t>MODULE 1: </a:t>
            </a:r>
            <a:r>
              <a:rPr lang="en-US" sz="3000">
                <a:latin typeface="Times New Roman" panose="02020603050405020304" pitchFamily="18" charset="0"/>
                <a:ea typeface="Arial"/>
                <a:cs typeface="Times New Roman" panose="02020603050405020304" pitchFamily="18" charset="0"/>
                <a:sym typeface="Arial"/>
              </a:rPr>
              <a:t>DATA PREPROCESSING AND DATA SPLITTING</a:t>
            </a:r>
            <a:endParaRPr sz="3000">
              <a:latin typeface="Times New Roman" panose="02020603050405020304" pitchFamily="18" charset="0"/>
              <a:ea typeface="Arial"/>
              <a:cs typeface="Times New Roman" panose="02020603050405020304" pitchFamily="18" charset="0"/>
              <a:sym typeface="Arial"/>
            </a:endParaRPr>
          </a:p>
          <a:p>
            <a:pPr marL="457200" lvl="0" indent="-419100" algn="l" rtl="0">
              <a:lnSpc>
                <a:spcPct val="150000"/>
              </a:lnSpc>
              <a:spcBef>
                <a:spcPts val="0"/>
              </a:spcBef>
              <a:spcAft>
                <a:spcPts val="0"/>
              </a:spcAft>
              <a:buClr>
                <a:schemeClr val="dk1"/>
              </a:buClr>
              <a:buSzPts val="3000"/>
              <a:buChar char="➢"/>
            </a:pPr>
            <a:r>
              <a:rPr lang="en-US" sz="3000" b="1">
                <a:latin typeface="Times New Roman" panose="02020603050405020304" pitchFamily="18" charset="0"/>
                <a:ea typeface="Arial"/>
                <a:cs typeface="Times New Roman" panose="02020603050405020304" pitchFamily="18" charset="0"/>
                <a:sym typeface="Arial"/>
              </a:rPr>
              <a:t>MODULE 2: </a:t>
            </a:r>
            <a:r>
              <a:rPr lang="en-US" sz="3000">
                <a:latin typeface="Times New Roman" panose="02020603050405020304" pitchFamily="18" charset="0"/>
                <a:ea typeface="Arial"/>
                <a:cs typeface="Times New Roman" panose="02020603050405020304" pitchFamily="18" charset="0"/>
                <a:sym typeface="Arial"/>
              </a:rPr>
              <a:t>FEATURE LEARNING USING CNN + LSTM</a:t>
            </a:r>
            <a:r>
              <a:rPr lang="en-US" sz="3000" b="1">
                <a:latin typeface="Times New Roman" panose="02020603050405020304" pitchFamily="18" charset="0"/>
                <a:ea typeface="Arial"/>
                <a:cs typeface="Times New Roman" panose="02020603050405020304" pitchFamily="18" charset="0"/>
                <a:sym typeface="Arial"/>
              </a:rPr>
              <a:t> </a:t>
            </a:r>
            <a:endParaRPr sz="3000" b="1">
              <a:latin typeface="Times New Roman" panose="02020603050405020304" pitchFamily="18" charset="0"/>
              <a:ea typeface="Arial"/>
              <a:cs typeface="Times New Roman" panose="02020603050405020304" pitchFamily="18" charset="0"/>
              <a:sym typeface="Arial"/>
            </a:endParaRPr>
          </a:p>
          <a:p>
            <a:pPr marL="457200" lvl="0" indent="-419100" algn="l" rtl="0">
              <a:lnSpc>
                <a:spcPct val="150000"/>
              </a:lnSpc>
              <a:spcBef>
                <a:spcPts val="0"/>
              </a:spcBef>
              <a:spcAft>
                <a:spcPts val="0"/>
              </a:spcAft>
              <a:buClr>
                <a:schemeClr val="dk1"/>
              </a:buClr>
              <a:buSzPts val="3000"/>
              <a:buChar char="➢"/>
            </a:pPr>
            <a:r>
              <a:rPr lang="en-US" sz="3000" b="1">
                <a:latin typeface="Times New Roman" panose="02020603050405020304" pitchFamily="18" charset="0"/>
                <a:ea typeface="Arial"/>
                <a:cs typeface="Times New Roman" panose="02020603050405020304" pitchFamily="18" charset="0"/>
                <a:sym typeface="Arial"/>
              </a:rPr>
              <a:t>MODULE 3: </a:t>
            </a:r>
            <a:r>
              <a:rPr lang="en-US" sz="3000">
                <a:latin typeface="Times New Roman" panose="02020603050405020304" pitchFamily="18" charset="0"/>
                <a:ea typeface="Arial"/>
                <a:cs typeface="Times New Roman" panose="02020603050405020304" pitchFamily="18" charset="0"/>
                <a:sym typeface="Arial"/>
              </a:rPr>
              <a:t>LABEL LEARNING USING GCN</a:t>
            </a:r>
            <a:endParaRPr sz="3000">
              <a:latin typeface="Times New Roman" panose="02020603050405020304" pitchFamily="18" charset="0"/>
              <a:ea typeface="Arial"/>
              <a:cs typeface="Times New Roman" panose="02020603050405020304" pitchFamily="18" charset="0"/>
              <a:sym typeface="Arial"/>
            </a:endParaRPr>
          </a:p>
          <a:p>
            <a:pPr marL="457200" lvl="0" indent="-419100" algn="l" rtl="0">
              <a:lnSpc>
                <a:spcPct val="150000"/>
              </a:lnSpc>
              <a:spcBef>
                <a:spcPts val="0"/>
              </a:spcBef>
              <a:spcAft>
                <a:spcPts val="0"/>
              </a:spcAft>
              <a:buClr>
                <a:schemeClr val="dk1"/>
              </a:buClr>
              <a:buSzPts val="3000"/>
              <a:buChar char="➢"/>
            </a:pPr>
            <a:r>
              <a:rPr lang="en-US" sz="3000" b="1">
                <a:latin typeface="Times New Roman" panose="02020603050405020304" pitchFamily="18" charset="0"/>
                <a:ea typeface="Arial"/>
                <a:cs typeface="Times New Roman" panose="02020603050405020304" pitchFamily="18" charset="0"/>
                <a:sym typeface="Arial"/>
              </a:rPr>
              <a:t>MODULE 4: </a:t>
            </a:r>
            <a:r>
              <a:rPr lang="en-US" sz="3000">
                <a:latin typeface="Times New Roman" panose="02020603050405020304" pitchFamily="18" charset="0"/>
                <a:ea typeface="Arial"/>
                <a:cs typeface="Times New Roman" panose="02020603050405020304" pitchFamily="18" charset="0"/>
                <a:sym typeface="Arial"/>
              </a:rPr>
              <a:t>RESULTS AND OBSERVATION (so far)</a:t>
            </a:r>
            <a:endParaRPr sz="3000">
              <a:latin typeface="Times New Roman" panose="02020603050405020304" pitchFamily="18" charset="0"/>
              <a:ea typeface="Arial"/>
              <a:cs typeface="Times New Roman" panose="02020603050405020304" pitchFamily="18" charset="0"/>
              <a:sym typeface="Arial"/>
            </a:endParaRPr>
          </a:p>
          <a:p>
            <a:pPr marL="457200" lvl="0" indent="-419100" algn="l" rtl="0">
              <a:lnSpc>
                <a:spcPct val="150000"/>
              </a:lnSpc>
              <a:spcBef>
                <a:spcPts val="0"/>
              </a:spcBef>
              <a:spcAft>
                <a:spcPts val="0"/>
              </a:spcAft>
              <a:buClr>
                <a:schemeClr val="dk1"/>
              </a:buClr>
              <a:buSzPts val="3000"/>
              <a:buChar char="➢"/>
            </a:pPr>
            <a:r>
              <a:rPr lang="en-US" sz="3000" b="1">
                <a:latin typeface="Times New Roman" panose="02020603050405020304" pitchFamily="18" charset="0"/>
                <a:ea typeface="Arial"/>
                <a:cs typeface="Times New Roman" panose="02020603050405020304" pitchFamily="18" charset="0"/>
                <a:sym typeface="Arial"/>
              </a:rPr>
              <a:t>MODULE 5: </a:t>
            </a:r>
            <a:r>
              <a:rPr lang="en-US" sz="3000">
                <a:latin typeface="Times New Roman" panose="02020603050405020304" pitchFamily="18" charset="0"/>
                <a:ea typeface="Arial"/>
                <a:cs typeface="Times New Roman" panose="02020603050405020304" pitchFamily="18" charset="0"/>
                <a:sym typeface="Arial"/>
              </a:rPr>
              <a:t>DEPLOYMENT</a:t>
            </a:r>
            <a:endParaRPr sz="3000">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None/>
            </a:pP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body" idx="1"/>
          </p:nvPr>
        </p:nvSpPr>
        <p:spPr>
          <a:xfrm>
            <a:off x="466875" y="249000"/>
            <a:ext cx="105231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b="1"/>
              <a:t>MODULE 1: DATA PREPROCESSING </a:t>
            </a:r>
            <a:endParaRPr sz="4400" b="1"/>
          </a:p>
        </p:txBody>
      </p:sp>
      <p:sp>
        <p:nvSpPr>
          <p:cNvPr id="147" name="Google Shape;147;p22"/>
          <p:cNvSpPr txBox="1"/>
          <p:nvPr/>
        </p:nvSpPr>
        <p:spPr>
          <a:xfrm>
            <a:off x="692775" y="1241450"/>
            <a:ext cx="10297200" cy="53565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As per the dataset we have incorporated into our project (Maestro v3), the categorical X attribute consists of .wav audio files.</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enhance performance of our model, it is required to convert the .wav files into its corresponding mel-spectrograms which is achieved using the librosa module of python.</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 mel spectrogram is a visual representation of an audio signal's frequency content over time, using the mel scale on the y-axis and decibel scale for amplitude, making it more aligned with human auditory perception.</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mel-spectrogram consists of the frequency (in hz) in y-axis and time in x-axis (in s) and also the sound-level (in db) is depicted as a third parameter with variation in colors.</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Mel spectrograms provide an estimate of the short-term, time-localized frequency content of an audio signal, making them useful for analyzing how audio patterns change over short intervals of time.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111175" y="118125"/>
            <a:ext cx="11881649" cy="6649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757375" y="1138850"/>
            <a:ext cx="10297200" cy="57258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As per the dataset we have incorporated into our project (Maestro v3), the categorical Y attribute consists of .midi files.</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enhance performance of our model, it is required to convert the .midi files into its corresponding piano rolls which is achieved using the pretty_midi module of python.</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 piano roll is a visual representation of musical notes over time, where notes are depicted as horizontal lines or bars on a grid, with the vertical axis representing pitch and the horizontal axis representing time.</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piano roll consists of the midi notes (from 21-108) in y-axis and time in x-axis (in s) and also whether the note is pressed or not is depicted as a third parameter with variation in hues.</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Piano rolls can also convey additional information such as note duration and velocity, which can be represented through variations in line length and color intensity, respectively, providing a comprehensive view of musical performance dynamics.</a:t>
            </a:r>
            <a:endParaRPr sz="3600">
              <a:solidFill>
                <a:schemeClr val="dk1"/>
              </a:solidFill>
              <a:latin typeface="Times New Roman"/>
              <a:ea typeface="Times New Roman"/>
              <a:cs typeface="Times New Roman"/>
              <a:sym typeface="Times New Roman"/>
            </a:endParaRPr>
          </a:p>
        </p:txBody>
      </p:sp>
      <p:sp>
        <p:nvSpPr>
          <p:cNvPr id="158" name="Google Shape;158;p24"/>
          <p:cNvSpPr txBox="1"/>
          <p:nvPr/>
        </p:nvSpPr>
        <p:spPr>
          <a:xfrm>
            <a:off x="428125" y="88850"/>
            <a:ext cx="107904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400" b="1">
                <a:solidFill>
                  <a:schemeClr val="dk1"/>
                </a:solidFill>
                <a:latin typeface="Times New Roman"/>
                <a:ea typeface="Times New Roman"/>
                <a:cs typeface="Times New Roman"/>
                <a:sym typeface="Times New Roman"/>
              </a:rPr>
              <a:t>MODULE 1: DATA PREPROCESSING </a:t>
            </a:r>
            <a:endParaRPr sz="4400" b="1">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5"/>
          <p:cNvPicPr preferRelativeResize="0"/>
          <p:nvPr/>
        </p:nvPicPr>
        <p:blipFill>
          <a:blip r:embed="rId3">
            <a:alphaModFix/>
          </a:blip>
          <a:stretch>
            <a:fillRect/>
          </a:stretch>
        </p:blipFill>
        <p:spPr>
          <a:xfrm>
            <a:off x="298775" y="118125"/>
            <a:ext cx="11652350" cy="6564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8"/>
          <p:cNvSpPr txBox="1">
            <a:spLocks noGrp="1"/>
          </p:cNvSpPr>
          <p:nvPr>
            <p:ph type="body" idx="1"/>
          </p:nvPr>
        </p:nvSpPr>
        <p:spPr>
          <a:xfrm>
            <a:off x="3504558" y="232520"/>
            <a:ext cx="8466600" cy="831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MOTIVATION</a:t>
            </a:r>
            <a:endParaRPr b="1">
              <a:latin typeface="Times New Roman" panose="02020603050405020304" pitchFamily="18" charset="0"/>
              <a:cs typeface="Times New Roman" panose="02020603050405020304" pitchFamily="18" charset="0"/>
            </a:endParaRPr>
          </a:p>
        </p:txBody>
      </p:sp>
      <p:sp>
        <p:nvSpPr>
          <p:cNvPr id="53" name="Google Shape;53;p8"/>
          <p:cNvSpPr txBox="1"/>
          <p:nvPr/>
        </p:nvSpPr>
        <p:spPr>
          <a:xfrm>
            <a:off x="275400" y="1489500"/>
            <a:ext cx="11916600" cy="5264100"/>
          </a:xfrm>
          <a:prstGeom prst="rect">
            <a:avLst/>
          </a:prstGeom>
          <a:noFill/>
          <a:ln>
            <a:noFill/>
          </a:ln>
        </p:spPr>
        <p:txBody>
          <a:bodyPr spcFirstLastPara="1" wrap="square" lIns="91425" tIns="91425" rIns="91425" bIns="91425" anchor="t" anchorCtr="0">
            <a:spAutoFit/>
          </a:bodyPr>
          <a:lstStyle/>
          <a:p>
            <a:pPr marL="45720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panose="02020603050405020304" pitchFamily="18" charset="0"/>
                <a:ea typeface="Times New Roman"/>
                <a:cs typeface="Times New Roman" panose="02020603050405020304" pitchFamily="18" charset="0"/>
                <a:sym typeface="Times New Roman"/>
              </a:rPr>
              <a:t>Music is a major stress-buster for billions around the world. While we listen to millions of songs each year, certain tunes stay with us in our minds.</a:t>
            </a:r>
            <a:endParaRPr sz="30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panose="02020603050405020304" pitchFamily="18" charset="0"/>
                <a:ea typeface="Times New Roman"/>
                <a:cs typeface="Times New Roman" panose="02020603050405020304" pitchFamily="18" charset="0"/>
                <a:sym typeface="Times New Roman"/>
              </a:rPr>
              <a:t>Musicians often transcribe these melodies into music sheets to aid in composition and performance.</a:t>
            </a:r>
            <a:endParaRPr sz="30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panose="02020603050405020304" pitchFamily="18" charset="0"/>
                <a:ea typeface="Times New Roman"/>
                <a:cs typeface="Times New Roman" panose="02020603050405020304" pitchFamily="18" charset="0"/>
                <a:sym typeface="Times New Roman"/>
              </a:rPr>
              <a:t>Our goal is to convert a piece of music into its corresponding notes using a CR-GCN model.</a:t>
            </a:r>
            <a:endParaRPr sz="30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panose="02020603050405020304" pitchFamily="18" charset="0"/>
                <a:ea typeface="Times New Roman"/>
                <a:cs typeface="Times New Roman" panose="02020603050405020304" pitchFamily="18" charset="0"/>
                <a:sym typeface="Times New Roman"/>
              </a:rPr>
              <a:t>To make this process accessible to everyone, we plan to develop a web application where users can upload a music file, and our model will generate the corresponding music notes, which will be displayed as a music sheet within the application.</a:t>
            </a:r>
            <a:endParaRPr sz="30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231525" y="256350"/>
            <a:ext cx="97518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a:t>MODULE 1: DATA PREPROCESSING </a:t>
            </a:r>
            <a:endParaRPr/>
          </a:p>
        </p:txBody>
      </p:sp>
      <p:pic>
        <p:nvPicPr>
          <p:cNvPr id="169" name="Google Shape;169;p26" title="Screenshot (2).png"/>
          <p:cNvPicPr preferRelativeResize="0"/>
          <p:nvPr/>
        </p:nvPicPr>
        <p:blipFill>
          <a:blip r:embed="rId3">
            <a:alphaModFix/>
          </a:blip>
          <a:stretch>
            <a:fillRect/>
          </a:stretch>
        </p:blipFill>
        <p:spPr>
          <a:xfrm>
            <a:off x="403475" y="1343375"/>
            <a:ext cx="6325024" cy="4320262"/>
          </a:xfrm>
          <a:prstGeom prst="rect">
            <a:avLst/>
          </a:prstGeom>
          <a:noFill/>
          <a:ln>
            <a:noFill/>
          </a:ln>
        </p:spPr>
      </p:pic>
      <p:sp>
        <p:nvSpPr>
          <p:cNvPr id="170" name="Google Shape;170;p26"/>
          <p:cNvSpPr txBox="1"/>
          <p:nvPr/>
        </p:nvSpPr>
        <p:spPr>
          <a:xfrm>
            <a:off x="8023475" y="1343375"/>
            <a:ext cx="2336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a:solidFill>
                  <a:schemeClr val="dk1"/>
                </a:solidFill>
                <a:latin typeface="Times New Roman"/>
                <a:ea typeface="Times New Roman"/>
                <a:cs typeface="Times New Roman"/>
                <a:sym typeface="Times New Roman"/>
              </a:rPr>
              <a:t>Output:</a:t>
            </a:r>
            <a:endParaRPr sz="5400">
              <a:solidFill>
                <a:schemeClr val="dk1"/>
              </a:solidFill>
              <a:latin typeface="Times New Roman"/>
              <a:ea typeface="Times New Roman"/>
              <a:cs typeface="Times New Roman"/>
              <a:sym typeface="Times New Roman"/>
            </a:endParaRPr>
          </a:p>
        </p:txBody>
      </p:sp>
      <p:pic>
        <p:nvPicPr>
          <p:cNvPr id="171" name="Google Shape;171;p26"/>
          <p:cNvPicPr preferRelativeResize="0"/>
          <p:nvPr/>
        </p:nvPicPr>
        <p:blipFill rotWithShape="1">
          <a:blip r:embed="rId4">
            <a:alphaModFix/>
          </a:blip>
          <a:srcRect/>
          <a:stretch/>
        </p:blipFill>
        <p:spPr>
          <a:xfrm>
            <a:off x="7039449" y="2511575"/>
            <a:ext cx="4801927" cy="2671193"/>
          </a:xfrm>
          <a:prstGeom prst="rect">
            <a:avLst/>
          </a:prstGeom>
          <a:noFill/>
          <a:ln>
            <a:noFill/>
          </a:ln>
        </p:spPr>
      </p:pic>
      <p:sp>
        <p:nvSpPr>
          <p:cNvPr id="172" name="Google Shape;172;p26"/>
          <p:cNvSpPr txBox="1"/>
          <p:nvPr/>
        </p:nvSpPr>
        <p:spPr>
          <a:xfrm>
            <a:off x="7389175" y="1343375"/>
            <a:ext cx="3974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5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2103650" y="335625"/>
            <a:ext cx="907654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t>MODULE 1: DATA SPLITTING</a:t>
            </a:r>
            <a:endParaRPr dirty="0"/>
          </a:p>
        </p:txBody>
      </p:sp>
      <p:pic>
        <p:nvPicPr>
          <p:cNvPr id="178" name="Google Shape;178;p27"/>
          <p:cNvPicPr preferRelativeResize="0"/>
          <p:nvPr/>
        </p:nvPicPr>
        <p:blipFill>
          <a:blip r:embed="rId3">
            <a:alphaModFix/>
          </a:blip>
          <a:stretch>
            <a:fillRect/>
          </a:stretch>
        </p:blipFill>
        <p:spPr>
          <a:xfrm>
            <a:off x="6503875" y="2833424"/>
            <a:ext cx="5370900" cy="3631751"/>
          </a:xfrm>
          <a:prstGeom prst="rect">
            <a:avLst/>
          </a:prstGeom>
          <a:noFill/>
          <a:ln>
            <a:noFill/>
          </a:ln>
        </p:spPr>
      </p:pic>
      <p:pic>
        <p:nvPicPr>
          <p:cNvPr id="179" name="Google Shape;179;p27"/>
          <p:cNvPicPr preferRelativeResize="0"/>
          <p:nvPr/>
        </p:nvPicPr>
        <p:blipFill>
          <a:blip r:embed="rId4">
            <a:alphaModFix/>
          </a:blip>
          <a:stretch>
            <a:fillRect/>
          </a:stretch>
        </p:blipFill>
        <p:spPr>
          <a:xfrm>
            <a:off x="324175" y="1165425"/>
            <a:ext cx="6093351" cy="4826150"/>
          </a:xfrm>
          <a:prstGeom prst="rect">
            <a:avLst/>
          </a:prstGeom>
          <a:noFill/>
          <a:ln>
            <a:noFill/>
          </a:ln>
        </p:spPr>
      </p:pic>
      <p:sp>
        <p:nvSpPr>
          <p:cNvPr id="180" name="Google Shape;180;p27"/>
          <p:cNvSpPr txBox="1"/>
          <p:nvPr/>
        </p:nvSpPr>
        <p:spPr>
          <a:xfrm>
            <a:off x="6600800" y="1762725"/>
            <a:ext cx="31800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a:solidFill>
                  <a:schemeClr val="dk1"/>
                </a:solidFill>
                <a:latin typeface="Times New Roman"/>
                <a:ea typeface="Times New Roman"/>
                <a:cs typeface="Times New Roman"/>
                <a:sym typeface="Times New Roman"/>
              </a:rPr>
              <a:t>Output:</a:t>
            </a:r>
            <a:endParaRPr sz="5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body" idx="1"/>
          </p:nvPr>
        </p:nvSpPr>
        <p:spPr>
          <a:xfrm>
            <a:off x="200850" y="305225"/>
            <a:ext cx="11853000" cy="631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100" b="1"/>
              <a:t>MODULE 2: FEATURE LEARNING CNN + LSTM</a:t>
            </a:r>
            <a:endParaRPr sz="4100" b="1"/>
          </a:p>
        </p:txBody>
      </p:sp>
      <p:pic>
        <p:nvPicPr>
          <p:cNvPr id="186" name="Google Shape;186;p28" title="CNN + LSTM Architecture.png"/>
          <p:cNvPicPr preferRelativeResize="0"/>
          <p:nvPr/>
        </p:nvPicPr>
        <p:blipFill>
          <a:blip r:embed="rId3">
            <a:alphaModFix/>
          </a:blip>
          <a:stretch>
            <a:fillRect/>
          </a:stretch>
        </p:blipFill>
        <p:spPr>
          <a:xfrm>
            <a:off x="475525" y="936425"/>
            <a:ext cx="10727083" cy="57449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134775" y="428125"/>
            <a:ext cx="11826600" cy="631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100" b="1"/>
              <a:t>MODULE 2: FEATURE LEARNING CNN + LSTM</a:t>
            </a:r>
            <a:endParaRPr/>
          </a:p>
        </p:txBody>
      </p:sp>
      <p:pic>
        <p:nvPicPr>
          <p:cNvPr id="192" name="Google Shape;192;p29"/>
          <p:cNvPicPr preferRelativeResize="0"/>
          <p:nvPr/>
        </p:nvPicPr>
        <p:blipFill>
          <a:blip r:embed="rId3">
            <a:alphaModFix/>
          </a:blip>
          <a:stretch>
            <a:fillRect/>
          </a:stretch>
        </p:blipFill>
        <p:spPr>
          <a:xfrm>
            <a:off x="134775" y="1272500"/>
            <a:ext cx="7303250" cy="3138750"/>
          </a:xfrm>
          <a:prstGeom prst="rect">
            <a:avLst/>
          </a:prstGeom>
          <a:noFill/>
          <a:ln>
            <a:noFill/>
          </a:ln>
        </p:spPr>
      </p:pic>
      <p:sp>
        <p:nvSpPr>
          <p:cNvPr id="193" name="Google Shape;193;p29"/>
          <p:cNvSpPr txBox="1"/>
          <p:nvPr/>
        </p:nvSpPr>
        <p:spPr>
          <a:xfrm>
            <a:off x="8010275" y="1498450"/>
            <a:ext cx="2983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a:solidFill>
                  <a:schemeClr val="dk1"/>
                </a:solidFill>
                <a:latin typeface="Times New Roman"/>
                <a:ea typeface="Times New Roman"/>
                <a:cs typeface="Times New Roman"/>
                <a:sym typeface="Times New Roman"/>
              </a:rPr>
              <a:t>Output:</a:t>
            </a:r>
            <a:endParaRPr sz="5400">
              <a:solidFill>
                <a:schemeClr val="dk1"/>
              </a:solidFill>
              <a:latin typeface="Times New Roman"/>
              <a:ea typeface="Times New Roman"/>
              <a:cs typeface="Times New Roman"/>
              <a:sym typeface="Times New Roman"/>
            </a:endParaRPr>
          </a:p>
        </p:txBody>
      </p:sp>
      <p:pic>
        <p:nvPicPr>
          <p:cNvPr id="194" name="Google Shape;194;p29"/>
          <p:cNvPicPr preferRelativeResize="0"/>
          <p:nvPr/>
        </p:nvPicPr>
        <p:blipFill>
          <a:blip r:embed="rId4">
            <a:alphaModFix/>
          </a:blip>
          <a:stretch>
            <a:fillRect/>
          </a:stretch>
        </p:blipFill>
        <p:spPr>
          <a:xfrm>
            <a:off x="7665551" y="2471750"/>
            <a:ext cx="3992346" cy="4038949"/>
          </a:xfrm>
          <a:prstGeom prst="rect">
            <a:avLst/>
          </a:prstGeom>
          <a:noFill/>
          <a:ln>
            <a:noFill/>
          </a:ln>
        </p:spPr>
      </p:pic>
      <p:pic>
        <p:nvPicPr>
          <p:cNvPr id="195" name="Google Shape;195;p29"/>
          <p:cNvPicPr preferRelativeResize="0"/>
          <p:nvPr/>
        </p:nvPicPr>
        <p:blipFill>
          <a:blip r:embed="rId5">
            <a:alphaModFix/>
          </a:blip>
          <a:stretch>
            <a:fillRect/>
          </a:stretch>
        </p:blipFill>
        <p:spPr>
          <a:xfrm>
            <a:off x="1566413" y="4624425"/>
            <a:ext cx="4181475" cy="2047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body" idx="1"/>
          </p:nvPr>
        </p:nvSpPr>
        <p:spPr>
          <a:xfrm>
            <a:off x="282250" y="316625"/>
            <a:ext cx="118086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b="1"/>
              <a:t>MODULE 3: LABEL LEARNING USING GCN</a:t>
            </a:r>
            <a:endParaRPr sz="4400" b="1"/>
          </a:p>
        </p:txBody>
      </p:sp>
      <p:pic>
        <p:nvPicPr>
          <p:cNvPr id="201" name="Google Shape;201;p30" title="GCN Architecture.png"/>
          <p:cNvPicPr preferRelativeResize="0"/>
          <p:nvPr/>
        </p:nvPicPr>
        <p:blipFill>
          <a:blip r:embed="rId3">
            <a:alphaModFix/>
          </a:blip>
          <a:stretch>
            <a:fillRect/>
          </a:stretch>
        </p:blipFill>
        <p:spPr>
          <a:xfrm>
            <a:off x="152400" y="952550"/>
            <a:ext cx="11887199" cy="5450501"/>
          </a:xfrm>
          <a:prstGeom prst="rect">
            <a:avLst/>
          </a:prstGeom>
          <a:noFill/>
          <a:ln>
            <a:noFill/>
          </a:ln>
        </p:spPr>
      </p:pic>
      <p:sp>
        <p:nvSpPr>
          <p:cNvPr id="202" name="Google Shape;202;p30"/>
          <p:cNvSpPr txBox="1"/>
          <p:nvPr/>
        </p:nvSpPr>
        <p:spPr>
          <a:xfrm>
            <a:off x="434625" y="4840725"/>
            <a:ext cx="11066400" cy="16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solidFill>
                  <a:schemeClr val="dk1"/>
                </a:solidFill>
                <a:latin typeface="Times New Roman"/>
                <a:ea typeface="Times New Roman"/>
                <a:cs typeface="Times New Roman"/>
                <a:sym typeface="Times New Roman"/>
              </a:rPr>
              <a:t>Feature Concatenation:</a:t>
            </a:r>
            <a:endParaRPr sz="2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500">
                <a:solidFill>
                  <a:schemeClr val="dk1"/>
                </a:solidFill>
                <a:latin typeface="Times New Roman"/>
                <a:ea typeface="Times New Roman"/>
                <a:cs typeface="Times New Roman"/>
                <a:sym typeface="Times New Roman"/>
              </a:rPr>
              <a:t>Dot product of feature map from CNN + LSTM and Mapped Classifier from GCN to compute Label loss and train our model</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319775" y="520625"/>
            <a:ext cx="116943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a:t>MODULE 3: LABEL LEARNING USING GCN</a:t>
            </a:r>
            <a:endParaRPr/>
          </a:p>
        </p:txBody>
      </p:sp>
      <p:pic>
        <p:nvPicPr>
          <p:cNvPr id="208" name="Google Shape;208;p31"/>
          <p:cNvPicPr preferRelativeResize="0"/>
          <p:nvPr/>
        </p:nvPicPr>
        <p:blipFill>
          <a:blip r:embed="rId3">
            <a:alphaModFix/>
          </a:blip>
          <a:stretch>
            <a:fillRect/>
          </a:stretch>
        </p:blipFill>
        <p:spPr>
          <a:xfrm>
            <a:off x="319775" y="1350425"/>
            <a:ext cx="6739075" cy="3781850"/>
          </a:xfrm>
          <a:prstGeom prst="rect">
            <a:avLst/>
          </a:prstGeom>
          <a:noFill/>
          <a:ln>
            <a:noFill/>
          </a:ln>
        </p:spPr>
      </p:pic>
      <p:sp>
        <p:nvSpPr>
          <p:cNvPr id="209" name="Google Shape;209;p31"/>
          <p:cNvSpPr txBox="1"/>
          <p:nvPr/>
        </p:nvSpPr>
        <p:spPr>
          <a:xfrm>
            <a:off x="7323125" y="1696650"/>
            <a:ext cx="3512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400">
                <a:solidFill>
                  <a:schemeClr val="dk1"/>
                </a:solidFill>
                <a:latin typeface="Times New Roman"/>
                <a:ea typeface="Times New Roman"/>
                <a:cs typeface="Times New Roman"/>
                <a:sym typeface="Times New Roman"/>
              </a:rPr>
              <a:t>Output:</a:t>
            </a:r>
            <a:endParaRPr sz="5400">
              <a:solidFill>
                <a:schemeClr val="dk1"/>
              </a:solidFill>
              <a:latin typeface="Times New Roman"/>
              <a:ea typeface="Times New Roman"/>
              <a:cs typeface="Times New Roman"/>
              <a:sym typeface="Times New Roman"/>
            </a:endParaRPr>
          </a:p>
        </p:txBody>
      </p:sp>
      <p:pic>
        <p:nvPicPr>
          <p:cNvPr id="210" name="Google Shape;210;p31"/>
          <p:cNvPicPr preferRelativeResize="0"/>
          <p:nvPr/>
        </p:nvPicPr>
        <p:blipFill>
          <a:blip r:embed="rId4">
            <a:alphaModFix/>
          </a:blip>
          <a:stretch>
            <a:fillRect/>
          </a:stretch>
        </p:blipFill>
        <p:spPr>
          <a:xfrm>
            <a:off x="7275875" y="2712450"/>
            <a:ext cx="4828350" cy="2934499"/>
          </a:xfrm>
          <a:prstGeom prst="rect">
            <a:avLst/>
          </a:prstGeom>
          <a:noFill/>
          <a:ln>
            <a:noFill/>
          </a:ln>
        </p:spPr>
      </p:pic>
      <p:pic>
        <p:nvPicPr>
          <p:cNvPr id="211" name="Google Shape;211;p31"/>
          <p:cNvPicPr preferRelativeResize="0"/>
          <p:nvPr/>
        </p:nvPicPr>
        <p:blipFill>
          <a:blip r:embed="rId5">
            <a:alphaModFix/>
          </a:blip>
          <a:stretch>
            <a:fillRect/>
          </a:stretch>
        </p:blipFill>
        <p:spPr>
          <a:xfrm>
            <a:off x="1750050" y="5220047"/>
            <a:ext cx="3762375" cy="152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body" idx="1"/>
          </p:nvPr>
        </p:nvSpPr>
        <p:spPr>
          <a:xfrm>
            <a:off x="2841797" y="138900"/>
            <a:ext cx="112236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b="1">
                <a:latin typeface="Times New Roman" panose="02020603050405020304" pitchFamily="18" charset="0"/>
                <a:cs typeface="Times New Roman" panose="02020603050405020304" pitchFamily="18" charset="0"/>
              </a:rPr>
              <a:t>MODULE 4: RESULTS</a:t>
            </a:r>
            <a:endParaRPr sz="4400" b="1">
              <a:latin typeface="Times New Roman" panose="02020603050405020304" pitchFamily="18" charset="0"/>
              <a:cs typeface="Times New Roman" panose="02020603050405020304" pitchFamily="18" charset="0"/>
            </a:endParaRPr>
          </a:p>
        </p:txBody>
      </p:sp>
      <p:sp>
        <p:nvSpPr>
          <p:cNvPr id="217" name="Google Shape;217;p32"/>
          <p:cNvSpPr txBox="1"/>
          <p:nvPr/>
        </p:nvSpPr>
        <p:spPr>
          <a:xfrm>
            <a:off x="434625" y="4840725"/>
            <a:ext cx="11066400" cy="16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5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18" name="Google Shape;218;p32"/>
          <p:cNvSpPr txBox="1"/>
          <p:nvPr/>
        </p:nvSpPr>
        <p:spPr>
          <a:xfrm>
            <a:off x="116275" y="985500"/>
            <a:ext cx="11848500" cy="44935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The training journey for the CR-GCN model involved multiple iterations, starting with data preprocessing, facing errors like GCN gradient issues, and refining the model to achieve a final frame-level F1 score of 0.19.</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Initial challenges included GCN gradients not flowing, addressed by adjusting the adjacency matrix and adding auxiliary loss, and numerical instabilities like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losses, fixed by clipping and normalization.</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Training for fewer epochs initially helped identify errors, leading to adjustments in learning rate schedules, focal loss parameters, and model architecture, culminating in a 100-epoch run with early stopping.</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The final model used a batch size of 64, focal loss with class weighting, and custom metrics, achieving balanced precision and recall, though note-level metrics remained zero, suggesting post-processing needs.</a:t>
            </a: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Suggestions for future work include exploring deeper architectures, data augmentation, and advanced post-processing for note detection, potentially improving F1 scores and addressing zero note-level metrics.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body" idx="1"/>
          </p:nvPr>
        </p:nvSpPr>
        <p:spPr>
          <a:xfrm>
            <a:off x="968397" y="98500"/>
            <a:ext cx="112236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b="1">
                <a:latin typeface="Times New Roman" panose="02020603050405020304" pitchFamily="18" charset="0"/>
                <a:cs typeface="Times New Roman" panose="02020603050405020304" pitchFamily="18" charset="0"/>
              </a:rPr>
              <a:t>MODULE 4: WHAT WENT WRONG ?</a:t>
            </a:r>
            <a:endParaRPr sz="4400" b="1">
              <a:latin typeface="Times New Roman" panose="02020603050405020304" pitchFamily="18" charset="0"/>
              <a:cs typeface="Times New Roman" panose="02020603050405020304" pitchFamily="18" charset="0"/>
            </a:endParaRPr>
          </a:p>
        </p:txBody>
      </p:sp>
      <p:sp>
        <p:nvSpPr>
          <p:cNvPr id="224" name="Google Shape;224;p33"/>
          <p:cNvSpPr txBox="1"/>
          <p:nvPr/>
        </p:nvSpPr>
        <p:spPr>
          <a:xfrm>
            <a:off x="434625" y="4840725"/>
            <a:ext cx="11066400" cy="16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5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25" name="Google Shape;225;p33"/>
          <p:cNvSpPr txBox="1"/>
          <p:nvPr/>
        </p:nvSpPr>
        <p:spPr>
          <a:xfrm>
            <a:off x="116275" y="775900"/>
            <a:ext cx="11848500" cy="3693288"/>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Char char="➔"/>
            </a:pPr>
            <a:r>
              <a:rPr lang="en-US" sz="3400" b="1" i="1" dirty="0">
                <a:latin typeface="Times New Roman" panose="02020603050405020304" pitchFamily="18" charset="0"/>
                <a:cs typeface="Times New Roman" panose="02020603050405020304" pitchFamily="18" charset="0"/>
              </a:rPr>
              <a:t>Class Imbalance</a:t>
            </a:r>
            <a:endParaRPr sz="3400" b="1" i="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3400" b="1" i="1"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The dataset showed a significant imbalance, with many more negative instances (note inactive) than positive instances (note active). This was addressed using focal loss with gamma=1.5, alpha=0.8, and </a:t>
            </a:r>
            <a:r>
              <a:rPr lang="en-US" sz="2000" dirty="0" err="1">
                <a:solidFill>
                  <a:schemeClr val="dk1"/>
                </a:solidFill>
                <a:latin typeface="Times New Roman" panose="02020603050405020304" pitchFamily="18" charset="0"/>
                <a:cs typeface="Times New Roman" panose="02020603050405020304" pitchFamily="18" charset="0"/>
              </a:rPr>
              <a:t>pos_weight</a:t>
            </a:r>
            <a:r>
              <a:rPr lang="en-US" sz="2000" dirty="0">
                <a:solidFill>
                  <a:schemeClr val="dk1"/>
                </a:solidFill>
                <a:latin typeface="Times New Roman" panose="02020603050405020304" pitchFamily="18" charset="0"/>
                <a:cs typeface="Times New Roman" panose="02020603050405020304" pitchFamily="18" charset="0"/>
              </a:rPr>
              <a:t>=2.0, aiming to focus on hard-to-classify positive examples. However, precision remained low (0.0759 at threshold 0.2), while recall was high (0.5903), leading to an F1 score of 0.1345, indicating many false positives.</a:t>
            </a:r>
            <a:endParaRPr sz="2000" dirty="0">
              <a:solidFill>
                <a:schemeClr val="dk1"/>
              </a:solidFill>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p:txBody>
      </p:sp>
      <p:sp>
        <p:nvSpPr>
          <p:cNvPr id="226" name="Google Shape;226;p33"/>
          <p:cNvSpPr txBox="1"/>
          <p:nvPr/>
        </p:nvSpPr>
        <p:spPr>
          <a:xfrm>
            <a:off x="5838650" y="5188075"/>
            <a:ext cx="5428200" cy="15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Times New Roman" panose="02020603050405020304" pitchFamily="18" charset="0"/>
              <a:cs typeface="Times New Roman" panose="02020603050405020304" pitchFamily="18" charset="0"/>
            </a:endParaRPr>
          </a:p>
        </p:txBody>
      </p:sp>
      <p:pic>
        <p:nvPicPr>
          <p:cNvPr id="227" name="Google Shape;227;p33"/>
          <p:cNvPicPr preferRelativeResize="0"/>
          <p:nvPr/>
        </p:nvPicPr>
        <p:blipFill>
          <a:blip r:embed="rId3">
            <a:alphaModFix/>
          </a:blip>
          <a:stretch>
            <a:fillRect/>
          </a:stretch>
        </p:blipFill>
        <p:spPr>
          <a:xfrm>
            <a:off x="3601725" y="3498250"/>
            <a:ext cx="7899301" cy="3134225"/>
          </a:xfrm>
          <a:prstGeom prst="rect">
            <a:avLst/>
          </a:prstGeom>
          <a:noFill/>
          <a:ln>
            <a:noFill/>
          </a:ln>
        </p:spPr>
      </p:pic>
      <p:sp>
        <p:nvSpPr>
          <p:cNvPr id="228" name="Google Shape;228;p33"/>
          <p:cNvSpPr txBox="1"/>
          <p:nvPr/>
        </p:nvSpPr>
        <p:spPr>
          <a:xfrm>
            <a:off x="306924" y="3745925"/>
            <a:ext cx="3397809" cy="17235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No. of Positive Labels : 2.8M</a:t>
            </a:r>
          </a:p>
          <a:p>
            <a:pPr marL="0" lvl="0" indent="0" algn="l" rtl="0">
              <a:spcBef>
                <a:spcPts val="0"/>
              </a:spcBef>
              <a:spcAft>
                <a:spcPts val="0"/>
              </a:spcAft>
              <a:buNone/>
            </a:pPr>
            <a:endParaRPr lang="en-US" sz="2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No. of Negative Labels: 39M</a:t>
            </a:r>
          </a:p>
          <a:p>
            <a:pPr marL="0" lvl="0" indent="0" algn="l" rtl="0">
              <a:spcBef>
                <a:spcPts val="0"/>
              </a:spcBef>
              <a:spcAft>
                <a:spcPts val="0"/>
              </a:spcAft>
              <a:buNone/>
            </a:pPr>
            <a:endParaRPr lang="en-US" sz="2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Ratio : 1.14</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body" idx="1"/>
          </p:nvPr>
        </p:nvSpPr>
        <p:spPr>
          <a:xfrm>
            <a:off x="968397" y="98500"/>
            <a:ext cx="112236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b="1">
                <a:latin typeface="Times New Roman" panose="02020603050405020304" pitchFamily="18" charset="0"/>
                <a:cs typeface="Times New Roman" panose="02020603050405020304" pitchFamily="18" charset="0"/>
              </a:rPr>
              <a:t>MODULE 4: WHAT WENT WRONG ?</a:t>
            </a:r>
            <a:endParaRPr sz="4400" b="1">
              <a:latin typeface="Times New Roman" panose="02020603050405020304" pitchFamily="18" charset="0"/>
              <a:cs typeface="Times New Roman" panose="02020603050405020304" pitchFamily="18" charset="0"/>
            </a:endParaRPr>
          </a:p>
        </p:txBody>
      </p:sp>
      <p:sp>
        <p:nvSpPr>
          <p:cNvPr id="234" name="Google Shape;234;p34"/>
          <p:cNvSpPr txBox="1"/>
          <p:nvPr/>
        </p:nvSpPr>
        <p:spPr>
          <a:xfrm>
            <a:off x="434625" y="4840725"/>
            <a:ext cx="11066400" cy="16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5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35" name="Google Shape;235;p34"/>
          <p:cNvSpPr txBox="1"/>
          <p:nvPr/>
        </p:nvSpPr>
        <p:spPr>
          <a:xfrm>
            <a:off x="116275" y="775900"/>
            <a:ext cx="11848500" cy="6155501"/>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Char char="➔"/>
            </a:pPr>
            <a:r>
              <a:rPr lang="en-US" sz="3400" b="1" i="1" dirty="0">
                <a:latin typeface="Times New Roman" panose="02020603050405020304" pitchFamily="18" charset="0"/>
                <a:cs typeface="Times New Roman" panose="02020603050405020304" pitchFamily="18" charset="0"/>
              </a:rPr>
              <a:t>Adjacency Matrix Threshold Issue</a:t>
            </a:r>
            <a:endParaRPr sz="3400" b="1" i="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3400" b="1" i="1"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Early training attempts with the GCN branch encountered issues, as gradients were absent (indicated by GCN Gradients Present: False), impeding effective learning. To address this, we preprocessed the adjacency matrix by adding self-loops, applying row normalization, and handling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 to ensure a valid graph structure. However, this introduced a trade-off: aiming for high sparsity (approximately 0.95) reduced the number of edges, limiting the graph's connectivity, while increasing the number of edges to enhance connectivity conversely reduced sparsity, making it difficult to strike a balance. Unlike the base paper's suggested 0.7 threshold for edge selection, we found it challenging to adopt this cutoff due to the conflicting demands of sparsity and edge density. Despite these adjustments, GCN gradients remained absent in later runs, suggesting deeper integration issues within the model.</a:t>
            </a: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Current Threshold : 0.18                                           </a:t>
            </a: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Total No. of Nodes: 88</a:t>
            </a: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Total no. of Edges: 223</a:t>
            </a: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Sparsity : 0.9424</a:t>
            </a: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p:txBody>
      </p:sp>
      <p:sp>
        <p:nvSpPr>
          <p:cNvPr id="236" name="Google Shape;236;p34"/>
          <p:cNvSpPr txBox="1"/>
          <p:nvPr/>
        </p:nvSpPr>
        <p:spPr>
          <a:xfrm>
            <a:off x="5967825" y="4933575"/>
            <a:ext cx="5428200" cy="15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Base Paper Threshold : 0.7</a:t>
            </a:r>
            <a:endParaRPr sz="2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Total No. </a:t>
            </a:r>
            <a:r>
              <a:rPr lang="en-US" sz="2000" dirty="0" err="1">
                <a:solidFill>
                  <a:schemeClr val="dk1"/>
                </a:solidFill>
                <a:latin typeface="Times New Roman" panose="02020603050405020304" pitchFamily="18" charset="0"/>
                <a:cs typeface="Times New Roman" panose="02020603050405020304" pitchFamily="18" charset="0"/>
              </a:rPr>
              <a:t>fo</a:t>
            </a:r>
            <a:r>
              <a:rPr lang="en-US" sz="2000" dirty="0">
                <a:solidFill>
                  <a:schemeClr val="dk1"/>
                </a:solidFill>
                <a:latin typeface="Times New Roman" panose="02020603050405020304" pitchFamily="18" charset="0"/>
                <a:cs typeface="Times New Roman" panose="02020603050405020304" pitchFamily="18" charset="0"/>
              </a:rPr>
              <a:t> Nodes: 88</a:t>
            </a:r>
            <a:endParaRPr sz="2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Total No. of Edges: 0</a:t>
            </a:r>
            <a:endParaRPr sz="2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2000" dirty="0">
                <a:solidFill>
                  <a:schemeClr val="dk1"/>
                </a:solidFill>
                <a:latin typeface="Times New Roman" panose="02020603050405020304" pitchFamily="18" charset="0"/>
                <a:cs typeface="Times New Roman" panose="02020603050405020304" pitchFamily="18" charset="0"/>
              </a:rPr>
              <a:t>Sparsity: 1.0</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body" idx="1"/>
          </p:nvPr>
        </p:nvSpPr>
        <p:spPr>
          <a:xfrm>
            <a:off x="968397" y="98500"/>
            <a:ext cx="112236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b="1">
                <a:latin typeface="Times New Roman" panose="02020603050405020304" pitchFamily="18" charset="0"/>
                <a:cs typeface="Times New Roman" panose="02020603050405020304" pitchFamily="18" charset="0"/>
              </a:rPr>
              <a:t>MODULE 4: WHAT WENT WRONG ?</a:t>
            </a:r>
            <a:endParaRPr sz="4400" b="1">
              <a:latin typeface="Times New Roman" panose="02020603050405020304" pitchFamily="18" charset="0"/>
              <a:cs typeface="Times New Roman" panose="02020603050405020304" pitchFamily="18" charset="0"/>
            </a:endParaRPr>
          </a:p>
        </p:txBody>
      </p:sp>
      <p:sp>
        <p:nvSpPr>
          <p:cNvPr id="242" name="Google Shape;242;p35"/>
          <p:cNvSpPr txBox="1"/>
          <p:nvPr/>
        </p:nvSpPr>
        <p:spPr>
          <a:xfrm>
            <a:off x="434625" y="4840725"/>
            <a:ext cx="11066400" cy="16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5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43" name="Google Shape;243;p35"/>
          <p:cNvSpPr txBox="1"/>
          <p:nvPr/>
        </p:nvSpPr>
        <p:spPr>
          <a:xfrm>
            <a:off x="116275" y="775900"/>
            <a:ext cx="11848500" cy="4002000"/>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Char char="➔"/>
            </a:pPr>
            <a:r>
              <a:rPr lang="en-US" sz="3400" b="1" i="1" dirty="0">
                <a:latin typeface="Times New Roman" panose="02020603050405020304" pitchFamily="18" charset="0"/>
                <a:cs typeface="Times New Roman" panose="02020603050405020304" pitchFamily="18" charset="0"/>
              </a:rPr>
              <a:t>High Recall and Low Precision</a:t>
            </a:r>
            <a:endParaRPr sz="3400" b="1" i="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3400" b="1" i="1"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The model consistently showed high recall (0.5903 at threshold 0.2) but low precision (0.0759), suggesting over-sensitivity and many false positives. This was addressed by optimizing the threshold (found optimal at 0.2) and exploring post-processing techniques, though note-level metrics remained zero, indicating challenges in converting frame-level predictions to note events.</a:t>
            </a: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p:txBody>
      </p:sp>
      <p:sp>
        <p:nvSpPr>
          <p:cNvPr id="244" name="Google Shape;244;p35"/>
          <p:cNvSpPr txBox="1"/>
          <p:nvPr/>
        </p:nvSpPr>
        <p:spPr>
          <a:xfrm>
            <a:off x="5838650" y="5188075"/>
            <a:ext cx="5428200" cy="15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3464158" y="264845"/>
            <a:ext cx="8466600" cy="831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a:t>OBJECTIVE</a:t>
            </a:r>
            <a:endParaRPr b="1"/>
          </a:p>
        </p:txBody>
      </p:sp>
      <p:sp>
        <p:nvSpPr>
          <p:cNvPr id="59" name="Google Shape;59;p9"/>
          <p:cNvSpPr txBox="1"/>
          <p:nvPr/>
        </p:nvSpPr>
        <p:spPr>
          <a:xfrm>
            <a:off x="275400" y="1720500"/>
            <a:ext cx="11916600" cy="3417000"/>
          </a:xfrm>
          <a:prstGeom prst="rect">
            <a:avLst/>
          </a:prstGeom>
          <a:noFill/>
          <a:ln>
            <a:noFill/>
          </a:ln>
        </p:spPr>
        <p:txBody>
          <a:bodyPr spcFirstLastPara="1" wrap="square" lIns="91425" tIns="91425" rIns="91425" bIns="91425" anchor="t" anchorCtr="0">
            <a:spAutoFit/>
          </a:bodyPr>
          <a:lstStyle/>
          <a:p>
            <a:pPr marL="45720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 develop an approach to convert an audio file (music) into its corresponding musical notes.</a:t>
            </a:r>
            <a:endParaRPr sz="3000" dirty="0">
              <a:solidFill>
                <a:schemeClr val="dk1"/>
              </a:solidFill>
              <a:latin typeface="Times New Roman"/>
              <a:ea typeface="Times New Roman"/>
              <a:cs typeface="Times New Roman"/>
              <a:sym typeface="Times New Roman"/>
            </a:endParaRPr>
          </a:p>
          <a:p>
            <a:pPr marL="45720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 identify and leverage efficient feature selection algorithms.</a:t>
            </a:r>
            <a:endParaRPr sz="3000" dirty="0">
              <a:solidFill>
                <a:schemeClr val="dk1"/>
              </a:solidFill>
              <a:latin typeface="Times New Roman"/>
              <a:ea typeface="Times New Roman"/>
              <a:cs typeface="Times New Roman"/>
              <a:sym typeface="Times New Roman"/>
            </a:endParaRPr>
          </a:p>
          <a:p>
            <a:pPr marL="45720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 select and </a:t>
            </a:r>
            <a:r>
              <a:rPr lang="en-US" sz="3000" dirty="0" err="1">
                <a:solidFill>
                  <a:schemeClr val="dk1"/>
                </a:solidFill>
                <a:latin typeface="Times New Roman"/>
                <a:ea typeface="Times New Roman"/>
                <a:cs typeface="Times New Roman"/>
                <a:sym typeface="Times New Roman"/>
              </a:rPr>
              <a:t>utilise</a:t>
            </a:r>
            <a:r>
              <a:rPr lang="en-US" sz="3000" dirty="0">
                <a:solidFill>
                  <a:schemeClr val="dk1"/>
                </a:solidFill>
                <a:latin typeface="Times New Roman"/>
                <a:ea typeface="Times New Roman"/>
                <a:cs typeface="Times New Roman"/>
                <a:sym typeface="Times New Roman"/>
              </a:rPr>
              <a:t> suitable classification algorithms.</a:t>
            </a:r>
            <a:endParaRPr sz="3000" dirty="0">
              <a:solidFill>
                <a:schemeClr val="dk1"/>
              </a:solidFill>
              <a:latin typeface="Times New Roman"/>
              <a:ea typeface="Times New Roman"/>
              <a:cs typeface="Times New Roman"/>
              <a:sym typeface="Times New Roman"/>
            </a:endParaRPr>
          </a:p>
          <a:p>
            <a:pPr marL="45720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 construct a model with the highest possible accuracy through rigorous training and testing on large datasets.</a:t>
            </a:r>
            <a:endParaRPr sz="3000" dirty="0">
              <a:solidFill>
                <a:schemeClr val="dk1"/>
              </a:solidFill>
              <a:latin typeface="Times New Roman"/>
              <a:ea typeface="Times New Roman"/>
              <a:cs typeface="Times New Roman"/>
              <a:sym typeface="Times New Roman"/>
            </a:endParaRPr>
          </a:p>
          <a:p>
            <a:pPr marL="457200" lvl="0" indent="-4191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 deploy the model as a back-end in an user-friendly web application.</a:t>
            </a:r>
            <a:endParaRPr sz="3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body" idx="1"/>
          </p:nvPr>
        </p:nvSpPr>
        <p:spPr>
          <a:xfrm>
            <a:off x="968397" y="98500"/>
            <a:ext cx="112236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b="1">
                <a:latin typeface="Times New Roman" panose="02020603050405020304" pitchFamily="18" charset="0"/>
                <a:cs typeface="Times New Roman" panose="02020603050405020304" pitchFamily="18" charset="0"/>
              </a:rPr>
              <a:t>MODULE 4: WHAT WENT WRONG ?</a:t>
            </a:r>
            <a:endParaRPr sz="4400" b="1">
              <a:latin typeface="Times New Roman" panose="02020603050405020304" pitchFamily="18" charset="0"/>
              <a:cs typeface="Times New Roman" panose="02020603050405020304" pitchFamily="18" charset="0"/>
            </a:endParaRPr>
          </a:p>
        </p:txBody>
      </p:sp>
      <p:sp>
        <p:nvSpPr>
          <p:cNvPr id="250" name="Google Shape;250;p36"/>
          <p:cNvSpPr txBox="1"/>
          <p:nvPr/>
        </p:nvSpPr>
        <p:spPr>
          <a:xfrm>
            <a:off x="434625" y="4840725"/>
            <a:ext cx="11066400" cy="16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5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51" name="Google Shape;251;p36"/>
          <p:cNvSpPr txBox="1"/>
          <p:nvPr/>
        </p:nvSpPr>
        <p:spPr>
          <a:xfrm>
            <a:off x="116275" y="775900"/>
            <a:ext cx="11848500" cy="6740276"/>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Char char="➔"/>
            </a:pPr>
            <a:r>
              <a:rPr lang="en-US" sz="3400" b="1" i="1" dirty="0">
                <a:latin typeface="Times New Roman" panose="02020603050405020304" pitchFamily="18" charset="0"/>
                <a:cs typeface="Times New Roman" panose="02020603050405020304" pitchFamily="18" charset="0"/>
              </a:rPr>
              <a:t>GCN Gradient Flow Absence</a:t>
            </a:r>
          </a:p>
          <a:p>
            <a:pPr marL="0" lvl="0" indent="0" algn="l" rtl="0">
              <a:spcBef>
                <a:spcPts val="0"/>
              </a:spcBef>
              <a:spcAft>
                <a:spcPts val="0"/>
              </a:spcAft>
              <a:buNone/>
            </a:pPr>
            <a:endParaRPr sz="3400" b="1" i="1" dirty="0">
              <a:latin typeface="Times New Roman" panose="02020603050405020304" pitchFamily="18" charset="0"/>
              <a:cs typeface="Times New Roman" panose="02020603050405020304" pitchFamily="18" charset="0"/>
            </a:endParaRPr>
          </a:p>
          <a:p>
            <a:pPr marL="457200"/>
            <a:r>
              <a:rPr lang="en-US" sz="1800" dirty="0">
                <a:latin typeface="Times New Roman" panose="02020603050405020304" pitchFamily="18" charset="0"/>
                <a:cs typeface="Times New Roman" panose="02020603050405020304" pitchFamily="18" charset="0"/>
              </a:rPr>
              <a:t>GCN gradient flow is not enabled, resulting in negligible or absent gradients during training.</a:t>
            </a:r>
          </a:p>
          <a:p>
            <a:pPr marL="457200" lvl="0" indent="0" algn="l" rtl="0">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Vanishing Gradients: Deep GCN layers with normalization (e.g., </a:t>
            </a:r>
            <a:r>
              <a:rPr lang="en-US" sz="2000" dirty="0" err="1">
                <a:latin typeface="Times New Roman" panose="02020603050405020304" pitchFamily="18" charset="0"/>
                <a:cs typeface="Times New Roman" panose="02020603050405020304" pitchFamily="18" charset="0"/>
              </a:rPr>
              <a:t>LayerNorm</a:t>
            </a:r>
            <a:r>
              <a:rPr lang="en-US" sz="2000" dirty="0">
                <a:latin typeface="Times New Roman" panose="02020603050405020304" pitchFamily="18" charset="0"/>
                <a:cs typeface="Times New Roman" panose="02020603050405020304" pitchFamily="18" charset="0"/>
              </a:rPr>
              <a:t>) may scale gradients too small.</a:t>
            </a:r>
          </a:p>
          <a:p>
            <a:pPr marL="45720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Small GCN Outputs: Initial GCN output scale (W) is too low, diminishing its contribution to the loss.</a:t>
            </a:r>
          </a:p>
          <a:p>
            <a:pPr marL="45720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Residual Connection Issues: Improper residual connections may suppress GCN updates.</a:t>
            </a:r>
          </a:p>
          <a:p>
            <a:pPr marL="45720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Potential Solutions:</a:t>
            </a:r>
          </a:p>
          <a:p>
            <a:pPr marL="45720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Adjust </a:t>
            </a:r>
            <a:r>
              <a:rPr lang="en-IN" sz="2000" dirty="0" err="1">
                <a:latin typeface="Times New Roman" panose="02020603050405020304" pitchFamily="18" charset="0"/>
                <a:cs typeface="Times New Roman" panose="02020603050405020304" pitchFamily="18" charset="0"/>
              </a:rPr>
              <a:t>LayerNorm</a:t>
            </a:r>
            <a:r>
              <a:rPr lang="en-IN" sz="2000" dirty="0">
                <a:latin typeface="Times New Roman" panose="02020603050405020304" pitchFamily="18" charset="0"/>
                <a:cs typeface="Times New Roman" panose="02020603050405020304" pitchFamily="18" charset="0"/>
              </a:rPr>
              <a:t> with a higher epsilon or skip normalization for early layers.</a:t>
            </a:r>
          </a:p>
          <a:p>
            <a:pPr marL="45720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Increase GCN output scale (e.g., higher initial scale value or trainable scaling factor).</a:t>
            </a:r>
          </a:p>
          <a:p>
            <a:pPr marL="45720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Enhance residual connections with skip weights or remove for better gradient propagation.</a:t>
            </a:r>
          </a:p>
          <a:p>
            <a:pPr marL="45720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Impact:</a:t>
            </a:r>
          </a:p>
          <a:p>
            <a:pPr marL="45720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GCN fails to learn meaningful graph representations (e.g., pitch relationships).</a:t>
            </a:r>
          </a:p>
          <a:p>
            <a:pPr marL="45720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Learning shifts to CNN-LSTM, underutilizing GCN’s graph-based insights.</a:t>
            </a:r>
          </a:p>
          <a:p>
            <a:pPr marL="457200" lvl="0" indent="0" algn="l" rtl="0">
              <a:spcBef>
                <a:spcPts val="0"/>
              </a:spcBef>
              <a:spcAft>
                <a:spcPts val="0"/>
              </a:spcAft>
              <a:buNone/>
            </a:pPr>
            <a:r>
              <a:rPr lang="en-IN" sz="2000" dirty="0">
                <a:latin typeface="Times New Roman" panose="02020603050405020304" pitchFamily="18" charset="0"/>
                <a:cs typeface="Times New Roman" panose="02020603050405020304" pitchFamily="18" charset="0"/>
              </a:rPr>
              <a:t>Leads to suboptimal model performance.</a:t>
            </a: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p:txBody>
      </p:sp>
      <p:sp>
        <p:nvSpPr>
          <p:cNvPr id="252" name="Google Shape;252;p36"/>
          <p:cNvSpPr txBox="1"/>
          <p:nvPr/>
        </p:nvSpPr>
        <p:spPr>
          <a:xfrm>
            <a:off x="5838650" y="5188075"/>
            <a:ext cx="5428200" cy="15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body" idx="1"/>
          </p:nvPr>
        </p:nvSpPr>
        <p:spPr>
          <a:xfrm>
            <a:off x="2841797" y="138900"/>
            <a:ext cx="112236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b="1"/>
              <a:t>MODULE 5: DEPLOYMENT</a:t>
            </a:r>
            <a:endParaRPr sz="4400" b="1"/>
          </a:p>
        </p:txBody>
      </p:sp>
      <p:sp>
        <p:nvSpPr>
          <p:cNvPr id="258" name="Google Shape;258;p37"/>
          <p:cNvSpPr txBox="1"/>
          <p:nvPr/>
        </p:nvSpPr>
        <p:spPr>
          <a:xfrm>
            <a:off x="434625" y="4840725"/>
            <a:ext cx="11066400" cy="16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500">
              <a:solidFill>
                <a:schemeClr val="dk1"/>
              </a:solidFill>
              <a:latin typeface="Times New Roman"/>
              <a:ea typeface="Times New Roman"/>
              <a:cs typeface="Times New Roman"/>
              <a:sym typeface="Times New Roman"/>
            </a:endParaRPr>
          </a:p>
        </p:txBody>
      </p:sp>
      <p:sp>
        <p:nvSpPr>
          <p:cNvPr id="259" name="Google Shape;259;p37"/>
          <p:cNvSpPr txBox="1"/>
          <p:nvPr/>
        </p:nvSpPr>
        <p:spPr>
          <a:xfrm>
            <a:off x="528075" y="735800"/>
            <a:ext cx="11423100" cy="769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Web Hosting</a:t>
            </a:r>
            <a:endParaRPr sz="28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0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400" b="1">
                <a:solidFill>
                  <a:schemeClr val="dk1"/>
                </a:solidFill>
                <a:latin typeface="Times New Roman"/>
                <a:ea typeface="Times New Roman"/>
                <a:cs typeface="Times New Roman"/>
                <a:sym typeface="Times New Roman"/>
              </a:rPr>
              <a:t>Framework</a:t>
            </a:r>
            <a:endParaRPr sz="2400" b="1">
              <a:solidFill>
                <a:schemeClr val="dk1"/>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 django project was created to serve as the backend for this project.</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HTML5/CSS and JavaScript were utilised to implement the required front-end aspects of the web-application.</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400" b="1">
                <a:solidFill>
                  <a:schemeClr val="dk1"/>
                </a:solidFill>
                <a:latin typeface="Times New Roman"/>
                <a:ea typeface="Times New Roman"/>
                <a:cs typeface="Times New Roman"/>
                <a:sym typeface="Times New Roman"/>
              </a:rPr>
              <a:t>File Transfer &amp; Authentication</a:t>
            </a:r>
            <a:endParaRPr sz="2400" b="1">
              <a:solidFill>
                <a:schemeClr val="dk1"/>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 facilitate the ease in processing the files, a sessions token has been implemented for each incoming client session in django duly serving the purpose of authentication.</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Basic HTTP is utilised to transfer audio files from client to server and the output file from server to client.</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400" b="1">
                <a:solidFill>
                  <a:schemeClr val="dk1"/>
                </a:solidFill>
                <a:latin typeface="Times New Roman"/>
                <a:ea typeface="Times New Roman"/>
                <a:cs typeface="Times New Roman"/>
                <a:sym typeface="Times New Roman"/>
              </a:rPr>
              <a:t>Hosting</a:t>
            </a:r>
            <a:endParaRPr sz="2400" b="1">
              <a:solidFill>
                <a:schemeClr val="dk1"/>
              </a:solidFill>
              <a:latin typeface="Times New Roman"/>
              <a:ea typeface="Times New Roman"/>
              <a:cs typeface="Times New Roman"/>
              <a:sym typeface="Times New Roman"/>
            </a:endParaRPr>
          </a:p>
          <a:p>
            <a:pPr marL="457200" lvl="0" indent="-355600" algn="l" rtl="0">
              <a:lnSpc>
                <a:spcPct val="115000"/>
              </a:lnSpc>
              <a:spcBef>
                <a:spcPts val="6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For development and testing, the project was hosted locally to facilitate quick responses and instant error corrections.</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For production, the Django project was tunneled through an ngrok server to make it publicly accessible across all networks via the provided URL.</a:t>
            </a:r>
            <a:endParaRPr sz="20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000"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body" idx="1"/>
          </p:nvPr>
        </p:nvSpPr>
        <p:spPr>
          <a:xfrm>
            <a:off x="2841797" y="138900"/>
            <a:ext cx="112236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4400" b="1"/>
              <a:t>MODULE 5: DEPLOYMENT</a:t>
            </a:r>
            <a:endParaRPr sz="4400" b="1"/>
          </a:p>
        </p:txBody>
      </p:sp>
      <p:sp>
        <p:nvSpPr>
          <p:cNvPr id="265" name="Google Shape;265;p38"/>
          <p:cNvSpPr txBox="1"/>
          <p:nvPr/>
        </p:nvSpPr>
        <p:spPr>
          <a:xfrm>
            <a:off x="434625" y="4840725"/>
            <a:ext cx="11066400" cy="16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500">
              <a:solidFill>
                <a:schemeClr val="dk1"/>
              </a:solidFill>
              <a:latin typeface="Times New Roman"/>
              <a:ea typeface="Times New Roman"/>
              <a:cs typeface="Times New Roman"/>
              <a:sym typeface="Times New Roman"/>
            </a:endParaRPr>
          </a:p>
        </p:txBody>
      </p:sp>
      <p:sp>
        <p:nvSpPr>
          <p:cNvPr id="266" name="Google Shape;266;p38"/>
          <p:cNvSpPr txBox="1"/>
          <p:nvPr/>
        </p:nvSpPr>
        <p:spPr>
          <a:xfrm>
            <a:off x="1143000" y="964400"/>
            <a:ext cx="9525000" cy="439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Lilypond</a:t>
            </a:r>
            <a:endParaRPr sz="26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Text-Based Input</a:t>
            </a:r>
            <a:r>
              <a:rPr lang="en-US" sz="1600" b="1">
                <a:solidFill>
                  <a:schemeClr val="dk1"/>
                </a:solidFill>
                <a:latin typeface="Times New Roman"/>
                <a:ea typeface="Times New Roman"/>
                <a:cs typeface="Times New Roman"/>
                <a:sym typeface="Times New Roman"/>
              </a:rPr>
              <a:t>:</a:t>
            </a:r>
            <a:endParaRPr sz="1600" b="1">
              <a:solidFill>
                <a:schemeClr val="dk1"/>
              </a:solidFill>
              <a:latin typeface="Times New Roman"/>
              <a:ea typeface="Times New Roman"/>
              <a:cs typeface="Times New Roman"/>
              <a:sym typeface="Times New Roman"/>
            </a:endParaRPr>
          </a:p>
          <a:p>
            <a:pPr marL="457200" lvl="0" indent="-330200" algn="l" rtl="0">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Uses a plain-text language to describe musical sheet scores.</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Automatic Engraving</a:t>
            </a:r>
            <a:r>
              <a:rPr lang="en-US" sz="1600" b="1">
                <a:solidFill>
                  <a:schemeClr val="dk1"/>
                </a:solidFill>
                <a:latin typeface="Times New Roman"/>
                <a:ea typeface="Times New Roman"/>
                <a:cs typeface="Times New Roman"/>
                <a:sym typeface="Times New Roman"/>
              </a:rPr>
              <a:t>:</a:t>
            </a:r>
            <a:endParaRPr sz="1600" b="1">
              <a:solidFill>
                <a:schemeClr val="dk1"/>
              </a:solidFill>
              <a:latin typeface="Times New Roman"/>
              <a:ea typeface="Times New Roman"/>
              <a:cs typeface="Times New Roman"/>
              <a:sym typeface="Times New Roman"/>
            </a:endParaRPr>
          </a:p>
          <a:p>
            <a:pPr marL="457200" lvl="0" indent="-330200" algn="l" rtl="0">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Converts input into beautifully formatted, publication-quality sheet music with sophisticated typesetting algorithms.</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Customization and Precision</a:t>
            </a:r>
            <a:r>
              <a:rPr lang="en-US" sz="1600" b="1">
                <a:solidFill>
                  <a:schemeClr val="dk1"/>
                </a:solidFill>
                <a:latin typeface="Times New Roman"/>
                <a:ea typeface="Times New Roman"/>
                <a:cs typeface="Times New Roman"/>
                <a:sym typeface="Times New Roman"/>
              </a:rPr>
              <a:t>:</a:t>
            </a:r>
            <a:endParaRPr sz="1600" b="1">
              <a:solidFill>
                <a:schemeClr val="dk1"/>
              </a:solidFill>
              <a:latin typeface="Times New Roman"/>
              <a:ea typeface="Times New Roman"/>
              <a:cs typeface="Times New Roman"/>
              <a:sym typeface="Times New Roman"/>
            </a:endParaRPr>
          </a:p>
          <a:p>
            <a:pPr marL="457200" lvl="0" indent="-330200" algn="l" rtl="0">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Offers fine control over spacing, layout, and stylistic choices, allowing specific musical traditions.</a:t>
            </a:r>
            <a:endParaRPr sz="16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2928366" y="48895"/>
            <a:ext cx="6335400" cy="971100"/>
          </a:xfrm>
          <a:prstGeom prst="rect">
            <a:avLst/>
          </a:prstGeom>
          <a:noFill/>
          <a:ln>
            <a:noFill/>
          </a:ln>
        </p:spPr>
        <p:txBody>
          <a:bodyPr spcFirstLastPara="1" wrap="square" lIns="0" tIns="290950" rIns="0" bIns="0" anchor="t" anchorCtr="0">
            <a:spAutoFit/>
          </a:bodyPr>
          <a:lstStyle/>
          <a:p>
            <a:pPr marL="1411605" lvl="0" indent="0" algn="l" rtl="0">
              <a:lnSpc>
                <a:spcPct val="100000"/>
              </a:lnSpc>
              <a:spcBef>
                <a:spcPts val="0"/>
              </a:spcBef>
              <a:spcAft>
                <a:spcPts val="0"/>
              </a:spcAft>
              <a:buNone/>
            </a:pPr>
            <a:r>
              <a:rPr lang="en-US" b="1"/>
              <a:t>REFERENCES</a:t>
            </a:r>
            <a:endParaRPr b="1"/>
          </a:p>
        </p:txBody>
      </p:sp>
      <p:sp>
        <p:nvSpPr>
          <p:cNvPr id="272" name="Google Shape;272;p39"/>
          <p:cNvSpPr txBox="1"/>
          <p:nvPr/>
        </p:nvSpPr>
        <p:spPr>
          <a:xfrm>
            <a:off x="932814" y="1162136"/>
            <a:ext cx="10326300" cy="5334600"/>
          </a:xfrm>
          <a:prstGeom prst="rect">
            <a:avLst/>
          </a:prstGeom>
          <a:noFill/>
          <a:ln>
            <a:noFill/>
          </a:ln>
        </p:spPr>
        <p:txBody>
          <a:bodyPr spcFirstLastPara="1" wrap="square" lIns="0" tIns="47625" rIns="0" bIns="0" anchor="t" anchorCtr="0">
            <a:spAutoFit/>
          </a:bodyPr>
          <a:lstStyle/>
          <a:p>
            <a:pPr marL="369570" marR="135890" lvl="0" indent="-356870" algn="l" rtl="0">
              <a:lnSpc>
                <a:spcPct val="108000"/>
              </a:lnSpc>
              <a:spcBef>
                <a:spcPts val="0"/>
              </a:spcBef>
              <a:spcAft>
                <a:spcPts val="0"/>
              </a:spcAft>
              <a:buSzPts val="2000"/>
              <a:buFont typeface="Times New Roman"/>
              <a:buAutoNum type="arabicPlain"/>
            </a:pPr>
            <a:r>
              <a:rPr lang="en-US" sz="2000">
                <a:solidFill>
                  <a:srgbClr val="222222"/>
                </a:solidFill>
                <a:highlight>
                  <a:srgbClr val="FFFFFF"/>
                </a:highlight>
                <a:latin typeface="Times New Roman"/>
                <a:ea typeface="Times New Roman"/>
                <a:cs typeface="Times New Roman"/>
                <a:sym typeface="Times New Roman"/>
              </a:rPr>
              <a:t>Xiao, Z., Chen, X., &amp; Zhou, L. (2023). Polyphonic piano transcription based on graph convolutional network. </a:t>
            </a:r>
            <a:r>
              <a:rPr lang="en-US" sz="2000" i="1">
                <a:solidFill>
                  <a:srgbClr val="222222"/>
                </a:solidFill>
                <a:highlight>
                  <a:srgbClr val="FFFFFF"/>
                </a:highlight>
                <a:latin typeface="Times New Roman"/>
                <a:ea typeface="Times New Roman"/>
                <a:cs typeface="Times New Roman"/>
                <a:sym typeface="Times New Roman"/>
              </a:rPr>
              <a:t>Signal Processing</a:t>
            </a:r>
            <a:r>
              <a:rPr lang="en-US" sz="2000">
                <a:solidFill>
                  <a:srgbClr val="222222"/>
                </a:solidFill>
                <a:highlight>
                  <a:srgbClr val="FFFFFF"/>
                </a:highlight>
                <a:latin typeface="Times New Roman"/>
                <a:ea typeface="Times New Roman"/>
                <a:cs typeface="Times New Roman"/>
                <a:sym typeface="Times New Roman"/>
              </a:rPr>
              <a:t>, </a:t>
            </a:r>
            <a:r>
              <a:rPr lang="en-US" sz="2000" i="1">
                <a:solidFill>
                  <a:srgbClr val="222222"/>
                </a:solidFill>
                <a:highlight>
                  <a:srgbClr val="FFFFFF"/>
                </a:highlight>
                <a:latin typeface="Times New Roman"/>
                <a:ea typeface="Times New Roman"/>
                <a:cs typeface="Times New Roman"/>
                <a:sym typeface="Times New Roman"/>
              </a:rPr>
              <a:t>212</a:t>
            </a:r>
            <a:r>
              <a:rPr lang="en-US" sz="2000">
                <a:solidFill>
                  <a:srgbClr val="222222"/>
                </a:solidFill>
                <a:highlight>
                  <a:srgbClr val="FFFFFF"/>
                </a:highlight>
                <a:latin typeface="Times New Roman"/>
                <a:ea typeface="Times New Roman"/>
                <a:cs typeface="Times New Roman"/>
                <a:sym typeface="Times New Roman"/>
              </a:rPr>
              <a:t>, 109134.</a:t>
            </a:r>
            <a:endParaRPr sz="3000">
              <a:latin typeface="Times New Roman"/>
              <a:ea typeface="Times New Roman"/>
              <a:cs typeface="Times New Roman"/>
              <a:sym typeface="Times New Roman"/>
            </a:endParaRPr>
          </a:p>
          <a:p>
            <a:pPr marL="365760" lvl="0" indent="-353060" algn="l" rtl="0">
              <a:lnSpc>
                <a:spcPct val="114000"/>
              </a:lnSpc>
              <a:spcBef>
                <a:spcPts val="725"/>
              </a:spcBef>
              <a:spcAft>
                <a:spcPts val="0"/>
              </a:spcAft>
              <a:buSzPts val="2000"/>
              <a:buFont typeface="Times New Roman"/>
              <a:buAutoNum type="arabicPlain"/>
            </a:pPr>
            <a:r>
              <a:rPr lang="en-US" sz="2000">
                <a:solidFill>
                  <a:srgbClr val="222222"/>
                </a:solidFill>
                <a:highlight>
                  <a:srgbClr val="FFFFFF"/>
                </a:highlight>
                <a:latin typeface="Times New Roman"/>
                <a:ea typeface="Times New Roman"/>
                <a:cs typeface="Times New Roman"/>
                <a:sym typeface="Times New Roman"/>
              </a:rPr>
              <a:t>Edwards, D., Dixon, S., Benetos, E., Maezawa, A., &amp; Kusaka, Y. (2024). A Data-Driven Analysis of Robust Automatic Piano Transcription. </a:t>
            </a:r>
            <a:r>
              <a:rPr lang="en-US" sz="2000" i="1">
                <a:solidFill>
                  <a:srgbClr val="222222"/>
                </a:solidFill>
                <a:highlight>
                  <a:srgbClr val="FFFFFF"/>
                </a:highlight>
                <a:latin typeface="Times New Roman"/>
                <a:ea typeface="Times New Roman"/>
                <a:cs typeface="Times New Roman"/>
                <a:sym typeface="Times New Roman"/>
              </a:rPr>
              <a:t>IEEE Signal Processing Letters</a:t>
            </a:r>
            <a:r>
              <a:rPr lang="en-US" sz="2000">
                <a:solidFill>
                  <a:srgbClr val="222222"/>
                </a:solidFill>
                <a:highlight>
                  <a:srgbClr val="FFFFFF"/>
                </a:highlight>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370205" marR="104139" lvl="0" indent="-357505" algn="l" rtl="0">
              <a:lnSpc>
                <a:spcPct val="108000"/>
              </a:lnSpc>
              <a:spcBef>
                <a:spcPts val="1040"/>
              </a:spcBef>
              <a:spcAft>
                <a:spcPts val="0"/>
              </a:spcAft>
              <a:buSzPts val="2000"/>
              <a:buFont typeface="Times New Roman"/>
              <a:buAutoNum type="arabicPlain" startAt="3"/>
            </a:pPr>
            <a:r>
              <a:rPr lang="en-US" sz="2000">
                <a:solidFill>
                  <a:srgbClr val="222222"/>
                </a:solidFill>
                <a:highlight>
                  <a:srgbClr val="FFFFFF"/>
                </a:highlight>
                <a:latin typeface="Times New Roman"/>
                <a:ea typeface="Times New Roman"/>
                <a:cs typeface="Times New Roman"/>
                <a:sym typeface="Times New Roman"/>
              </a:rPr>
              <a:t>Saputra, F., Namyu, U. G., Vincent, D. S., &amp; Gema, A. P. (2021). Automatic piano sheet music transcription with machine learning. </a:t>
            </a:r>
            <a:r>
              <a:rPr lang="en-US" sz="2000" i="1">
                <a:solidFill>
                  <a:srgbClr val="222222"/>
                </a:solidFill>
                <a:highlight>
                  <a:srgbClr val="FFFFFF"/>
                </a:highlight>
                <a:latin typeface="Times New Roman"/>
                <a:ea typeface="Times New Roman"/>
                <a:cs typeface="Times New Roman"/>
                <a:sym typeface="Times New Roman"/>
              </a:rPr>
              <a:t>Journal of Computer Science</a:t>
            </a:r>
            <a:r>
              <a:rPr lang="en-US" sz="2000">
                <a:solidFill>
                  <a:srgbClr val="222222"/>
                </a:solidFill>
                <a:highlight>
                  <a:srgbClr val="FFFFFF"/>
                </a:highlight>
                <a:latin typeface="Times New Roman"/>
                <a:ea typeface="Times New Roman"/>
                <a:cs typeface="Times New Roman"/>
                <a:sym typeface="Times New Roman"/>
              </a:rPr>
              <a:t>, </a:t>
            </a:r>
            <a:r>
              <a:rPr lang="en-US" sz="2000" i="1">
                <a:solidFill>
                  <a:srgbClr val="222222"/>
                </a:solidFill>
                <a:highlight>
                  <a:srgbClr val="FFFFFF"/>
                </a:highlight>
                <a:latin typeface="Times New Roman"/>
                <a:ea typeface="Times New Roman"/>
                <a:cs typeface="Times New Roman"/>
                <a:sym typeface="Times New Roman"/>
              </a:rPr>
              <a:t>17</a:t>
            </a:r>
            <a:r>
              <a:rPr lang="en-US" sz="2000">
                <a:solidFill>
                  <a:srgbClr val="222222"/>
                </a:solidFill>
                <a:highlight>
                  <a:srgbClr val="FFFFFF"/>
                </a:highlight>
                <a:latin typeface="Times New Roman"/>
                <a:ea typeface="Times New Roman"/>
                <a:cs typeface="Times New Roman"/>
                <a:sym typeface="Times New Roman"/>
              </a:rPr>
              <a:t>(3), 178-187</a:t>
            </a:r>
            <a:r>
              <a:rPr lang="en-US" sz="1000">
                <a:solidFill>
                  <a:srgbClr val="222222"/>
                </a:solidFill>
                <a:highlight>
                  <a:srgbClr val="FFFFFF"/>
                </a:highlight>
              </a:rPr>
              <a:t>.</a:t>
            </a:r>
            <a:endParaRPr sz="2000">
              <a:latin typeface="Times New Roman"/>
              <a:ea typeface="Times New Roman"/>
              <a:cs typeface="Times New Roman"/>
              <a:sym typeface="Times New Roman"/>
            </a:endParaRPr>
          </a:p>
          <a:p>
            <a:pPr marL="369570" lvl="0" indent="-356870" algn="l" rtl="0">
              <a:lnSpc>
                <a:spcPct val="114000"/>
              </a:lnSpc>
              <a:spcBef>
                <a:spcPts val="725"/>
              </a:spcBef>
              <a:spcAft>
                <a:spcPts val="0"/>
              </a:spcAft>
              <a:buSzPts val="2000"/>
              <a:buFont typeface="Times New Roman"/>
              <a:buAutoNum type="arabicPlain" startAt="3"/>
            </a:pPr>
            <a:r>
              <a:rPr lang="en-US" sz="2000">
                <a:solidFill>
                  <a:srgbClr val="222222"/>
                </a:solidFill>
                <a:highlight>
                  <a:srgbClr val="FFFFFF"/>
                </a:highlight>
                <a:latin typeface="Times New Roman"/>
                <a:ea typeface="Times New Roman"/>
                <a:cs typeface="Times New Roman"/>
                <a:sym typeface="Times New Roman"/>
              </a:rPr>
              <a:t>Guo, R., &amp; Zhu, Y. (2025). Research on the Recognition of Piano-Playing Notes by a Music Transcription Algorithm. </a:t>
            </a:r>
            <a:r>
              <a:rPr lang="en-US" sz="2000" i="1">
                <a:solidFill>
                  <a:srgbClr val="222222"/>
                </a:solidFill>
                <a:highlight>
                  <a:srgbClr val="FFFFFF"/>
                </a:highlight>
                <a:latin typeface="Times New Roman"/>
                <a:ea typeface="Times New Roman"/>
                <a:cs typeface="Times New Roman"/>
                <a:sym typeface="Times New Roman"/>
              </a:rPr>
              <a:t>Journal of Advanced Computational Intelligence and Intelligent Informatics</a:t>
            </a:r>
            <a:r>
              <a:rPr lang="en-US" sz="2000">
                <a:solidFill>
                  <a:srgbClr val="222222"/>
                </a:solidFill>
                <a:highlight>
                  <a:srgbClr val="FFFFFF"/>
                </a:highlight>
                <a:latin typeface="Times New Roman"/>
                <a:ea typeface="Times New Roman"/>
                <a:cs typeface="Times New Roman"/>
                <a:sym typeface="Times New Roman"/>
              </a:rPr>
              <a:t>, </a:t>
            </a:r>
            <a:r>
              <a:rPr lang="en-US" sz="2000" i="1">
                <a:solidFill>
                  <a:srgbClr val="222222"/>
                </a:solidFill>
                <a:highlight>
                  <a:srgbClr val="FFFFFF"/>
                </a:highlight>
                <a:latin typeface="Times New Roman"/>
                <a:ea typeface="Times New Roman"/>
                <a:cs typeface="Times New Roman"/>
                <a:sym typeface="Times New Roman"/>
              </a:rPr>
              <a:t>29</a:t>
            </a:r>
            <a:r>
              <a:rPr lang="en-US" sz="2000">
                <a:solidFill>
                  <a:srgbClr val="222222"/>
                </a:solidFill>
                <a:highlight>
                  <a:srgbClr val="FFFFFF"/>
                </a:highlight>
                <a:latin typeface="Times New Roman"/>
                <a:ea typeface="Times New Roman"/>
                <a:cs typeface="Times New Roman"/>
                <a:sym typeface="Times New Roman"/>
              </a:rPr>
              <a:t>(1), 152-157.</a:t>
            </a:r>
            <a:endParaRPr sz="2000">
              <a:latin typeface="Times New Roman"/>
              <a:ea typeface="Times New Roman"/>
              <a:cs typeface="Times New Roman"/>
              <a:sym typeface="Times New Roman"/>
            </a:endParaRPr>
          </a:p>
          <a:p>
            <a:pPr marL="365760" marR="180340" lvl="0" indent="-353060" algn="l" rtl="0">
              <a:lnSpc>
                <a:spcPct val="108000"/>
              </a:lnSpc>
              <a:spcBef>
                <a:spcPts val="1025"/>
              </a:spcBef>
              <a:spcAft>
                <a:spcPts val="0"/>
              </a:spcAft>
              <a:buSzPts val="2000"/>
              <a:buFont typeface="Times New Roman"/>
              <a:buAutoNum type="arabicPlain" startAt="5"/>
            </a:pPr>
            <a:r>
              <a:rPr lang="en-US" sz="2000">
                <a:solidFill>
                  <a:srgbClr val="222222"/>
                </a:solidFill>
                <a:highlight>
                  <a:srgbClr val="FFFFFF"/>
                </a:highlight>
                <a:latin typeface="Times New Roman"/>
                <a:ea typeface="Times New Roman"/>
                <a:cs typeface="Times New Roman"/>
                <a:sym typeface="Times New Roman"/>
              </a:rPr>
              <a:t>de la Fuente, C., Valero-Mas, J. J., Castellanos, F. J., &amp; Calvo-Zaragoza, J. (2022). Multimodal image and audio music transcription. </a:t>
            </a:r>
            <a:r>
              <a:rPr lang="en-US" sz="2000" i="1">
                <a:solidFill>
                  <a:srgbClr val="222222"/>
                </a:solidFill>
                <a:highlight>
                  <a:srgbClr val="FFFFFF"/>
                </a:highlight>
                <a:latin typeface="Times New Roman"/>
                <a:ea typeface="Times New Roman"/>
                <a:cs typeface="Times New Roman"/>
                <a:sym typeface="Times New Roman"/>
              </a:rPr>
              <a:t>International Journal of Multimedia Information Retrieval</a:t>
            </a:r>
            <a:r>
              <a:rPr lang="en-US" sz="2000">
                <a:solidFill>
                  <a:srgbClr val="222222"/>
                </a:solidFill>
                <a:highlight>
                  <a:srgbClr val="FFFFFF"/>
                </a:highlight>
                <a:latin typeface="Times New Roman"/>
                <a:ea typeface="Times New Roman"/>
                <a:cs typeface="Times New Roman"/>
                <a:sym typeface="Times New Roman"/>
              </a:rPr>
              <a:t>, </a:t>
            </a:r>
            <a:r>
              <a:rPr lang="en-US" sz="2000" i="1">
                <a:solidFill>
                  <a:srgbClr val="222222"/>
                </a:solidFill>
                <a:highlight>
                  <a:srgbClr val="FFFFFF"/>
                </a:highlight>
                <a:latin typeface="Times New Roman"/>
                <a:ea typeface="Times New Roman"/>
                <a:cs typeface="Times New Roman"/>
                <a:sym typeface="Times New Roman"/>
              </a:rPr>
              <a:t>11</a:t>
            </a:r>
            <a:r>
              <a:rPr lang="en-US" sz="2000">
                <a:solidFill>
                  <a:srgbClr val="222222"/>
                </a:solidFill>
                <a:highlight>
                  <a:srgbClr val="FFFFFF"/>
                </a:highlight>
                <a:latin typeface="Times New Roman"/>
                <a:ea typeface="Times New Roman"/>
                <a:cs typeface="Times New Roman"/>
                <a:sym typeface="Times New Roman"/>
              </a:rPr>
              <a:t>(1), 77-84.</a:t>
            </a:r>
            <a:endParaRPr sz="3000">
              <a:latin typeface="Times New Roman"/>
              <a:ea typeface="Times New Roman"/>
              <a:cs typeface="Times New Roman"/>
              <a:sym typeface="Times New Roman"/>
            </a:endParaRPr>
          </a:p>
          <a:p>
            <a:pPr marL="356235" lvl="0" indent="-343535" algn="l" rtl="0">
              <a:lnSpc>
                <a:spcPct val="114000"/>
              </a:lnSpc>
              <a:spcBef>
                <a:spcPts val="740"/>
              </a:spcBef>
              <a:spcAft>
                <a:spcPts val="0"/>
              </a:spcAft>
              <a:buSzPts val="2000"/>
              <a:buFont typeface="Times New Roman"/>
              <a:buAutoNum type="arabicPlain" startAt="5"/>
            </a:pPr>
            <a:r>
              <a:rPr lang="en-US" sz="2000">
                <a:solidFill>
                  <a:srgbClr val="222222"/>
                </a:solidFill>
                <a:highlight>
                  <a:srgbClr val="FFFFFF"/>
                </a:highlight>
                <a:latin typeface="Times New Roman"/>
                <a:ea typeface="Times New Roman"/>
                <a:cs typeface="Times New Roman"/>
                <a:sym typeface="Times New Roman"/>
              </a:rPr>
              <a:t>Wan, Y., Wang, X., Zhou, R., &amp; Yan, Y. (2015). Automatic piano music transcription using audio‐visual features. </a:t>
            </a:r>
            <a:r>
              <a:rPr lang="en-US" sz="2000" i="1">
                <a:solidFill>
                  <a:srgbClr val="222222"/>
                </a:solidFill>
                <a:highlight>
                  <a:srgbClr val="FFFFFF"/>
                </a:highlight>
                <a:latin typeface="Times New Roman"/>
                <a:ea typeface="Times New Roman"/>
                <a:cs typeface="Times New Roman"/>
                <a:sym typeface="Times New Roman"/>
              </a:rPr>
              <a:t>Chinese Journal of Electronics</a:t>
            </a:r>
            <a:r>
              <a:rPr lang="en-US" sz="2000">
                <a:solidFill>
                  <a:srgbClr val="222222"/>
                </a:solidFill>
                <a:highlight>
                  <a:srgbClr val="FFFFFF"/>
                </a:highlight>
                <a:latin typeface="Times New Roman"/>
                <a:ea typeface="Times New Roman"/>
                <a:cs typeface="Times New Roman"/>
                <a:sym typeface="Times New Roman"/>
              </a:rPr>
              <a:t>, </a:t>
            </a:r>
            <a:r>
              <a:rPr lang="en-US" sz="2000" i="1">
                <a:solidFill>
                  <a:srgbClr val="222222"/>
                </a:solidFill>
                <a:highlight>
                  <a:srgbClr val="FFFFFF"/>
                </a:highlight>
                <a:latin typeface="Times New Roman"/>
                <a:ea typeface="Times New Roman"/>
                <a:cs typeface="Times New Roman"/>
                <a:sym typeface="Times New Roman"/>
              </a:rPr>
              <a:t>24</a:t>
            </a:r>
            <a:r>
              <a:rPr lang="en-US" sz="2000">
                <a:solidFill>
                  <a:srgbClr val="222222"/>
                </a:solidFill>
                <a:highlight>
                  <a:srgbClr val="FFFFFF"/>
                </a:highlight>
                <a:latin typeface="Times New Roman"/>
                <a:ea typeface="Times New Roman"/>
                <a:cs typeface="Times New Roman"/>
                <a:sym typeface="Times New Roman"/>
              </a:rPr>
              <a:t>(3), 596-603.</a:t>
            </a:r>
            <a:endParaRPr sz="3000">
              <a:latin typeface="Times New Roman"/>
              <a:ea typeface="Times New Roman"/>
              <a:cs typeface="Times New Roman"/>
              <a:sym typeface="Times New Roman"/>
            </a:endParaRPr>
          </a:p>
        </p:txBody>
      </p:sp>
      <p:pic>
        <p:nvPicPr>
          <p:cNvPr id="273" name="Google Shape;273;p39"/>
          <p:cNvPicPr preferRelativeResize="0"/>
          <p:nvPr/>
        </p:nvPicPr>
        <p:blipFill rotWithShape="1">
          <a:blip r:embed="rId3">
            <a:alphaModFix/>
          </a:blip>
          <a:srcRect/>
          <a:stretch/>
        </p:blipFill>
        <p:spPr>
          <a:xfrm>
            <a:off x="9783064" y="81216"/>
            <a:ext cx="2281047" cy="737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40"/>
          <p:cNvPicPr preferRelativeResize="0"/>
          <p:nvPr/>
        </p:nvPicPr>
        <p:blipFill rotWithShape="1">
          <a:blip r:embed="rId3">
            <a:alphaModFix/>
          </a:blip>
          <a:srcRect/>
          <a:stretch/>
        </p:blipFill>
        <p:spPr>
          <a:xfrm>
            <a:off x="2263493" y="0"/>
            <a:ext cx="9928506" cy="6806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2055966" y="-5"/>
            <a:ext cx="6335400" cy="1304700"/>
          </a:xfrm>
          <a:prstGeom prst="rect">
            <a:avLst/>
          </a:prstGeom>
          <a:noFill/>
          <a:ln>
            <a:noFill/>
          </a:ln>
        </p:spPr>
        <p:txBody>
          <a:bodyPr spcFirstLastPara="1" wrap="square" lIns="0" tIns="590875" rIns="0" bIns="0" anchor="t" anchorCtr="0">
            <a:spAutoFit/>
          </a:bodyPr>
          <a:lstStyle/>
          <a:p>
            <a:pPr marL="1932304" lvl="0" indent="0" algn="l" rtl="0">
              <a:lnSpc>
                <a:spcPct val="100000"/>
              </a:lnSpc>
              <a:spcBef>
                <a:spcPts val="0"/>
              </a:spcBef>
              <a:spcAft>
                <a:spcPts val="0"/>
              </a:spcAft>
              <a:buNone/>
            </a:pPr>
            <a:r>
              <a:rPr lang="en-US" sz="4600" b="1" dirty="0"/>
              <a:t>BASE PAPER</a:t>
            </a:r>
            <a:endParaRPr sz="4600" b="1" dirty="0"/>
          </a:p>
        </p:txBody>
      </p:sp>
      <p:sp>
        <p:nvSpPr>
          <p:cNvPr id="65" name="Google Shape;65;p10"/>
          <p:cNvSpPr txBox="1"/>
          <p:nvPr/>
        </p:nvSpPr>
        <p:spPr>
          <a:xfrm>
            <a:off x="761339" y="1823422"/>
            <a:ext cx="10167600" cy="1847400"/>
          </a:xfrm>
          <a:prstGeom prst="rect">
            <a:avLst/>
          </a:prstGeom>
          <a:noFill/>
          <a:ln>
            <a:noFill/>
          </a:ln>
        </p:spPr>
        <p:txBody>
          <a:bodyPr spcFirstLastPara="1" wrap="square" lIns="0" tIns="58400" rIns="0" bIns="0" anchor="t" anchorCtr="0">
            <a:spAutoFit/>
          </a:bodyPr>
          <a:lstStyle/>
          <a:p>
            <a:pPr marL="240029" marR="5080" lvl="0" indent="-240029" algn="l" rtl="0">
              <a:lnSpc>
                <a:spcPct val="89100"/>
              </a:lnSpc>
              <a:spcBef>
                <a:spcPts val="0"/>
              </a:spcBef>
              <a:spcAft>
                <a:spcPts val="0"/>
              </a:spcAft>
              <a:buSzPts val="3000"/>
              <a:buFont typeface="Arial"/>
              <a:buChar char="•"/>
            </a:pPr>
            <a:r>
              <a:rPr lang="en-US" sz="3000">
                <a:latin typeface="Times New Roman"/>
                <a:ea typeface="Times New Roman"/>
                <a:cs typeface="Times New Roman"/>
                <a:sym typeface="Times New Roman"/>
              </a:rPr>
              <a:t>[1] Xiao, Z., Chen, X., &amp; Zhou, L. (2023). Polyphonic piano transcription based on graph convolutional network. Signal Processing, 212, 109134. </a:t>
            </a:r>
            <a:endParaRPr sz="3000">
              <a:latin typeface="Times New Roman"/>
              <a:ea typeface="Times New Roman"/>
              <a:cs typeface="Times New Roman"/>
              <a:sym typeface="Times New Roman"/>
            </a:endParaRPr>
          </a:p>
          <a:p>
            <a:pPr marL="240029" lvl="0" indent="-240029" algn="l" rtl="0">
              <a:lnSpc>
                <a:spcPct val="100000"/>
              </a:lnSpc>
              <a:spcBef>
                <a:spcPts val="720"/>
              </a:spcBef>
              <a:spcAft>
                <a:spcPts val="0"/>
              </a:spcAft>
              <a:buSzPts val="3000"/>
              <a:buFont typeface="Arial"/>
              <a:buChar char="•"/>
            </a:pPr>
            <a:r>
              <a:rPr lang="en-US" sz="3000">
                <a:latin typeface="Times New Roman"/>
                <a:ea typeface="Times New Roman"/>
                <a:cs typeface="Times New Roman"/>
                <a:sym typeface="Times New Roman"/>
              </a:rPr>
              <a:t>Doi : </a:t>
            </a:r>
            <a:r>
              <a:rPr lang="en-US" sz="3000" u="sng">
                <a:solidFill>
                  <a:schemeClr val="hlink"/>
                </a:solidFill>
                <a:latin typeface="Times New Roman"/>
                <a:ea typeface="Times New Roman"/>
                <a:cs typeface="Times New Roman"/>
                <a:sym typeface="Times New Roman"/>
                <a:hlinkClick r:id="rId3"/>
              </a:rPr>
              <a:t>https://doi.org/10.1016/j.sigpro.2023.109134</a:t>
            </a:r>
            <a:endParaRPr sz="3000">
              <a:latin typeface="Times New Roman"/>
              <a:ea typeface="Times New Roman"/>
              <a:cs typeface="Times New Roman"/>
              <a:sym typeface="Times New Roman"/>
            </a:endParaRPr>
          </a:p>
        </p:txBody>
      </p:sp>
      <p:pic>
        <p:nvPicPr>
          <p:cNvPr id="66" name="Google Shape;66;p10"/>
          <p:cNvPicPr preferRelativeResize="0"/>
          <p:nvPr/>
        </p:nvPicPr>
        <p:blipFill rotWithShape="1">
          <a:blip r:embed="rId4">
            <a:alphaModFix/>
          </a:blip>
          <a:srcRect/>
          <a:stretch/>
        </p:blipFill>
        <p:spPr>
          <a:xfrm>
            <a:off x="9026017" y="91122"/>
            <a:ext cx="3038221" cy="73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1260000" y="1883250"/>
            <a:ext cx="9672000" cy="2770500"/>
          </a:xfrm>
          <a:prstGeom prst="rect">
            <a:avLst/>
          </a:prstGeom>
        </p:spPr>
        <p:txBody>
          <a:bodyPr spcFirstLastPara="1" wrap="square" lIns="0" tIns="0" rIns="0" bIns="0" anchor="t" anchorCtr="0">
            <a:spAutoFit/>
          </a:bodyPr>
          <a:lstStyle/>
          <a:p>
            <a:pPr marL="457200" lvl="0" indent="-419100" algn="l" rtl="0">
              <a:spcBef>
                <a:spcPts val="0"/>
              </a:spcBef>
              <a:spcAft>
                <a:spcPts val="0"/>
              </a:spcAft>
              <a:buSzPts val="3000"/>
              <a:buChar char="●"/>
            </a:pPr>
            <a:r>
              <a:rPr lang="en-US" sz="3000"/>
              <a:t>To design an Automatic Music Transcription (AMT) system that accurately converts complex polyphonic audio signals into symbolic music representations by capturing note interdependencies and temporal dynamics.</a:t>
            </a:r>
            <a:endParaRPr sz="3000"/>
          </a:p>
          <a:p>
            <a:pPr marL="457200" lvl="0" indent="-419100" algn="l" rtl="0">
              <a:spcBef>
                <a:spcPts val="0"/>
              </a:spcBef>
              <a:spcAft>
                <a:spcPts val="0"/>
              </a:spcAft>
              <a:buSzPts val="3000"/>
              <a:buChar char="●"/>
            </a:pPr>
            <a:r>
              <a:rPr lang="en-US" sz="3000"/>
              <a:t>To deploy the model as a back-end in an user-friendly    web application.</a:t>
            </a:r>
            <a:endParaRPr sz="3000"/>
          </a:p>
        </p:txBody>
      </p:sp>
      <p:sp>
        <p:nvSpPr>
          <p:cNvPr id="72" name="Google Shape;72;p11"/>
          <p:cNvSpPr txBox="1">
            <a:spLocks noGrp="1"/>
          </p:cNvSpPr>
          <p:nvPr>
            <p:ph type="body" idx="1"/>
          </p:nvPr>
        </p:nvSpPr>
        <p:spPr>
          <a:xfrm>
            <a:off x="2011208" y="330220"/>
            <a:ext cx="8466600" cy="708000"/>
          </a:xfrm>
          <a:prstGeom prst="rect">
            <a:avLst/>
          </a:prstGeom>
        </p:spPr>
        <p:txBody>
          <a:bodyPr spcFirstLastPara="1" wrap="square" lIns="0" tIns="0" rIns="0" bIns="0" anchor="t" anchorCtr="0">
            <a:spAutoFit/>
          </a:bodyPr>
          <a:lstStyle/>
          <a:p>
            <a:pPr marL="0" lvl="0" indent="0" algn="ctr" rtl="0">
              <a:spcBef>
                <a:spcPts val="0"/>
              </a:spcBef>
              <a:spcAft>
                <a:spcPts val="0"/>
              </a:spcAft>
              <a:buNone/>
            </a:pPr>
            <a:r>
              <a:rPr lang="en-US" sz="4600" b="1"/>
              <a:t>PROBLEM STATEMENT</a:t>
            </a:r>
            <a:endParaRPr sz="46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2775966" y="-179705"/>
            <a:ext cx="6335400" cy="1094400"/>
          </a:xfrm>
          <a:prstGeom prst="rect">
            <a:avLst/>
          </a:prstGeom>
          <a:noFill/>
          <a:ln>
            <a:noFill/>
          </a:ln>
        </p:spPr>
        <p:txBody>
          <a:bodyPr spcFirstLastPara="1" wrap="square" lIns="0" tIns="412950" rIns="0" bIns="0" anchor="t" anchorCtr="0">
            <a:spAutoFit/>
          </a:bodyPr>
          <a:lstStyle/>
          <a:p>
            <a:pPr marL="1644650" lvl="0" indent="0" algn="l" rtl="0">
              <a:lnSpc>
                <a:spcPct val="100000"/>
              </a:lnSpc>
              <a:spcBef>
                <a:spcPts val="0"/>
              </a:spcBef>
              <a:spcAft>
                <a:spcPts val="0"/>
              </a:spcAft>
              <a:buNone/>
            </a:pPr>
            <a:r>
              <a:rPr lang="en-US" b="1">
                <a:latin typeface="Times New Roman"/>
                <a:ea typeface="Times New Roman"/>
                <a:cs typeface="Times New Roman"/>
                <a:sym typeface="Times New Roman"/>
              </a:rPr>
              <a:t>ABSTRACT</a:t>
            </a:r>
            <a:endParaRPr/>
          </a:p>
        </p:txBody>
      </p:sp>
      <p:sp>
        <p:nvSpPr>
          <p:cNvPr id="78" name="Google Shape;78;p12"/>
          <p:cNvSpPr txBox="1"/>
          <p:nvPr/>
        </p:nvSpPr>
        <p:spPr>
          <a:xfrm>
            <a:off x="480300" y="1137025"/>
            <a:ext cx="11381400" cy="5579100"/>
          </a:xfrm>
          <a:prstGeom prst="rect">
            <a:avLst/>
          </a:prstGeom>
          <a:noFill/>
          <a:ln>
            <a:noFill/>
          </a:ln>
        </p:spPr>
        <p:txBody>
          <a:bodyPr spcFirstLastPara="1" wrap="square" lIns="0" tIns="12050" rIns="0" bIns="0" anchor="t" anchorCtr="0">
            <a:spAutoFit/>
          </a:bodyPr>
          <a:lstStyle/>
          <a:p>
            <a:pPr marL="241300" marR="7620" lvl="0" indent="-254000" algn="just" rtl="0">
              <a:lnSpc>
                <a:spcPct val="100000"/>
              </a:lnSpc>
              <a:spcBef>
                <a:spcPts val="1000"/>
              </a:spcBef>
              <a:spcAft>
                <a:spcPts val="0"/>
              </a:spcAft>
              <a:buSzPts val="2000"/>
              <a:buFont typeface="Arial"/>
              <a:buChar char="•"/>
            </a:pPr>
            <a:r>
              <a:rPr lang="en-US" sz="2000">
                <a:latin typeface="Times New Roman"/>
                <a:ea typeface="Times New Roman"/>
                <a:cs typeface="Times New Roman"/>
                <a:sym typeface="Times New Roman"/>
              </a:rPr>
              <a:t>The task of automatic music transcription (AMT) mainly focuses on converting audio signals to symbolic music representations, facilitating applications such as computational musicology and music analysis.</a:t>
            </a:r>
            <a:endParaRPr sz="2000">
              <a:latin typeface="Times New Roman"/>
              <a:ea typeface="Times New Roman"/>
              <a:cs typeface="Times New Roman"/>
              <a:sym typeface="Times New Roman"/>
            </a:endParaRPr>
          </a:p>
          <a:p>
            <a:pPr marL="241300" marR="7620" lvl="0" indent="-254000" algn="just" rtl="0">
              <a:lnSpc>
                <a:spcPct val="100000"/>
              </a:lnSpc>
              <a:spcBef>
                <a:spcPts val="1000"/>
              </a:spcBef>
              <a:spcAft>
                <a:spcPts val="0"/>
              </a:spcAft>
              <a:buSzPts val="2000"/>
              <a:buFont typeface="Arial"/>
              <a:buChar char="•"/>
            </a:pPr>
            <a:r>
              <a:rPr lang="en-US" sz="2000">
                <a:latin typeface="Times New Roman"/>
                <a:ea typeface="Times New Roman"/>
                <a:cs typeface="Times New Roman"/>
                <a:sym typeface="Times New Roman"/>
              </a:rPr>
              <a:t>One of the biggest problems is when multiple notes are played at the same time, dimension explosion can happen which makes it difficult for accurate music note transcription.</a:t>
            </a:r>
            <a:endParaRPr sz="2000">
              <a:latin typeface="Times New Roman"/>
              <a:ea typeface="Times New Roman"/>
              <a:cs typeface="Times New Roman"/>
              <a:sym typeface="Times New Roman"/>
            </a:endParaRPr>
          </a:p>
          <a:p>
            <a:pPr marL="241300" marR="7620" lvl="0" indent="-254000" algn="just" rtl="0">
              <a:lnSpc>
                <a:spcPct val="100000"/>
              </a:lnSpc>
              <a:spcBef>
                <a:spcPts val="1000"/>
              </a:spcBef>
              <a:spcAft>
                <a:spcPts val="0"/>
              </a:spcAft>
              <a:buSzPts val="2000"/>
              <a:buFont typeface="Arial"/>
              <a:buChar char="•"/>
            </a:pPr>
            <a:r>
              <a:rPr lang="en-US" sz="2000">
                <a:latin typeface="Times New Roman"/>
                <a:ea typeface="Times New Roman"/>
                <a:cs typeface="Times New Roman"/>
                <a:sym typeface="Times New Roman"/>
              </a:rPr>
              <a:t>To overcome this challenge, we have proposed a hybrid deep learning architecture combining Convolutional Neural Network for spatial feature extraction, bidirectional LSTMs or self-attention mechanisms for precise temporal note-level predictions and Graph Convolutional Network for accurate label learning to capture note interdependencies in polyphonic music.</a:t>
            </a:r>
            <a:endParaRPr sz="2000">
              <a:latin typeface="Times New Roman"/>
              <a:ea typeface="Times New Roman"/>
              <a:cs typeface="Times New Roman"/>
              <a:sym typeface="Times New Roman"/>
            </a:endParaRPr>
          </a:p>
          <a:p>
            <a:pPr marL="241300" marR="7620" lvl="0" indent="-254000" algn="just" rtl="0">
              <a:lnSpc>
                <a:spcPct val="100000"/>
              </a:lnSpc>
              <a:spcBef>
                <a:spcPts val="1000"/>
              </a:spcBef>
              <a:spcAft>
                <a:spcPts val="0"/>
              </a:spcAft>
              <a:buSzPts val="2000"/>
              <a:buFont typeface="Arial"/>
              <a:buChar char="•"/>
            </a:pPr>
            <a:r>
              <a:rPr lang="en-US" sz="2000">
                <a:latin typeface="Times New Roman"/>
                <a:ea typeface="Times New Roman"/>
                <a:cs typeface="Times New Roman"/>
                <a:sym typeface="Times New Roman"/>
              </a:rPr>
              <a:t>Experiments on public datasets like MAESTRO, MAPS, GiantMIDI show that the proposed methodology with F1-score of 96.88% is much more superior than existing methodologies like Onset and Frames, Wavenet, Non-Negative Matrix Factorization (NMF). </a:t>
            </a:r>
            <a:endParaRPr sz="2000">
              <a:latin typeface="Times New Roman"/>
              <a:ea typeface="Times New Roman"/>
              <a:cs typeface="Times New Roman"/>
              <a:sym typeface="Times New Roman"/>
            </a:endParaRPr>
          </a:p>
          <a:p>
            <a:pPr marL="241300" marR="7620" lvl="0" indent="-254000" algn="just" rtl="0">
              <a:lnSpc>
                <a:spcPct val="100000"/>
              </a:lnSpc>
              <a:spcBef>
                <a:spcPts val="1000"/>
              </a:spcBef>
              <a:spcAft>
                <a:spcPts val="0"/>
              </a:spcAft>
              <a:buSzPts val="2000"/>
              <a:buFont typeface="Arial"/>
              <a:buChar char="•"/>
            </a:pPr>
            <a:r>
              <a:rPr lang="en-US" sz="2000">
                <a:latin typeface="Times New Roman"/>
                <a:ea typeface="Times New Roman"/>
                <a:cs typeface="Times New Roman"/>
                <a:sym typeface="Times New Roman"/>
              </a:rPr>
              <a:t>The generated music sheets validate the model’s accuracy and practical applicability, providing a valuable tool for musicians and researchers.</a:t>
            </a:r>
            <a:endParaRPr sz="2000">
              <a:latin typeface="Times New Roman"/>
              <a:ea typeface="Times New Roman"/>
              <a:cs typeface="Times New Roman"/>
              <a:sym typeface="Times New Roman"/>
            </a:endParaRPr>
          </a:p>
          <a:p>
            <a:pPr marL="241300" marR="7620" lvl="0" indent="-254000" algn="just" rtl="0">
              <a:lnSpc>
                <a:spcPct val="100000"/>
              </a:lnSpc>
              <a:spcBef>
                <a:spcPts val="1000"/>
              </a:spcBef>
              <a:spcAft>
                <a:spcPts val="0"/>
              </a:spcAft>
              <a:buSzPts val="2000"/>
              <a:buFont typeface="Arial"/>
              <a:buChar char="•"/>
            </a:pPr>
            <a:r>
              <a:rPr lang="en-US" sz="2000">
                <a:latin typeface="Times New Roman"/>
                <a:ea typeface="Times New Roman"/>
                <a:cs typeface="Times New Roman"/>
                <a:sym typeface="Times New Roman"/>
              </a:rPr>
              <a:t>By addressing the limitations of prior methods, the proposed approach CR-GCN (Channel Relationship-Based Graph Convolutional Network) represents a step forward in automated transcription technology, making it feasible for large-scale and real-time applications. </a:t>
            </a:r>
            <a:endParaRPr sz="2000">
              <a:latin typeface="Times New Roman"/>
              <a:ea typeface="Times New Roman"/>
              <a:cs typeface="Times New Roman"/>
              <a:sym typeface="Times New Roman"/>
            </a:endParaRPr>
          </a:p>
        </p:txBody>
      </p:sp>
      <p:pic>
        <p:nvPicPr>
          <p:cNvPr id="79" name="Google Shape;79;p12"/>
          <p:cNvPicPr preferRelativeResize="0"/>
          <p:nvPr/>
        </p:nvPicPr>
        <p:blipFill rotWithShape="1">
          <a:blip r:embed="rId3">
            <a:alphaModFix/>
          </a:blip>
          <a:srcRect/>
          <a:stretch/>
        </p:blipFill>
        <p:spPr>
          <a:xfrm>
            <a:off x="9783064" y="81216"/>
            <a:ext cx="2281047" cy="73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3120644" y="-103505"/>
            <a:ext cx="61017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latin typeface="Times New Roman"/>
                <a:ea typeface="Times New Roman"/>
                <a:cs typeface="Times New Roman"/>
                <a:sym typeface="Times New Roman"/>
              </a:rPr>
              <a:t>LITERATURE SURVEY</a:t>
            </a:r>
            <a:endParaRPr/>
          </a:p>
        </p:txBody>
      </p:sp>
      <p:pic>
        <p:nvPicPr>
          <p:cNvPr id="85" name="Google Shape;85;p13"/>
          <p:cNvPicPr preferRelativeResize="0"/>
          <p:nvPr/>
        </p:nvPicPr>
        <p:blipFill rotWithShape="1">
          <a:blip r:embed="rId3">
            <a:alphaModFix/>
          </a:blip>
          <a:srcRect/>
          <a:stretch/>
        </p:blipFill>
        <p:spPr>
          <a:xfrm>
            <a:off x="9783064" y="81216"/>
            <a:ext cx="2281047" cy="737425"/>
          </a:xfrm>
          <a:prstGeom prst="rect">
            <a:avLst/>
          </a:prstGeom>
          <a:noFill/>
          <a:ln>
            <a:noFill/>
          </a:ln>
        </p:spPr>
      </p:pic>
      <p:graphicFrame>
        <p:nvGraphicFramePr>
          <p:cNvPr id="86" name="Google Shape;86;p13"/>
          <p:cNvGraphicFramePr/>
          <p:nvPr/>
        </p:nvGraphicFramePr>
        <p:xfrm>
          <a:off x="-7" y="586503"/>
          <a:ext cx="12192000" cy="6227960"/>
        </p:xfrm>
        <a:graphic>
          <a:graphicData uri="http://schemas.openxmlformats.org/drawingml/2006/table">
            <a:tbl>
              <a:tblPr firstRow="1" bandRow="1">
                <a:noFill/>
                <a:tableStyleId>{3508C76B-5FC8-467E-AEDC-69FC4A32F9AF}</a:tableStyleId>
              </a:tblPr>
              <a:tblGrid>
                <a:gridCol w="3675750">
                  <a:extLst>
                    <a:ext uri="{9D8B030D-6E8A-4147-A177-3AD203B41FA5}">
                      <a16:colId xmlns:a16="http://schemas.microsoft.com/office/drawing/2014/main" val="20000"/>
                    </a:ext>
                  </a:extLst>
                </a:gridCol>
                <a:gridCol w="3767775">
                  <a:extLst>
                    <a:ext uri="{9D8B030D-6E8A-4147-A177-3AD203B41FA5}">
                      <a16:colId xmlns:a16="http://schemas.microsoft.com/office/drawing/2014/main" val="20001"/>
                    </a:ext>
                  </a:extLst>
                </a:gridCol>
                <a:gridCol w="4748475">
                  <a:extLst>
                    <a:ext uri="{9D8B030D-6E8A-4147-A177-3AD203B41FA5}">
                      <a16:colId xmlns:a16="http://schemas.microsoft.com/office/drawing/2014/main" val="20002"/>
                    </a:ext>
                  </a:extLst>
                </a:gridCol>
              </a:tblGrid>
              <a:tr h="302125">
                <a:tc>
                  <a:txBody>
                    <a:bodyPr/>
                    <a:lstStyle/>
                    <a:p>
                      <a:pPr marL="635" marR="0" lvl="0" indent="0" algn="ctr" rtl="0">
                        <a:lnSpc>
                          <a:spcPct val="100000"/>
                        </a:lnSpc>
                        <a:spcBef>
                          <a:spcPts val="0"/>
                        </a:spcBef>
                        <a:spcAft>
                          <a:spcPts val="0"/>
                        </a:spcAft>
                        <a:buNone/>
                      </a:pPr>
                      <a:r>
                        <a:rPr lang="en-US" sz="1600" b="1" u="none" strike="noStrike" cap="none">
                          <a:solidFill>
                            <a:srgbClr val="FFFFFF"/>
                          </a:solidFill>
                          <a:latin typeface="Times New Roman"/>
                          <a:ea typeface="Times New Roman"/>
                          <a:cs typeface="Times New Roman"/>
                          <a:sym typeface="Times New Roman"/>
                        </a:rPr>
                        <a:t>TITLE</a:t>
                      </a:r>
                      <a:endParaRPr sz="1600" u="none" strike="noStrike" cap="none">
                        <a:latin typeface="Times New Roman"/>
                        <a:ea typeface="Times New Roman"/>
                        <a:cs typeface="Times New Roman"/>
                        <a:sym typeface="Times New Roman"/>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635" marR="0" lvl="0" indent="0" algn="ctr" rtl="0">
                        <a:lnSpc>
                          <a:spcPct val="100000"/>
                        </a:lnSpc>
                        <a:spcBef>
                          <a:spcPts val="0"/>
                        </a:spcBef>
                        <a:spcAft>
                          <a:spcPts val="0"/>
                        </a:spcAft>
                        <a:buNone/>
                      </a:pPr>
                      <a:r>
                        <a:rPr lang="en-US" sz="1600" b="1" u="none" strike="noStrike" cap="none">
                          <a:solidFill>
                            <a:srgbClr val="FFFFFF"/>
                          </a:solidFill>
                          <a:latin typeface="Times New Roman"/>
                          <a:ea typeface="Times New Roman"/>
                          <a:cs typeface="Times New Roman"/>
                          <a:sym typeface="Times New Roman"/>
                        </a:rPr>
                        <a:t>MERITS</a:t>
                      </a:r>
                      <a:endParaRPr sz="1600" u="none" strike="noStrike" cap="none">
                        <a:latin typeface="Times New Roman"/>
                        <a:ea typeface="Times New Roman"/>
                        <a:cs typeface="Times New Roman"/>
                        <a:sym typeface="Times New Roman"/>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2540" marR="0" lvl="0" indent="0" algn="ctr" rtl="0">
                        <a:lnSpc>
                          <a:spcPct val="100000"/>
                        </a:lnSpc>
                        <a:spcBef>
                          <a:spcPts val="0"/>
                        </a:spcBef>
                        <a:spcAft>
                          <a:spcPts val="0"/>
                        </a:spcAft>
                        <a:buNone/>
                      </a:pPr>
                      <a:r>
                        <a:rPr lang="en-US" sz="1600" b="1" u="none" strike="noStrike" cap="none">
                          <a:solidFill>
                            <a:srgbClr val="FFFFFF"/>
                          </a:solidFill>
                          <a:latin typeface="Times New Roman"/>
                          <a:ea typeface="Times New Roman"/>
                          <a:cs typeface="Times New Roman"/>
                          <a:sym typeface="Times New Roman"/>
                        </a:rPr>
                        <a:t>DEMERITS</a:t>
                      </a:r>
                      <a:endParaRPr sz="1600" u="none" strike="noStrike" cap="none">
                        <a:latin typeface="Times New Roman"/>
                        <a:ea typeface="Times New Roman"/>
                        <a:cs typeface="Times New Roman"/>
                        <a:sym typeface="Times New Roman"/>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a16="http://schemas.microsoft.com/office/drawing/2014/main" val="10000"/>
                  </a:ext>
                </a:extLst>
              </a:tr>
              <a:tr h="1098025">
                <a:tc>
                  <a:txBody>
                    <a:bodyPr/>
                    <a:lstStyle/>
                    <a:p>
                      <a:pPr marL="91440" marR="542290" lvl="0" indent="0" algn="l" rtl="0">
                        <a:lnSpc>
                          <a:spcPct val="100000"/>
                        </a:lnSpc>
                        <a:spcBef>
                          <a:spcPts val="0"/>
                        </a:spcBef>
                        <a:spcAft>
                          <a:spcPts val="0"/>
                        </a:spcAft>
                        <a:buNone/>
                      </a:pPr>
                      <a:r>
                        <a:rPr lang="en-US" sz="1600" b="1">
                          <a:latin typeface="Times New Roman"/>
                          <a:ea typeface="Times New Roman"/>
                          <a:cs typeface="Times New Roman"/>
                          <a:sym typeface="Times New Roman"/>
                        </a:rPr>
                        <a:t>A Data-Driven Analysis of Robust Automatic Piano Transcription</a:t>
                      </a:r>
                      <a:endParaRPr sz="1600" b="1" u="none" strike="noStrike" cap="none">
                        <a:latin typeface="Times New Roman"/>
                        <a:ea typeface="Times New Roman"/>
                        <a:cs typeface="Times New Roman"/>
                        <a:sym typeface="Times New Roman"/>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1440" marR="210184" lvl="0" indent="0" algn="l" rtl="0">
                        <a:lnSpc>
                          <a:spcPct val="100000"/>
                        </a:lnSpc>
                        <a:spcBef>
                          <a:spcPts val="0"/>
                        </a:spcBef>
                        <a:spcAft>
                          <a:spcPts val="0"/>
                        </a:spcAft>
                        <a:buNone/>
                      </a:pPr>
                      <a:r>
                        <a:rPr lang="en-US" sz="1600">
                          <a:latin typeface="Times New Roman"/>
                          <a:ea typeface="Times New Roman"/>
                          <a:cs typeface="Times New Roman"/>
                          <a:sym typeface="Times New Roman"/>
                        </a:rPr>
                        <a:t>The study improved note-onset accuracy to 88.4 F1-score on the MAPS dataset through data augmentation.</a:t>
                      </a:r>
                      <a:endParaRPr sz="1600" u="none" strike="noStrike" cap="none">
                        <a:latin typeface="Times New Roman"/>
                        <a:ea typeface="Times New Roman"/>
                        <a:cs typeface="Times New Roman"/>
                        <a:sym typeface="Times New Roman"/>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2075" marR="1096645" lvl="0" indent="0" algn="l" rtl="0">
                        <a:lnSpc>
                          <a:spcPct val="100000"/>
                        </a:lnSpc>
                        <a:spcBef>
                          <a:spcPts val="0"/>
                        </a:spcBef>
                        <a:spcAft>
                          <a:spcPts val="0"/>
                        </a:spcAft>
                        <a:buNone/>
                      </a:pPr>
                      <a:r>
                        <a:rPr lang="en-US" sz="1600">
                          <a:latin typeface="Times New Roman"/>
                          <a:ea typeface="Times New Roman"/>
                          <a:cs typeface="Times New Roman"/>
                          <a:sym typeface="Times New Roman"/>
                        </a:rPr>
                        <a:t>Performance on out-of-distribution annotated piano data indicates challenges in generalizing to unseen data.</a:t>
                      </a:r>
                      <a:endParaRPr sz="1600" u="none" strike="noStrike" cap="none">
                        <a:latin typeface="Times New Roman"/>
                        <a:ea typeface="Times New Roman"/>
                        <a:cs typeface="Times New Roman"/>
                        <a:sym typeface="Times New Roman"/>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val="10001"/>
                  </a:ext>
                </a:extLst>
              </a:tr>
              <a:tr h="1363950">
                <a:tc>
                  <a:txBody>
                    <a:bodyPr/>
                    <a:lstStyle/>
                    <a:p>
                      <a:pPr marL="91440" marR="659130" lvl="0" indent="0" algn="l" rtl="0">
                        <a:lnSpc>
                          <a:spcPct val="100000"/>
                        </a:lnSpc>
                        <a:spcBef>
                          <a:spcPts val="0"/>
                        </a:spcBef>
                        <a:spcAft>
                          <a:spcPts val="0"/>
                        </a:spcAft>
                        <a:buNone/>
                      </a:pPr>
                      <a:r>
                        <a:rPr lang="en-US" sz="1600" b="1">
                          <a:latin typeface="Times New Roman"/>
                          <a:ea typeface="Times New Roman"/>
                          <a:cs typeface="Times New Roman"/>
                          <a:sym typeface="Times New Roman"/>
                        </a:rPr>
                        <a:t>Automatic Piano Sheet Music Transcription with Machine Learning</a:t>
                      </a:r>
                      <a:endParaRPr sz="1600" b="1" u="none" strike="noStrike" cap="none">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1440" marR="575945" lvl="0" indent="0" algn="just" rtl="0">
                        <a:lnSpc>
                          <a:spcPct val="100000"/>
                        </a:lnSpc>
                        <a:spcBef>
                          <a:spcPts val="0"/>
                        </a:spcBef>
                        <a:spcAft>
                          <a:spcPts val="0"/>
                        </a:spcAft>
                        <a:buNone/>
                      </a:pPr>
                      <a:r>
                        <a:rPr lang="en-US" sz="1600">
                          <a:latin typeface="Times New Roman"/>
                          <a:ea typeface="Times New Roman"/>
                          <a:cs typeface="Times New Roman"/>
                          <a:sym typeface="Times New Roman"/>
                        </a:rPr>
                        <a:t>BiLSTM architecture is identified as one of the effective for automatic piano music transcription, achieving a top F1-score of 74.80%.</a:t>
                      </a:r>
                      <a:endParaRPr sz="1600" u="none" strike="noStrike" cap="none">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2075" marR="269240" lvl="0" indent="0" algn="l" rtl="0">
                        <a:lnSpc>
                          <a:spcPct val="100000"/>
                        </a:lnSpc>
                        <a:spcBef>
                          <a:spcPts val="0"/>
                        </a:spcBef>
                        <a:spcAft>
                          <a:spcPts val="0"/>
                        </a:spcAft>
                        <a:buNone/>
                      </a:pPr>
                      <a:r>
                        <a:rPr lang="en-US" sz="1600">
                          <a:latin typeface="Times New Roman"/>
                          <a:ea typeface="Times New Roman"/>
                          <a:cs typeface="Times New Roman"/>
                          <a:sym typeface="Times New Roman"/>
                        </a:rPr>
                        <a:t>CNNs underperform significantly in music transcription tasks, achieving only an F1-score of 22.85% despite extensive hyper-parameter tuning.</a:t>
                      </a:r>
                      <a:endParaRPr sz="1600" u="none" strike="noStrike" cap="none">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a16="http://schemas.microsoft.com/office/drawing/2014/main" val="10002"/>
                  </a:ext>
                </a:extLst>
              </a:tr>
              <a:tr h="1363950">
                <a:tc>
                  <a:txBody>
                    <a:bodyPr/>
                    <a:lstStyle/>
                    <a:p>
                      <a:pPr marL="91440" marR="0" lvl="0" indent="0" algn="l" rtl="0">
                        <a:lnSpc>
                          <a:spcPct val="100000"/>
                        </a:lnSpc>
                        <a:spcBef>
                          <a:spcPts val="0"/>
                        </a:spcBef>
                        <a:spcAft>
                          <a:spcPts val="0"/>
                        </a:spcAft>
                        <a:buNone/>
                      </a:pPr>
                      <a:r>
                        <a:rPr lang="en-US" sz="1600" b="1">
                          <a:latin typeface="Times New Roman"/>
                          <a:ea typeface="Times New Roman"/>
                          <a:cs typeface="Times New Roman"/>
                          <a:sym typeface="Times New Roman"/>
                        </a:rPr>
                        <a:t>Research on the Recognition of Piano-Playing Notes by a Music Transcription Algorithm</a:t>
                      </a:r>
                      <a:endParaRPr sz="1600" b="1" u="none" strike="noStrike" cap="none">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1440" marR="173990" lvl="0" indent="0" algn="l" rtl="0">
                        <a:lnSpc>
                          <a:spcPct val="100000"/>
                        </a:lnSpc>
                        <a:spcBef>
                          <a:spcPts val="0"/>
                        </a:spcBef>
                        <a:spcAft>
                          <a:spcPts val="0"/>
                        </a:spcAft>
                        <a:buNone/>
                      </a:pPr>
                      <a:r>
                        <a:rPr lang="en-US" sz="1600">
                          <a:latin typeface="Times New Roman"/>
                          <a:ea typeface="Times New Roman"/>
                          <a:cs typeface="Times New Roman"/>
                          <a:sym typeface="Times New Roman"/>
                        </a:rPr>
                        <a:t>The CRNN algorithm combines CNN and BiLSTM, achieving impressive F1-scores of 84.90%, 92.24%, and 79.27% for frames, notes, and offsets.</a:t>
                      </a:r>
                      <a:endParaRPr sz="1600" u="none" strike="noStrike" cap="none">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2075" marR="325120" lvl="0" indent="0" algn="l" rtl="0">
                        <a:lnSpc>
                          <a:spcPct val="100000"/>
                        </a:lnSpc>
                        <a:spcBef>
                          <a:spcPts val="0"/>
                        </a:spcBef>
                        <a:spcAft>
                          <a:spcPts val="0"/>
                        </a:spcAft>
                        <a:buNone/>
                      </a:pPr>
                      <a:r>
                        <a:rPr lang="en-US" sz="1600">
                          <a:latin typeface="Times New Roman"/>
                          <a:ea typeface="Times New Roman"/>
                          <a:cs typeface="Times New Roman"/>
                          <a:sym typeface="Times New Roman"/>
                        </a:rPr>
                        <a:t>The study's results have limited generalizability due to small datatset, with further exploration of different piano note features needed to enhance recognition accuracy.</a:t>
                      </a:r>
                      <a:endParaRPr sz="1600" u="none" strike="noStrike" cap="none">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val="10003"/>
                  </a:ext>
                </a:extLst>
              </a:tr>
              <a:tr h="1085175">
                <a:tc>
                  <a:txBody>
                    <a:bodyPr/>
                    <a:lstStyle/>
                    <a:p>
                      <a:pPr marL="0" marR="241934" lvl="0" indent="0" algn="l" rtl="0">
                        <a:lnSpc>
                          <a:spcPct val="100000"/>
                        </a:lnSpc>
                        <a:spcBef>
                          <a:spcPts val="0"/>
                        </a:spcBef>
                        <a:spcAft>
                          <a:spcPts val="0"/>
                        </a:spcAft>
                        <a:buNone/>
                      </a:pPr>
                      <a:r>
                        <a:rPr lang="en-US" sz="1600" b="1">
                          <a:latin typeface="Times New Roman"/>
                          <a:ea typeface="Times New Roman"/>
                          <a:cs typeface="Times New Roman"/>
                          <a:sym typeface="Times New Roman"/>
                        </a:rPr>
                        <a:t> Multimodal Image and Audio    Music Transcription</a:t>
                      </a:r>
                      <a:endParaRPr sz="1600" b="1">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1440" marR="438150" lvl="0" indent="0" algn="l" rtl="0">
                        <a:lnSpc>
                          <a:spcPct val="100000"/>
                        </a:lnSpc>
                        <a:spcBef>
                          <a:spcPts val="0"/>
                        </a:spcBef>
                        <a:spcAft>
                          <a:spcPts val="0"/>
                        </a:spcAft>
                        <a:buNone/>
                      </a:pPr>
                      <a:r>
                        <a:rPr lang="en-US" sz="1600">
                          <a:latin typeface="Times New Roman"/>
                          <a:ea typeface="Times New Roman"/>
                          <a:cs typeface="Times New Roman"/>
                          <a:sym typeface="Times New Roman"/>
                        </a:rPr>
                        <a:t>The multimodal framework combining OMR and AMT improves transcription accuracy by reducing errors up to 40% for more accurate music transcription.</a:t>
                      </a:r>
                      <a:endParaRPr sz="1600" u="none" strike="noStrike" cap="none">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0" marR="455930" lvl="0" indent="0" algn="l" rtl="0">
                        <a:lnSpc>
                          <a:spcPct val="100000"/>
                        </a:lnSpc>
                        <a:spcBef>
                          <a:spcPts val="0"/>
                        </a:spcBef>
                        <a:spcAft>
                          <a:spcPts val="0"/>
                        </a:spcAft>
                        <a:buNone/>
                      </a:pPr>
                      <a:r>
                        <a:rPr lang="en-US" sz="1600">
                          <a:latin typeface="Times New Roman"/>
                          <a:ea typeface="Times New Roman"/>
                          <a:cs typeface="Times New Roman"/>
                          <a:sym typeface="Times New Roman"/>
                        </a:rPr>
                        <a:t>The proposed framework can degrade overall transcription accuracy if either OMR or AMT already performs near-perfectly. Overall Transcription may degrade</a:t>
                      </a:r>
                      <a:endParaRPr sz="1600" u="none" strike="noStrike" cap="none">
                        <a:latin typeface="Times New Roman"/>
                        <a:ea typeface="Times New Roman"/>
                        <a:cs typeface="Times New Roman"/>
                        <a:sym typeface="Times New Roman"/>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a16="http://schemas.microsoft.com/office/drawing/2014/main" val="10004"/>
                  </a:ext>
                </a:extLst>
              </a:tr>
              <a:tr h="947850">
                <a:tc>
                  <a:txBody>
                    <a:bodyPr/>
                    <a:lstStyle/>
                    <a:p>
                      <a:pPr marL="91440" marR="474980" lvl="0" indent="0" algn="l" rtl="0">
                        <a:lnSpc>
                          <a:spcPct val="100000"/>
                        </a:lnSpc>
                        <a:spcBef>
                          <a:spcPts val="0"/>
                        </a:spcBef>
                        <a:spcAft>
                          <a:spcPts val="0"/>
                        </a:spcAft>
                        <a:buNone/>
                      </a:pPr>
                      <a:r>
                        <a:rPr lang="en-US" sz="1600" b="1">
                          <a:latin typeface="Times New Roman"/>
                          <a:ea typeface="Times New Roman"/>
                          <a:cs typeface="Times New Roman"/>
                          <a:sym typeface="Times New Roman"/>
                        </a:rPr>
                        <a:t>Automatic Piano Music Transcription Using Audio-Visual Features</a:t>
                      </a:r>
                      <a:endParaRPr sz="1600" b="1" u="none" strike="noStrike" cap="none">
                        <a:latin typeface="Times New Roman"/>
                        <a:ea typeface="Times New Roman"/>
                        <a:cs typeface="Times New Roman"/>
                        <a:sym typeface="Times New Roman"/>
                      </a:endParaRPr>
                    </a:p>
                  </a:txBody>
                  <a:tcPr marL="0" marR="0" marT="39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1440" marR="368300" lvl="0" indent="0" algn="just" rtl="0">
                        <a:lnSpc>
                          <a:spcPct val="100000"/>
                        </a:lnSpc>
                        <a:spcBef>
                          <a:spcPts val="0"/>
                        </a:spcBef>
                        <a:spcAft>
                          <a:spcPts val="0"/>
                        </a:spcAft>
                        <a:buNone/>
                      </a:pPr>
                      <a:r>
                        <a:rPr lang="en-US" sz="1600">
                          <a:latin typeface="Times New Roman"/>
                          <a:ea typeface="Times New Roman"/>
                          <a:cs typeface="Times New Roman"/>
                          <a:sym typeface="Times New Roman"/>
                        </a:rPr>
                        <a:t>This research uses audio-visual features to improve piano music transcription accuracy by 12.69%, surpassing audio-only systems.</a:t>
                      </a:r>
                      <a:endParaRPr sz="1600" u="none" strike="noStrike" cap="none">
                        <a:latin typeface="Times New Roman"/>
                        <a:ea typeface="Times New Roman"/>
                        <a:cs typeface="Times New Roman"/>
                        <a:sym typeface="Times New Roman"/>
                      </a:endParaRPr>
                    </a:p>
                  </a:txBody>
                  <a:tcPr marL="0" marR="0" marT="39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US" sz="1600">
                          <a:latin typeface="Times New Roman"/>
                          <a:ea typeface="Times New Roman"/>
                          <a:cs typeface="Times New Roman"/>
                          <a:sym typeface="Times New Roman"/>
                        </a:rPr>
                        <a:t>The system's dependency on specialized equipment, like an overhead camera, limits its practicality for general use</a:t>
                      </a:r>
                      <a:endParaRPr sz="1600">
                        <a:latin typeface="Times New Roman"/>
                        <a:ea typeface="Times New Roman"/>
                        <a:cs typeface="Times New Roman"/>
                        <a:sym typeface="Times New Roman"/>
                      </a:endParaRPr>
                    </a:p>
                    <a:p>
                      <a:pPr marL="92075" marR="0" lvl="0" indent="0" algn="l" rtl="0">
                        <a:lnSpc>
                          <a:spcPct val="100000"/>
                        </a:lnSpc>
                        <a:spcBef>
                          <a:spcPts val="1200"/>
                        </a:spcBef>
                        <a:spcAft>
                          <a:spcPts val="0"/>
                        </a:spcAft>
                        <a:buNone/>
                      </a:pPr>
                      <a:endParaRPr sz="1600">
                        <a:latin typeface="Times New Roman"/>
                        <a:ea typeface="Times New Roman"/>
                        <a:cs typeface="Times New Roman"/>
                        <a:sym typeface="Times New Roman"/>
                      </a:endParaRPr>
                    </a:p>
                  </a:txBody>
                  <a:tcPr marL="0" marR="0" marT="39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622078" y="-431025"/>
            <a:ext cx="8490000" cy="1190400"/>
          </a:xfrm>
          <a:prstGeom prst="rect">
            <a:avLst/>
          </a:prstGeom>
          <a:noFill/>
          <a:ln>
            <a:noFill/>
          </a:ln>
        </p:spPr>
        <p:txBody>
          <a:bodyPr spcFirstLastPara="1" wrap="square" lIns="0" tIns="507975" rIns="0" bIns="0" anchor="t" anchorCtr="0">
            <a:spAutoFit/>
          </a:bodyPr>
          <a:lstStyle/>
          <a:p>
            <a:pPr marL="13334" lvl="0" indent="0" algn="l" rtl="0">
              <a:lnSpc>
                <a:spcPct val="100000"/>
              </a:lnSpc>
              <a:spcBef>
                <a:spcPts val="0"/>
              </a:spcBef>
              <a:spcAft>
                <a:spcPts val="0"/>
              </a:spcAft>
              <a:buNone/>
            </a:pPr>
            <a:r>
              <a:rPr lang="en-US" b="1"/>
              <a:t>DATASET PREPARATION</a:t>
            </a:r>
            <a:endParaRPr b="1"/>
          </a:p>
        </p:txBody>
      </p:sp>
      <p:pic>
        <p:nvPicPr>
          <p:cNvPr id="92" name="Google Shape;92;p14"/>
          <p:cNvPicPr preferRelativeResize="0"/>
          <p:nvPr/>
        </p:nvPicPr>
        <p:blipFill rotWithShape="1">
          <a:blip r:embed="rId3">
            <a:alphaModFix/>
          </a:blip>
          <a:srcRect/>
          <a:stretch/>
        </p:blipFill>
        <p:spPr>
          <a:xfrm>
            <a:off x="9783064" y="81216"/>
            <a:ext cx="2281047" cy="737425"/>
          </a:xfrm>
          <a:prstGeom prst="rect">
            <a:avLst/>
          </a:prstGeom>
          <a:noFill/>
          <a:ln>
            <a:noFill/>
          </a:ln>
        </p:spPr>
      </p:pic>
      <p:pic>
        <p:nvPicPr>
          <p:cNvPr id="93" name="Google Shape;93;p14"/>
          <p:cNvPicPr preferRelativeResize="0"/>
          <p:nvPr/>
        </p:nvPicPr>
        <p:blipFill>
          <a:blip r:embed="rId4">
            <a:alphaModFix/>
          </a:blip>
          <a:stretch>
            <a:fillRect/>
          </a:stretch>
        </p:blipFill>
        <p:spPr>
          <a:xfrm>
            <a:off x="2452425" y="2703600"/>
            <a:ext cx="9268024" cy="4064076"/>
          </a:xfrm>
          <a:prstGeom prst="rect">
            <a:avLst/>
          </a:prstGeom>
          <a:noFill/>
          <a:ln>
            <a:noFill/>
          </a:ln>
        </p:spPr>
      </p:pic>
      <p:sp>
        <p:nvSpPr>
          <p:cNvPr id="94" name="Google Shape;94;p14"/>
          <p:cNvSpPr txBox="1"/>
          <p:nvPr/>
        </p:nvSpPr>
        <p:spPr>
          <a:xfrm>
            <a:off x="398173" y="618550"/>
            <a:ext cx="11227200" cy="2842800"/>
          </a:xfrm>
          <a:prstGeom prst="rect">
            <a:avLst/>
          </a:prstGeom>
          <a:noFill/>
          <a:ln>
            <a:noFill/>
          </a:ln>
        </p:spPr>
        <p:txBody>
          <a:bodyPr spcFirstLastPara="1" wrap="square" lIns="0" tIns="89525" rIns="0" bIns="0" anchor="t" anchorCtr="0">
            <a:spAutoFit/>
          </a:bodyPr>
          <a:lstStyle/>
          <a:p>
            <a:pPr marL="240028" lvl="0" indent="-227328" algn="l" rtl="0">
              <a:lnSpc>
                <a:spcPct val="100000"/>
              </a:lnSpc>
              <a:spcBef>
                <a:spcPts val="0"/>
              </a:spcBef>
              <a:spcAft>
                <a:spcPts val="0"/>
              </a:spcAft>
              <a:buSzPts val="2800"/>
              <a:buFont typeface="Arial"/>
              <a:buChar char="•"/>
            </a:pPr>
            <a:r>
              <a:rPr lang="en-US" sz="2800" b="1"/>
              <a:t>Datasets Used</a:t>
            </a:r>
            <a:r>
              <a:rPr lang="en-US" sz="2800"/>
              <a:t>:</a:t>
            </a:r>
            <a:br>
              <a:rPr lang="en-US" sz="2800"/>
            </a:br>
            <a:endParaRPr sz="500" b="1">
              <a:solidFill>
                <a:srgbClr val="072940"/>
              </a:solidFill>
              <a:highlight>
                <a:srgbClr val="FFFFFF"/>
              </a:highlight>
            </a:endParaRPr>
          </a:p>
          <a:p>
            <a:pPr marL="914400" lvl="1" indent="-381000" algn="l" rtl="0">
              <a:lnSpc>
                <a:spcPct val="110000"/>
              </a:lnSpc>
              <a:spcBef>
                <a:spcPts val="0"/>
              </a:spcBef>
              <a:spcAft>
                <a:spcPts val="0"/>
              </a:spcAft>
              <a:buClr>
                <a:srgbClr val="072940"/>
              </a:buClr>
              <a:buSzPts val="2400"/>
              <a:buChar char="•"/>
            </a:pPr>
            <a:r>
              <a:rPr lang="en-US" sz="2400" b="1">
                <a:solidFill>
                  <a:srgbClr val="072940"/>
                </a:solidFill>
                <a:highlight>
                  <a:srgbClr val="FFFFFF"/>
                </a:highlight>
              </a:rPr>
              <a:t>The MAESTRO Dataset</a:t>
            </a:r>
            <a:endParaRPr sz="2400" b="1">
              <a:solidFill>
                <a:srgbClr val="072940"/>
              </a:solidFill>
              <a:highlight>
                <a:srgbClr val="FFFFFF"/>
              </a:highlight>
            </a:endParaRPr>
          </a:p>
          <a:p>
            <a:pPr marL="1213485" lvl="2" indent="-286385" algn="l" rtl="0">
              <a:lnSpc>
                <a:spcPct val="100000"/>
              </a:lnSpc>
              <a:spcBef>
                <a:spcPts val="509"/>
              </a:spcBef>
              <a:spcAft>
                <a:spcPts val="0"/>
              </a:spcAft>
              <a:buSzPts val="2000"/>
              <a:buFont typeface="Arial"/>
              <a:buChar char="•"/>
            </a:pPr>
            <a:r>
              <a:rPr lang="en-US" sz="2000">
                <a:solidFill>
                  <a:srgbClr val="202124"/>
                </a:solidFill>
                <a:highlight>
                  <a:srgbClr val="FFFFFF"/>
                </a:highlight>
              </a:rPr>
              <a:t>MAESTRO (MIDI and Audio Edited for Synchronous TRacks and Organization) is a dataset composed of about 200 hours of virtuosic piano performances.</a:t>
            </a:r>
            <a:endParaRPr sz="2000">
              <a:latin typeface="Times New Roman"/>
              <a:ea typeface="Times New Roman"/>
              <a:cs typeface="Times New Roman"/>
              <a:sym typeface="Times New Roman"/>
            </a:endParaRPr>
          </a:p>
          <a:p>
            <a:pPr marL="1213485" lvl="2" indent="-286385" algn="l" rtl="0">
              <a:lnSpc>
                <a:spcPct val="100000"/>
              </a:lnSpc>
              <a:spcBef>
                <a:spcPts val="500"/>
              </a:spcBef>
              <a:spcAft>
                <a:spcPts val="0"/>
              </a:spcAft>
              <a:buSzPts val="2000"/>
              <a:buFont typeface="Arial"/>
              <a:buChar char="•"/>
            </a:pPr>
            <a:r>
              <a:rPr lang="en-US" sz="2000">
                <a:solidFill>
                  <a:srgbClr val="202124"/>
                </a:solidFill>
                <a:highlight>
                  <a:srgbClr val="FFFFFF"/>
                </a:highlight>
              </a:rPr>
              <a:t>The audio files are captured with fine alignment (~3 ms) between note labels and audio waveforms.</a:t>
            </a:r>
            <a:br>
              <a:rPr lang="en-US" sz="2000">
                <a:solidFill>
                  <a:srgbClr val="202124"/>
                </a:solidFill>
                <a:highlight>
                  <a:srgbClr val="FFFFFF"/>
                </a:highlight>
              </a:rPr>
            </a:br>
            <a:endParaRPr sz="31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2225616" y="-144980"/>
            <a:ext cx="6335400" cy="1274100"/>
          </a:xfrm>
          <a:prstGeom prst="rect">
            <a:avLst/>
          </a:prstGeom>
          <a:noFill/>
          <a:ln>
            <a:noFill/>
          </a:ln>
        </p:spPr>
        <p:txBody>
          <a:bodyPr spcFirstLastPara="1" wrap="square" lIns="0" tIns="590875" rIns="0" bIns="0" anchor="t" anchorCtr="0">
            <a:spAutoFit/>
          </a:bodyPr>
          <a:lstStyle/>
          <a:p>
            <a:pPr marL="707390" lvl="0" indent="0" algn="l" rtl="0">
              <a:lnSpc>
                <a:spcPct val="100000"/>
              </a:lnSpc>
              <a:spcBef>
                <a:spcPts val="0"/>
              </a:spcBef>
              <a:spcAft>
                <a:spcPts val="0"/>
              </a:spcAft>
              <a:buNone/>
            </a:pPr>
            <a:r>
              <a:rPr lang="en-US" b="1"/>
              <a:t>EXISTING SYSTEM</a:t>
            </a:r>
            <a:endParaRPr b="1"/>
          </a:p>
        </p:txBody>
      </p:sp>
      <p:sp>
        <p:nvSpPr>
          <p:cNvPr id="100" name="Google Shape;100;p15"/>
          <p:cNvSpPr txBox="1"/>
          <p:nvPr/>
        </p:nvSpPr>
        <p:spPr>
          <a:xfrm>
            <a:off x="437625" y="1257750"/>
            <a:ext cx="7436700" cy="5107500"/>
          </a:xfrm>
          <a:prstGeom prst="rect">
            <a:avLst/>
          </a:prstGeom>
          <a:noFill/>
          <a:ln>
            <a:noFill/>
          </a:ln>
        </p:spPr>
        <p:txBody>
          <a:bodyPr spcFirstLastPara="1" wrap="square" lIns="0" tIns="75550" rIns="0" bIns="0" anchor="t" anchorCtr="0">
            <a:spAutoFit/>
          </a:bodyPr>
          <a:lstStyle/>
          <a:p>
            <a:pPr marL="240665" lvl="0" indent="-227965" algn="just" rtl="0">
              <a:lnSpc>
                <a:spcPct val="100000"/>
              </a:lnSpc>
              <a:spcBef>
                <a:spcPts val="0"/>
              </a:spcBef>
              <a:spcAft>
                <a:spcPts val="0"/>
              </a:spcAft>
              <a:buSzPts val="1600"/>
              <a:buFont typeface="Arial"/>
              <a:buChar char="•"/>
            </a:pPr>
            <a:r>
              <a:rPr lang="en-US" sz="1600" b="1">
                <a:latin typeface="Times New Roman"/>
                <a:ea typeface="Times New Roman"/>
                <a:cs typeface="Times New Roman"/>
                <a:sym typeface="Times New Roman"/>
              </a:rPr>
              <a:t>Key Features:</a:t>
            </a:r>
            <a:endParaRPr sz="1600">
              <a:latin typeface="Times New Roman"/>
              <a:ea typeface="Times New Roman"/>
              <a:cs typeface="Times New Roman"/>
              <a:sym typeface="Times New Roman"/>
            </a:endParaRPr>
          </a:p>
          <a:p>
            <a:pPr marL="697865" lvl="1" indent="-227965" algn="just" rtl="0">
              <a:lnSpc>
                <a:spcPct val="100000"/>
              </a:lnSpc>
              <a:spcBef>
                <a:spcPts val="505"/>
              </a:spcBef>
              <a:spcAft>
                <a:spcPts val="0"/>
              </a:spcAft>
              <a:buSzPts val="1600"/>
              <a:buFont typeface="Arial"/>
              <a:buChar char="•"/>
            </a:pPr>
            <a:r>
              <a:rPr lang="en-US" sz="1600">
                <a:latin typeface="Times New Roman"/>
                <a:ea typeface="Times New Roman"/>
                <a:cs typeface="Times New Roman"/>
                <a:sym typeface="Times New Roman"/>
              </a:rPr>
              <a:t>Combination of CNN, RNN, GCN</a:t>
            </a:r>
            <a:endParaRPr sz="1600">
              <a:latin typeface="Times New Roman"/>
              <a:ea typeface="Times New Roman"/>
              <a:cs typeface="Times New Roman"/>
              <a:sym typeface="Times New Roman"/>
            </a:endParaRPr>
          </a:p>
          <a:p>
            <a:pPr marL="697865" lvl="1" indent="-227965" algn="just" rtl="0">
              <a:lnSpc>
                <a:spcPct val="100000"/>
              </a:lnSpc>
              <a:spcBef>
                <a:spcPts val="505"/>
              </a:spcBef>
              <a:spcAft>
                <a:spcPts val="0"/>
              </a:spcAft>
              <a:buSzPts val="1600"/>
              <a:buFont typeface="Times New Roman"/>
              <a:buChar char="•"/>
            </a:pPr>
            <a:r>
              <a:rPr lang="en-US" sz="1600">
                <a:latin typeface="Times New Roman"/>
                <a:ea typeface="Times New Roman"/>
                <a:cs typeface="Times New Roman"/>
                <a:sym typeface="Times New Roman"/>
              </a:rPr>
              <a:t>Two Stage Learning - Feature Learning and Label Learning</a:t>
            </a:r>
            <a:endParaRPr sz="1600">
              <a:latin typeface="Times New Roman"/>
              <a:ea typeface="Times New Roman"/>
              <a:cs typeface="Times New Roman"/>
              <a:sym typeface="Times New Roman"/>
            </a:endParaRPr>
          </a:p>
          <a:p>
            <a:pPr marL="697865" lvl="1" indent="-227965" algn="just" rtl="0">
              <a:lnSpc>
                <a:spcPct val="100000"/>
              </a:lnSpc>
              <a:spcBef>
                <a:spcPts val="505"/>
              </a:spcBef>
              <a:spcAft>
                <a:spcPts val="0"/>
              </a:spcAft>
              <a:buSzPts val="1600"/>
              <a:buFont typeface="Times New Roman"/>
              <a:buChar char="•"/>
            </a:pPr>
            <a:r>
              <a:rPr lang="en-US" sz="1600">
                <a:latin typeface="Times New Roman"/>
                <a:ea typeface="Times New Roman"/>
                <a:cs typeface="Times New Roman"/>
                <a:sym typeface="Times New Roman"/>
              </a:rPr>
              <a:t>Graph Representation of Notes</a:t>
            </a:r>
            <a:endParaRPr sz="1600">
              <a:latin typeface="Times New Roman"/>
              <a:ea typeface="Times New Roman"/>
              <a:cs typeface="Times New Roman"/>
              <a:sym typeface="Times New Roman"/>
            </a:endParaRPr>
          </a:p>
          <a:p>
            <a:pPr marL="697865" lvl="1" indent="-227965" algn="just" rtl="0">
              <a:lnSpc>
                <a:spcPct val="100000"/>
              </a:lnSpc>
              <a:spcBef>
                <a:spcPts val="505"/>
              </a:spcBef>
              <a:spcAft>
                <a:spcPts val="0"/>
              </a:spcAft>
              <a:buSzPts val="1600"/>
              <a:buFont typeface="Times New Roman"/>
              <a:buChar char="•"/>
            </a:pPr>
            <a:r>
              <a:rPr lang="en-US" sz="1600">
                <a:latin typeface="Times New Roman"/>
                <a:ea typeface="Times New Roman"/>
                <a:cs typeface="Times New Roman"/>
                <a:sym typeface="Times New Roman"/>
              </a:rPr>
              <a:t>Mapped Classifier with Dot Product</a:t>
            </a:r>
            <a:endParaRPr sz="1600">
              <a:latin typeface="Times New Roman"/>
              <a:ea typeface="Times New Roman"/>
              <a:cs typeface="Times New Roman"/>
              <a:sym typeface="Times New Roman"/>
            </a:endParaRPr>
          </a:p>
          <a:p>
            <a:pPr marL="240665" lvl="0" indent="-227965" algn="just" rtl="0">
              <a:lnSpc>
                <a:spcPct val="100000"/>
              </a:lnSpc>
              <a:spcBef>
                <a:spcPts val="994"/>
              </a:spcBef>
              <a:spcAft>
                <a:spcPts val="0"/>
              </a:spcAft>
              <a:buSzPts val="1600"/>
              <a:buFont typeface="Arial"/>
              <a:buChar char="•"/>
            </a:pPr>
            <a:r>
              <a:rPr lang="en-US" sz="1600" b="1">
                <a:latin typeface="Times New Roman"/>
                <a:ea typeface="Times New Roman"/>
                <a:cs typeface="Times New Roman"/>
                <a:sym typeface="Times New Roman"/>
              </a:rPr>
              <a:t>CR-GCN (Channel Relationship-Based Graph Convolutional Network)</a:t>
            </a:r>
            <a:endParaRPr sz="1600">
              <a:latin typeface="Times New Roman"/>
              <a:ea typeface="Times New Roman"/>
              <a:cs typeface="Times New Roman"/>
              <a:sym typeface="Times New Roman"/>
            </a:endParaRPr>
          </a:p>
          <a:p>
            <a:pPr marL="697865" lvl="1" indent="-227965" algn="just" rtl="0">
              <a:lnSpc>
                <a:spcPct val="100000"/>
              </a:lnSpc>
              <a:spcBef>
                <a:spcPts val="505"/>
              </a:spcBef>
              <a:spcAft>
                <a:spcPts val="0"/>
              </a:spcAft>
              <a:buSzPts val="1600"/>
              <a:buFont typeface="Arial"/>
              <a:buChar char="•"/>
            </a:pPr>
            <a:r>
              <a:rPr lang="en-US" sz="1600">
                <a:latin typeface="Times New Roman"/>
                <a:ea typeface="Times New Roman"/>
                <a:cs typeface="Times New Roman"/>
                <a:sym typeface="Times New Roman"/>
              </a:rPr>
              <a:t> CNN for spatial features, LSTM for temporal dependencies, and GCN for modeling relationships between notes in a graph-based format.</a:t>
            </a:r>
            <a:endParaRPr sz="1600">
              <a:latin typeface="Times New Roman"/>
              <a:ea typeface="Times New Roman"/>
              <a:cs typeface="Times New Roman"/>
              <a:sym typeface="Times New Roman"/>
            </a:endParaRPr>
          </a:p>
          <a:p>
            <a:pPr marL="240665" lvl="0" indent="-227965" algn="just" rtl="0">
              <a:lnSpc>
                <a:spcPct val="100000"/>
              </a:lnSpc>
              <a:spcBef>
                <a:spcPts val="1000"/>
              </a:spcBef>
              <a:spcAft>
                <a:spcPts val="0"/>
              </a:spcAft>
              <a:buSzPts val="1600"/>
              <a:buFont typeface="Arial"/>
              <a:buChar char="•"/>
            </a:pPr>
            <a:r>
              <a:rPr lang="en-US" sz="1600" b="1">
                <a:latin typeface="Times New Roman"/>
                <a:ea typeface="Times New Roman"/>
                <a:cs typeface="Times New Roman"/>
                <a:sym typeface="Times New Roman"/>
              </a:rPr>
              <a:t>Performance:</a:t>
            </a:r>
            <a:endParaRPr sz="1600">
              <a:latin typeface="Times New Roman"/>
              <a:ea typeface="Times New Roman"/>
              <a:cs typeface="Times New Roman"/>
              <a:sym typeface="Times New Roman"/>
            </a:endParaRPr>
          </a:p>
          <a:p>
            <a:pPr marL="697865" lvl="1" indent="-227965" algn="just" rtl="0">
              <a:lnSpc>
                <a:spcPct val="100000"/>
              </a:lnSpc>
              <a:spcBef>
                <a:spcPts val="505"/>
              </a:spcBef>
              <a:spcAft>
                <a:spcPts val="0"/>
              </a:spcAft>
              <a:buSzPts val="1600"/>
              <a:buFont typeface="Arial"/>
              <a:buChar char="•"/>
            </a:pPr>
            <a:r>
              <a:rPr lang="en-US" sz="1600" b="1">
                <a:latin typeface="Times New Roman"/>
                <a:ea typeface="Times New Roman"/>
                <a:cs typeface="Times New Roman"/>
                <a:sym typeface="Times New Roman"/>
              </a:rPr>
              <a:t>Datasets &amp; Accuracies:</a:t>
            </a:r>
            <a:endParaRPr sz="1600">
              <a:latin typeface="Times New Roman"/>
              <a:ea typeface="Times New Roman"/>
              <a:cs typeface="Times New Roman"/>
              <a:sym typeface="Times New Roman"/>
            </a:endParaRPr>
          </a:p>
          <a:p>
            <a:pPr marL="1155700" lvl="2" indent="-228600" algn="just" rtl="0">
              <a:lnSpc>
                <a:spcPct val="100000"/>
              </a:lnSpc>
              <a:spcBef>
                <a:spcPts val="490"/>
              </a:spcBef>
              <a:spcAft>
                <a:spcPts val="0"/>
              </a:spcAft>
              <a:buSzPts val="1600"/>
              <a:buFont typeface="Arial"/>
              <a:buChar char="•"/>
            </a:pPr>
            <a:r>
              <a:rPr lang="en-US" sz="1600">
                <a:latin typeface="Times New Roman"/>
                <a:ea typeface="Times New Roman"/>
                <a:cs typeface="Times New Roman"/>
                <a:sym typeface="Times New Roman"/>
              </a:rPr>
              <a:t>MAESTRO (v2) : Precision - 97.38%, Recall - 96.21%, F1-Score - 96.88%</a:t>
            </a:r>
            <a:endParaRPr sz="1600">
              <a:latin typeface="Times New Roman"/>
              <a:ea typeface="Times New Roman"/>
              <a:cs typeface="Times New Roman"/>
              <a:sym typeface="Times New Roman"/>
            </a:endParaRPr>
          </a:p>
          <a:p>
            <a:pPr marL="1155700" lvl="2" indent="-228600" algn="just" rtl="0">
              <a:lnSpc>
                <a:spcPct val="100000"/>
              </a:lnSpc>
              <a:spcBef>
                <a:spcPts val="490"/>
              </a:spcBef>
              <a:spcAft>
                <a:spcPts val="0"/>
              </a:spcAft>
              <a:buSzPts val="1600"/>
              <a:buFont typeface="Times New Roman"/>
              <a:buChar char="•"/>
            </a:pPr>
            <a:r>
              <a:rPr lang="en-US" sz="1600">
                <a:latin typeface="Times New Roman"/>
                <a:ea typeface="Times New Roman"/>
                <a:cs typeface="Times New Roman"/>
                <a:sym typeface="Times New Roman"/>
              </a:rPr>
              <a:t>MAPS 	Dataset  : Precision - 84.30%, Recall - 84.65%, F1-Score - 84.48%</a:t>
            </a:r>
            <a:endParaRPr sz="1600">
              <a:latin typeface="Times New Roman"/>
              <a:ea typeface="Times New Roman"/>
              <a:cs typeface="Times New Roman"/>
              <a:sym typeface="Times New Roman"/>
            </a:endParaRPr>
          </a:p>
          <a:p>
            <a:pPr marL="240665" lvl="0" indent="-227965" algn="just" rtl="0">
              <a:lnSpc>
                <a:spcPct val="100000"/>
              </a:lnSpc>
              <a:spcBef>
                <a:spcPts val="994"/>
              </a:spcBef>
              <a:spcAft>
                <a:spcPts val="0"/>
              </a:spcAft>
              <a:buSzPts val="1600"/>
              <a:buFont typeface="Arial"/>
              <a:buChar char="•"/>
            </a:pPr>
            <a:r>
              <a:rPr lang="en-US" sz="1600" b="1">
                <a:latin typeface="Times New Roman"/>
                <a:ea typeface="Times New Roman"/>
                <a:cs typeface="Times New Roman"/>
                <a:sym typeface="Times New Roman"/>
              </a:rPr>
              <a:t>Advantages:</a:t>
            </a:r>
            <a:endParaRPr sz="1600">
              <a:latin typeface="Times New Roman"/>
              <a:ea typeface="Times New Roman"/>
              <a:cs typeface="Times New Roman"/>
              <a:sym typeface="Times New Roman"/>
            </a:endParaRPr>
          </a:p>
          <a:p>
            <a:pPr marL="697865" lvl="1" indent="-227965" algn="just" rtl="0">
              <a:lnSpc>
                <a:spcPct val="100000"/>
              </a:lnSpc>
              <a:spcBef>
                <a:spcPts val="505"/>
              </a:spcBef>
              <a:spcAft>
                <a:spcPts val="0"/>
              </a:spcAft>
              <a:buSzPts val="1600"/>
              <a:buFont typeface="Arial"/>
              <a:buChar char="•"/>
            </a:pPr>
            <a:r>
              <a:rPr lang="en-US" sz="1600">
                <a:latin typeface="Times New Roman"/>
                <a:ea typeface="Times New Roman"/>
                <a:cs typeface="Times New Roman"/>
                <a:sym typeface="Times New Roman"/>
              </a:rPr>
              <a:t>Joint Feature and Label Learning</a:t>
            </a:r>
            <a:endParaRPr sz="1600">
              <a:latin typeface="Times New Roman"/>
              <a:ea typeface="Times New Roman"/>
              <a:cs typeface="Times New Roman"/>
              <a:sym typeface="Times New Roman"/>
            </a:endParaRPr>
          </a:p>
          <a:p>
            <a:pPr marL="697865" lvl="1" indent="-227965" algn="just" rtl="0">
              <a:lnSpc>
                <a:spcPct val="100000"/>
              </a:lnSpc>
              <a:spcBef>
                <a:spcPts val="505"/>
              </a:spcBef>
              <a:spcAft>
                <a:spcPts val="0"/>
              </a:spcAft>
              <a:buSzPts val="1600"/>
              <a:buFont typeface="Arial"/>
              <a:buChar char="•"/>
            </a:pPr>
            <a:r>
              <a:rPr lang="en-US" sz="1600">
                <a:latin typeface="Times New Roman"/>
                <a:ea typeface="Times New Roman"/>
                <a:cs typeface="Times New Roman"/>
                <a:sym typeface="Times New Roman"/>
              </a:rPr>
              <a:t>Scalable to Multi-Label Tasks</a:t>
            </a:r>
            <a:endParaRPr sz="1600">
              <a:latin typeface="Times New Roman"/>
              <a:ea typeface="Times New Roman"/>
              <a:cs typeface="Times New Roman"/>
              <a:sym typeface="Times New Roman"/>
            </a:endParaRPr>
          </a:p>
          <a:p>
            <a:pPr marL="697865" lvl="1" indent="-227965" algn="just" rtl="0">
              <a:lnSpc>
                <a:spcPct val="100000"/>
              </a:lnSpc>
              <a:spcBef>
                <a:spcPts val="495"/>
              </a:spcBef>
              <a:spcAft>
                <a:spcPts val="0"/>
              </a:spcAft>
              <a:buSzPts val="1600"/>
              <a:buFont typeface="Arial"/>
              <a:buChar char="•"/>
            </a:pPr>
            <a:r>
              <a:rPr lang="en-US" sz="1600">
                <a:latin typeface="Times New Roman"/>
                <a:ea typeface="Times New Roman"/>
                <a:cs typeface="Times New Roman"/>
                <a:sym typeface="Times New Roman"/>
              </a:rPr>
              <a:t>Improved Performance for Complex Music and Generalizable to Other Domains</a:t>
            </a:r>
            <a:endParaRPr sz="1600">
              <a:latin typeface="Times New Roman"/>
              <a:ea typeface="Times New Roman"/>
              <a:cs typeface="Times New Roman"/>
              <a:sym typeface="Times New Roman"/>
            </a:endParaRPr>
          </a:p>
        </p:txBody>
      </p:sp>
      <p:pic>
        <p:nvPicPr>
          <p:cNvPr id="101" name="Google Shape;101;p15"/>
          <p:cNvPicPr preferRelativeResize="0"/>
          <p:nvPr/>
        </p:nvPicPr>
        <p:blipFill rotWithShape="1">
          <a:blip r:embed="rId3">
            <a:alphaModFix/>
          </a:blip>
          <a:srcRect/>
          <a:stretch/>
        </p:blipFill>
        <p:spPr>
          <a:xfrm>
            <a:off x="9783064" y="81216"/>
            <a:ext cx="2281047" cy="737425"/>
          </a:xfrm>
          <a:prstGeom prst="rect">
            <a:avLst/>
          </a:prstGeom>
          <a:noFill/>
          <a:ln>
            <a:noFill/>
          </a:ln>
        </p:spPr>
      </p:pic>
      <p:pic>
        <p:nvPicPr>
          <p:cNvPr id="102" name="Google Shape;102;p15"/>
          <p:cNvPicPr preferRelativeResize="0"/>
          <p:nvPr/>
        </p:nvPicPr>
        <p:blipFill>
          <a:blip r:embed="rId4">
            <a:alphaModFix/>
          </a:blip>
          <a:stretch>
            <a:fillRect/>
          </a:stretch>
        </p:blipFill>
        <p:spPr>
          <a:xfrm>
            <a:off x="7195275" y="1323675"/>
            <a:ext cx="4604725" cy="1779700"/>
          </a:xfrm>
          <a:prstGeom prst="rect">
            <a:avLst/>
          </a:prstGeom>
          <a:noFill/>
          <a:ln>
            <a:noFill/>
          </a:ln>
        </p:spPr>
      </p:pic>
      <p:pic>
        <p:nvPicPr>
          <p:cNvPr id="103" name="Google Shape;103;p15"/>
          <p:cNvPicPr preferRelativeResize="0"/>
          <p:nvPr/>
        </p:nvPicPr>
        <p:blipFill>
          <a:blip r:embed="rId5">
            <a:alphaModFix/>
          </a:blip>
          <a:stretch>
            <a:fillRect/>
          </a:stretch>
        </p:blipFill>
        <p:spPr>
          <a:xfrm>
            <a:off x="8286075" y="3209325"/>
            <a:ext cx="3778025" cy="34731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44F7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3096</Words>
  <Application>Microsoft Office PowerPoint</Application>
  <PresentationFormat>Widescreen</PresentationFormat>
  <Paragraphs>234</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Times New Roman</vt:lpstr>
      <vt:lpstr>Office Theme</vt:lpstr>
      <vt:lpstr>PowerPoint Presentation</vt:lpstr>
      <vt:lpstr>PowerPoint Presentation</vt:lpstr>
      <vt:lpstr>PowerPoint Presentation</vt:lpstr>
      <vt:lpstr>BASE PAPER</vt:lpstr>
      <vt:lpstr>To design an Automatic Music Transcription (AMT) system that accurately converts complex polyphonic audio signals into symbolic music representations by capturing note interdependencies and temporal dynamics. To deploy the model as a back-end in an user-friendly    web application.</vt:lpstr>
      <vt:lpstr>ABSTRACT</vt:lpstr>
      <vt:lpstr>LITERATURE SURVEY</vt:lpstr>
      <vt:lpstr>DATASET PREPARATION</vt:lpstr>
      <vt:lpstr>EXISTING SYSTEM</vt:lpstr>
      <vt:lpstr>EXISTING SYSTEM</vt:lpstr>
      <vt:lpstr>LIMITATIONS OF EXISTING SYSTEM</vt:lpstr>
      <vt:lpstr>LIMITATIONS OF EXISTING SYSTEM</vt:lpstr>
      <vt:lpstr>SPECIFICATIONS AND REQUIREMENTS</vt:lpstr>
      <vt:lpstr>SPECIFICATIONS AND REQUIREMENTS</vt:lpstr>
      <vt:lpstr>MODULE</vt:lpstr>
      <vt:lpstr>PowerPoint Presentation</vt:lpstr>
      <vt:lpstr>PowerPoint Presentation</vt:lpstr>
      <vt:lpstr>PowerPoint Presentation</vt:lpstr>
      <vt:lpstr>PowerPoint Presentation</vt:lpstr>
      <vt:lpstr>MODULE 1: DATA PREPROCESSING </vt:lpstr>
      <vt:lpstr>MODULE 1: DATA SPLITTING</vt:lpstr>
      <vt:lpstr>PowerPoint Presentation</vt:lpstr>
      <vt:lpstr>MODULE 2: FEATURE LEARNING CNN + LSTM</vt:lpstr>
      <vt:lpstr>PowerPoint Presentation</vt:lpstr>
      <vt:lpstr>MODULE 3: LABEL LEARNING USING GCN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Sambath Kumar</cp:lastModifiedBy>
  <cp:revision>1</cp:revision>
  <dcterms:modified xsi:type="dcterms:W3CDTF">2025-03-17T08:04:44Z</dcterms:modified>
</cp:coreProperties>
</file>