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C6A804-41EC-4DB7-9685-237C2D8B052D}">
  <a:tblStyle styleId="{E8C6A804-41EC-4DB7-9685-237C2D8B052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9a490efa9_1_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329a490efa9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dba94b90d_0_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2dba94b9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310e69ea1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310e69ea14_0_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310e69ea1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310e69ea14_0_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10e69ea1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10e69ea14_0_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928366" y="48895"/>
            <a:ext cx="6335267" cy="127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1862708" y="1944370"/>
            <a:ext cx="8466582" cy="1589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2212" y="1611985"/>
            <a:ext cx="10107549" cy="47219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2928366" y="48895"/>
            <a:ext cx="6335267" cy="127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928366" y="48895"/>
            <a:ext cx="6335267" cy="127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28366" y="48895"/>
            <a:ext cx="6335267" cy="127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862708" y="1944370"/>
            <a:ext cx="8466582" cy="1589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sigpro.2023.10913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1380525" y="2151500"/>
            <a:ext cx="11673300" cy="1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025" rIns="0" bIns="0" anchor="t" anchorCtr="0">
            <a:spAutoFit/>
          </a:bodyPr>
          <a:lstStyle/>
          <a:p>
            <a:pPr marL="1117600" marR="5080" lvl="0" indent="-1104900" algn="l" rtl="0">
              <a:lnSpc>
                <a:spcPct val="107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/>
              <a:t>DEEP LEARNING-BASED AUTOMATIC MUSIC TRANSCRIPTION USING CR-GCN</a:t>
            </a:r>
            <a:endParaRPr sz="3400"/>
          </a:p>
        </p:txBody>
      </p:sp>
      <p:sp>
        <p:nvSpPr>
          <p:cNvPr id="45" name="Google Shape;45;p7"/>
          <p:cNvSpPr txBox="1"/>
          <p:nvPr/>
        </p:nvSpPr>
        <p:spPr>
          <a:xfrm>
            <a:off x="1224725" y="4221600"/>
            <a:ext cx="4950900" cy="21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22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126003238   Selvakarthik S 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126003241   Shanthosh Kumar R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126003218   Rithvik 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6500699" y="4221600"/>
            <a:ext cx="5157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Project Guide – Dr. Emily Jenifer 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6152" y="98297"/>
            <a:ext cx="7924800" cy="147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2928366" y="48895"/>
            <a:ext cx="6335400" cy="1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875" rIns="0" bIns="0" anchor="t" anchorCtr="0">
            <a:spAutoFit/>
          </a:bodyPr>
          <a:lstStyle/>
          <a:p>
            <a:pPr marL="70739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EXISTING SYSTEM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720350" y="1467775"/>
            <a:ext cx="7436700" cy="51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5550" rIns="0" bIns="0" anchor="t" anchorCtr="0">
            <a:spAutoFit/>
          </a:bodyPr>
          <a:lstStyle/>
          <a:p>
            <a:pPr marL="240665" lvl="0" indent="-22796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 b="1">
                <a:latin typeface="Times New Roman"/>
                <a:ea typeface="Times New Roman"/>
                <a:cs typeface="Times New Roman"/>
                <a:sym typeface="Times New Roman"/>
              </a:rPr>
              <a:t>Key Features: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7865" lvl="1" indent="-227965" algn="just" rtl="0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Combination of CNN, RNN, GCN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7865" lvl="1" indent="-227965" algn="just" rtl="0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Two Stage Learning - Feature Learning and Label Learning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7865" lvl="1" indent="-227965" algn="just" rtl="0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Graph Representation of Notes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7865" lvl="1" indent="-227965" algn="just" rtl="0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Mapped Classifier with Dot Product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0665" lvl="0" indent="-227965" algn="just" rtl="0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 b="1">
                <a:latin typeface="Times New Roman"/>
                <a:ea typeface="Times New Roman"/>
                <a:cs typeface="Times New Roman"/>
                <a:sym typeface="Times New Roman"/>
              </a:rPr>
              <a:t>CR-GCN (Channel Relationship-Based Graph Convolutional Network)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7865" lvl="1" indent="-227965" algn="just" rtl="0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CNN for spatial features, LSTM for temporal dependencies, and GCN for modeling relationships between notes in a graph-based format.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0665" lvl="0" indent="-227965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 b="1">
                <a:latin typeface="Times New Roman"/>
                <a:ea typeface="Times New Roman"/>
                <a:cs typeface="Times New Roman"/>
                <a:sym typeface="Times New Roman"/>
              </a:rPr>
              <a:t>Performance: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7865" lvl="1" indent="-227965" algn="just" rtl="0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 b="1">
                <a:latin typeface="Times New Roman"/>
                <a:ea typeface="Times New Roman"/>
                <a:cs typeface="Times New Roman"/>
                <a:sym typeface="Times New Roman"/>
              </a:rPr>
              <a:t>Datasets &amp; Accuracies: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55700" lvl="2" indent="-228600" algn="just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MAESTRO (v2) : Precision - 97.38%, Recall - 96.21%, F1-Score - 96.88%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55700" lvl="2" indent="-228600" algn="just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MAPS 	Dataset  : Precision - 84.30%, Recall - 84.65%, F1-Score - 84.48%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0665" lvl="0" indent="-227965" algn="just" rtl="0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 b="1">
                <a:latin typeface="Times New Roman"/>
                <a:ea typeface="Times New Roman"/>
                <a:cs typeface="Times New Roman"/>
                <a:sym typeface="Times New Roman"/>
              </a:rPr>
              <a:t>Advantages: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7865" lvl="1" indent="-227965" algn="just" rtl="0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Joint Feature and Label Learning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7865" lvl="1" indent="-227965" algn="just" rtl="0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Scalable to Multi-Label Tasks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7865" lvl="1" indent="-227965" algn="just" rtl="0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Improved Performance for Complex Music and Generalizable to Other Domains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3064" y="81216"/>
            <a:ext cx="2281047" cy="7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5275" y="1323675"/>
            <a:ext cx="4604725" cy="17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6075" y="3209325"/>
            <a:ext cx="3778025" cy="34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2928366" y="48895"/>
            <a:ext cx="6335400" cy="12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875" rIns="0" bIns="0" anchor="t" anchorCtr="0">
            <a:spAutoFit/>
          </a:bodyPr>
          <a:lstStyle/>
          <a:p>
            <a:pPr marL="70739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EXISTING SYSTEM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3064" y="81216"/>
            <a:ext cx="2281048" cy="7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950" y="1323003"/>
            <a:ext cx="11679926" cy="53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1105075" y="322575"/>
            <a:ext cx="88047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PROPOSED SYSTEM (OPTIONAL)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916939" y="1212875"/>
            <a:ext cx="68478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9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3064" y="81216"/>
            <a:ext cx="2281047" cy="7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1226250" y="4929600"/>
            <a:ext cx="4652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10400" y="4251050"/>
            <a:ext cx="11131200" cy="19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present to you a 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novel hybrid model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integrates 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pretrained audio Transformers (Wav2Vec2, </a:t>
            </a:r>
            <a:r>
              <a:rPr lang="en-US" sz="2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HuBERT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AST) for feature extraction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Transformers (</a:t>
            </a:r>
            <a:r>
              <a:rPr lang="en-US" sz="2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Graphormer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GAT) to model note dependencies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followed by 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fusion techniques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 </a:t>
            </a: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Sigmoid Multi-Label classifier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automatic music transcription. 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approach effectively captures both 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temporal and structural musical relationships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enhancing note prediction accuracy</a:t>
            </a:r>
            <a:endParaRPr sz="3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4F9C56-5FCB-CE14-CF40-CADAAF609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67" y="1011290"/>
            <a:ext cx="12060333" cy="31913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3481578" y="322580"/>
            <a:ext cx="52299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426157" y="1473275"/>
            <a:ext cx="11147100" cy="3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925" rIns="0" bIns="0" anchor="t" anchorCtr="0">
            <a:sp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The objective of the project is to integrate the techniques of CNN, RNN, GCN for effective Automatic Music Transcription (AMT). The accuracy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outcome of Bi-LSTM, CRNN, CNN and other existing models were analyzed and compared. From the obtained results, we can infer that CR-GCN Model has outperformed other models in terms of metrics and has shown excellent generalization capabilities to unseen data. This highlights the potential of graph-based learning in enhancing music transcription tasks. Future work can focus on refining the model architecture and incorporating additional musical features for further improvements.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3064" y="81216"/>
            <a:ext cx="2281048" cy="7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928366" y="48895"/>
            <a:ext cx="6335267" cy="127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90950" rIns="0" bIns="0" anchor="t" anchorCtr="0">
            <a:spAutoFit/>
          </a:bodyPr>
          <a:lstStyle/>
          <a:p>
            <a:pPr marL="14116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932814" y="1162136"/>
            <a:ext cx="10326300" cy="53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625" rIns="0" bIns="0" anchor="t" anchorCtr="0">
            <a:spAutoFit/>
          </a:bodyPr>
          <a:lstStyle/>
          <a:p>
            <a:pPr marL="369570" marR="135890" lvl="0" indent="-35687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lain"/>
            </a:pP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Xiao, Z., Chen, X., &amp; Zhou, L. (2023). Polyphonic piano transcription based on graph convolutional network. </a:t>
            </a:r>
            <a:r>
              <a:rPr lang="en-US" sz="2000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Signal Processing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212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109134.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353060" algn="l" rtl="0">
              <a:lnSpc>
                <a:spcPct val="114000"/>
              </a:lnSpc>
              <a:spcBef>
                <a:spcPts val="725"/>
              </a:spcBef>
              <a:spcAft>
                <a:spcPts val="0"/>
              </a:spcAft>
              <a:buSzPts val="2000"/>
              <a:buFont typeface="Times New Roman"/>
              <a:buAutoNum type="arabicPlain"/>
            </a:pP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Edwards, D., Dixon, S., Benetos, E., Maezawa, A., &amp; Kusaka, Y. (2024). A Data-Driven Analysis of Robust Automatic Piano Transcription. </a:t>
            </a:r>
            <a:r>
              <a:rPr lang="en-US" sz="2000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IEEE Signal Processing Letters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0205" marR="104139" lvl="0" indent="-357505" algn="l" rtl="0">
              <a:lnSpc>
                <a:spcPct val="108000"/>
              </a:lnSpc>
              <a:spcBef>
                <a:spcPts val="1040"/>
              </a:spcBef>
              <a:spcAft>
                <a:spcPts val="0"/>
              </a:spcAft>
              <a:buSzPts val="2000"/>
              <a:buFont typeface="Times New Roman"/>
              <a:buAutoNum type="arabicPlain" startAt="3"/>
            </a:pP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Saputra, F., Namyu, U. G., Vincent, D. S., &amp; Gema, A. P. (2021). Automatic piano sheet music transcription with machine learning. </a:t>
            </a:r>
            <a:r>
              <a:rPr lang="en-US" sz="2000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Journal of Computer Science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(3), 178-187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9570" lvl="0" indent="-356870" algn="l" rtl="0">
              <a:lnSpc>
                <a:spcPct val="114000"/>
              </a:lnSpc>
              <a:spcBef>
                <a:spcPts val="725"/>
              </a:spcBef>
              <a:spcAft>
                <a:spcPts val="0"/>
              </a:spcAft>
              <a:buSzPts val="2000"/>
              <a:buFont typeface="Times New Roman"/>
              <a:buAutoNum type="arabicPlain" startAt="3"/>
            </a:pP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Guo, R., &amp; Zhu, Y. (2025). Research on the Recognition of Piano-Playing Notes by a Music Transcription Algorithm. </a:t>
            </a:r>
            <a:r>
              <a:rPr lang="en-US" sz="2000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Journal of Advanced Computational Intelligence and Intelligent Informatics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(1), 152-157.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180340" lvl="0" indent="-353060" algn="l" rtl="0">
              <a:lnSpc>
                <a:spcPct val="108000"/>
              </a:lnSpc>
              <a:spcBef>
                <a:spcPts val="1025"/>
              </a:spcBef>
              <a:spcAft>
                <a:spcPts val="0"/>
              </a:spcAft>
              <a:buSzPts val="2000"/>
              <a:buFont typeface="Times New Roman"/>
              <a:buAutoNum type="arabicPlain" startAt="5"/>
            </a:pP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 la Fuente, C., Valero-Mas, J. J., Castellanos, F. J., &amp; Calvo-Zaragoza, J. (2022). Multimodal image and audio music transcription. </a:t>
            </a:r>
            <a:r>
              <a:rPr lang="en-US" sz="2000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International Journal of Multimedia Information Retrieval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(1), 77-84.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6235" lvl="0" indent="-343535" algn="l" rtl="0">
              <a:lnSpc>
                <a:spcPct val="114000"/>
              </a:lnSpc>
              <a:spcBef>
                <a:spcPts val="740"/>
              </a:spcBef>
              <a:spcAft>
                <a:spcPts val="0"/>
              </a:spcAft>
              <a:buSzPts val="2000"/>
              <a:buFont typeface="Times New Roman"/>
              <a:buAutoNum type="arabicPlain" startAt="5"/>
            </a:pP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Wan, Y., Wang, X., Zhou, R., &amp; Yan, Y. (2015). Automatic piano music transcription using audio‐visual features. </a:t>
            </a:r>
            <a:r>
              <a:rPr lang="en-US" sz="2000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Chinese Journal of Electronics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(3), 596-603.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3064" y="81216"/>
            <a:ext cx="2281047" cy="7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3493" y="0"/>
            <a:ext cx="9928506" cy="6806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4215408" y="434470"/>
            <a:ext cx="8466600" cy="831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53" name="Google Shape;53;p8"/>
          <p:cNvSpPr txBox="1"/>
          <p:nvPr/>
        </p:nvSpPr>
        <p:spPr>
          <a:xfrm>
            <a:off x="275400" y="1489500"/>
            <a:ext cx="11916600" cy="52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is a major stress-buster for billions around the world. While we listen to millions of songs each year, certain tunes stay with us in our minds.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Musicians often transcribe these melodies into music sheets to aid in composition and performance.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goal is to convert a piece of music into its corresponding notes using a CR-GCN model.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this process accessible to everyone, we plan to develop a web application where users can upload a music file, and our model will generate the corresponding music notes, which will be displayed as a music sheet within the application.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442410" y="359056"/>
            <a:ext cx="8466600" cy="831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OBJECTIVE</a:t>
            </a:r>
            <a:endParaRPr b="1" dirty="0"/>
          </a:p>
        </p:txBody>
      </p:sp>
      <p:sp>
        <p:nvSpPr>
          <p:cNvPr id="59" name="Google Shape;59;p9"/>
          <p:cNvSpPr txBox="1"/>
          <p:nvPr/>
        </p:nvSpPr>
        <p:spPr>
          <a:xfrm>
            <a:off x="275400" y="1720500"/>
            <a:ext cx="119166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en-US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an approach to convert an audio file (music) into its corresponding musical notes.</a:t>
            </a: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en-US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identify and leverage efficient feature selection algorithms.</a:t>
            </a: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en-US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select and utilize suitable classification algorithms.</a:t>
            </a: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en-US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construct a model with the highest possible accuracy through rigorous training and testing on large datasets.</a:t>
            </a: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en-US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deploy the model as a back-end in a user-friendly web application.</a:t>
            </a: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2306197" y="176197"/>
            <a:ext cx="6335400" cy="13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875" rIns="0" bIns="0" anchor="t" anchorCtr="0">
            <a:spAutoFit/>
          </a:bodyPr>
          <a:lstStyle/>
          <a:p>
            <a:pPr marL="193230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dirty="0"/>
              <a:t>BASE PAPER</a:t>
            </a:r>
            <a:endParaRPr sz="4600" b="1" dirty="0"/>
          </a:p>
        </p:txBody>
      </p:sp>
      <p:sp>
        <p:nvSpPr>
          <p:cNvPr id="65" name="Google Shape;65;p10"/>
          <p:cNvSpPr txBox="1"/>
          <p:nvPr/>
        </p:nvSpPr>
        <p:spPr>
          <a:xfrm>
            <a:off x="1464114" y="2808897"/>
            <a:ext cx="10167600" cy="18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240029" marR="5080" lvl="0" indent="-240029" algn="l" rtl="0">
              <a:lnSpc>
                <a:spcPct val="891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[1] Xiao, Z., Chen, X., &amp; Zhou, L. (2023). Polyphonic piano transcription based on graph convolutional network. Signal Processing, 212, 109134.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0029" lvl="0" indent="-240029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Doi : </a:t>
            </a:r>
            <a:r>
              <a:rPr lang="en-US" sz="3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https://doi.org/10.1016/j.sigpro.2023.109134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26017" y="91122"/>
            <a:ext cx="3038221" cy="7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986623" y="1760702"/>
            <a:ext cx="9672000" cy="2770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To design an Automatic Music Transcription (AMT) system that accurately converts complex polyphonic audio signals into symbolic music representations by capturing note interdependencies and temporal dynamics.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To deploy the model as a back-end in a user-friendly    web application.</a:t>
            </a:r>
            <a:endParaRPr sz="3000"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2011208" y="330220"/>
            <a:ext cx="84666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dirty="0"/>
              <a:t>PROBLEM STATEMENT</a:t>
            </a:r>
            <a:endParaRPr sz="4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2775966" y="-179705"/>
            <a:ext cx="6335400" cy="1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12950" rIns="0" bIns="0" anchor="t" anchorCtr="0">
            <a:spAutoFit/>
          </a:bodyPr>
          <a:lstStyle/>
          <a:p>
            <a:pPr marL="1644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</p:txBody>
      </p:sp>
      <p:sp>
        <p:nvSpPr>
          <p:cNvPr id="78" name="Google Shape;78;p12"/>
          <p:cNvSpPr txBox="1"/>
          <p:nvPr/>
        </p:nvSpPr>
        <p:spPr>
          <a:xfrm>
            <a:off x="405300" y="914695"/>
            <a:ext cx="11381400" cy="55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41300" marR="7620" lvl="0" indent="-254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The task of automatic music transcription (AMT) mainly focuses on converting audio signals to symbolic music representations, facilitating applications such as computational musicology and music analysis.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7620" lvl="0" indent="-254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One of the biggest problems is when multiple notes are played at the same time, dimension explosion can happen which makes it difficult for accurate music note transcription.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7620" lvl="0" indent="-254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To overcome this challenge, we have proposed a hybrid deep learning architecture combining Convolutional Neural Network for spatial feature extraction, bidirectional LSTMs or self-attention mechanisms for precise temporal note-level predictions and Graph Convolutional Network for accurate label learning to capture note interdependencies in polyphonic music.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7620" lvl="0" indent="-254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Experiments on public datasets like MAESTRO, MAPS,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GiantMIDI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show that the proposed methodology with F1-score of 96.88% is much more superior than existing methodologies like Onset and Frames,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Wavenet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Non-Negative Matrix Factorization (NMF).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7620" lvl="0" indent="-254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The generated music sheets validate the model’s accuracy and practical applicability, providing a valuable tool for musicians and researchers.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7620" lvl="0" indent="-254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By addressing the limitations of prior methods, the proposed approach CR-GCN (Channel Relationship-Based Graph Convolutional Network) represents a step forward in automated transcription technology, making it feasible for large-scale and real-time applications.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3064" y="81216"/>
            <a:ext cx="2281047" cy="7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3120644" y="-103505"/>
            <a:ext cx="61017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/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3064" y="81216"/>
            <a:ext cx="2281047" cy="737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3"/>
          <p:cNvGraphicFramePr/>
          <p:nvPr/>
        </p:nvGraphicFramePr>
        <p:xfrm>
          <a:off x="-7" y="586503"/>
          <a:ext cx="12192000" cy="6227960"/>
        </p:xfrm>
        <a:graphic>
          <a:graphicData uri="http://schemas.openxmlformats.org/drawingml/2006/table">
            <a:tbl>
              <a:tblPr firstRow="1" bandRow="1">
                <a:noFill/>
                <a:tableStyleId>{E8C6A804-41EC-4DB7-9685-237C2D8B052D}</a:tableStyleId>
              </a:tblPr>
              <a:tblGrid>
                <a:gridCol w="367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125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MERITS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DEMERITS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8025">
                <a:tc>
                  <a:txBody>
                    <a:bodyPr/>
                    <a:lstStyle/>
                    <a:p>
                      <a:pPr marL="91440" marR="54229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Data-Driven Analysis of Robust Automatic Piano Transcription</a:t>
                      </a:r>
                      <a:endParaRPr sz="16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10184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study improved note-onset accuracy to 88.4 F1-score on the MAPS dataset through data augmentation.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9664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 on out-of-distribution annotated piano data indicates challenges in generalizing to unseen data.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3950">
                <a:tc>
                  <a:txBody>
                    <a:bodyPr/>
                    <a:lstStyle/>
                    <a:p>
                      <a:pPr marL="91440" marR="65913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Automatic Piano Sheet Music Transcription with Machine Learning</a:t>
                      </a:r>
                      <a:endParaRPr sz="16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87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75945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BiLSTM architecture is identified as one of the effective for automatic piano music transcription, achieving a top F1-score of 74.80%.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87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6924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CNNs underperform significantly in music transcription tasks, achieving only an F1-score of 22.85% despite extensive hyper-parameter tuning.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87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39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Research on the Recognition of Piano-Playing Notes by a Music Transcription Algorithm</a:t>
                      </a:r>
                      <a:endParaRPr sz="16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87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7399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CRNN algorithm combines CNN and BiLSTM, achieving impressive F1-scores of 84.90%, 92.24%, and 79.27% for frames, notes, and offsets.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87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2512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study's results have limited generalizability due to small datatset, with further exploration of different piano note features needed to enhance recognition accuracy.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87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5175">
                <a:tc>
                  <a:txBody>
                    <a:bodyPr/>
                    <a:lstStyle/>
                    <a:p>
                      <a:pPr marL="0" marR="241934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Multimodal Image and Audio    Music Transcription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87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3815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multimodal framework combining OMR and AMT improves transcription accuracy by reducing errors up to 40% for more accurate music transcription.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87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593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proposed framework can degrade overall transcription accuracy if either OMR or AMT already performs near-perfectly. Overall Transcription may degrade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87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850">
                <a:tc>
                  <a:txBody>
                    <a:bodyPr/>
                    <a:lstStyle/>
                    <a:p>
                      <a:pPr marL="91440" marR="47498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Automatic Piano Music Transcription Using Audio-Visual Features</a:t>
                      </a:r>
                      <a:endParaRPr sz="16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6830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research uses audio-visual features to improve piano music transcription accuracy by 12.69%, surpassing audio-only systems.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system's dependency on specialized equipment, like an overhead camera, limits its practicality for general use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885361" y="-513984"/>
            <a:ext cx="7708343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07975" rIns="0" bIns="0" anchor="t" anchorCtr="0">
            <a:spAutoFit/>
          </a:bodyPr>
          <a:lstStyle/>
          <a:p>
            <a:pPr marL="1333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PREPARATION</a:t>
            </a:r>
            <a:endParaRPr dirty="0"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3064" y="81216"/>
            <a:ext cx="2281047" cy="7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4925" y="1092200"/>
            <a:ext cx="6249150" cy="34114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702977" y="618550"/>
            <a:ext cx="5676600" cy="3764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9525" rIns="0" bIns="0" anchor="t" anchorCtr="0">
            <a:spAutoFit/>
          </a:bodyPr>
          <a:lstStyle/>
          <a:p>
            <a:pPr marL="240028" lvl="0" indent="-2273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 b="1" dirty="0"/>
              <a:t>Datasets Used</a:t>
            </a:r>
            <a:r>
              <a:rPr lang="en-US" sz="2800" dirty="0"/>
              <a:t>:</a:t>
            </a:r>
            <a:br>
              <a:rPr lang="en-US" sz="2800" dirty="0"/>
            </a:br>
            <a:endParaRPr sz="500" b="1" dirty="0">
              <a:solidFill>
                <a:srgbClr val="072940"/>
              </a:solidFill>
              <a:highlight>
                <a:srgbClr val="FFFFFF"/>
              </a:highlight>
            </a:endParaRPr>
          </a:p>
          <a:p>
            <a: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2940"/>
              </a:buClr>
              <a:buSzPts val="2400"/>
              <a:buChar char="•"/>
            </a:pPr>
            <a:r>
              <a:rPr lang="en-US" sz="2400" b="1" dirty="0">
                <a:solidFill>
                  <a:srgbClr val="072940"/>
                </a:solidFill>
                <a:highlight>
                  <a:srgbClr val="FFFFFF"/>
                </a:highlight>
              </a:rPr>
              <a:t>The MAESTRO Dataset</a:t>
            </a:r>
            <a:endParaRPr sz="2400" b="1" dirty="0">
              <a:solidFill>
                <a:srgbClr val="072940"/>
              </a:solidFill>
              <a:highlight>
                <a:srgbClr val="FFFFFF"/>
              </a:highlight>
            </a:endParaRPr>
          </a:p>
          <a:p>
            <a:pPr marL="1213485" lvl="2" indent="-286385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dirty="0">
                <a:solidFill>
                  <a:srgbClr val="202124"/>
                </a:solidFill>
                <a:highlight>
                  <a:srgbClr val="FFFFFF"/>
                </a:highlight>
              </a:rPr>
              <a:t>MAESTRO (MIDI and Audio Edited for Synchronous Tracks and Organization) is a dataset composed of about 200 hours of virtuosic piano performances.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13485" lvl="2" indent="-28638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dirty="0">
                <a:solidFill>
                  <a:srgbClr val="202124"/>
                </a:solidFill>
                <a:highlight>
                  <a:srgbClr val="FFFFFF"/>
                </a:highlight>
              </a:rPr>
              <a:t>The audio files are captured with fine alignment (~3 </a:t>
            </a:r>
            <a:r>
              <a:rPr lang="en-US" sz="2000" dirty="0" err="1">
                <a:solidFill>
                  <a:srgbClr val="202124"/>
                </a:solidFill>
                <a:highlight>
                  <a:srgbClr val="FFFFFF"/>
                </a:highlight>
              </a:rPr>
              <a:t>ms</a:t>
            </a:r>
            <a:r>
              <a:rPr lang="en-US" sz="2000" dirty="0">
                <a:solidFill>
                  <a:srgbClr val="202124"/>
                </a:solidFill>
                <a:highlight>
                  <a:srgbClr val="FFFFFF"/>
                </a:highlight>
              </a:rPr>
              <a:t>) between note labels and audio waveforms.</a:t>
            </a:r>
            <a:br>
              <a:rPr lang="en-US" sz="2000" dirty="0">
                <a:solidFill>
                  <a:srgbClr val="202124"/>
                </a:solidFill>
                <a:highlight>
                  <a:srgbClr val="FFFFFF"/>
                </a:highlight>
              </a:rPr>
            </a:br>
            <a:endParaRPr sz="3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578850" y="3293058"/>
            <a:ext cx="11034300" cy="3252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9525" rIns="0" bIns="0" anchor="t" anchorCtr="0">
            <a:sp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 dirty="0">
                <a:solidFill>
                  <a:srgbClr val="202124"/>
                </a:solidFill>
                <a:highlight>
                  <a:srgbClr val="FFFFFF"/>
                </a:highlight>
              </a:rPr>
            </a:b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7230" lvl="1" indent="-227328" algn="l" rtl="0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 dirty="0"/>
              <a:t>  The MAPS Dataset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200150" lvl="2" indent="-3556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  <a:highlight>
                  <a:schemeClr val="lt1"/>
                </a:highlight>
              </a:rPr>
              <a:t>MAPS ( MIDI Aligned Piano Sounds ) , is a piano sound dataset dedicated to research on multi-F0 estimation and automatic transcription.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1200150" lvl="2" indent="-3556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  <a:highlight>
                  <a:schemeClr val="lt1"/>
                </a:highlight>
              </a:rPr>
              <a:t>The audio 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</a:rPr>
              <a:t>is composed of about 31 GB of CD-quality recordings in .wav format.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20015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</a:rPr>
              <a:t>The audio is obtained by means of Virtual Piano software and a Yamaha Disklavier, nine settings of different pianos and recording conditions were used.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20015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</a:rPr>
              <a:t>MAPS is freely released with a Creative Commons license.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1923069" y="-358650"/>
            <a:ext cx="8038281" cy="10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14075" rIns="0" bIns="0" anchor="t" anchorCtr="0">
            <a:spAutoFit/>
          </a:bodyPr>
          <a:lstStyle/>
          <a:p>
            <a:pPr marL="1333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PREPARATION</a:t>
            </a:r>
            <a:endParaRPr dirty="0"/>
          </a:p>
        </p:txBody>
      </p:sp>
      <p:sp>
        <p:nvSpPr>
          <p:cNvPr id="101" name="Google Shape;101;p15"/>
          <p:cNvSpPr txBox="1"/>
          <p:nvPr/>
        </p:nvSpPr>
        <p:spPr>
          <a:xfrm>
            <a:off x="210811" y="623828"/>
            <a:ext cx="11853300" cy="60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9350" rIns="0" bIns="0" anchor="t" anchorCtr="0">
            <a:spAutoFit/>
          </a:bodyPr>
          <a:lstStyle/>
          <a:p>
            <a:pPr marL="240028" lvl="0" indent="-2400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Preprocessing:</a:t>
            </a:r>
            <a:endParaRPr sz="2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7230" lvl="1" indent="-227328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Parsed MIDI data by extracting note onset times, pitches and velocities.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7230" lvl="1" indent="-227328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Normalized spectrogram values and applied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log-scaling for better learning.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7230" lvl="1" indent="-227328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Converted MIDI note timestamps to a frame-based representation matching the spectrogram to ensure precise time alignment between MIDI and audio frames.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7230" lvl="1" indent="-227328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 audio into fixed-length chunks for efficient training and testing.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0029" lvl="0" indent="-227329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Data Augmentation: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7230" marR="568960" lvl="1" indent="-227328" algn="l" rtl="0">
              <a:lnSpc>
                <a:spcPct val="107916"/>
              </a:lnSpc>
              <a:spcBef>
                <a:spcPts val="5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Transposed MIDI notes within a limited range (e.g., ±2 semitones) and varied note velocities and timings for diversity.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7230" marR="568960" lvl="1" indent="-227329" algn="l" rtl="0">
              <a:lnSpc>
                <a:spcPct val="107916"/>
              </a:lnSpc>
              <a:spcBef>
                <a:spcPts val="5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Applied time-stretching, pitch-shifting, and added noise to WAV files to improve model robustness.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0029" lvl="0" indent="-227329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Dataset Characteristics: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7230" marR="5080" lvl="1" indent="-227329" algn="l" rtl="0">
              <a:lnSpc>
                <a:spcPct val="107916"/>
              </a:lnSpc>
              <a:spcBef>
                <a:spcPts val="545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The datasets tested specific challenges, such as variations in handling tempo fluctuations, segmenting long recordings, and ensuring musical integrity.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3064" y="81216"/>
            <a:ext cx="2281047" cy="7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44F7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1557</Words>
  <Application>Microsoft Office PowerPoint</Application>
  <PresentationFormat>Widescreen</PresentationFormat>
  <Paragraphs>100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BASE PAPER</vt:lpstr>
      <vt:lpstr>To design an Automatic Music Transcription (AMT) system that accurately converts complex polyphonic audio signals into symbolic music representations by capturing note interdependencies and temporal dynamics. To deploy the model as a back-end in a user-friendly    web application.</vt:lpstr>
      <vt:lpstr>ABSTRACT</vt:lpstr>
      <vt:lpstr>LITERATURE SURVEY</vt:lpstr>
      <vt:lpstr>DATASET PREPARATION</vt:lpstr>
      <vt:lpstr>DATASET PREPARATION</vt:lpstr>
      <vt:lpstr>EXISTING SYSTEM</vt:lpstr>
      <vt:lpstr>EXISTING SYSTEM</vt:lpstr>
      <vt:lpstr>PROPOSED SYSTEM (OPTIONAL)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Sambath Kumar</cp:lastModifiedBy>
  <cp:revision>2</cp:revision>
  <dcterms:modified xsi:type="dcterms:W3CDTF">2025-02-17T09:27:10Z</dcterms:modified>
</cp:coreProperties>
</file>