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_rels/data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svg" /><Relationship Id="rId1" Type="http://schemas.openxmlformats.org/officeDocument/2006/relationships/image" Target="../media/image4.png" /><Relationship Id="rId6" Type="http://schemas.openxmlformats.org/officeDocument/2006/relationships/image" Target="../media/image9.svg" /><Relationship Id="rId5" Type="http://schemas.openxmlformats.org/officeDocument/2006/relationships/image" Target="../media/image8.png" /><Relationship Id="rId4" Type="http://schemas.openxmlformats.org/officeDocument/2006/relationships/image" Target="../media/image7.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svg" /><Relationship Id="rId1" Type="http://schemas.openxmlformats.org/officeDocument/2006/relationships/image" Target="../media/image4.png" /><Relationship Id="rId6" Type="http://schemas.openxmlformats.org/officeDocument/2006/relationships/image" Target="../media/image9.svg" /><Relationship Id="rId5" Type="http://schemas.openxmlformats.org/officeDocument/2006/relationships/image" Target="../media/image8.png" /><Relationship Id="rId4" Type="http://schemas.openxmlformats.org/officeDocument/2006/relationships/image" Target="../media/image7.svg" /></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214B30B-B2D4-44DA-AC94-FB9C3EDCC4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081DF0-67BF-440C-A869-655424CA18CE}">
      <dgm:prSet/>
      <dgm:spPr/>
      <dgm:t>
        <a:bodyPr/>
        <a:lstStyle/>
        <a:p>
          <a:r>
            <a:rPr lang="en-US"/>
            <a:t>Cybersecurity can be categorized into several types based on the focus of protection:1. Network Security: Focuses on securing the network infrastructure, including routers, switches, firewalls, and intrusion detection systems, to prevent unauthorized access and data interception.2. Endpoint Security: Involves protecting individual devices such as computers, laptops, smartphones, and tablets from malware, ransomware, and other malicious threats.3. Cloud Security: Concerned with securing data, applications, and infrastructure hosted in cloud environments, ensuring confidentiality, integrity, and availability.4. Application Security: Involves securing software applications and systems from vulnerabilities and ensuring that they are developed, tested, and deployed securely</a:t>
          </a:r>
        </a:p>
      </dgm:t>
    </dgm:pt>
    <dgm:pt modelId="{F5DED920-C509-42FB-87B4-1B15A0E2A04B}" type="parTrans" cxnId="{88E3D04C-AFDE-45CE-8B37-1A24744FF553}">
      <dgm:prSet/>
      <dgm:spPr/>
      <dgm:t>
        <a:bodyPr/>
        <a:lstStyle/>
        <a:p>
          <a:endParaRPr lang="en-US"/>
        </a:p>
      </dgm:t>
    </dgm:pt>
    <dgm:pt modelId="{F4EF8AAA-4F20-4BDF-BD4E-4871AE9852C7}" type="sibTrans" cxnId="{88E3D04C-AFDE-45CE-8B37-1A24744FF553}">
      <dgm:prSet/>
      <dgm:spPr/>
      <dgm:t>
        <a:bodyPr/>
        <a:lstStyle/>
        <a:p>
          <a:endParaRPr lang="en-US"/>
        </a:p>
      </dgm:t>
    </dgm:pt>
    <dgm:pt modelId="{9CC1CEB6-751D-4F76-851D-2791B8C2A545}">
      <dgm:prSet/>
      <dgm:spPr/>
      <dgm:t>
        <a:bodyPr/>
        <a:lstStyle/>
        <a:p>
          <a:r>
            <a:rPr lang="en-US"/>
            <a:t>5.Data Security: Focuses on protecting sensitive data from unauthorized access, disclosure, alteration, and destruction through encryption, access controls, and data loss prevention measures.</a:t>
          </a:r>
        </a:p>
      </dgm:t>
    </dgm:pt>
    <dgm:pt modelId="{1464E8E8-02F6-40F6-80E3-F05A63720FA4}" type="parTrans" cxnId="{6895D511-EB2E-41EB-AC41-6CB73E51BE4C}">
      <dgm:prSet/>
      <dgm:spPr/>
      <dgm:t>
        <a:bodyPr/>
        <a:lstStyle/>
        <a:p>
          <a:endParaRPr lang="en-US"/>
        </a:p>
      </dgm:t>
    </dgm:pt>
    <dgm:pt modelId="{0330BE94-993A-4B19-8DDD-647253B1DAB8}" type="sibTrans" cxnId="{6895D511-EB2E-41EB-AC41-6CB73E51BE4C}">
      <dgm:prSet/>
      <dgm:spPr/>
      <dgm:t>
        <a:bodyPr/>
        <a:lstStyle/>
        <a:p>
          <a:endParaRPr lang="en-US"/>
        </a:p>
      </dgm:t>
    </dgm:pt>
    <dgm:pt modelId="{9BCE3090-3534-4719-B341-E4445C988C48}">
      <dgm:prSet/>
      <dgm:spPr/>
      <dgm:t>
        <a:bodyPr/>
        <a:lstStyle/>
        <a:p>
          <a:r>
            <a:rPr lang="en-US"/>
            <a:t>6.Internet of Things (IoT) Security: Focuses on securing IoT devices, networks, and platforms from cyber threats to ensure the integrity and privacy of data transmitted and processed by connected devices.</a:t>
          </a:r>
        </a:p>
      </dgm:t>
    </dgm:pt>
    <dgm:pt modelId="{F700E19F-58FA-47DA-AF47-444553F98EDF}" type="parTrans" cxnId="{2727B39A-6CF3-4AD9-9CE3-BBE80E90C49A}">
      <dgm:prSet/>
      <dgm:spPr/>
      <dgm:t>
        <a:bodyPr/>
        <a:lstStyle/>
        <a:p>
          <a:endParaRPr lang="en-US"/>
        </a:p>
      </dgm:t>
    </dgm:pt>
    <dgm:pt modelId="{81553A48-EFC3-4F94-9963-772401453814}" type="sibTrans" cxnId="{2727B39A-6CF3-4AD9-9CE3-BBE80E90C49A}">
      <dgm:prSet/>
      <dgm:spPr/>
      <dgm:t>
        <a:bodyPr/>
        <a:lstStyle/>
        <a:p>
          <a:endParaRPr lang="en-US"/>
        </a:p>
      </dgm:t>
    </dgm:pt>
    <dgm:pt modelId="{D01BA513-D697-4EB0-BDD0-0091BDF0B8F2}" type="pres">
      <dgm:prSet presAssocID="{A214B30B-B2D4-44DA-AC94-FB9C3EDCC492}" presName="root" presStyleCnt="0">
        <dgm:presLayoutVars>
          <dgm:dir/>
          <dgm:resizeHandles val="exact"/>
        </dgm:presLayoutVars>
      </dgm:prSet>
      <dgm:spPr/>
    </dgm:pt>
    <dgm:pt modelId="{F2511240-9A5F-4DA2-BE7E-AE4B23E0804D}" type="pres">
      <dgm:prSet presAssocID="{EA081DF0-67BF-440C-A869-655424CA18CE}" presName="compNode" presStyleCnt="0"/>
      <dgm:spPr/>
    </dgm:pt>
    <dgm:pt modelId="{E7DC47C1-A3A9-4166-98AD-E7A5EA27653C}" type="pres">
      <dgm:prSet presAssocID="{EA081DF0-67BF-440C-A869-655424CA18CE}" presName="bgRect" presStyleLbl="bgShp" presStyleIdx="0" presStyleCnt="3"/>
      <dgm:spPr/>
    </dgm:pt>
    <dgm:pt modelId="{D4A9A90D-E18E-405F-A87F-5ABDD6AD9D3D}" type="pres">
      <dgm:prSet presAssocID="{EA081DF0-67BF-440C-A869-655424CA18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B4448A81-20E0-47D4-924F-28ED997B93C2}" type="pres">
      <dgm:prSet presAssocID="{EA081DF0-67BF-440C-A869-655424CA18CE}" presName="spaceRect" presStyleCnt="0"/>
      <dgm:spPr/>
    </dgm:pt>
    <dgm:pt modelId="{8F714D32-F615-4EC0-B457-5A78D004BE0B}" type="pres">
      <dgm:prSet presAssocID="{EA081DF0-67BF-440C-A869-655424CA18CE}" presName="parTx" presStyleLbl="revTx" presStyleIdx="0" presStyleCnt="3">
        <dgm:presLayoutVars>
          <dgm:chMax val="0"/>
          <dgm:chPref val="0"/>
        </dgm:presLayoutVars>
      </dgm:prSet>
      <dgm:spPr/>
    </dgm:pt>
    <dgm:pt modelId="{7E3A7BC4-AAF7-4661-9BDD-DC5050EA93F1}" type="pres">
      <dgm:prSet presAssocID="{F4EF8AAA-4F20-4BDF-BD4E-4871AE9852C7}" presName="sibTrans" presStyleCnt="0"/>
      <dgm:spPr/>
    </dgm:pt>
    <dgm:pt modelId="{D2652A5F-FB26-4D84-96BC-B976FF7E0ACA}" type="pres">
      <dgm:prSet presAssocID="{9CC1CEB6-751D-4F76-851D-2791B8C2A545}" presName="compNode" presStyleCnt="0"/>
      <dgm:spPr/>
    </dgm:pt>
    <dgm:pt modelId="{4EB93E4C-0D2C-44C0-9C88-5A31CA3D7697}" type="pres">
      <dgm:prSet presAssocID="{9CC1CEB6-751D-4F76-851D-2791B8C2A545}" presName="bgRect" presStyleLbl="bgShp" presStyleIdx="1" presStyleCnt="3"/>
      <dgm:spPr/>
    </dgm:pt>
    <dgm:pt modelId="{B1AF086E-CECF-45DD-A8BB-63AAFDE8C91B}" type="pres">
      <dgm:prSet presAssocID="{9CC1CEB6-751D-4F76-851D-2791B8C2A5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9E984966-ECF9-4C9D-B3CF-A2A85CE4A8A0}" type="pres">
      <dgm:prSet presAssocID="{9CC1CEB6-751D-4F76-851D-2791B8C2A545}" presName="spaceRect" presStyleCnt="0"/>
      <dgm:spPr/>
    </dgm:pt>
    <dgm:pt modelId="{446474DF-4BC4-41C9-B908-B0EA37FB62DD}" type="pres">
      <dgm:prSet presAssocID="{9CC1CEB6-751D-4F76-851D-2791B8C2A545}" presName="parTx" presStyleLbl="revTx" presStyleIdx="1" presStyleCnt="3">
        <dgm:presLayoutVars>
          <dgm:chMax val="0"/>
          <dgm:chPref val="0"/>
        </dgm:presLayoutVars>
      </dgm:prSet>
      <dgm:spPr/>
    </dgm:pt>
    <dgm:pt modelId="{DB2E04AA-9F3E-4F80-8772-3D469F293599}" type="pres">
      <dgm:prSet presAssocID="{0330BE94-993A-4B19-8DDD-647253B1DAB8}" presName="sibTrans" presStyleCnt="0"/>
      <dgm:spPr/>
    </dgm:pt>
    <dgm:pt modelId="{F8CF00B9-F9EC-4A5E-B97F-0BB86E637C54}" type="pres">
      <dgm:prSet presAssocID="{9BCE3090-3534-4719-B341-E4445C988C48}" presName="compNode" presStyleCnt="0"/>
      <dgm:spPr/>
    </dgm:pt>
    <dgm:pt modelId="{7270C7CD-6C54-4129-94C5-0C7275D01703}" type="pres">
      <dgm:prSet presAssocID="{9BCE3090-3534-4719-B341-E4445C988C48}" presName="bgRect" presStyleLbl="bgShp" presStyleIdx="2" presStyleCnt="3"/>
      <dgm:spPr/>
    </dgm:pt>
    <dgm:pt modelId="{F9D00B09-821B-44F8-880F-3874ABFB00FA}" type="pres">
      <dgm:prSet presAssocID="{9BCE3090-3534-4719-B341-E4445C988C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22542F9A-5D54-4FE7-947D-18034680568A}" type="pres">
      <dgm:prSet presAssocID="{9BCE3090-3534-4719-B341-E4445C988C48}" presName="spaceRect" presStyleCnt="0"/>
      <dgm:spPr/>
    </dgm:pt>
    <dgm:pt modelId="{4471DC4B-FC61-45AA-B652-60EF339E7DEA}" type="pres">
      <dgm:prSet presAssocID="{9BCE3090-3534-4719-B341-E4445C988C48}" presName="parTx" presStyleLbl="revTx" presStyleIdx="2" presStyleCnt="3">
        <dgm:presLayoutVars>
          <dgm:chMax val="0"/>
          <dgm:chPref val="0"/>
        </dgm:presLayoutVars>
      </dgm:prSet>
      <dgm:spPr/>
    </dgm:pt>
  </dgm:ptLst>
  <dgm:cxnLst>
    <dgm:cxn modelId="{6895D511-EB2E-41EB-AC41-6CB73E51BE4C}" srcId="{A214B30B-B2D4-44DA-AC94-FB9C3EDCC492}" destId="{9CC1CEB6-751D-4F76-851D-2791B8C2A545}" srcOrd="1" destOrd="0" parTransId="{1464E8E8-02F6-40F6-80E3-F05A63720FA4}" sibTransId="{0330BE94-993A-4B19-8DDD-647253B1DAB8}"/>
    <dgm:cxn modelId="{32524D3C-5A3A-4115-9712-317BA70DFE72}" type="presOf" srcId="{A214B30B-B2D4-44DA-AC94-FB9C3EDCC492}" destId="{D01BA513-D697-4EB0-BDD0-0091BDF0B8F2}" srcOrd="0" destOrd="0" presId="urn:microsoft.com/office/officeart/2018/2/layout/IconVerticalSolidList"/>
    <dgm:cxn modelId="{88E3D04C-AFDE-45CE-8B37-1A24744FF553}" srcId="{A214B30B-B2D4-44DA-AC94-FB9C3EDCC492}" destId="{EA081DF0-67BF-440C-A869-655424CA18CE}" srcOrd="0" destOrd="0" parTransId="{F5DED920-C509-42FB-87B4-1B15A0E2A04B}" sibTransId="{F4EF8AAA-4F20-4BDF-BD4E-4871AE9852C7}"/>
    <dgm:cxn modelId="{82454D72-AFC3-4688-A7D9-78E8E55F7857}" type="presOf" srcId="{EA081DF0-67BF-440C-A869-655424CA18CE}" destId="{8F714D32-F615-4EC0-B457-5A78D004BE0B}" srcOrd="0" destOrd="0" presId="urn:microsoft.com/office/officeart/2018/2/layout/IconVerticalSolidList"/>
    <dgm:cxn modelId="{BB4EB372-6AFC-4035-A1DB-DE2F56BF68A4}" type="presOf" srcId="{9BCE3090-3534-4719-B341-E4445C988C48}" destId="{4471DC4B-FC61-45AA-B652-60EF339E7DEA}" srcOrd="0" destOrd="0" presId="urn:microsoft.com/office/officeart/2018/2/layout/IconVerticalSolidList"/>
    <dgm:cxn modelId="{1628E283-2B66-4E4B-8086-0CE72E31A0B2}" type="presOf" srcId="{9CC1CEB6-751D-4F76-851D-2791B8C2A545}" destId="{446474DF-4BC4-41C9-B908-B0EA37FB62DD}" srcOrd="0" destOrd="0" presId="urn:microsoft.com/office/officeart/2018/2/layout/IconVerticalSolidList"/>
    <dgm:cxn modelId="{2727B39A-6CF3-4AD9-9CE3-BBE80E90C49A}" srcId="{A214B30B-B2D4-44DA-AC94-FB9C3EDCC492}" destId="{9BCE3090-3534-4719-B341-E4445C988C48}" srcOrd="2" destOrd="0" parTransId="{F700E19F-58FA-47DA-AF47-444553F98EDF}" sibTransId="{81553A48-EFC3-4F94-9963-772401453814}"/>
    <dgm:cxn modelId="{0A0B5B70-F540-46C4-81DE-510BC00A588B}" type="presParOf" srcId="{D01BA513-D697-4EB0-BDD0-0091BDF0B8F2}" destId="{F2511240-9A5F-4DA2-BE7E-AE4B23E0804D}" srcOrd="0" destOrd="0" presId="urn:microsoft.com/office/officeart/2018/2/layout/IconVerticalSolidList"/>
    <dgm:cxn modelId="{380BD072-2516-49C8-AA52-51DDE68363ED}" type="presParOf" srcId="{F2511240-9A5F-4DA2-BE7E-AE4B23E0804D}" destId="{E7DC47C1-A3A9-4166-98AD-E7A5EA27653C}" srcOrd="0" destOrd="0" presId="urn:microsoft.com/office/officeart/2018/2/layout/IconVerticalSolidList"/>
    <dgm:cxn modelId="{08CD755D-8011-4171-AD86-503267F19255}" type="presParOf" srcId="{F2511240-9A5F-4DA2-BE7E-AE4B23E0804D}" destId="{D4A9A90D-E18E-405F-A87F-5ABDD6AD9D3D}" srcOrd="1" destOrd="0" presId="urn:microsoft.com/office/officeart/2018/2/layout/IconVerticalSolidList"/>
    <dgm:cxn modelId="{8FB04A5A-6E6F-4280-9610-9354B94E5580}" type="presParOf" srcId="{F2511240-9A5F-4DA2-BE7E-AE4B23E0804D}" destId="{B4448A81-20E0-47D4-924F-28ED997B93C2}" srcOrd="2" destOrd="0" presId="urn:microsoft.com/office/officeart/2018/2/layout/IconVerticalSolidList"/>
    <dgm:cxn modelId="{B05C7804-79BC-464A-8BA6-E51730A83344}" type="presParOf" srcId="{F2511240-9A5F-4DA2-BE7E-AE4B23E0804D}" destId="{8F714D32-F615-4EC0-B457-5A78D004BE0B}" srcOrd="3" destOrd="0" presId="urn:microsoft.com/office/officeart/2018/2/layout/IconVerticalSolidList"/>
    <dgm:cxn modelId="{46BC0ABD-B43F-4EA2-B944-AB14B9F1BD05}" type="presParOf" srcId="{D01BA513-D697-4EB0-BDD0-0091BDF0B8F2}" destId="{7E3A7BC4-AAF7-4661-9BDD-DC5050EA93F1}" srcOrd="1" destOrd="0" presId="urn:microsoft.com/office/officeart/2018/2/layout/IconVerticalSolidList"/>
    <dgm:cxn modelId="{BBD89FE9-BFF3-4338-A4AC-75FB37BF0F8F}" type="presParOf" srcId="{D01BA513-D697-4EB0-BDD0-0091BDF0B8F2}" destId="{D2652A5F-FB26-4D84-96BC-B976FF7E0ACA}" srcOrd="2" destOrd="0" presId="urn:microsoft.com/office/officeart/2018/2/layout/IconVerticalSolidList"/>
    <dgm:cxn modelId="{C2E8A3C3-294B-4628-AE22-54A40CE7651F}" type="presParOf" srcId="{D2652A5F-FB26-4D84-96BC-B976FF7E0ACA}" destId="{4EB93E4C-0D2C-44C0-9C88-5A31CA3D7697}" srcOrd="0" destOrd="0" presId="urn:microsoft.com/office/officeart/2018/2/layout/IconVerticalSolidList"/>
    <dgm:cxn modelId="{A7C729C5-D2FC-42AC-ACE2-0D7E3CE02B89}" type="presParOf" srcId="{D2652A5F-FB26-4D84-96BC-B976FF7E0ACA}" destId="{B1AF086E-CECF-45DD-A8BB-63AAFDE8C91B}" srcOrd="1" destOrd="0" presId="urn:microsoft.com/office/officeart/2018/2/layout/IconVerticalSolidList"/>
    <dgm:cxn modelId="{80FEEDFF-9670-47E4-9D4F-C2EC271E5567}" type="presParOf" srcId="{D2652A5F-FB26-4D84-96BC-B976FF7E0ACA}" destId="{9E984966-ECF9-4C9D-B3CF-A2A85CE4A8A0}" srcOrd="2" destOrd="0" presId="urn:microsoft.com/office/officeart/2018/2/layout/IconVerticalSolidList"/>
    <dgm:cxn modelId="{92A7AFDC-6CEA-4C41-81F5-598881A85282}" type="presParOf" srcId="{D2652A5F-FB26-4D84-96BC-B976FF7E0ACA}" destId="{446474DF-4BC4-41C9-B908-B0EA37FB62DD}" srcOrd="3" destOrd="0" presId="urn:microsoft.com/office/officeart/2018/2/layout/IconVerticalSolidList"/>
    <dgm:cxn modelId="{62D9D78F-1F51-40E7-A4DF-42C7613A2274}" type="presParOf" srcId="{D01BA513-D697-4EB0-BDD0-0091BDF0B8F2}" destId="{DB2E04AA-9F3E-4F80-8772-3D469F293599}" srcOrd="3" destOrd="0" presId="urn:microsoft.com/office/officeart/2018/2/layout/IconVerticalSolidList"/>
    <dgm:cxn modelId="{917D710E-8E9E-4AB7-A531-D26C0523D6D6}" type="presParOf" srcId="{D01BA513-D697-4EB0-BDD0-0091BDF0B8F2}" destId="{F8CF00B9-F9EC-4A5E-B97F-0BB86E637C54}" srcOrd="4" destOrd="0" presId="urn:microsoft.com/office/officeart/2018/2/layout/IconVerticalSolidList"/>
    <dgm:cxn modelId="{8647F642-C8FF-4F32-B8BC-B2C3BD74F9B6}" type="presParOf" srcId="{F8CF00B9-F9EC-4A5E-B97F-0BB86E637C54}" destId="{7270C7CD-6C54-4129-94C5-0C7275D01703}" srcOrd="0" destOrd="0" presId="urn:microsoft.com/office/officeart/2018/2/layout/IconVerticalSolidList"/>
    <dgm:cxn modelId="{3B8103DE-335C-49EA-96ED-C0AC7A3710EE}" type="presParOf" srcId="{F8CF00B9-F9EC-4A5E-B97F-0BB86E637C54}" destId="{F9D00B09-821B-44F8-880F-3874ABFB00FA}" srcOrd="1" destOrd="0" presId="urn:microsoft.com/office/officeart/2018/2/layout/IconVerticalSolidList"/>
    <dgm:cxn modelId="{19B8A404-1FB7-4CCF-990C-2F7D4BE5C0AA}" type="presParOf" srcId="{F8CF00B9-F9EC-4A5E-B97F-0BB86E637C54}" destId="{22542F9A-5D54-4FE7-947D-18034680568A}" srcOrd="2" destOrd="0" presId="urn:microsoft.com/office/officeart/2018/2/layout/IconVerticalSolidList"/>
    <dgm:cxn modelId="{B6D2F23E-94C3-4A6F-882E-769C5EAED811}" type="presParOf" srcId="{F8CF00B9-F9EC-4A5E-B97F-0BB86E637C54}" destId="{4471DC4B-FC61-45AA-B652-60EF339E7D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C47C1-A3A9-4166-98AD-E7A5EA27653C}">
      <dsp:nvSpPr>
        <dsp:cNvPr id="0" name=""/>
        <dsp:cNvSpPr/>
      </dsp:nvSpPr>
      <dsp:spPr>
        <a:xfrm>
          <a:off x="0" y="4200"/>
          <a:ext cx="157170" cy="17383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9A90D-E18E-405F-A87F-5ABDD6AD9D3D}">
      <dsp:nvSpPr>
        <dsp:cNvPr id="0" name=""/>
        <dsp:cNvSpPr/>
      </dsp:nvSpPr>
      <dsp:spPr>
        <a:xfrm>
          <a:off x="525853" y="395330"/>
          <a:ext cx="0" cy="9560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714D32-F615-4EC0-B457-5A78D004BE0B}">
      <dsp:nvSpPr>
        <dsp:cNvPr id="0" name=""/>
        <dsp:cNvSpPr/>
      </dsp:nvSpPr>
      <dsp:spPr>
        <a:xfrm>
          <a:off x="1051706" y="4200"/>
          <a:ext cx="2874505" cy="1738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976" tIns="183976" rIns="183976" bIns="183976" numCol="1" spcCol="1270" anchor="ctr" anchorCtr="0">
          <a:noAutofit/>
        </a:bodyPr>
        <a:lstStyle/>
        <a:p>
          <a:pPr marL="0" lvl="0" indent="0" algn="l" defTabSz="622300">
            <a:lnSpc>
              <a:spcPct val="90000"/>
            </a:lnSpc>
            <a:spcBef>
              <a:spcPct val="0"/>
            </a:spcBef>
            <a:spcAft>
              <a:spcPct val="35000"/>
            </a:spcAft>
            <a:buNone/>
          </a:pPr>
          <a:r>
            <a:rPr lang="en-US" sz="1400" kern="1200"/>
            <a:t>Cybersecurity can be categorized into several types based on the focus of protection:1. Network Security: Focuses on securing the network infrastructure, including routers, switches, firewalls, and intrusion detection systems, to prevent unauthorized access and data interception.2. Endpoint Security: Involves protecting individual devices such as computers, laptops, smartphones, and tablets from malware, ransomware, and other malicious threats.3. Cloud Security: Concerned with securing data, applications, and infrastructure hosted in cloud environments, ensuring confidentiality, integrity, and availability.4. Application Security: Involves securing software applications and systems from vulnerabilities and ensuring that they are developed, tested, and deployed securely</a:t>
          </a:r>
        </a:p>
      </dsp:txBody>
      <dsp:txXfrm>
        <a:off x="1051706" y="4200"/>
        <a:ext cx="2874505" cy="1738358"/>
      </dsp:txXfrm>
    </dsp:sp>
    <dsp:sp modelId="{4EB93E4C-0D2C-44C0-9C88-5A31CA3D7697}">
      <dsp:nvSpPr>
        <dsp:cNvPr id="0" name=""/>
        <dsp:cNvSpPr/>
      </dsp:nvSpPr>
      <dsp:spPr>
        <a:xfrm>
          <a:off x="0" y="1746179"/>
          <a:ext cx="5906181" cy="17383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F086E-CECF-45DD-A8BB-63AAFDE8C91B}">
      <dsp:nvSpPr>
        <dsp:cNvPr id="0" name=""/>
        <dsp:cNvSpPr/>
      </dsp:nvSpPr>
      <dsp:spPr>
        <a:xfrm>
          <a:off x="525853" y="2137310"/>
          <a:ext cx="0" cy="9560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6474DF-4BC4-41C9-B908-B0EA37FB62DD}">
      <dsp:nvSpPr>
        <dsp:cNvPr id="0" name=""/>
        <dsp:cNvSpPr/>
      </dsp:nvSpPr>
      <dsp:spPr>
        <a:xfrm>
          <a:off x="1051706" y="1746179"/>
          <a:ext cx="4854474" cy="1738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976" tIns="183976" rIns="183976" bIns="183976" numCol="1" spcCol="1270" anchor="ctr" anchorCtr="0">
          <a:noAutofit/>
        </a:bodyPr>
        <a:lstStyle/>
        <a:p>
          <a:pPr marL="0" lvl="0" indent="0" algn="l" defTabSz="622300">
            <a:lnSpc>
              <a:spcPct val="90000"/>
            </a:lnSpc>
            <a:spcBef>
              <a:spcPct val="0"/>
            </a:spcBef>
            <a:spcAft>
              <a:spcPct val="35000"/>
            </a:spcAft>
            <a:buNone/>
          </a:pPr>
          <a:r>
            <a:rPr lang="en-US" sz="1400" kern="1200"/>
            <a:t>5.Data Security: Focuses on protecting sensitive data from unauthorized access, disclosure, alteration, and destruction through encryption, access controls, and data loss prevention measures.</a:t>
          </a:r>
        </a:p>
      </dsp:txBody>
      <dsp:txXfrm>
        <a:off x="1051706" y="1746179"/>
        <a:ext cx="4854474" cy="1738358"/>
      </dsp:txXfrm>
    </dsp:sp>
    <dsp:sp modelId="{7270C7CD-6C54-4129-94C5-0C7275D01703}">
      <dsp:nvSpPr>
        <dsp:cNvPr id="0" name=""/>
        <dsp:cNvSpPr/>
      </dsp:nvSpPr>
      <dsp:spPr>
        <a:xfrm>
          <a:off x="0" y="3488159"/>
          <a:ext cx="5906181" cy="17383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00B09-821B-44F8-880F-3874ABFB00FA}">
      <dsp:nvSpPr>
        <dsp:cNvPr id="0" name=""/>
        <dsp:cNvSpPr/>
      </dsp:nvSpPr>
      <dsp:spPr>
        <a:xfrm>
          <a:off x="525853" y="3879290"/>
          <a:ext cx="0" cy="9560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71DC4B-FC61-45AA-B652-60EF339E7DEA}">
      <dsp:nvSpPr>
        <dsp:cNvPr id="0" name=""/>
        <dsp:cNvSpPr/>
      </dsp:nvSpPr>
      <dsp:spPr>
        <a:xfrm>
          <a:off x="1051706" y="3488159"/>
          <a:ext cx="4854474" cy="1738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976" tIns="183976" rIns="183976" bIns="183976" numCol="1" spcCol="1270" anchor="ctr" anchorCtr="0">
          <a:noAutofit/>
        </a:bodyPr>
        <a:lstStyle/>
        <a:p>
          <a:pPr marL="0" lvl="0" indent="0" algn="l" defTabSz="622300">
            <a:lnSpc>
              <a:spcPct val="90000"/>
            </a:lnSpc>
            <a:spcBef>
              <a:spcPct val="0"/>
            </a:spcBef>
            <a:spcAft>
              <a:spcPct val="35000"/>
            </a:spcAft>
            <a:buNone/>
          </a:pPr>
          <a:r>
            <a:rPr lang="en-US" sz="1400" kern="1200"/>
            <a:t>6.Internet of Things (IoT) Security: Focuses on securing IoT devices, networks, and platforms from cyber threats to ensure the integrity and privacy of data transmitted and processed by connected devices.</a:t>
          </a:r>
        </a:p>
      </dsp:txBody>
      <dsp:txXfrm>
        <a:off x="1051706" y="3488159"/>
        <a:ext cx="4854474" cy="17383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3/12/2024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5324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884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8314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549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3/12/2024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52186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807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8638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004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51460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3/12/2024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1868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3/12/2024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49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3/12/2024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89312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26011E7-EA43-595F-782A-9A16467AD0D2}"/>
              </a:ext>
            </a:extLst>
          </p:cNvPr>
          <p:cNvPicPr>
            <a:picLocks noChangeAspect="1"/>
          </p:cNvPicPr>
          <p:nvPr/>
        </p:nvPicPr>
        <p:blipFill rotWithShape="1">
          <a:blip r:embed="rId2">
            <a:alphaModFix amt="45000"/>
          </a:blip>
          <a:srcRect r="6250" b="625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p:cNvSpPr>
            <a:spLocks noGrp="1"/>
          </p:cNvSpPr>
          <p:nvPr>
            <p:ph type="ctrTitle"/>
          </p:nvPr>
        </p:nvSpPr>
        <p:spPr>
          <a:xfrm>
            <a:off x="1769532" y="2091263"/>
            <a:ext cx="8652938" cy="2461504"/>
          </a:xfrm>
        </p:spPr>
        <p:txBody>
          <a:bodyPr>
            <a:normAutofit/>
          </a:bodyPr>
          <a:lstStyle/>
          <a:p>
            <a:r>
              <a:rPr lang="en-US" dirty="0"/>
              <a:t>Cyber security </a:t>
            </a:r>
          </a:p>
        </p:txBody>
      </p:sp>
      <p:sp>
        <p:nvSpPr>
          <p:cNvPr id="3" name="SubTitle"/>
          <p:cNvSpPr>
            <a:spLocks noGrp="1"/>
          </p:cNvSpPr>
          <p:nvPr>
            <p:ph type="subTitle" idx="1"/>
          </p:nvPr>
        </p:nvSpPr>
        <p:spPr>
          <a:xfrm>
            <a:off x="1769532" y="4623127"/>
            <a:ext cx="8655200" cy="457201"/>
          </a:xfrm>
        </p:spPr>
        <p:txBody>
          <a:bodyPr>
            <a:normAutofit/>
          </a:bodyPr>
          <a:lstStyle/>
          <a:p>
            <a:pPr>
              <a:lnSpc>
                <a:spcPct val="100000"/>
              </a:lnSpc>
              <a:spcAft>
                <a:spcPts val="600"/>
              </a:spcAft>
            </a:pPr>
            <a:r>
              <a:rPr lang="en-US" sz="500">
                <a:solidFill>
                  <a:schemeClr val="tx1"/>
                </a:solidFill>
              </a:rPr>
              <a:t>*Interduction of cyber security
*Types of cyber security
*ports
*protocols
*interduction of python
</a:t>
            </a:r>
          </a:p>
        </p:txBody>
      </p:sp>
      <p:sp>
        <p:nvSpPr>
          <p:cNvPr id="14"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1989863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3D pattern of ring shapes connected by lines">
            <a:extLst>
              <a:ext uri="{FF2B5EF4-FFF2-40B4-BE49-F238E27FC236}">
                <a16:creationId xmlns:a16="http://schemas.microsoft.com/office/drawing/2014/main" id="{69A1F44D-E020-BD96-6D68-2211233F137B}"/>
              </a:ext>
            </a:extLst>
          </p:cNvPr>
          <p:cNvPicPr>
            <a:picLocks noChangeAspect="1"/>
          </p:cNvPicPr>
          <p:nvPr/>
        </p:nvPicPr>
        <p:blipFill rotWithShape="1">
          <a:blip r:embed="rId2"/>
          <a:srcRect l="6368" r="41198" b="-2"/>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Networking TCP</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1100" dirty="0"/>
              <a:t>TCP (Transmission Control Protocol) is one of the core protocols of the Internet Protocol Suite. It operates at the transport layer of the OSI model and provides reliable, connection-oriented communication between devices on a network. Here are some key aspects of TCP:1. Connection-oriented: TCP establishes a connection between two devices before data exchange begins. This connection setup involves a three-way handshake process (SYN, SYN-ACK, ACK).2. Reliability: TCP ensures reliable data delivery by acknowledging the receipt of data packets, retransmitting lost packets, and reordering packets at the receiver to ensure correct sequence delivery.3. Flow Control: TCP uses a flow control mechanism to manage the rate of data transmission between sender and receiver. It prevents the sender from overwhelming the receiver by adjusting the transmission rate based on available buffer space.4. Congestion Control: TCP’s congestion control mechanism helps manage network congestion by adjusting the transmission rate based on network conditions, packet loss, and round-trip time.5. Segmentation and Reassembly: TCP breaks data into smaller segments for transmission over the network and reassembles them at the receiver. This segmentation allows TCP to efficiently utilize network resources and handle data of varying sizes.6. Full-Duplex Communication: TCP supports full-duplex communication, allowing data to be transmitted in both directions simultaneously</a:t>
            </a:r>
          </a:p>
        </p:txBody>
      </p:sp>
    </p:spTree>
    <p:extLst>
      <p:ext uri="{BB962C8B-B14F-4D97-AF65-F5344CB8AC3E}">
        <p14:creationId xmlns:p14="http://schemas.microsoft.com/office/powerpoint/2010/main" val="267046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op view of cubes connected with black lines">
            <a:extLst>
              <a:ext uri="{FF2B5EF4-FFF2-40B4-BE49-F238E27FC236}">
                <a16:creationId xmlns:a16="http://schemas.microsoft.com/office/drawing/2014/main" id="{031729A3-F65D-F0A3-0E5C-B06F16C656CA}"/>
              </a:ext>
            </a:extLst>
          </p:cNvPr>
          <p:cNvPicPr>
            <a:picLocks noChangeAspect="1"/>
          </p:cNvPicPr>
          <p:nvPr/>
        </p:nvPicPr>
        <p:blipFill rotWithShape="1">
          <a:blip r:embed="rId2"/>
          <a:srcRect l="20197" r="9894" b="4"/>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Networking OSI MODEL </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900" dirty="0"/>
              <a:t>The OSI (Open Systems Interconnection) model is a conceptual framework that standardizes the functions of communication systems into seven distinct layers. Each layer represents a specific set of functions and services that enable devices to communicate with each other over a network. Here’s an overview of the OSI model and its layers:1. Physical Layer (Layer 1):   - Responsible for transmitting raw data bits over the physical medium, such as cables, wires, or wireless signals.   - Defines specifications for the physical connection, including voltage levels, cable types, and data rates.2. Data Link Layer (Layer 2):   - Provides error detection and correction at the data link level to ensure reliable transmission of data frames between directly connected devices.   - Manages access to the physical medium and addresses devices using MAC (Media Access Control) addresses.   - Examples include Ethernet and Wi-Fi protocols.3. Network Layer (Layer 3):   - Responsible for routing and forwarding data packets between different networks.   - Determines the best path for data transmission based on network topology, addressing, and routing protocols.   - Examples include IP (Internet Protocol) and routing protocols like OSPF and BGP.4. Transport Layer (Layer 4):   - Provides end-to-end communication between hosts, ensuring reliable and orderly data delivery.   - Manages data segmentation, flow control, error recovery, and retransmission.   - Examples include TCP (Transmission Control Protocol) and UDP (User Datagram Protocol).5. Session Layer (Layer 5):   - Establishes, maintains, and terminates communication sessions between applications running on different devices.   - Handles session synchronization, checkpointing, and recovery mechanisms.   - Examples include NetBIOS and session management protocols like SIP and SSH.6. Presentation Layer (Layer 6):   - Responsible for data translation, encryption, compression, and formatting to ensure compatibility between different systems.   - Converts data formats between the application layer and the network, such as ASCII to EBCDIC conversion.   - Examples include encryption standards like SSL/TLS and data compression algorithms.</a:t>
            </a:r>
          </a:p>
        </p:txBody>
      </p:sp>
    </p:spTree>
    <p:extLst>
      <p:ext uri="{BB962C8B-B14F-4D97-AF65-F5344CB8AC3E}">
        <p14:creationId xmlns:p14="http://schemas.microsoft.com/office/powerpoint/2010/main" val="168727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up of a server network panel with lights and cables">
            <a:extLst>
              <a:ext uri="{FF2B5EF4-FFF2-40B4-BE49-F238E27FC236}">
                <a16:creationId xmlns:a16="http://schemas.microsoft.com/office/drawing/2014/main" id="{AB60D1D7-655C-8CC8-5D0B-DA77CCA195FD}"/>
              </a:ext>
            </a:extLst>
          </p:cNvPr>
          <p:cNvPicPr>
            <a:picLocks noChangeAspect="1"/>
          </p:cNvPicPr>
          <p:nvPr/>
        </p:nvPicPr>
        <p:blipFill rotWithShape="1">
          <a:blip r:embed="rId2"/>
          <a:srcRect l="3145" r="34725" b="-3"/>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Ports </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1200" dirty="0"/>
              <a:t>Ports are communication endpoints used in networking to facilitate the transfer of data between different processes or services on a computer or device. In the context of TCP/IP networking, ports are identified by numerical values ranging from 0 to 65535. There are two main types of ports:1. Well-known Ports (0-1023):   - Reserved for specific services and applications recognized by the Internet Assigned Numbers Authority (IANA).    - Examples include:     - Port 80: Used for HTTP (Hypertext Transfer Protocol) traffic, commonly associated with web servers.     - Port 443: Used for HTTPS (HTTP Secure) traffic, encrypted version of HTTP, commonly associated with secure websites.     - Port 25: Used for SMTP (Simple Mail Transfer Protocol) traffic, commonly associated with email servers.2. Registered Ports (1024-49151):   - Assigned to user or vendor-specific services and applications but not standardized by IANA.   - Can be registered with IANA to avoid conflicts and ensure interoperability.   - Examples include:     - Port 3306: Used for MySQL database server.     - Port 5432: Used for PostgreSQL database server.     - Port 8080: Commonly used as an alternative HTTP port for web servers.</a:t>
            </a:r>
          </a:p>
        </p:txBody>
      </p:sp>
    </p:spTree>
    <p:extLst>
      <p:ext uri="{BB962C8B-B14F-4D97-AF65-F5344CB8AC3E}">
        <p14:creationId xmlns:p14="http://schemas.microsoft.com/office/powerpoint/2010/main" val="280059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adlock on computer motherboard">
            <a:extLst>
              <a:ext uri="{FF2B5EF4-FFF2-40B4-BE49-F238E27FC236}">
                <a16:creationId xmlns:a16="http://schemas.microsoft.com/office/drawing/2014/main" id="{9648D7E8-4DEB-506E-EC58-98C03FBD33FC}"/>
              </a:ext>
            </a:extLst>
          </p:cNvPr>
          <p:cNvPicPr>
            <a:picLocks noChangeAspect="1"/>
          </p:cNvPicPr>
          <p:nvPr/>
        </p:nvPicPr>
        <p:blipFill rotWithShape="1">
          <a:blip r:embed="rId2"/>
          <a:srcRect l="4836" r="32947" b="4"/>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Protocols </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1100" dirty="0"/>
              <a:t>In cybersecurity, various protocols play crucial roles in securing networks, systems, and data. These protocols are designed to prevent unauthorized access, protect data integrity and confidentiality, and ensure secure communication. Here are some important protocols used in cybersecurity:</a:t>
            </a:r>
          </a:p>
          <a:p>
            <a:pPr lvl="0">
              <a:lnSpc>
                <a:spcPct val="100000"/>
              </a:lnSpc>
            </a:pPr>
            <a:r>
              <a:rPr lang="en-US" sz="1100" dirty="0"/>
              <a:t>1. Secure Sockets Layer (SSL) / Transport Layer Security (TLS):   - SSL and its successor TLS are cryptographic protocols used to secure communication over the internet.   - They provide encryption and authentication mechanisms to ensure the confidentiality and integrity of data transmitted between clients and servers, such as web browsers and web servers.2.Internet Protocol Security (Ipsec):   - Ipsec is a suite of protocols used to secure IP communications at the network layer.   - It provides authentication, encryption, and integrity protection for IP packets, securing data transmission between network devices, such as routers and firewalls.3. Secure Shell (SSH):   - SSH is a network protocol used for secure remote access and command execution on network devices and servers.   - It provides strong encryption and authentication mechanisms to protect against unauthorized access and data interception.4. Virtual Private Network (VPN) Protocols:   - VPN protocols like OpenVPN, IPSec, and L2TP/IPSec are used to create secure tunnels over public networks, allowing remote users.</a:t>
            </a:r>
          </a:p>
          <a:p>
            <a:pPr>
              <a:lnSpc>
                <a:spcPct val="100000"/>
              </a:lnSpc>
            </a:pPr>
            <a:endParaRPr lang="en-US" sz="1100" dirty="0"/>
          </a:p>
        </p:txBody>
      </p:sp>
    </p:spTree>
    <p:extLst>
      <p:ext uri="{BB962C8B-B14F-4D97-AF65-F5344CB8AC3E}">
        <p14:creationId xmlns:p14="http://schemas.microsoft.com/office/powerpoint/2010/main" val="312432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Yellow python">
            <a:extLst>
              <a:ext uri="{FF2B5EF4-FFF2-40B4-BE49-F238E27FC236}">
                <a16:creationId xmlns:a16="http://schemas.microsoft.com/office/drawing/2014/main" id="{7D8BF543-1C9D-1331-ED99-5CD70973E2F5}"/>
              </a:ext>
            </a:extLst>
          </p:cNvPr>
          <p:cNvPicPr>
            <a:picLocks noChangeAspect="1"/>
          </p:cNvPicPr>
          <p:nvPr/>
        </p:nvPicPr>
        <p:blipFill rotWithShape="1">
          <a:blip r:embed="rId2"/>
          <a:srcRect l="14643" r="22779" b="7"/>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Interduction of python</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900" dirty="0"/>
              <a:t>Python is a high-level, interpreted programming language known for its simplicity, versatility, and readability. Here are some key features and aspects of Python:1. Simple and Readable Syntax: Python’s syntax is designed to be easy to read and understand, making it accessible to beginners and experienced programmers alike. It emphasizes code readability and minimizes syntactic clutter.2. Interpreted Language: Python is an interpreted language, meaning that code is executed line by line by the Python interpreter, without the need for compilation. This makes development and debugging faster and more interactive.3. High-level Language: Python is a high-level language, which means it abstracts away low-level details such as memory management and hardware interactions. This allows developers to focus on solving problems rather than dealing with implementation details.4.Dynamic Typing: Python is dynamically typed, meaning that variable types are determined at runtime rather than being explicitly declared. This provides flexibility but also requires careful attention to variable types to avoid runtime errors.5. Extensive Standard Library: Python comes with a comprehensive standard library that provides modules and packages for a wide range of tasks, including file I/O, networking, web development, data processing, and more. This eliminates the need to reinvent the wheel for common tasks.6. Large Ecosystem of Third-party Libraries: In addition to the standard library, Python has a vast ecosystem of third-party libraries and frameworks contributed by the community. These libraries cover various domains such as scientific computing (NumPy, SciPy), web development (Django, Flask), data analysis (Pandas), machine learning (TensorFlow, PyTorch), and more.7. Cross-platform Compatibility: Python is available on multiple platforms, including Windows, macOS, and Linux, making it highly portable. This allows developers to write code once and run it on different operating systems without modification.8. Object-oriented Programming (OOP): Python supports object-oriented programming paradigms, allowing developers to create reusable.</a:t>
            </a:r>
          </a:p>
        </p:txBody>
      </p:sp>
    </p:spTree>
    <p:extLst>
      <p:ext uri="{BB962C8B-B14F-4D97-AF65-F5344CB8AC3E}">
        <p14:creationId xmlns:p14="http://schemas.microsoft.com/office/powerpoint/2010/main" val="141764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ulti-coloured circuit board">
            <a:extLst>
              <a:ext uri="{FF2B5EF4-FFF2-40B4-BE49-F238E27FC236}">
                <a16:creationId xmlns:a16="http://schemas.microsoft.com/office/drawing/2014/main" id="{45454381-721A-64A9-F0C6-26FD9D527CCF}"/>
              </a:ext>
            </a:extLst>
          </p:cNvPr>
          <p:cNvPicPr>
            <a:picLocks noChangeAspect="1"/>
          </p:cNvPicPr>
          <p:nvPr/>
        </p:nvPicPr>
        <p:blipFill rotWithShape="1">
          <a:blip r:embed="rId2"/>
          <a:srcRect l="29986" r="15492" b="8"/>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Interduction of cyber security </a:t>
            </a:r>
          </a:p>
        </p:txBody>
      </p:sp>
      <p:sp>
        <p:nvSpPr>
          <p:cNvPr id="3" name="Content Placeholder"/>
          <p:cNvSpPr>
            <a:spLocks noGrp="1"/>
          </p:cNvSpPr>
          <p:nvPr>
            <p:ph idx="1"/>
          </p:nvPr>
        </p:nvSpPr>
        <p:spPr>
          <a:xfrm>
            <a:off x="7064082" y="2103120"/>
            <a:ext cx="4472922" cy="3931920"/>
          </a:xfrm>
        </p:spPr>
        <p:txBody>
          <a:bodyPr>
            <a:normAutofit/>
          </a:bodyPr>
          <a:lstStyle/>
          <a:p>
            <a:pPr lvl="0"/>
            <a:r>
              <a:rPr lang="en-US" dirty="0"/>
              <a:t>Cybersecurity is the practice of protecting computer systems, networks, and data from digital attacks. It encompasses techniques, technologies, and processes designed to safeguard against unauthorized access, data breaches, identity theft, and other cyber threats. With the increasing reliance on digital technologies, cybersecurity has become crucial in ensuring the confidentiality, integrity, and availability of information assets.</a:t>
            </a:r>
          </a:p>
        </p:txBody>
      </p:sp>
    </p:spTree>
    <p:extLst>
      <p:ext uri="{BB962C8B-B14F-4D97-AF65-F5344CB8AC3E}">
        <p14:creationId xmlns:p14="http://schemas.microsoft.com/office/powerpoint/2010/main" val="415554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p:cNvSpPr>
            <a:spLocks noGrp="1"/>
          </p:cNvSpPr>
          <p:nvPr>
            <p:ph type="ctrTitle"/>
          </p:nvPr>
        </p:nvSpPr>
        <p:spPr>
          <a:xfrm>
            <a:off x="573409" y="559477"/>
            <a:ext cx="3765200" cy="5709931"/>
          </a:xfrm>
        </p:spPr>
        <p:txBody>
          <a:bodyPr>
            <a:normAutofit/>
          </a:bodyPr>
          <a:lstStyle/>
          <a:p>
            <a:pPr algn="ctr"/>
            <a:r>
              <a:rPr lang="en-US" dirty="0"/>
              <a:t>Types of cyber security</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6" name="Content Placeholder">
            <a:extLst>
              <a:ext uri="{FF2B5EF4-FFF2-40B4-BE49-F238E27FC236}">
                <a16:creationId xmlns:a16="http://schemas.microsoft.com/office/drawing/2014/main" id="{8D1E2F0C-32A9-66C4-E716-6FCB6A00186B}"/>
              </a:ext>
            </a:extLst>
          </p:cNvPr>
          <p:cNvGraphicFramePr>
            <a:graphicFrameLocks noGrp="1"/>
          </p:cNvGraphicFramePr>
          <p:nvPr>
            <p:ph idx="1"/>
            <p:extLst>
              <p:ext uri="{D42A27DB-BD31-4B8C-83A1-F6EECF244321}">
                <p14:modId xmlns:p14="http://schemas.microsoft.com/office/powerpoint/2010/main" val="18493173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0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gital padlock art">
            <a:extLst>
              <a:ext uri="{FF2B5EF4-FFF2-40B4-BE49-F238E27FC236}">
                <a16:creationId xmlns:a16="http://schemas.microsoft.com/office/drawing/2014/main" id="{A7FF5FB0-6265-D2EA-BAFA-568F6582297A}"/>
              </a:ext>
            </a:extLst>
          </p:cNvPr>
          <p:cNvPicPr>
            <a:picLocks noChangeAspect="1"/>
          </p:cNvPicPr>
          <p:nvPr/>
        </p:nvPicPr>
        <p:blipFill rotWithShape="1">
          <a:blip r:embed="rId2"/>
          <a:srcRect r="31458" b="5"/>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Data security </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900" dirty="0"/>
              <a:t>Data security focuses on protecting sensitive information from unauthorized access, disclosure, alteration, and destruction. It encompasses a range of measures and techniques aimed at safeguarding data throughout its lifecycle. Key aspects of data security include:1. Encryption: Using cryptographic algorithms to encode data in such a way that only authorized parties can access and decipher it, ensuring confidentiality.2. Access Control: Implementing mechanisms to restrict access to data based on user roles, permissions, and authentication credentials, preventing unauthorized users from viewing or modifying sensitive information.3. Data Masking and Anonymization: Redacting or anonymizing sensitive data to prevent unauthorized disclosure while still allowing legitimate use for testing, analytics, or other purposes.4. Data Loss Prevention (DLP): Deploying solutions to monitor, detect, and prevent the unauthorized transmission or leakage of sensitive data, both within the organization’s network and beyond.5. Data Classification: Categorizing data based on its sensitivity and implementing appropriate security controls and protections based on its classification level.6. Backup and Recovery: Implementing regular backups of critical data and establishing procedures for data recovery in case of accidental deletion, corruption, or ransomware attacks.7. Secure Data Destruction: Properly disposing of data when it is no longer needed through secure deletion methods to prevent unauthorized recovery.8. Security Awareness Training: Educating employees about data security best practices, such as</a:t>
            </a:r>
          </a:p>
        </p:txBody>
      </p:sp>
    </p:spTree>
    <p:extLst>
      <p:ext uri="{BB962C8B-B14F-4D97-AF65-F5344CB8AC3E}">
        <p14:creationId xmlns:p14="http://schemas.microsoft.com/office/powerpoint/2010/main" val="354033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ransparent padlock">
            <a:extLst>
              <a:ext uri="{FF2B5EF4-FFF2-40B4-BE49-F238E27FC236}">
                <a16:creationId xmlns:a16="http://schemas.microsoft.com/office/drawing/2014/main" id="{DC958A88-16D5-4973-56D9-80F822409B76}"/>
              </a:ext>
            </a:extLst>
          </p:cNvPr>
          <p:cNvPicPr>
            <a:picLocks noChangeAspect="1"/>
          </p:cNvPicPr>
          <p:nvPr/>
        </p:nvPicPr>
        <p:blipFill rotWithShape="1">
          <a:blip r:embed="rId2"/>
          <a:srcRect l="499" r="38464" b="73"/>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IOT secrtity</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1100" dirty="0"/>
              <a:t>IoT (Internet of Things) security focuses on securing the network-connected devices, systems, and platforms that make up the IoT ecosystem. It involves implementing measures to protect IoT devices, data, and networks from cyber threats and vulnerabilities. Key aspects of IoT security include:1. Device Authentication: Implementing strong authentication mechanisms to verify the identity of IoT devices and prevent unauthorized access.2. Encryption: Encrypting data transmitted between IoT devices and networks to protect it from interception and unauthorized access.3. Firmware Security: Ensuring that IoT device firmware is up-to-date and free from known vulnerabilities, and implementing secure update mechanisms to patch vulnerabilities as they are discovered.4. Access Control: Implementing access control policies and mechanisms to restrict access to IoT devices and networks based on user roles, permissions, and authentication credentials.5. Network Segmentation: Segregating IoT devices into separate network segments to limit the impact of security breaches and prevent lateral movement of threats.6. Monitoring and Logging: Monitoring IoT device activities and network traffic for signs of suspicious behavior, and logging security-related events for auditing and</a:t>
            </a:r>
          </a:p>
        </p:txBody>
      </p:sp>
    </p:spTree>
    <p:extLst>
      <p:ext uri="{BB962C8B-B14F-4D97-AF65-F5344CB8AC3E}">
        <p14:creationId xmlns:p14="http://schemas.microsoft.com/office/powerpoint/2010/main" val="355931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op view of cubes connected with black lines">
            <a:extLst>
              <a:ext uri="{FF2B5EF4-FFF2-40B4-BE49-F238E27FC236}">
                <a16:creationId xmlns:a16="http://schemas.microsoft.com/office/drawing/2014/main" id="{780057E9-0F9D-AD2D-AF13-5A58AE97E052}"/>
              </a:ext>
            </a:extLst>
          </p:cNvPr>
          <p:cNvPicPr>
            <a:picLocks noChangeAspect="1"/>
          </p:cNvPicPr>
          <p:nvPr/>
        </p:nvPicPr>
        <p:blipFill rotWithShape="1">
          <a:blip r:embed="rId2"/>
          <a:srcRect l="20197" r="9894" b="4"/>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Network Security</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900" dirty="0"/>
              <a:t>Network security focuses on protecting the integrity, confidentiality, and availability of data transmitted over a network. It involves implementing various measures to secure the network infrastructure and defend against cyber threats, including:1. Firewalls: Deploying firewalls to monitor and control incoming and outgoing network traffic based on predefined security rules, preventing unauthorized access and blocking malicious activities.2. Intrusion Detection Systems (IDS) and Intrusion Prevention Systems (IPS): Using IDS and IPS solutions to detect and prevent suspicious or malicious activities on the network, such as intrusion attempts, malware infections, and denial-of-service (DoS) attacks.3. Virtual Private Networks (VPNs): Establishing encrypted tunnels over public networks to ensure secure remote access for users and protect sensitive data transmitted between remote locations.4. Secure Wi-Fi Networks: Implementing Wi-Fi security protocols such as WPA2 or WPA3, using strong encryption and authentication methods, and regularly updating access credentials to prevent unauthorized access to wireless networks.5. Network Segmentation: Dividing the network into separate segments or subnetworks and implementing access controls to limit the lateral movement of threats and contain potential security breaches.6. Network Monitoring and Logging: Monitoring network traffic and logging network activities to detect anomalies, investigate security incidents, and maintain compliance with regulatory requirements.7. Vulnerability Management: Regularly scanning and assessing network devices and systems for vulnerabilities, applying security patches and updates, and implementing configuration changes to mitigate potential security risks.8. Distributed Denial of Service (DDoS) Protection: Deploying DDoS protection solutions to detect and mitigate large-scale attacks that aim to overwhelm network resources and disrupt service availability.By implementing these network security measures, organizations can enhance the resilience of their networks against cyber threats and protect critical assets and sensitive information from unauthorized access and exploitation.</a:t>
            </a:r>
          </a:p>
        </p:txBody>
      </p:sp>
    </p:spTree>
    <p:extLst>
      <p:ext uri="{BB962C8B-B14F-4D97-AF65-F5344CB8AC3E}">
        <p14:creationId xmlns:p14="http://schemas.microsoft.com/office/powerpoint/2010/main" val="3967014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adlock on computer motherboard">
            <a:extLst>
              <a:ext uri="{FF2B5EF4-FFF2-40B4-BE49-F238E27FC236}">
                <a16:creationId xmlns:a16="http://schemas.microsoft.com/office/drawing/2014/main" id="{DCFAFE18-7119-8367-C8EF-81985A02321C}"/>
              </a:ext>
            </a:extLst>
          </p:cNvPr>
          <p:cNvPicPr>
            <a:picLocks noChangeAspect="1"/>
          </p:cNvPicPr>
          <p:nvPr/>
        </p:nvPicPr>
        <p:blipFill rotWithShape="1">
          <a:blip r:embed="rId2"/>
          <a:srcRect l="4836" r="32947" b="4"/>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Endpoint security </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900" dirty="0"/>
              <a:t>Endpoint security focuses on protecting individual devices such as computers, laptops, smartphones, and tablets from cybersecurity threats. It involves implementing measures to secure endpoints and prevent unauthorized access, data breaches, and malware infections. Key components of endpoint security include:1. Antivirus and Antimalware Software: Deploying security software to detect and remove viruses, malware, ransomware, and other malicious software from endpoints.2. Endpoint Detection and Response (EDR): Using EDR solutions to monitor endpoint activities in real-time, detect suspicious behavior, and respond to security incidents quickly.3. Patch Management: Ensuring that operating systems, applications, and firmware on endpoints are up-to-date with the latest security patches and updates to address known vulnerabilities.4. Device Encryption: Encrypting data stored on endpoints to protect sensitive information from unauthorized access in case the device is lost, stolen, or compromised.5. Endpoint Firewall: Configuring firewalls on endpoints to control incoming and outgoing network traffic and prevent unauthorized access and communication with malicious servers or networks.6. Application Control: Implementing application control policies to restrict the execution of unauthorized or potentially malicious applications on endpoints.7. Device Control: Enforcing policies to control the use of removable storage devices, USB drives, and other peripheral devices to prevent data leakage and malware infections.8. Endpoint Security Management: Using centralized management tools to deploy, configure, and monitor endpoint security solutions, enforce security policies, and respond to security incidents efficiently.By implementing robust endpoint security measures, organizations can protect their endpoints from cyber threats, safeguard sensitive data, and mitigate the risk of security breaches and compliance violations.</a:t>
            </a:r>
          </a:p>
        </p:txBody>
      </p:sp>
    </p:spTree>
    <p:extLst>
      <p:ext uri="{BB962C8B-B14F-4D97-AF65-F5344CB8AC3E}">
        <p14:creationId xmlns:p14="http://schemas.microsoft.com/office/powerpoint/2010/main" val="330661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ud shaped hard drive with cables">
            <a:extLst>
              <a:ext uri="{FF2B5EF4-FFF2-40B4-BE49-F238E27FC236}">
                <a16:creationId xmlns:a16="http://schemas.microsoft.com/office/drawing/2014/main" id="{29A8033A-0C85-8078-E88D-222B02F349D4}"/>
              </a:ext>
            </a:extLst>
          </p:cNvPr>
          <p:cNvPicPr>
            <a:picLocks noChangeAspect="1"/>
          </p:cNvPicPr>
          <p:nvPr/>
        </p:nvPicPr>
        <p:blipFill rotWithShape="1">
          <a:blip r:embed="rId2"/>
          <a:srcRect l="16664" r="30088" b="8"/>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Cloud security </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900" dirty="0"/>
              <a:t>Cloud security focuses on protecting data, applications, and infrastructure hosted in cloud environments. It involves implementing various measures to ensure the confidentiality, integrity, and availability of cloud resources. Key aspects of cloud security include:1. Identity and Access Management (IAM): Managing user identities, roles, and permissions to control access to cloud resources and prevent unauthorized activities.2. Data Encryption: Encrypting data at rest and in transit to protect sensitive information from unauthorized access and interception.3. Network Security: Implementing network security controls such as firewalls, intrusion detection and prevention systems (IDS/IPS), and virtual private networks (VPNs) to protect cloud networks from cyber threats.4. Compliance and Governance: Ensuring compliance with regulatory requirements and industry standards, as well as establishing governance policies and procedures to manage cloud resources securely.5. Secure Configuration Management: Configuring cloud services and resources securely, applying security best practices, and regularly auditing and monitoring configurations for compliance and security vulnerabilities.6. Threat Detection and Response: Deploying security monitoring and threat detection tools to identify and respond to suspicious activities, anomalies, and security incidents in cloud environments.7. Data Loss Prevention (DLP): Implementing DLP solutions to prevent the unauthorized transmission or leakage of sensitive data from cloud environments.8. Incident Response and Recovery: Establishing incident response plans and procedures to effectively respond to security incidents and mitigate their</a:t>
            </a:r>
          </a:p>
        </p:txBody>
      </p:sp>
    </p:spTree>
    <p:extLst>
      <p:ext uri="{BB962C8B-B14F-4D97-AF65-F5344CB8AC3E}">
        <p14:creationId xmlns:p14="http://schemas.microsoft.com/office/powerpoint/2010/main" val="223599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adlock on computer motherboard">
            <a:extLst>
              <a:ext uri="{FF2B5EF4-FFF2-40B4-BE49-F238E27FC236}">
                <a16:creationId xmlns:a16="http://schemas.microsoft.com/office/drawing/2014/main" id="{3F3C15ED-F9DA-BDA7-B6D0-D8DAD884191C}"/>
              </a:ext>
            </a:extLst>
          </p:cNvPr>
          <p:cNvPicPr>
            <a:picLocks noChangeAspect="1"/>
          </p:cNvPicPr>
          <p:nvPr/>
        </p:nvPicPr>
        <p:blipFill rotWithShape="1">
          <a:blip r:embed="rId2"/>
          <a:srcRect l="4836" r="32947" b="4"/>
          <a:stretch/>
        </p:blipFill>
        <p:spPr>
          <a:xfrm>
            <a:off x="20" y="10"/>
            <a:ext cx="6392647" cy="6857990"/>
          </a:xfrm>
          <a:prstGeom prst="rect">
            <a:avLst/>
          </a:prstGeom>
        </p:spPr>
      </p:pic>
      <p:sp>
        <p:nvSpPr>
          <p:cNvPr id="12" name="Rectangle 11">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064082" y="642594"/>
            <a:ext cx="4472921" cy="1371600"/>
          </a:xfrm>
        </p:spPr>
        <p:txBody>
          <a:bodyPr>
            <a:normAutofit/>
          </a:bodyPr>
          <a:lstStyle/>
          <a:p>
            <a:r>
              <a:rPr lang="en-US"/>
              <a:t>Application security </a:t>
            </a:r>
          </a:p>
        </p:txBody>
      </p:sp>
      <p:sp>
        <p:nvSpPr>
          <p:cNvPr id="3" name="Content Placeholder"/>
          <p:cNvSpPr>
            <a:spLocks noGrp="1"/>
          </p:cNvSpPr>
          <p:nvPr>
            <p:ph idx="1"/>
          </p:nvPr>
        </p:nvSpPr>
        <p:spPr>
          <a:xfrm>
            <a:off x="7064082" y="2103120"/>
            <a:ext cx="4472922" cy="3931920"/>
          </a:xfrm>
        </p:spPr>
        <p:txBody>
          <a:bodyPr>
            <a:normAutofit/>
          </a:bodyPr>
          <a:lstStyle/>
          <a:p>
            <a:pPr lvl="0">
              <a:lnSpc>
                <a:spcPct val="100000"/>
              </a:lnSpc>
            </a:pPr>
            <a:r>
              <a:rPr lang="en-US" sz="1200" dirty="0"/>
              <a:t>Application security focuses on securing software applications and systems from vulnerabilities and threats throughout the development lifecycle. It involves implementing various measures to identify, mitigate, and prevent security risks in applications. Key aspects of application security include:1. Secure Coding Practices: Following secure coding guidelines and best practices to develop software applications that are resilient to common security vulnerabilities such as injection attacks, cross-site scripting (XSS), and insecure direct object references (IDOR).2. Vulnerability Assessment and Penetration Testing (VAPT): Conducting regular security assessments, vulnerability scans, and penetration tests to identify and remediate security weaknesses in applications.3. Authentication and Authorization: Implementing strong authentication mechanisms, such as multi-factor authentication (MFA) and Oauth, to verify the identity of users and control access to sensitive resources and functionality within applications.4. Input Validation and Data Sanitization: Validating and sanitizing user inputs to prevent injection attacks, buffer overflows, and other common vulnerabilities that arise from malicious input.</a:t>
            </a:r>
          </a:p>
        </p:txBody>
      </p:sp>
    </p:spTree>
    <p:extLst>
      <p:ext uri="{BB962C8B-B14F-4D97-AF65-F5344CB8AC3E}">
        <p14:creationId xmlns:p14="http://schemas.microsoft.com/office/powerpoint/2010/main" val="917023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243041"/>
      </a:dk2>
      <a:lt2>
        <a:srgbClr val="E8E2E3"/>
      </a:lt2>
      <a:accent1>
        <a:srgbClr val="80A9A3"/>
      </a:accent1>
      <a:accent2>
        <a:srgbClr val="7DA8B9"/>
      </a:accent2>
      <a:accent3>
        <a:srgbClr val="91A1C4"/>
      </a:accent3>
      <a:accent4>
        <a:srgbClr val="857FBA"/>
      </a:accent4>
      <a:accent5>
        <a:srgbClr val="AF96C6"/>
      </a:accent5>
      <a:accent6>
        <a:srgbClr val="B67FBA"/>
      </a:accent6>
      <a:hlink>
        <a:srgbClr val="AE6973"/>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SavonVTI</vt:lpstr>
      <vt:lpstr>Cyber security </vt:lpstr>
      <vt:lpstr>Interduction of cyber security </vt:lpstr>
      <vt:lpstr>Types of cyber security</vt:lpstr>
      <vt:lpstr>Data security </vt:lpstr>
      <vt:lpstr>IOT secrtity</vt:lpstr>
      <vt:lpstr>Network Security</vt:lpstr>
      <vt:lpstr>Endpoint security </vt:lpstr>
      <vt:lpstr>Cloud security </vt:lpstr>
      <vt:lpstr>Application security </vt:lpstr>
      <vt:lpstr>Networking TCP</vt:lpstr>
      <vt:lpstr>Networking OSI MODEL </vt:lpstr>
      <vt:lpstr>Ports </vt:lpstr>
      <vt:lpstr>Protocols </vt:lpstr>
      <vt:lpstr>Interduction of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Selva. 0822</dc:creator>
  <cp:lastModifiedBy>Selva. 0822</cp:lastModifiedBy>
  <cp:revision>2</cp:revision>
  <dcterms:created xsi:type="dcterms:W3CDTF">2024-03-12T16:46:12Z</dcterms:created>
  <dcterms:modified xsi:type="dcterms:W3CDTF">2024-03-12T17:30:35Z</dcterms:modified>
</cp:coreProperties>
</file>