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77" r:id="rId6"/>
    <p:sldId id="280" r:id="rId7"/>
    <p:sldId id="278"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04" autoAdjust="0"/>
  </p:normalViewPr>
  <p:slideViewPr>
    <p:cSldViewPr snapToGrid="0">
      <p:cViewPr>
        <p:scale>
          <a:sx n="125" d="100"/>
          <a:sy n="125" d="100"/>
        </p:scale>
        <p:origin x="72" y="-1901"/>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3/26/2024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199780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98613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3966535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sv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hyperlink" Target="https://www.syncfusion.com/" TargetMode="External"/><Relationship Id="rId10" Type="http://schemas.openxmlformats.org/officeDocument/2006/relationships/image" Target="../media/image32.png"/><Relationship Id="rId4" Type="http://schemas.openxmlformats.org/officeDocument/2006/relationships/hyperlink" Target="https://www.syncfusion.com/javascript-ui-controls/js-data-grid" TargetMode="External"/><Relationship Id="rId9" Type="http://schemas.openxmlformats.org/officeDocument/2006/relationships/image" Target="../media/image31.svg"/></Relationships>
</file>

<file path=ppt/slides/_rels/slide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hyperlink" Target="https://www.syncfusion.com/javascript-ui-controls/js-data-grid" TargetMode="External"/><Relationship Id="rId7" Type="http://schemas.openxmlformats.org/officeDocument/2006/relationships/image" Target="../media/image32.png"/><Relationship Id="rId12" Type="http://schemas.openxmlformats.org/officeDocument/2006/relationships/image" Target="../media/image29.sv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4.png"/><Relationship Id="rId11" Type="http://schemas.openxmlformats.org/officeDocument/2006/relationships/image" Target="../media/image28.png"/><Relationship Id="rId5" Type="http://schemas.openxmlformats.org/officeDocument/2006/relationships/hyperlink" Target="https://www.syncfusion.com/blazor-components/blazor-listview" TargetMode="External"/><Relationship Id="rId10" Type="http://schemas.openxmlformats.org/officeDocument/2006/relationships/image" Target="../media/image31.svg"/><Relationship Id="rId4" Type="http://schemas.openxmlformats.org/officeDocument/2006/relationships/hyperlink" Target="https://www.syncfusion.com/" TargetMode="External"/><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www.syncfusion.com/" TargetMode="External"/><Relationship Id="rId11" Type="http://schemas.openxmlformats.org/officeDocument/2006/relationships/image" Target="../media/image33.svg"/><Relationship Id="rId5" Type="http://schemas.openxmlformats.org/officeDocument/2006/relationships/hyperlink" Target="https://www.syncfusion.com/javascript-ui-controls/js-data-grid" TargetMode="External"/><Relationship Id="rId10" Type="http://schemas.openxmlformats.org/officeDocument/2006/relationships/image" Target="../media/image32.png"/><Relationship Id="rId4" Type="http://schemas.openxmlformats.org/officeDocument/2006/relationships/image" Target="../media/image29.svg"/><Relationship Id="rId9" Type="http://schemas.openxmlformats.org/officeDocument/2006/relationships/hyperlink" Target="https://www.syncfusion.com/blazor-components/blazor-list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Most popular components in </a:t>
            </a:r>
            <a:r>
              <a:rPr lang="en-US" dirty="0" err="1"/>
              <a:t>syncfusion</a:t>
            </a:r>
            <a:endParaRPr lang="en-US" dirty="0"/>
          </a:p>
        </p:txBody>
      </p:sp>
      <p:sp>
        <p:nvSpPr>
          <p:cNvPr id="3" name="TextBox 2">
            <a:extLst>
              <a:ext uri="{FF2B5EF4-FFF2-40B4-BE49-F238E27FC236}">
                <a16:creationId xmlns:a16="http://schemas.microsoft.com/office/drawing/2014/main" id="{283802C0-5FF7-C9F5-8CAB-5CA08F340C89}"/>
              </a:ext>
            </a:extLst>
          </p:cNvPr>
          <p:cNvSpPr txBox="1"/>
          <p:nvPr/>
        </p:nvSpPr>
        <p:spPr>
          <a:xfrm>
            <a:off x="6699381" y="3812149"/>
            <a:ext cx="5781868" cy="1569660"/>
          </a:xfrm>
          <a:prstGeom prst="rect">
            <a:avLst/>
          </a:prstGeom>
          <a:noFill/>
        </p:spPr>
        <p:txBody>
          <a:bodyPr wrap="square" rtlCol="0">
            <a:spAutoFit/>
          </a:bodyPr>
          <a:lstStyle/>
          <a:p>
            <a:r>
              <a:rPr lang="en-US" sz="3200" b="1" cap="all" dirty="0">
                <a:solidFill>
                  <a:schemeClr val="tx2"/>
                </a:solidFill>
                <a:latin typeface="+mj-lt"/>
                <a:ea typeface="+mj-ea"/>
                <a:cs typeface="+mj-cs"/>
              </a:rPr>
              <a:t>By </a:t>
            </a:r>
          </a:p>
          <a:p>
            <a:r>
              <a:rPr lang="en-US" sz="3200" b="1" cap="all" dirty="0">
                <a:solidFill>
                  <a:schemeClr val="tx2"/>
                </a:solidFill>
                <a:latin typeface="+mj-lt"/>
                <a:ea typeface="+mj-ea"/>
                <a:cs typeface="+mj-cs"/>
              </a:rPr>
              <a:t>SELVABALA VELMURUGAN</a:t>
            </a:r>
          </a:p>
          <a:p>
            <a:r>
              <a:rPr lang="en-US" sz="3200" b="1" cap="all" dirty="0">
                <a:solidFill>
                  <a:schemeClr val="tx2"/>
                </a:solidFill>
                <a:latin typeface="+mj-lt"/>
                <a:ea typeface="+mj-ea"/>
                <a:cs typeface="+mj-cs"/>
              </a:rPr>
              <a:t>SF4639</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12" name="TextBox 11">
            <a:extLst>
              <a:ext uri="{FF2B5EF4-FFF2-40B4-BE49-F238E27FC236}">
                <a16:creationId xmlns:a16="http://schemas.microsoft.com/office/drawing/2014/main" id="{A61448FC-4BFE-DB38-13B4-E2A609AB1A6A}"/>
              </a:ext>
            </a:extLst>
          </p:cNvPr>
          <p:cNvSpPr txBox="1"/>
          <p:nvPr/>
        </p:nvSpPr>
        <p:spPr>
          <a:xfrm>
            <a:off x="992155" y="808264"/>
            <a:ext cx="8923370" cy="1723549"/>
          </a:xfrm>
          <a:prstGeom prst="rect">
            <a:avLst/>
          </a:prstGeom>
          <a:noFill/>
        </p:spPr>
        <p:txBody>
          <a:bodyPr wrap="square" rtlCol="0">
            <a:spAutoFit/>
          </a:bodyPr>
          <a:lstStyle/>
          <a:p>
            <a:pPr algn="l"/>
            <a:r>
              <a:rPr lang="en-US" sz="4400" b="1" cap="all" dirty="0">
                <a:solidFill>
                  <a:schemeClr val="bg1"/>
                </a:solidFill>
                <a:latin typeface="+mj-lt"/>
                <a:ea typeface="+mj-ea"/>
                <a:cs typeface="+mj-cs"/>
              </a:rPr>
              <a:t>Most Popular Components in </a:t>
            </a:r>
            <a:r>
              <a:rPr lang="en-US" sz="4400" b="1" cap="all" dirty="0" err="1">
                <a:solidFill>
                  <a:schemeClr val="bg1"/>
                </a:solidFill>
                <a:latin typeface="+mj-lt"/>
                <a:ea typeface="+mj-ea"/>
                <a:cs typeface="+mj-cs"/>
              </a:rPr>
              <a:t>Syncfusion</a:t>
            </a:r>
            <a:endParaRPr lang="en-US" sz="4400" b="1" cap="all" dirty="0">
              <a:solidFill>
                <a:schemeClr val="bg1"/>
              </a:solidFill>
              <a:latin typeface="+mj-lt"/>
              <a:ea typeface="+mj-ea"/>
              <a:cs typeface="+mj-cs"/>
            </a:endParaRPr>
          </a:p>
          <a:p>
            <a:pPr algn="l"/>
            <a:endParaRPr lang="en-US" b="1" i="0" dirty="0">
              <a:solidFill>
                <a:srgbClr val="1A1A1A"/>
              </a:solidFill>
              <a:effectLst/>
              <a:latin typeface="Open Sans" panose="020F0502020204030204" pitchFamily="34" charset="0"/>
            </a:endParaRPr>
          </a:p>
        </p:txBody>
      </p:sp>
      <p:sp>
        <p:nvSpPr>
          <p:cNvPr id="59" name="TextBox 58">
            <a:extLst>
              <a:ext uri="{FF2B5EF4-FFF2-40B4-BE49-F238E27FC236}">
                <a16:creationId xmlns:a16="http://schemas.microsoft.com/office/drawing/2014/main" id="{93049AC7-1639-095C-F5FD-692AA0B4E735}"/>
              </a:ext>
            </a:extLst>
          </p:cNvPr>
          <p:cNvSpPr txBox="1"/>
          <p:nvPr/>
        </p:nvSpPr>
        <p:spPr>
          <a:xfrm>
            <a:off x="2780421" y="2328209"/>
            <a:ext cx="6631158" cy="3416320"/>
          </a:xfrm>
          <a:prstGeom prst="rect">
            <a:avLst/>
          </a:prstGeom>
          <a:noFill/>
        </p:spPr>
        <p:txBody>
          <a:bodyPr wrap="square" rtlCol="0">
            <a:spAutoFit/>
          </a:bodyPr>
          <a:lstStyle/>
          <a:p>
            <a:pPr marL="571500" indent="-571500">
              <a:buFont typeface="Wingdings" panose="05000000000000000000" pitchFamily="2" charset="2"/>
              <a:buChar char="Ø"/>
            </a:pPr>
            <a:r>
              <a:rPr lang="en-US" sz="3600" b="1" cap="all" dirty="0">
                <a:solidFill>
                  <a:schemeClr val="bg1"/>
                </a:solidFill>
                <a:latin typeface="+mj-lt"/>
                <a:ea typeface="+mj-ea"/>
                <a:cs typeface="+mj-cs"/>
              </a:rPr>
              <a:t>Data</a:t>
            </a:r>
            <a:r>
              <a:rPr lang="en-US" sz="1400" dirty="0"/>
              <a:t> </a:t>
            </a:r>
            <a:r>
              <a:rPr lang="en-US" sz="3600" b="1" cap="all" dirty="0">
                <a:solidFill>
                  <a:schemeClr val="bg1"/>
                </a:solidFill>
                <a:latin typeface="+mj-lt"/>
                <a:ea typeface="+mj-ea"/>
                <a:cs typeface="+mj-cs"/>
              </a:rPr>
              <a:t>Grid</a:t>
            </a:r>
          </a:p>
          <a:p>
            <a:pPr marL="571500" indent="-571500">
              <a:buFont typeface="Wingdings" panose="05000000000000000000" pitchFamily="2" charset="2"/>
              <a:buChar char="Ø"/>
            </a:pPr>
            <a:r>
              <a:rPr lang="en-US" sz="3600" b="1" cap="all" dirty="0">
                <a:solidFill>
                  <a:schemeClr val="bg1"/>
                </a:solidFill>
                <a:latin typeface="+mj-lt"/>
                <a:ea typeface="+mj-ea"/>
                <a:cs typeface="+mj-cs"/>
              </a:rPr>
              <a:t>Charts</a:t>
            </a:r>
          </a:p>
          <a:p>
            <a:pPr marL="571500" indent="-571500">
              <a:buFont typeface="Wingdings" panose="05000000000000000000" pitchFamily="2" charset="2"/>
              <a:buChar char="Ø"/>
            </a:pPr>
            <a:r>
              <a:rPr lang="en-US" sz="3600" b="1" cap="all" dirty="0" err="1">
                <a:solidFill>
                  <a:schemeClr val="bg1"/>
                </a:solidFill>
                <a:latin typeface="+mj-lt"/>
                <a:ea typeface="+mj-ea"/>
                <a:cs typeface="+mj-cs"/>
              </a:rPr>
              <a:t>listview</a:t>
            </a:r>
            <a:endParaRPr lang="en-US" sz="3600" b="1" cap="all" dirty="0">
              <a:solidFill>
                <a:schemeClr val="bg1"/>
              </a:solidFill>
              <a:latin typeface="+mj-lt"/>
              <a:ea typeface="+mj-ea"/>
              <a:cs typeface="+mj-cs"/>
            </a:endParaRPr>
          </a:p>
          <a:p>
            <a:pPr marL="571500" indent="-571500">
              <a:buFont typeface="Wingdings" panose="05000000000000000000" pitchFamily="2" charset="2"/>
              <a:buChar char="Ø"/>
            </a:pPr>
            <a:r>
              <a:rPr lang="en-US" sz="3600" b="1" cap="all" dirty="0">
                <a:solidFill>
                  <a:schemeClr val="bg1"/>
                </a:solidFill>
                <a:latin typeface="+mj-lt"/>
                <a:ea typeface="+mj-ea"/>
                <a:cs typeface="+mj-cs"/>
              </a:rPr>
              <a:t>Scheduler</a:t>
            </a:r>
          </a:p>
          <a:p>
            <a:pPr marL="571500" indent="-571500">
              <a:buFont typeface="Wingdings" panose="05000000000000000000" pitchFamily="2" charset="2"/>
              <a:buChar char="Ø"/>
            </a:pPr>
            <a:r>
              <a:rPr lang="en-US" sz="3600" b="1" cap="all" dirty="0">
                <a:solidFill>
                  <a:schemeClr val="bg1"/>
                </a:solidFill>
                <a:latin typeface="+mj-lt"/>
                <a:ea typeface="+mj-ea"/>
                <a:cs typeface="+mj-cs"/>
              </a:rPr>
              <a:t>Diagram</a:t>
            </a:r>
          </a:p>
          <a:p>
            <a:pPr marL="571500" indent="-571500">
              <a:buFont typeface="Wingdings" panose="05000000000000000000" pitchFamily="2" charset="2"/>
              <a:buChar char="Ø"/>
            </a:pPr>
            <a:r>
              <a:rPr lang="en-US" sz="3600" b="1" cap="all" dirty="0">
                <a:solidFill>
                  <a:schemeClr val="bg1"/>
                </a:solidFill>
                <a:latin typeface="+mj-lt"/>
                <a:ea typeface="+mj-ea"/>
                <a:cs typeface="+mj-cs"/>
              </a:rPr>
              <a:t>PDF Viewer</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12" name="TextBox 11">
            <a:extLst>
              <a:ext uri="{FF2B5EF4-FFF2-40B4-BE49-F238E27FC236}">
                <a16:creationId xmlns:a16="http://schemas.microsoft.com/office/drawing/2014/main" id="{A61448FC-4BFE-DB38-13B4-E2A609AB1A6A}"/>
              </a:ext>
            </a:extLst>
          </p:cNvPr>
          <p:cNvSpPr txBox="1"/>
          <p:nvPr/>
        </p:nvSpPr>
        <p:spPr>
          <a:xfrm>
            <a:off x="671804" y="522514"/>
            <a:ext cx="5103845" cy="2585323"/>
          </a:xfrm>
          <a:prstGeom prst="rect">
            <a:avLst/>
          </a:prstGeom>
          <a:noFill/>
        </p:spPr>
        <p:txBody>
          <a:bodyPr wrap="square" rtlCol="0">
            <a:spAutoFit/>
          </a:bodyPr>
          <a:lstStyle/>
          <a:p>
            <a:pPr algn="l"/>
            <a:r>
              <a:rPr lang="en-US" b="1" i="0" dirty="0">
                <a:solidFill>
                  <a:srgbClr val="1A1A1A"/>
                </a:solidFill>
                <a:effectLst/>
                <a:latin typeface="Open Sans" panose="020F0502020204030204" pitchFamily="34" charset="0"/>
              </a:rPr>
              <a:t>DataGrid</a:t>
            </a:r>
          </a:p>
          <a:p>
            <a:pPr algn="l"/>
            <a:endParaRPr lang="en-US" b="1" i="0" dirty="0">
              <a:solidFill>
                <a:srgbClr val="1A1A1A"/>
              </a:solidFill>
              <a:effectLst/>
              <a:latin typeface="Open Sans" panose="020F0502020204030204" pitchFamily="34" charset="0"/>
            </a:endParaRPr>
          </a:p>
          <a:p>
            <a:pPr algn="l"/>
            <a:r>
              <a:rPr lang="en-US" b="0" i="0" dirty="0">
                <a:solidFill>
                  <a:srgbClr val="1A1A1A"/>
                </a:solidFill>
                <a:effectLst/>
                <a:latin typeface="Corbel" panose="020B0503020204020204" pitchFamily="34" charset="0"/>
                <a:ea typeface="Calibri" panose="020F0502020204030204" pitchFamily="34" charset="0"/>
                <a:cs typeface="Calibri" panose="020F050202020403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p:txBody>
      </p:sp>
      <p:pic>
        <p:nvPicPr>
          <p:cNvPr id="1026" name="Picture 2" descr="Syncfusion Essential DataGrid">
            <a:extLst>
              <a:ext uri="{FF2B5EF4-FFF2-40B4-BE49-F238E27FC236}">
                <a16:creationId xmlns:a16="http://schemas.microsoft.com/office/drawing/2014/main" id="{8993B8B4-A1D2-B934-49DF-3FB8CC4EA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649" y="522514"/>
            <a:ext cx="6374104" cy="54290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D055E0D-3479-109D-9DB9-1E5AC394300F}"/>
              </a:ext>
            </a:extLst>
          </p:cNvPr>
          <p:cNvSpPr txBox="1"/>
          <p:nvPr/>
        </p:nvSpPr>
        <p:spPr>
          <a:xfrm>
            <a:off x="671804" y="3533758"/>
            <a:ext cx="4842588" cy="369332"/>
          </a:xfrm>
          <a:prstGeom prst="rect">
            <a:avLst/>
          </a:prstGeom>
          <a:noFill/>
        </p:spPr>
        <p:txBody>
          <a:bodyPr wrap="square" rtlCol="0">
            <a:spAutoFit/>
          </a:bodyPr>
          <a:lstStyle/>
          <a:p>
            <a:r>
              <a:rPr lang="en-US" dirty="0">
                <a:latin typeface="Corbel" panose="020B0503020204020204" pitchFamily="34" charset="0"/>
              </a:rPr>
              <a:t>SUPPORTED PLATFORMS</a:t>
            </a:r>
          </a:p>
        </p:txBody>
      </p:sp>
      <p:sp>
        <p:nvSpPr>
          <p:cNvPr id="17" name="TextBox 16">
            <a:extLst>
              <a:ext uri="{FF2B5EF4-FFF2-40B4-BE49-F238E27FC236}">
                <a16:creationId xmlns:a16="http://schemas.microsoft.com/office/drawing/2014/main" id="{8188BD37-C822-EC6F-C8B2-F9E9BBC176A1}"/>
              </a:ext>
            </a:extLst>
          </p:cNvPr>
          <p:cNvSpPr txBox="1"/>
          <p:nvPr/>
        </p:nvSpPr>
        <p:spPr>
          <a:xfrm>
            <a:off x="1160979" y="4058463"/>
            <a:ext cx="4320074" cy="573940"/>
          </a:xfrm>
          <a:prstGeom prst="rect">
            <a:avLst/>
          </a:prstGeom>
          <a:noFill/>
        </p:spPr>
        <p:txBody>
          <a:bodyPr wrap="square" rtlCol="0">
            <a:spAutoFit/>
          </a:bodyPr>
          <a:lstStyle/>
          <a:p>
            <a:pPr>
              <a:lnSpc>
                <a:spcPct val="150000"/>
              </a:lnSpc>
              <a:buSzPct val="91000"/>
            </a:pPr>
            <a:r>
              <a:rPr lang="en-US" sz="1100" u="sng" dirty="0">
                <a:hlinkClick r:id="rId4"/>
              </a:rPr>
              <a:t>JavaScript</a:t>
            </a:r>
            <a:r>
              <a:rPr lang="en-US" sz="1100" dirty="0"/>
              <a:t>           </a:t>
            </a:r>
            <a:r>
              <a:rPr lang="en-US" sz="1100" dirty="0">
                <a:hlinkClick r:id="rId4"/>
              </a:rPr>
              <a:t>Angular </a:t>
            </a:r>
            <a:r>
              <a:rPr lang="en-US" sz="1100" dirty="0"/>
              <a:t>            </a:t>
            </a:r>
            <a:r>
              <a:rPr lang="en-US" sz="1100" dirty="0">
                <a:hlinkClick r:id="rId4"/>
              </a:rPr>
              <a:t>React</a:t>
            </a:r>
            <a:r>
              <a:rPr lang="en-US" sz="1100" dirty="0"/>
              <a:t>            </a:t>
            </a:r>
            <a:r>
              <a:rPr lang="en-US" sz="1100" dirty="0">
                <a:hlinkClick r:id="rId4"/>
              </a:rPr>
              <a:t>Vue</a:t>
            </a:r>
            <a:r>
              <a:rPr lang="en-US" sz="1100" dirty="0"/>
              <a:t>            </a:t>
            </a:r>
            <a:r>
              <a:rPr lang="en-US" sz="1100" dirty="0" err="1">
                <a:hlinkClick r:id="rId4"/>
              </a:rPr>
              <a:t>Blazor</a:t>
            </a:r>
            <a:r>
              <a:rPr lang="en-US" sz="1100" dirty="0">
                <a:hlinkClick r:id="rId4"/>
              </a:rPr>
              <a:t> </a:t>
            </a:r>
            <a:r>
              <a:rPr lang="en-US" sz="1100" dirty="0"/>
              <a:t> </a:t>
            </a:r>
          </a:p>
          <a:p>
            <a:pPr>
              <a:lnSpc>
                <a:spcPct val="150000"/>
              </a:lnSpc>
              <a:buSzPct val="91000"/>
            </a:pPr>
            <a:r>
              <a:rPr lang="en-US" sz="1100" dirty="0">
                <a:hlinkClick r:id="rId4"/>
              </a:rPr>
              <a:t>Flutter</a:t>
            </a:r>
            <a:r>
              <a:rPr lang="en-US" sz="1100" dirty="0"/>
              <a:t>          </a:t>
            </a:r>
            <a:r>
              <a:rPr lang="en-US" sz="1100" dirty="0" err="1">
                <a:hlinkClick r:id="rId5"/>
              </a:rPr>
              <a:t>ASP.Net</a:t>
            </a:r>
            <a:r>
              <a:rPr lang="en-US" sz="1100" dirty="0">
                <a:hlinkClick r:id="rId5"/>
              </a:rPr>
              <a:t> MVC</a:t>
            </a:r>
            <a:r>
              <a:rPr lang="en-US" sz="1100" dirty="0"/>
              <a:t>           </a:t>
            </a:r>
            <a:r>
              <a:rPr lang="en-US" sz="1100" dirty="0" err="1">
                <a:hlinkClick r:id="rId4"/>
              </a:rPr>
              <a:t>ASP.Net</a:t>
            </a:r>
            <a:r>
              <a:rPr lang="en-US" sz="1100" dirty="0">
                <a:hlinkClick r:id="rId4"/>
              </a:rPr>
              <a:t> Core</a:t>
            </a:r>
            <a:endParaRPr lang="en-US" dirty="0"/>
          </a:p>
        </p:txBody>
      </p:sp>
      <p:cxnSp>
        <p:nvCxnSpPr>
          <p:cNvPr id="25" name="Straight Connector 24">
            <a:extLst>
              <a:ext uri="{FF2B5EF4-FFF2-40B4-BE49-F238E27FC236}">
                <a16:creationId xmlns:a16="http://schemas.microsoft.com/office/drawing/2014/main" id="{10B96B8E-801B-5A99-AEDC-A32DBF91F89D}"/>
              </a:ext>
            </a:extLst>
          </p:cNvPr>
          <p:cNvCxnSpPr/>
          <p:nvPr/>
        </p:nvCxnSpPr>
        <p:spPr>
          <a:xfrm>
            <a:off x="1019175" y="4058463"/>
            <a:ext cx="0" cy="5040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B5F4D34-DC4F-8314-B041-B505853DE2DF}"/>
              </a:ext>
            </a:extLst>
          </p:cNvPr>
          <p:cNvSpPr txBox="1"/>
          <p:nvPr/>
        </p:nvSpPr>
        <p:spPr>
          <a:xfrm>
            <a:off x="1152584" y="4953454"/>
            <a:ext cx="4320074" cy="573940"/>
          </a:xfrm>
          <a:prstGeom prst="rect">
            <a:avLst/>
          </a:prstGeom>
          <a:noFill/>
        </p:spPr>
        <p:txBody>
          <a:bodyPr wrap="square" rtlCol="0">
            <a:spAutoFit/>
          </a:bodyPr>
          <a:lstStyle/>
          <a:p>
            <a:pPr>
              <a:lnSpc>
                <a:spcPct val="150000"/>
              </a:lnSpc>
              <a:buSzPct val="91000"/>
            </a:pPr>
            <a:r>
              <a:rPr lang="en-US" sz="1100" dirty="0">
                <a:hlinkClick r:id="rId4"/>
              </a:rPr>
              <a:t>WinForms</a:t>
            </a:r>
            <a:r>
              <a:rPr lang="en-US" sz="1100" dirty="0"/>
              <a:t>         </a:t>
            </a:r>
            <a:r>
              <a:rPr lang="en-US" sz="1100" dirty="0">
                <a:hlinkClick r:id="rId5"/>
              </a:rPr>
              <a:t>WPF   </a:t>
            </a:r>
            <a:r>
              <a:rPr lang="en-US" sz="1100" dirty="0"/>
              <a:t>        </a:t>
            </a:r>
            <a:r>
              <a:rPr lang="en-US" sz="1100" dirty="0" err="1">
                <a:hlinkClick r:id="rId5"/>
              </a:rPr>
              <a:t>WinUI</a:t>
            </a:r>
            <a:r>
              <a:rPr lang="en-US" sz="1100" dirty="0">
                <a:hlinkClick r:id="rId5"/>
              </a:rPr>
              <a:t> </a:t>
            </a:r>
            <a:r>
              <a:rPr lang="en-US" sz="1100" dirty="0"/>
              <a:t>         </a:t>
            </a:r>
            <a:r>
              <a:rPr lang="en-US" sz="1100" dirty="0">
                <a:hlinkClick r:id="rId5"/>
              </a:rPr>
              <a:t>Flutter</a:t>
            </a:r>
            <a:r>
              <a:rPr lang="en-US" sz="1100" dirty="0"/>
              <a:t>         </a:t>
            </a:r>
            <a:r>
              <a:rPr lang="en-US" sz="1100" dirty="0">
                <a:hlinkClick r:id="rId5"/>
              </a:rPr>
              <a:t>Xamarin</a:t>
            </a:r>
            <a:r>
              <a:rPr lang="en-US" sz="1100" dirty="0"/>
              <a:t>  </a:t>
            </a:r>
          </a:p>
          <a:p>
            <a:pPr>
              <a:lnSpc>
                <a:spcPct val="150000"/>
              </a:lnSpc>
              <a:buSzPct val="91000"/>
            </a:pPr>
            <a:r>
              <a:rPr lang="en-US" sz="1100" dirty="0">
                <a:hlinkClick r:id="rId4"/>
              </a:rPr>
              <a:t>UWP</a:t>
            </a:r>
            <a:r>
              <a:rPr lang="en-US" sz="1100" dirty="0"/>
              <a:t>        .</a:t>
            </a:r>
            <a:r>
              <a:rPr lang="en-US" sz="1100" dirty="0">
                <a:hlinkClick r:id="rId5"/>
              </a:rPr>
              <a:t>NET</a:t>
            </a:r>
            <a:endParaRPr lang="en-US" dirty="0"/>
          </a:p>
        </p:txBody>
      </p:sp>
      <p:cxnSp>
        <p:nvCxnSpPr>
          <p:cNvPr id="34" name="Straight Connector 33">
            <a:extLst>
              <a:ext uri="{FF2B5EF4-FFF2-40B4-BE49-F238E27FC236}">
                <a16:creationId xmlns:a16="http://schemas.microsoft.com/office/drawing/2014/main" id="{57F9F9B0-D49E-9BE0-3DE5-2E8D1614AD4C}"/>
              </a:ext>
            </a:extLst>
          </p:cNvPr>
          <p:cNvCxnSpPr/>
          <p:nvPr/>
        </p:nvCxnSpPr>
        <p:spPr>
          <a:xfrm>
            <a:off x="1019175" y="4953454"/>
            <a:ext cx="0" cy="50401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CDB58E9-7553-686B-07AD-92398547DB7B}"/>
              </a:ext>
            </a:extLst>
          </p:cNvPr>
          <p:cNvSpPr txBox="1"/>
          <p:nvPr/>
        </p:nvSpPr>
        <p:spPr>
          <a:xfrm>
            <a:off x="1144166" y="5761546"/>
            <a:ext cx="4320074" cy="573940"/>
          </a:xfrm>
          <a:prstGeom prst="rect">
            <a:avLst/>
          </a:prstGeom>
          <a:noFill/>
        </p:spPr>
        <p:txBody>
          <a:bodyPr wrap="square" rtlCol="0">
            <a:spAutoFit/>
          </a:bodyPr>
          <a:lstStyle/>
          <a:p>
            <a:pPr>
              <a:lnSpc>
                <a:spcPct val="150000"/>
              </a:lnSpc>
              <a:buSzPct val="91000"/>
            </a:pPr>
            <a:r>
              <a:rPr lang="en-US" sz="1100" dirty="0">
                <a:hlinkClick r:id="rId5"/>
              </a:rPr>
              <a:t>JavaScript</a:t>
            </a:r>
            <a:r>
              <a:rPr lang="en-US" sz="1100" dirty="0"/>
              <a:t>         </a:t>
            </a:r>
            <a:r>
              <a:rPr lang="en-US" sz="1100" dirty="0">
                <a:hlinkClick r:id="rId5"/>
              </a:rPr>
              <a:t>Flutter</a:t>
            </a:r>
            <a:r>
              <a:rPr lang="en-US" sz="1100" dirty="0"/>
              <a:t>         </a:t>
            </a:r>
            <a:r>
              <a:rPr lang="en-US" sz="1100" dirty="0">
                <a:hlinkClick r:id="rId5"/>
              </a:rPr>
              <a:t>Xamarin</a:t>
            </a:r>
            <a:r>
              <a:rPr lang="en-US" sz="1100" dirty="0"/>
              <a:t>  </a:t>
            </a:r>
          </a:p>
          <a:p>
            <a:pPr>
              <a:lnSpc>
                <a:spcPct val="150000"/>
              </a:lnSpc>
              <a:buSzPct val="91000"/>
            </a:pPr>
            <a:r>
              <a:rPr lang="en-US" sz="1100" dirty="0">
                <a:hlinkClick r:id="rId5"/>
              </a:rPr>
              <a:t>UWP</a:t>
            </a:r>
            <a:r>
              <a:rPr lang="en-US" sz="1100" dirty="0"/>
              <a:t>        .</a:t>
            </a:r>
            <a:r>
              <a:rPr lang="en-US" sz="1100" dirty="0">
                <a:hlinkClick r:id="rId5"/>
              </a:rPr>
              <a:t>NET</a:t>
            </a:r>
            <a:endParaRPr lang="en-US" dirty="0"/>
          </a:p>
        </p:txBody>
      </p:sp>
      <p:cxnSp>
        <p:nvCxnSpPr>
          <p:cNvPr id="38" name="Straight Connector 37">
            <a:extLst>
              <a:ext uri="{FF2B5EF4-FFF2-40B4-BE49-F238E27FC236}">
                <a16:creationId xmlns:a16="http://schemas.microsoft.com/office/drawing/2014/main" id="{33992568-7307-9FCB-E4CE-A56788CADE06}"/>
              </a:ext>
            </a:extLst>
          </p:cNvPr>
          <p:cNvCxnSpPr/>
          <p:nvPr/>
        </p:nvCxnSpPr>
        <p:spPr>
          <a:xfrm>
            <a:off x="1019175" y="5796510"/>
            <a:ext cx="0" cy="504012"/>
          </a:xfrm>
          <a:prstGeom prst="line">
            <a:avLst/>
          </a:prstGeom>
        </p:spPr>
        <p:style>
          <a:lnRef idx="1">
            <a:schemeClr val="accent1"/>
          </a:lnRef>
          <a:fillRef idx="0">
            <a:schemeClr val="accent1"/>
          </a:fillRef>
          <a:effectRef idx="0">
            <a:schemeClr val="accent1"/>
          </a:effectRef>
          <a:fontRef idx="minor">
            <a:schemeClr val="tx1"/>
          </a:fontRef>
        </p:style>
      </p:cxnSp>
      <p:sp>
        <p:nvSpPr>
          <p:cNvPr id="39" name="Flowchart: Connector 38">
            <a:extLst>
              <a:ext uri="{FF2B5EF4-FFF2-40B4-BE49-F238E27FC236}">
                <a16:creationId xmlns:a16="http://schemas.microsoft.com/office/drawing/2014/main" id="{E517B5EC-91D6-32E6-12DA-6AA66080ACF2}"/>
              </a:ext>
            </a:extLst>
          </p:cNvPr>
          <p:cNvSpPr/>
          <p:nvPr/>
        </p:nvSpPr>
        <p:spPr>
          <a:xfrm>
            <a:off x="3810766"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0" name="Flowchart: Connector 39">
            <a:extLst>
              <a:ext uri="{FF2B5EF4-FFF2-40B4-BE49-F238E27FC236}">
                <a16:creationId xmlns:a16="http://schemas.microsoft.com/office/drawing/2014/main" id="{53B1C273-7FCF-59F6-A056-382A397F5DFE}"/>
              </a:ext>
            </a:extLst>
          </p:cNvPr>
          <p:cNvSpPr/>
          <p:nvPr/>
        </p:nvSpPr>
        <p:spPr>
          <a:xfrm>
            <a:off x="1124008"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1" name="Flowchart: Connector 40">
            <a:extLst>
              <a:ext uri="{FF2B5EF4-FFF2-40B4-BE49-F238E27FC236}">
                <a16:creationId xmlns:a16="http://schemas.microsoft.com/office/drawing/2014/main" id="{7C602942-7FAC-FFE0-00AD-F0093D86FC3B}"/>
              </a:ext>
            </a:extLst>
          </p:cNvPr>
          <p:cNvSpPr/>
          <p:nvPr/>
        </p:nvSpPr>
        <p:spPr>
          <a:xfrm>
            <a:off x="2140480" y="418756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2" name="Flowchart: Connector 41">
            <a:extLst>
              <a:ext uri="{FF2B5EF4-FFF2-40B4-BE49-F238E27FC236}">
                <a16:creationId xmlns:a16="http://schemas.microsoft.com/office/drawing/2014/main" id="{F0F92442-BA07-8B56-97C5-B2C01C2F55A5}"/>
              </a:ext>
            </a:extLst>
          </p:cNvPr>
          <p:cNvSpPr/>
          <p:nvPr/>
        </p:nvSpPr>
        <p:spPr>
          <a:xfrm>
            <a:off x="3056522"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3" name="Flowchart: Connector 42">
            <a:extLst>
              <a:ext uri="{FF2B5EF4-FFF2-40B4-BE49-F238E27FC236}">
                <a16:creationId xmlns:a16="http://schemas.microsoft.com/office/drawing/2014/main" id="{B2BE248F-5A4F-8C9A-F8BC-BF18E82153B5}"/>
              </a:ext>
            </a:extLst>
          </p:cNvPr>
          <p:cNvSpPr/>
          <p:nvPr/>
        </p:nvSpPr>
        <p:spPr>
          <a:xfrm>
            <a:off x="4410133" y="422414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4" name="Flowchart: Connector 43">
            <a:extLst>
              <a:ext uri="{FF2B5EF4-FFF2-40B4-BE49-F238E27FC236}">
                <a16:creationId xmlns:a16="http://schemas.microsoft.com/office/drawing/2014/main" id="{023623E7-C5E0-1D45-5C14-167990F675E8}"/>
              </a:ext>
            </a:extLst>
          </p:cNvPr>
          <p:cNvSpPr/>
          <p:nvPr/>
        </p:nvSpPr>
        <p:spPr>
          <a:xfrm>
            <a:off x="1116008" y="445240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5" name="Flowchart: Connector 44">
            <a:extLst>
              <a:ext uri="{FF2B5EF4-FFF2-40B4-BE49-F238E27FC236}">
                <a16:creationId xmlns:a16="http://schemas.microsoft.com/office/drawing/2014/main" id="{3C9B2E9B-4D1B-6806-D6DD-8488F053497D}"/>
              </a:ext>
            </a:extLst>
          </p:cNvPr>
          <p:cNvSpPr/>
          <p:nvPr/>
        </p:nvSpPr>
        <p:spPr>
          <a:xfrm>
            <a:off x="1886008" y="445240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6" name="Flowchart: Connector 45">
            <a:extLst>
              <a:ext uri="{FF2B5EF4-FFF2-40B4-BE49-F238E27FC236}">
                <a16:creationId xmlns:a16="http://schemas.microsoft.com/office/drawing/2014/main" id="{662017E7-C87D-8EA3-15EA-8ED15AAD6754}"/>
              </a:ext>
            </a:extLst>
          </p:cNvPr>
          <p:cNvSpPr/>
          <p:nvPr/>
        </p:nvSpPr>
        <p:spPr>
          <a:xfrm>
            <a:off x="3052083" y="444284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7" name="Flowchart: Connector 46">
            <a:extLst>
              <a:ext uri="{FF2B5EF4-FFF2-40B4-BE49-F238E27FC236}">
                <a16:creationId xmlns:a16="http://schemas.microsoft.com/office/drawing/2014/main" id="{807CC01F-0F83-8199-0904-8A9B15EBA8D9}"/>
              </a:ext>
            </a:extLst>
          </p:cNvPr>
          <p:cNvSpPr/>
          <p:nvPr/>
        </p:nvSpPr>
        <p:spPr>
          <a:xfrm>
            <a:off x="1116008" y="508543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8" name="Flowchart: Connector 47">
            <a:extLst>
              <a:ext uri="{FF2B5EF4-FFF2-40B4-BE49-F238E27FC236}">
                <a16:creationId xmlns:a16="http://schemas.microsoft.com/office/drawing/2014/main" id="{F2B02CD5-F3F5-1E01-14B5-DB7E416D7E98}"/>
              </a:ext>
            </a:extLst>
          </p:cNvPr>
          <p:cNvSpPr/>
          <p:nvPr/>
        </p:nvSpPr>
        <p:spPr>
          <a:xfrm>
            <a:off x="2076175" y="5101364"/>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9" name="Flowchart: Connector 48">
            <a:extLst>
              <a:ext uri="{FF2B5EF4-FFF2-40B4-BE49-F238E27FC236}">
                <a16:creationId xmlns:a16="http://schemas.microsoft.com/office/drawing/2014/main" id="{E85E1C02-6942-BFC0-77EE-8D33AB167302}"/>
              </a:ext>
            </a:extLst>
          </p:cNvPr>
          <p:cNvSpPr/>
          <p:nvPr/>
        </p:nvSpPr>
        <p:spPr>
          <a:xfrm>
            <a:off x="2740419" y="512200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0" name="Flowchart: Connector 49">
            <a:extLst>
              <a:ext uri="{FF2B5EF4-FFF2-40B4-BE49-F238E27FC236}">
                <a16:creationId xmlns:a16="http://schemas.microsoft.com/office/drawing/2014/main" id="{636A4A72-95A6-5BFD-0581-B6E0805D84C9}"/>
              </a:ext>
            </a:extLst>
          </p:cNvPr>
          <p:cNvSpPr/>
          <p:nvPr/>
        </p:nvSpPr>
        <p:spPr>
          <a:xfrm>
            <a:off x="3413510" y="5101818"/>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1" name="Flowchart: Connector 50">
            <a:extLst>
              <a:ext uri="{FF2B5EF4-FFF2-40B4-BE49-F238E27FC236}">
                <a16:creationId xmlns:a16="http://schemas.microsoft.com/office/drawing/2014/main" id="{72ADF56D-DD96-9A7A-DA82-C3CDE410B02B}"/>
              </a:ext>
            </a:extLst>
          </p:cNvPr>
          <p:cNvSpPr/>
          <p:nvPr/>
        </p:nvSpPr>
        <p:spPr>
          <a:xfrm>
            <a:off x="4106538" y="5093886"/>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2" name="Flowchart: Connector 51">
            <a:extLst>
              <a:ext uri="{FF2B5EF4-FFF2-40B4-BE49-F238E27FC236}">
                <a16:creationId xmlns:a16="http://schemas.microsoft.com/office/drawing/2014/main" id="{F7C4DDE4-F4C2-A801-1821-AFA78C5757DC}"/>
              </a:ext>
            </a:extLst>
          </p:cNvPr>
          <p:cNvSpPr/>
          <p:nvPr/>
        </p:nvSpPr>
        <p:spPr>
          <a:xfrm>
            <a:off x="1113444" y="5356159"/>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3" name="Flowchart: Connector 52">
            <a:extLst>
              <a:ext uri="{FF2B5EF4-FFF2-40B4-BE49-F238E27FC236}">
                <a16:creationId xmlns:a16="http://schemas.microsoft.com/office/drawing/2014/main" id="{9B3793F4-A6D2-482F-9F62-3C3F923488FF}"/>
              </a:ext>
            </a:extLst>
          </p:cNvPr>
          <p:cNvSpPr/>
          <p:nvPr/>
        </p:nvSpPr>
        <p:spPr>
          <a:xfrm>
            <a:off x="1733608" y="5357852"/>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4" name="Flowchart: Connector 53">
            <a:extLst>
              <a:ext uri="{FF2B5EF4-FFF2-40B4-BE49-F238E27FC236}">
                <a16:creationId xmlns:a16="http://schemas.microsoft.com/office/drawing/2014/main" id="{C2C7ED8E-8B92-B572-57CC-ECEBA12D0773}"/>
              </a:ext>
            </a:extLst>
          </p:cNvPr>
          <p:cNvSpPr/>
          <p:nvPr/>
        </p:nvSpPr>
        <p:spPr>
          <a:xfrm>
            <a:off x="1138304" y="590496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5" name="Flowchart: Connector 54">
            <a:extLst>
              <a:ext uri="{FF2B5EF4-FFF2-40B4-BE49-F238E27FC236}">
                <a16:creationId xmlns:a16="http://schemas.microsoft.com/office/drawing/2014/main" id="{51551901-EA5B-773C-E8BC-EB3F259AF03B}"/>
              </a:ext>
            </a:extLst>
          </p:cNvPr>
          <p:cNvSpPr/>
          <p:nvPr/>
        </p:nvSpPr>
        <p:spPr>
          <a:xfrm>
            <a:off x="1150020" y="6157734"/>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6" name="Flowchart: Connector 55">
            <a:extLst>
              <a:ext uri="{FF2B5EF4-FFF2-40B4-BE49-F238E27FC236}">
                <a16:creationId xmlns:a16="http://schemas.microsoft.com/office/drawing/2014/main" id="{2A2F99A6-719D-A09D-0A83-860886859BB3}"/>
              </a:ext>
            </a:extLst>
          </p:cNvPr>
          <p:cNvSpPr/>
          <p:nvPr/>
        </p:nvSpPr>
        <p:spPr>
          <a:xfrm>
            <a:off x="2103904" y="591508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7" name="Flowchart: Connector 56">
            <a:extLst>
              <a:ext uri="{FF2B5EF4-FFF2-40B4-BE49-F238E27FC236}">
                <a16:creationId xmlns:a16="http://schemas.microsoft.com/office/drawing/2014/main" id="{BD783CAF-27FE-CDAE-BAFE-E5CD431D9310}"/>
              </a:ext>
            </a:extLst>
          </p:cNvPr>
          <p:cNvSpPr/>
          <p:nvPr/>
        </p:nvSpPr>
        <p:spPr>
          <a:xfrm>
            <a:off x="2776317" y="590496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8" name="Flowchart: Connector 57">
            <a:extLst>
              <a:ext uri="{FF2B5EF4-FFF2-40B4-BE49-F238E27FC236}">
                <a16:creationId xmlns:a16="http://schemas.microsoft.com/office/drawing/2014/main" id="{F7A859CB-2A08-CED2-4C48-B537B44DBD7B}"/>
              </a:ext>
            </a:extLst>
          </p:cNvPr>
          <p:cNvSpPr/>
          <p:nvPr/>
        </p:nvSpPr>
        <p:spPr>
          <a:xfrm>
            <a:off x="1733608" y="614775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pic>
        <p:nvPicPr>
          <p:cNvPr id="2" name="Graphic 1" descr="World outline">
            <a:extLst>
              <a:ext uri="{FF2B5EF4-FFF2-40B4-BE49-F238E27FC236}">
                <a16:creationId xmlns:a16="http://schemas.microsoft.com/office/drawing/2014/main" id="{FD10C73A-FA9F-B36B-004F-5A0DA72495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7012" y="4246354"/>
            <a:ext cx="188897" cy="188897"/>
          </a:xfrm>
          <a:prstGeom prst="rect">
            <a:avLst/>
          </a:prstGeom>
        </p:spPr>
      </p:pic>
      <p:pic>
        <p:nvPicPr>
          <p:cNvPr id="3" name="Graphic 2" descr="Monitor outline">
            <a:extLst>
              <a:ext uri="{FF2B5EF4-FFF2-40B4-BE49-F238E27FC236}">
                <a16:creationId xmlns:a16="http://schemas.microsoft.com/office/drawing/2014/main" id="{32A289A8-620B-FF66-FD0A-44202216EA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7155" y="5122007"/>
            <a:ext cx="198754" cy="198754"/>
          </a:xfrm>
          <a:prstGeom prst="rect">
            <a:avLst/>
          </a:prstGeom>
        </p:spPr>
      </p:pic>
      <p:pic>
        <p:nvPicPr>
          <p:cNvPr id="4" name="Graphic 3" descr="Smart Phone outline">
            <a:extLst>
              <a:ext uri="{FF2B5EF4-FFF2-40B4-BE49-F238E27FC236}">
                <a16:creationId xmlns:a16="http://schemas.microsoft.com/office/drawing/2014/main" id="{19E9C08F-5942-51FE-5A13-93D3DFB206E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7155" y="5940309"/>
            <a:ext cx="216413" cy="216413"/>
          </a:xfrm>
          <a:prstGeom prst="rect">
            <a:avLst/>
          </a:prstGeom>
        </p:spPr>
      </p:pic>
    </p:spTree>
    <p:extLst>
      <p:ext uri="{BB962C8B-B14F-4D97-AF65-F5344CB8AC3E}">
        <p14:creationId xmlns:p14="http://schemas.microsoft.com/office/powerpoint/2010/main" val="41893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12" name="TextBox 11">
            <a:extLst>
              <a:ext uri="{FF2B5EF4-FFF2-40B4-BE49-F238E27FC236}">
                <a16:creationId xmlns:a16="http://schemas.microsoft.com/office/drawing/2014/main" id="{A61448FC-4BFE-DB38-13B4-E2A609AB1A6A}"/>
              </a:ext>
            </a:extLst>
          </p:cNvPr>
          <p:cNvSpPr txBox="1"/>
          <p:nvPr/>
        </p:nvSpPr>
        <p:spPr>
          <a:xfrm>
            <a:off x="671804" y="522514"/>
            <a:ext cx="5103845" cy="2308324"/>
          </a:xfrm>
          <a:prstGeom prst="rect">
            <a:avLst/>
          </a:prstGeom>
          <a:noFill/>
        </p:spPr>
        <p:txBody>
          <a:bodyPr wrap="square" rtlCol="0">
            <a:spAutoFit/>
          </a:bodyPr>
          <a:lstStyle/>
          <a:p>
            <a:pPr algn="l"/>
            <a:r>
              <a:rPr lang="en-US" b="1" dirty="0">
                <a:solidFill>
                  <a:srgbClr val="1A1A1A"/>
                </a:solidFill>
                <a:latin typeface="Open Sans" panose="020F0502020204030204" pitchFamily="34" charset="0"/>
              </a:rPr>
              <a:t>CHARTS</a:t>
            </a:r>
            <a:endParaRPr lang="en-US" b="1" i="0" dirty="0">
              <a:solidFill>
                <a:srgbClr val="1A1A1A"/>
              </a:solidFill>
              <a:effectLst/>
              <a:latin typeface="Open Sans" panose="020F0502020204030204" pitchFamily="34" charset="0"/>
            </a:endParaRPr>
          </a:p>
          <a:p>
            <a:pPr algn="l"/>
            <a:endParaRPr lang="en-US" b="1" i="0" dirty="0">
              <a:solidFill>
                <a:srgbClr val="1A1A1A"/>
              </a:solidFill>
              <a:effectLst/>
              <a:latin typeface="Open Sans" panose="020F0502020204030204" pitchFamily="34" charset="0"/>
            </a:endParaRPr>
          </a:p>
          <a:p>
            <a:pPr algn="l"/>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r>
              <a:rPr lang="en-US" b="0" i="0" dirty="0">
                <a:solidFill>
                  <a:srgbClr val="1A1A1A"/>
                </a:solidFill>
                <a:effectLst/>
                <a:latin typeface="Corbel" panose="020B0503020204020204" pitchFamily="34" charset="0"/>
                <a:ea typeface="Calibri" panose="020F0502020204030204" pitchFamily="34" charset="0"/>
                <a:cs typeface="Calibri" panose="020F0502020204030204" pitchFamily="34" charset="0"/>
              </a:rPr>
              <a:t>.</a:t>
            </a:r>
          </a:p>
        </p:txBody>
      </p:sp>
      <p:sp>
        <p:nvSpPr>
          <p:cNvPr id="13" name="TextBox 12">
            <a:extLst>
              <a:ext uri="{FF2B5EF4-FFF2-40B4-BE49-F238E27FC236}">
                <a16:creationId xmlns:a16="http://schemas.microsoft.com/office/drawing/2014/main" id="{0D055E0D-3479-109D-9DB9-1E5AC394300F}"/>
              </a:ext>
            </a:extLst>
          </p:cNvPr>
          <p:cNvSpPr txBox="1"/>
          <p:nvPr/>
        </p:nvSpPr>
        <p:spPr>
          <a:xfrm>
            <a:off x="671804" y="3533758"/>
            <a:ext cx="4842588" cy="369332"/>
          </a:xfrm>
          <a:prstGeom prst="rect">
            <a:avLst/>
          </a:prstGeom>
          <a:noFill/>
        </p:spPr>
        <p:txBody>
          <a:bodyPr wrap="square" rtlCol="0">
            <a:spAutoFit/>
          </a:bodyPr>
          <a:lstStyle/>
          <a:p>
            <a:r>
              <a:rPr lang="en-US" dirty="0">
                <a:latin typeface="Corbel" panose="020B0503020204020204" pitchFamily="34" charset="0"/>
              </a:rPr>
              <a:t>SUPPORTED PLATFORMS</a:t>
            </a:r>
          </a:p>
        </p:txBody>
      </p:sp>
      <p:sp>
        <p:nvSpPr>
          <p:cNvPr id="17" name="TextBox 16">
            <a:extLst>
              <a:ext uri="{FF2B5EF4-FFF2-40B4-BE49-F238E27FC236}">
                <a16:creationId xmlns:a16="http://schemas.microsoft.com/office/drawing/2014/main" id="{8188BD37-C822-EC6F-C8B2-F9E9BBC176A1}"/>
              </a:ext>
            </a:extLst>
          </p:cNvPr>
          <p:cNvSpPr txBox="1"/>
          <p:nvPr/>
        </p:nvSpPr>
        <p:spPr>
          <a:xfrm>
            <a:off x="1160979" y="4058463"/>
            <a:ext cx="4320074" cy="573940"/>
          </a:xfrm>
          <a:prstGeom prst="rect">
            <a:avLst/>
          </a:prstGeom>
          <a:noFill/>
        </p:spPr>
        <p:txBody>
          <a:bodyPr wrap="square" rtlCol="0">
            <a:spAutoFit/>
          </a:bodyPr>
          <a:lstStyle/>
          <a:p>
            <a:pPr>
              <a:lnSpc>
                <a:spcPct val="150000"/>
              </a:lnSpc>
              <a:buSzPct val="91000"/>
            </a:pPr>
            <a:r>
              <a:rPr lang="en-US" sz="1100" dirty="0">
                <a:hlinkClick r:id="rId3"/>
              </a:rPr>
              <a:t>JavaScript</a:t>
            </a:r>
            <a:r>
              <a:rPr lang="en-US" sz="1100" dirty="0"/>
              <a:t>           </a:t>
            </a:r>
            <a:r>
              <a:rPr lang="en-US" sz="1100" dirty="0">
                <a:hlinkClick r:id="rId3"/>
              </a:rPr>
              <a:t>Angular </a:t>
            </a:r>
            <a:r>
              <a:rPr lang="en-US" sz="1100" dirty="0"/>
              <a:t>            </a:t>
            </a:r>
            <a:r>
              <a:rPr lang="en-US" sz="1100" dirty="0">
                <a:hlinkClick r:id="rId3"/>
              </a:rPr>
              <a:t>React</a:t>
            </a:r>
            <a:r>
              <a:rPr lang="en-US" sz="1100" dirty="0"/>
              <a:t>            </a:t>
            </a:r>
            <a:r>
              <a:rPr lang="en-US" sz="1100" dirty="0">
                <a:hlinkClick r:id="rId3"/>
              </a:rPr>
              <a:t>Vue</a:t>
            </a:r>
            <a:r>
              <a:rPr lang="en-US" sz="1100" dirty="0"/>
              <a:t>            </a:t>
            </a:r>
            <a:r>
              <a:rPr lang="en-US" sz="1100" dirty="0" err="1">
                <a:hlinkClick r:id="rId3"/>
              </a:rPr>
              <a:t>Blazor</a:t>
            </a:r>
            <a:r>
              <a:rPr lang="en-US" sz="1100" dirty="0">
                <a:hlinkClick r:id="rId3"/>
              </a:rPr>
              <a:t> </a:t>
            </a:r>
            <a:r>
              <a:rPr lang="en-US" sz="1100" dirty="0"/>
              <a:t> </a:t>
            </a:r>
          </a:p>
          <a:p>
            <a:pPr>
              <a:lnSpc>
                <a:spcPct val="150000"/>
              </a:lnSpc>
              <a:buSzPct val="91000"/>
            </a:pPr>
            <a:r>
              <a:rPr lang="en-US" sz="1100" dirty="0">
                <a:hlinkClick r:id="rId3"/>
              </a:rPr>
              <a:t>Flutter</a:t>
            </a:r>
            <a:r>
              <a:rPr lang="en-US" sz="1100" dirty="0"/>
              <a:t>          </a:t>
            </a:r>
            <a:r>
              <a:rPr lang="en-US" sz="1100" dirty="0" err="1">
                <a:hlinkClick r:id="rId4"/>
              </a:rPr>
              <a:t>ASP.Net</a:t>
            </a:r>
            <a:r>
              <a:rPr lang="en-US" sz="1100" dirty="0">
                <a:hlinkClick r:id="rId4"/>
              </a:rPr>
              <a:t> MVC</a:t>
            </a:r>
            <a:r>
              <a:rPr lang="en-US" sz="1100" dirty="0"/>
              <a:t>           </a:t>
            </a:r>
            <a:r>
              <a:rPr lang="en-US" sz="1100" dirty="0" err="1">
                <a:hlinkClick r:id="rId3"/>
              </a:rPr>
              <a:t>ASP.Net</a:t>
            </a:r>
            <a:r>
              <a:rPr lang="en-US" sz="1100" dirty="0">
                <a:hlinkClick r:id="rId3"/>
              </a:rPr>
              <a:t> Core</a:t>
            </a:r>
            <a:endParaRPr lang="en-US" dirty="0"/>
          </a:p>
        </p:txBody>
      </p:sp>
      <p:cxnSp>
        <p:nvCxnSpPr>
          <p:cNvPr id="25" name="Straight Connector 24">
            <a:extLst>
              <a:ext uri="{FF2B5EF4-FFF2-40B4-BE49-F238E27FC236}">
                <a16:creationId xmlns:a16="http://schemas.microsoft.com/office/drawing/2014/main" id="{10B96B8E-801B-5A99-AEDC-A32DBF91F89D}"/>
              </a:ext>
            </a:extLst>
          </p:cNvPr>
          <p:cNvCxnSpPr/>
          <p:nvPr/>
        </p:nvCxnSpPr>
        <p:spPr>
          <a:xfrm>
            <a:off x="1019175" y="4058463"/>
            <a:ext cx="0" cy="5040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B5F4D34-DC4F-8314-B041-B505853DE2DF}"/>
              </a:ext>
            </a:extLst>
          </p:cNvPr>
          <p:cNvSpPr txBox="1"/>
          <p:nvPr/>
        </p:nvSpPr>
        <p:spPr>
          <a:xfrm>
            <a:off x="1152584" y="4953454"/>
            <a:ext cx="4320074" cy="573940"/>
          </a:xfrm>
          <a:prstGeom prst="rect">
            <a:avLst/>
          </a:prstGeom>
          <a:noFill/>
        </p:spPr>
        <p:txBody>
          <a:bodyPr wrap="square" rtlCol="0">
            <a:spAutoFit/>
          </a:bodyPr>
          <a:lstStyle/>
          <a:p>
            <a:pPr>
              <a:lnSpc>
                <a:spcPct val="150000"/>
              </a:lnSpc>
              <a:buSzPct val="91000"/>
            </a:pPr>
            <a:r>
              <a:rPr lang="en-US" sz="1100" dirty="0">
                <a:hlinkClick r:id="rId3"/>
              </a:rPr>
              <a:t>WinForms</a:t>
            </a:r>
            <a:r>
              <a:rPr lang="en-US" sz="1100" dirty="0"/>
              <a:t>         </a:t>
            </a:r>
            <a:r>
              <a:rPr lang="en-US" sz="1100" dirty="0">
                <a:hlinkClick r:id="rId4"/>
              </a:rPr>
              <a:t>WPF   </a:t>
            </a:r>
            <a:r>
              <a:rPr lang="en-US" sz="1100" dirty="0"/>
              <a:t>        </a:t>
            </a:r>
            <a:r>
              <a:rPr lang="en-US" sz="1100" dirty="0" err="1">
                <a:hlinkClick r:id="rId4"/>
              </a:rPr>
              <a:t>WinUI</a:t>
            </a:r>
            <a:r>
              <a:rPr lang="en-US" sz="1100" dirty="0">
                <a:hlinkClick r:id="rId4"/>
              </a:rPr>
              <a:t> </a:t>
            </a:r>
            <a:r>
              <a:rPr lang="en-US" sz="1100" dirty="0"/>
              <a:t>         </a:t>
            </a:r>
            <a:r>
              <a:rPr lang="en-US" sz="1100" dirty="0">
                <a:hlinkClick r:id="rId4"/>
              </a:rPr>
              <a:t>Flutter</a:t>
            </a:r>
            <a:r>
              <a:rPr lang="en-US" sz="1100" dirty="0"/>
              <a:t>         </a:t>
            </a:r>
            <a:r>
              <a:rPr lang="en-US" sz="1100" dirty="0">
                <a:hlinkClick r:id="rId4"/>
              </a:rPr>
              <a:t>Xamarin</a:t>
            </a:r>
            <a:r>
              <a:rPr lang="en-US" sz="1100" dirty="0"/>
              <a:t>  </a:t>
            </a:r>
          </a:p>
          <a:p>
            <a:pPr>
              <a:lnSpc>
                <a:spcPct val="150000"/>
              </a:lnSpc>
              <a:buSzPct val="91000"/>
            </a:pPr>
            <a:r>
              <a:rPr lang="en-US" sz="1100" dirty="0">
                <a:hlinkClick r:id="rId3"/>
              </a:rPr>
              <a:t>UWP</a:t>
            </a:r>
            <a:r>
              <a:rPr lang="en-US" sz="1100" dirty="0"/>
              <a:t>        .</a:t>
            </a:r>
            <a:r>
              <a:rPr lang="en-US" sz="1100" dirty="0">
                <a:hlinkClick r:id="rId4"/>
              </a:rPr>
              <a:t>NET</a:t>
            </a:r>
            <a:endParaRPr lang="en-US" dirty="0"/>
          </a:p>
        </p:txBody>
      </p:sp>
      <p:cxnSp>
        <p:nvCxnSpPr>
          <p:cNvPr id="34" name="Straight Connector 33">
            <a:extLst>
              <a:ext uri="{FF2B5EF4-FFF2-40B4-BE49-F238E27FC236}">
                <a16:creationId xmlns:a16="http://schemas.microsoft.com/office/drawing/2014/main" id="{57F9F9B0-D49E-9BE0-3DE5-2E8D1614AD4C}"/>
              </a:ext>
            </a:extLst>
          </p:cNvPr>
          <p:cNvCxnSpPr/>
          <p:nvPr/>
        </p:nvCxnSpPr>
        <p:spPr>
          <a:xfrm>
            <a:off x="1019175" y="4953454"/>
            <a:ext cx="0" cy="50401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CDB58E9-7553-686B-07AD-92398547DB7B}"/>
              </a:ext>
            </a:extLst>
          </p:cNvPr>
          <p:cNvSpPr txBox="1"/>
          <p:nvPr/>
        </p:nvSpPr>
        <p:spPr>
          <a:xfrm>
            <a:off x="1144166" y="5792026"/>
            <a:ext cx="4320074" cy="317651"/>
          </a:xfrm>
          <a:prstGeom prst="rect">
            <a:avLst/>
          </a:prstGeom>
          <a:noFill/>
        </p:spPr>
        <p:txBody>
          <a:bodyPr wrap="square" rtlCol="0">
            <a:spAutoFit/>
          </a:bodyPr>
          <a:lstStyle/>
          <a:p>
            <a:pPr>
              <a:lnSpc>
                <a:spcPct val="150000"/>
              </a:lnSpc>
              <a:buSzPct val="91000"/>
            </a:pPr>
            <a:r>
              <a:rPr lang="en-US" sz="1100" dirty="0">
                <a:hlinkClick r:id="rId4"/>
              </a:rPr>
              <a:t>Xamarin</a:t>
            </a:r>
            <a:r>
              <a:rPr lang="en-US" sz="1100" dirty="0"/>
              <a:t>         </a:t>
            </a:r>
            <a:r>
              <a:rPr lang="en-US" sz="1100" dirty="0">
                <a:hlinkClick r:id="rId4"/>
              </a:rPr>
              <a:t>Flutter</a:t>
            </a:r>
            <a:r>
              <a:rPr lang="en-US" sz="1100" dirty="0"/>
              <a:t>         </a:t>
            </a:r>
            <a:r>
              <a:rPr lang="en-US" sz="1100" dirty="0">
                <a:hlinkClick r:id="rId4"/>
              </a:rPr>
              <a:t>UWP</a:t>
            </a:r>
            <a:r>
              <a:rPr lang="en-US" sz="1100" dirty="0"/>
              <a:t>          </a:t>
            </a:r>
            <a:r>
              <a:rPr lang="en-US" sz="1100" dirty="0">
                <a:hlinkClick r:id="rId4"/>
              </a:rPr>
              <a:t>JavaScript</a:t>
            </a:r>
            <a:r>
              <a:rPr lang="en-US" sz="1100" dirty="0"/>
              <a:t>              </a:t>
            </a:r>
            <a:r>
              <a:rPr lang="en-US" sz="1100" dirty="0">
                <a:hlinkClick r:id="rId5"/>
              </a:rPr>
              <a:t>.NET MAUI</a:t>
            </a:r>
            <a:endParaRPr lang="en-US" sz="1100" dirty="0"/>
          </a:p>
        </p:txBody>
      </p:sp>
      <p:cxnSp>
        <p:nvCxnSpPr>
          <p:cNvPr id="38" name="Straight Connector 37">
            <a:extLst>
              <a:ext uri="{FF2B5EF4-FFF2-40B4-BE49-F238E27FC236}">
                <a16:creationId xmlns:a16="http://schemas.microsoft.com/office/drawing/2014/main" id="{33992568-7307-9FCB-E4CE-A56788CADE06}"/>
              </a:ext>
            </a:extLst>
          </p:cNvPr>
          <p:cNvCxnSpPr>
            <a:cxnSpLocks/>
          </p:cNvCxnSpPr>
          <p:nvPr/>
        </p:nvCxnSpPr>
        <p:spPr>
          <a:xfrm>
            <a:off x="1019175" y="5796510"/>
            <a:ext cx="0" cy="313167"/>
          </a:xfrm>
          <a:prstGeom prst="line">
            <a:avLst/>
          </a:prstGeom>
        </p:spPr>
        <p:style>
          <a:lnRef idx="1">
            <a:schemeClr val="accent1"/>
          </a:lnRef>
          <a:fillRef idx="0">
            <a:schemeClr val="accent1"/>
          </a:fillRef>
          <a:effectRef idx="0">
            <a:schemeClr val="accent1"/>
          </a:effectRef>
          <a:fontRef idx="minor">
            <a:schemeClr val="tx1"/>
          </a:fontRef>
        </p:style>
      </p:cxnSp>
      <p:sp>
        <p:nvSpPr>
          <p:cNvPr id="39" name="Flowchart: Connector 38">
            <a:extLst>
              <a:ext uri="{FF2B5EF4-FFF2-40B4-BE49-F238E27FC236}">
                <a16:creationId xmlns:a16="http://schemas.microsoft.com/office/drawing/2014/main" id="{E517B5EC-91D6-32E6-12DA-6AA66080ACF2}"/>
              </a:ext>
            </a:extLst>
          </p:cNvPr>
          <p:cNvSpPr/>
          <p:nvPr/>
        </p:nvSpPr>
        <p:spPr>
          <a:xfrm>
            <a:off x="3810766"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0" name="Flowchart: Connector 39">
            <a:extLst>
              <a:ext uri="{FF2B5EF4-FFF2-40B4-BE49-F238E27FC236}">
                <a16:creationId xmlns:a16="http://schemas.microsoft.com/office/drawing/2014/main" id="{53B1C273-7FCF-59F6-A056-382A397F5DFE}"/>
              </a:ext>
            </a:extLst>
          </p:cNvPr>
          <p:cNvSpPr/>
          <p:nvPr/>
        </p:nvSpPr>
        <p:spPr>
          <a:xfrm>
            <a:off x="1124008"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1" name="Flowchart: Connector 40">
            <a:extLst>
              <a:ext uri="{FF2B5EF4-FFF2-40B4-BE49-F238E27FC236}">
                <a16:creationId xmlns:a16="http://schemas.microsoft.com/office/drawing/2014/main" id="{7C602942-7FAC-FFE0-00AD-F0093D86FC3B}"/>
              </a:ext>
            </a:extLst>
          </p:cNvPr>
          <p:cNvSpPr/>
          <p:nvPr/>
        </p:nvSpPr>
        <p:spPr>
          <a:xfrm>
            <a:off x="2140480" y="418756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2" name="Flowchart: Connector 41">
            <a:extLst>
              <a:ext uri="{FF2B5EF4-FFF2-40B4-BE49-F238E27FC236}">
                <a16:creationId xmlns:a16="http://schemas.microsoft.com/office/drawing/2014/main" id="{F0F92442-BA07-8B56-97C5-B2C01C2F55A5}"/>
              </a:ext>
            </a:extLst>
          </p:cNvPr>
          <p:cNvSpPr/>
          <p:nvPr/>
        </p:nvSpPr>
        <p:spPr>
          <a:xfrm>
            <a:off x="3056522"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3" name="Flowchart: Connector 42">
            <a:extLst>
              <a:ext uri="{FF2B5EF4-FFF2-40B4-BE49-F238E27FC236}">
                <a16:creationId xmlns:a16="http://schemas.microsoft.com/office/drawing/2014/main" id="{B2BE248F-5A4F-8C9A-F8BC-BF18E82153B5}"/>
              </a:ext>
            </a:extLst>
          </p:cNvPr>
          <p:cNvSpPr/>
          <p:nvPr/>
        </p:nvSpPr>
        <p:spPr>
          <a:xfrm>
            <a:off x="4410133" y="422414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4" name="Flowchart: Connector 43">
            <a:extLst>
              <a:ext uri="{FF2B5EF4-FFF2-40B4-BE49-F238E27FC236}">
                <a16:creationId xmlns:a16="http://schemas.microsoft.com/office/drawing/2014/main" id="{023623E7-C5E0-1D45-5C14-167990F675E8}"/>
              </a:ext>
            </a:extLst>
          </p:cNvPr>
          <p:cNvSpPr/>
          <p:nvPr/>
        </p:nvSpPr>
        <p:spPr>
          <a:xfrm>
            <a:off x="1116008" y="445240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5" name="Flowchart: Connector 44">
            <a:extLst>
              <a:ext uri="{FF2B5EF4-FFF2-40B4-BE49-F238E27FC236}">
                <a16:creationId xmlns:a16="http://schemas.microsoft.com/office/drawing/2014/main" id="{3C9B2E9B-4D1B-6806-D6DD-8488F053497D}"/>
              </a:ext>
            </a:extLst>
          </p:cNvPr>
          <p:cNvSpPr/>
          <p:nvPr/>
        </p:nvSpPr>
        <p:spPr>
          <a:xfrm>
            <a:off x="1886008" y="445240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6" name="Flowchart: Connector 45">
            <a:extLst>
              <a:ext uri="{FF2B5EF4-FFF2-40B4-BE49-F238E27FC236}">
                <a16:creationId xmlns:a16="http://schemas.microsoft.com/office/drawing/2014/main" id="{662017E7-C87D-8EA3-15EA-8ED15AAD6754}"/>
              </a:ext>
            </a:extLst>
          </p:cNvPr>
          <p:cNvSpPr/>
          <p:nvPr/>
        </p:nvSpPr>
        <p:spPr>
          <a:xfrm>
            <a:off x="3052083" y="444284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7" name="Flowchart: Connector 46">
            <a:extLst>
              <a:ext uri="{FF2B5EF4-FFF2-40B4-BE49-F238E27FC236}">
                <a16:creationId xmlns:a16="http://schemas.microsoft.com/office/drawing/2014/main" id="{807CC01F-0F83-8199-0904-8A9B15EBA8D9}"/>
              </a:ext>
            </a:extLst>
          </p:cNvPr>
          <p:cNvSpPr/>
          <p:nvPr/>
        </p:nvSpPr>
        <p:spPr>
          <a:xfrm>
            <a:off x="1116008" y="508543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8" name="Flowchart: Connector 47">
            <a:extLst>
              <a:ext uri="{FF2B5EF4-FFF2-40B4-BE49-F238E27FC236}">
                <a16:creationId xmlns:a16="http://schemas.microsoft.com/office/drawing/2014/main" id="{F2B02CD5-F3F5-1E01-14B5-DB7E416D7E98}"/>
              </a:ext>
            </a:extLst>
          </p:cNvPr>
          <p:cNvSpPr/>
          <p:nvPr/>
        </p:nvSpPr>
        <p:spPr>
          <a:xfrm>
            <a:off x="2076175" y="5101364"/>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9" name="Flowchart: Connector 48">
            <a:extLst>
              <a:ext uri="{FF2B5EF4-FFF2-40B4-BE49-F238E27FC236}">
                <a16:creationId xmlns:a16="http://schemas.microsoft.com/office/drawing/2014/main" id="{E85E1C02-6942-BFC0-77EE-8D33AB167302}"/>
              </a:ext>
            </a:extLst>
          </p:cNvPr>
          <p:cNvSpPr/>
          <p:nvPr/>
        </p:nvSpPr>
        <p:spPr>
          <a:xfrm>
            <a:off x="2740419" y="512200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0" name="Flowchart: Connector 49">
            <a:extLst>
              <a:ext uri="{FF2B5EF4-FFF2-40B4-BE49-F238E27FC236}">
                <a16:creationId xmlns:a16="http://schemas.microsoft.com/office/drawing/2014/main" id="{636A4A72-95A6-5BFD-0581-B6E0805D84C9}"/>
              </a:ext>
            </a:extLst>
          </p:cNvPr>
          <p:cNvSpPr/>
          <p:nvPr/>
        </p:nvSpPr>
        <p:spPr>
          <a:xfrm>
            <a:off x="3413510" y="5101818"/>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1" name="Flowchart: Connector 50">
            <a:extLst>
              <a:ext uri="{FF2B5EF4-FFF2-40B4-BE49-F238E27FC236}">
                <a16:creationId xmlns:a16="http://schemas.microsoft.com/office/drawing/2014/main" id="{72ADF56D-DD96-9A7A-DA82-C3CDE410B02B}"/>
              </a:ext>
            </a:extLst>
          </p:cNvPr>
          <p:cNvSpPr/>
          <p:nvPr/>
        </p:nvSpPr>
        <p:spPr>
          <a:xfrm>
            <a:off x="4106538" y="5093886"/>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2" name="Flowchart: Connector 51">
            <a:extLst>
              <a:ext uri="{FF2B5EF4-FFF2-40B4-BE49-F238E27FC236}">
                <a16:creationId xmlns:a16="http://schemas.microsoft.com/office/drawing/2014/main" id="{F7C4DDE4-F4C2-A801-1821-AFA78C5757DC}"/>
              </a:ext>
            </a:extLst>
          </p:cNvPr>
          <p:cNvSpPr/>
          <p:nvPr/>
        </p:nvSpPr>
        <p:spPr>
          <a:xfrm>
            <a:off x="1113444" y="5356159"/>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3" name="Flowchart: Connector 52">
            <a:extLst>
              <a:ext uri="{FF2B5EF4-FFF2-40B4-BE49-F238E27FC236}">
                <a16:creationId xmlns:a16="http://schemas.microsoft.com/office/drawing/2014/main" id="{9B3793F4-A6D2-482F-9F62-3C3F923488FF}"/>
              </a:ext>
            </a:extLst>
          </p:cNvPr>
          <p:cNvSpPr/>
          <p:nvPr/>
        </p:nvSpPr>
        <p:spPr>
          <a:xfrm>
            <a:off x="1733608" y="5357852"/>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4" name="Flowchart: Connector 53">
            <a:extLst>
              <a:ext uri="{FF2B5EF4-FFF2-40B4-BE49-F238E27FC236}">
                <a16:creationId xmlns:a16="http://schemas.microsoft.com/office/drawing/2014/main" id="{C2C7ED8E-8B92-B572-57CC-ECEBA12D0773}"/>
              </a:ext>
            </a:extLst>
          </p:cNvPr>
          <p:cNvSpPr/>
          <p:nvPr/>
        </p:nvSpPr>
        <p:spPr>
          <a:xfrm>
            <a:off x="1138304" y="595068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pic>
        <p:nvPicPr>
          <p:cNvPr id="3076" name="Picture 4" descr="Syncfusion Essential Chart">
            <a:extLst>
              <a:ext uri="{FF2B5EF4-FFF2-40B4-BE49-F238E27FC236}">
                <a16:creationId xmlns:a16="http://schemas.microsoft.com/office/drawing/2014/main" id="{12EBDFA1-A620-F81E-F573-DAE08C2E9A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4739" y="469412"/>
            <a:ext cx="5688149" cy="5085431"/>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a:extLst>
              <a:ext uri="{FF2B5EF4-FFF2-40B4-BE49-F238E27FC236}">
                <a16:creationId xmlns:a16="http://schemas.microsoft.com/office/drawing/2014/main" id="{CC474FAD-C1F1-DD22-D0AD-D10F432F1AFE}"/>
              </a:ext>
            </a:extLst>
          </p:cNvPr>
          <p:cNvSpPr/>
          <p:nvPr/>
        </p:nvSpPr>
        <p:spPr>
          <a:xfrm>
            <a:off x="1959160" y="5946079"/>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3" name="Flowchart: Connector 2">
            <a:extLst>
              <a:ext uri="{FF2B5EF4-FFF2-40B4-BE49-F238E27FC236}">
                <a16:creationId xmlns:a16="http://schemas.microsoft.com/office/drawing/2014/main" id="{B2ABAE2A-6FEA-C9F3-58B0-39D8EFFC61D8}"/>
              </a:ext>
            </a:extLst>
          </p:cNvPr>
          <p:cNvSpPr/>
          <p:nvPr/>
        </p:nvSpPr>
        <p:spPr>
          <a:xfrm>
            <a:off x="2740419" y="5946079"/>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 name="Flowchart: Connector 3">
            <a:extLst>
              <a:ext uri="{FF2B5EF4-FFF2-40B4-BE49-F238E27FC236}">
                <a16:creationId xmlns:a16="http://schemas.microsoft.com/office/drawing/2014/main" id="{659D0E50-435B-E8C1-3C5C-59EC6D263B29}"/>
              </a:ext>
            </a:extLst>
          </p:cNvPr>
          <p:cNvSpPr/>
          <p:nvPr/>
        </p:nvSpPr>
        <p:spPr>
          <a:xfrm>
            <a:off x="3376934" y="5946079"/>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 name="Flowchart: Connector 4">
            <a:extLst>
              <a:ext uri="{FF2B5EF4-FFF2-40B4-BE49-F238E27FC236}">
                <a16:creationId xmlns:a16="http://schemas.microsoft.com/office/drawing/2014/main" id="{C7A251E7-DE7C-5CA2-113F-1FFA7BC117A8}"/>
              </a:ext>
            </a:extLst>
          </p:cNvPr>
          <p:cNvSpPr/>
          <p:nvPr/>
        </p:nvSpPr>
        <p:spPr>
          <a:xfrm>
            <a:off x="4531744" y="5946079"/>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pic>
        <p:nvPicPr>
          <p:cNvPr id="7" name="Graphic 6" descr="Smart Phone outline">
            <a:extLst>
              <a:ext uri="{FF2B5EF4-FFF2-40B4-BE49-F238E27FC236}">
                <a16:creationId xmlns:a16="http://schemas.microsoft.com/office/drawing/2014/main" id="{20FF6DB9-DFFD-B3C6-E032-C6191C14BD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965" y="5839581"/>
            <a:ext cx="216413" cy="216413"/>
          </a:xfrm>
          <a:prstGeom prst="rect">
            <a:avLst/>
          </a:prstGeom>
        </p:spPr>
      </p:pic>
      <p:pic>
        <p:nvPicPr>
          <p:cNvPr id="10" name="Graphic 9" descr="Monitor outline">
            <a:extLst>
              <a:ext uri="{FF2B5EF4-FFF2-40B4-BE49-F238E27FC236}">
                <a16:creationId xmlns:a16="http://schemas.microsoft.com/office/drawing/2014/main" id="{868091A6-F2B6-2E56-063F-29F946F38D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3589" y="5106083"/>
            <a:ext cx="198754" cy="198754"/>
          </a:xfrm>
          <a:prstGeom prst="rect">
            <a:avLst/>
          </a:prstGeom>
        </p:spPr>
      </p:pic>
      <p:pic>
        <p:nvPicPr>
          <p:cNvPr id="11" name="Graphic 10" descr="World outline">
            <a:extLst>
              <a:ext uri="{FF2B5EF4-FFF2-40B4-BE49-F238E27FC236}">
                <a16:creationId xmlns:a16="http://schemas.microsoft.com/office/drawing/2014/main" id="{50453452-6F3D-CAC8-67A5-BBEF8C9622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7772" y="4187565"/>
            <a:ext cx="188897" cy="188897"/>
          </a:xfrm>
          <a:prstGeom prst="rect">
            <a:avLst/>
          </a:prstGeom>
        </p:spPr>
      </p:pic>
    </p:spTree>
    <p:extLst>
      <p:ext uri="{BB962C8B-B14F-4D97-AF65-F5344CB8AC3E}">
        <p14:creationId xmlns:p14="http://schemas.microsoft.com/office/powerpoint/2010/main" val="55091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12" name="TextBox 11">
            <a:extLst>
              <a:ext uri="{FF2B5EF4-FFF2-40B4-BE49-F238E27FC236}">
                <a16:creationId xmlns:a16="http://schemas.microsoft.com/office/drawing/2014/main" id="{A61448FC-4BFE-DB38-13B4-E2A609AB1A6A}"/>
              </a:ext>
            </a:extLst>
          </p:cNvPr>
          <p:cNvSpPr txBox="1"/>
          <p:nvPr/>
        </p:nvSpPr>
        <p:spPr>
          <a:xfrm>
            <a:off x="671804" y="522514"/>
            <a:ext cx="5103845" cy="2862322"/>
          </a:xfrm>
          <a:prstGeom prst="rect">
            <a:avLst/>
          </a:prstGeom>
          <a:noFill/>
        </p:spPr>
        <p:txBody>
          <a:bodyPr wrap="square" rtlCol="0">
            <a:spAutoFit/>
          </a:bodyPr>
          <a:lstStyle/>
          <a:p>
            <a:pPr algn="l"/>
            <a:r>
              <a:rPr lang="en-US" b="1" i="0" dirty="0" err="1">
                <a:solidFill>
                  <a:srgbClr val="1A1A1A"/>
                </a:solidFill>
                <a:effectLst/>
                <a:latin typeface="Open Sans" panose="020B0606030504020204" pitchFamily="34" charset="0"/>
              </a:rPr>
              <a:t>ListView</a:t>
            </a:r>
            <a:endParaRPr lang="en-US" b="1" i="0" dirty="0">
              <a:solidFill>
                <a:srgbClr val="1A1A1A"/>
              </a:solidFill>
              <a:effectLst/>
              <a:latin typeface="Open Sans" panose="020B0606030504020204" pitchFamily="34" charset="0"/>
            </a:endParaRPr>
          </a:p>
          <a:p>
            <a:pPr algn="l"/>
            <a:endParaRPr lang="en-US" b="1" dirty="0">
              <a:solidFill>
                <a:srgbClr val="1A1A1A"/>
              </a:solidFill>
              <a:latin typeface="Open Sans" panose="020B0606030504020204" pitchFamily="34" charset="0"/>
            </a:endParaRPr>
          </a:p>
          <a:p>
            <a:pPr algn="l"/>
            <a:endParaRPr lang="en-US" b="1" i="0" dirty="0">
              <a:solidFill>
                <a:srgbClr val="1A1A1A"/>
              </a:solidFill>
              <a:effectLst/>
              <a:latin typeface="Open Sans" panose="020F0502020204030204" pitchFamily="34" charset="0"/>
            </a:endParaRPr>
          </a:p>
          <a:p>
            <a:pPr algn="l"/>
            <a:r>
              <a:rPr lang="en-US" b="0" i="0" dirty="0">
                <a:solidFill>
                  <a:srgbClr val="1A1A1A"/>
                </a:solidFill>
                <a:effectLst/>
                <a:latin typeface="Open Sans" panose="020B0606030504020204" pitchFamily="34" charset="0"/>
              </a:rPr>
              <a:t>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control has been optimized to work with large amounts of data</a:t>
            </a:r>
            <a:r>
              <a:rPr lang="en-US" b="0" i="0" dirty="0">
                <a:solidFill>
                  <a:srgbClr val="1A1A1A"/>
                </a:solidFill>
                <a:effectLst/>
                <a:latin typeface="Corbel" panose="020B0503020204020204" pitchFamily="34" charset="0"/>
                <a:ea typeface="Calibri" panose="020F0502020204030204" pitchFamily="34" charset="0"/>
                <a:cs typeface="Calibri" panose="020F0502020204030204" pitchFamily="34" charset="0"/>
              </a:rPr>
              <a:t>.</a:t>
            </a:r>
          </a:p>
        </p:txBody>
      </p:sp>
      <p:sp>
        <p:nvSpPr>
          <p:cNvPr id="13" name="TextBox 12">
            <a:extLst>
              <a:ext uri="{FF2B5EF4-FFF2-40B4-BE49-F238E27FC236}">
                <a16:creationId xmlns:a16="http://schemas.microsoft.com/office/drawing/2014/main" id="{0D055E0D-3479-109D-9DB9-1E5AC394300F}"/>
              </a:ext>
            </a:extLst>
          </p:cNvPr>
          <p:cNvSpPr txBox="1"/>
          <p:nvPr/>
        </p:nvSpPr>
        <p:spPr>
          <a:xfrm>
            <a:off x="671804" y="3533758"/>
            <a:ext cx="4842588" cy="369332"/>
          </a:xfrm>
          <a:prstGeom prst="rect">
            <a:avLst/>
          </a:prstGeom>
          <a:noFill/>
        </p:spPr>
        <p:txBody>
          <a:bodyPr wrap="square" rtlCol="0">
            <a:spAutoFit/>
          </a:bodyPr>
          <a:lstStyle/>
          <a:p>
            <a:r>
              <a:rPr lang="en-US" dirty="0">
                <a:latin typeface="Corbel" panose="020B0503020204020204" pitchFamily="34" charset="0"/>
              </a:rPr>
              <a:t>SUPPORTED PLATFORMS</a:t>
            </a:r>
          </a:p>
        </p:txBody>
      </p:sp>
      <p:pic>
        <p:nvPicPr>
          <p:cNvPr id="16" name="Graphic 15" descr="World outline">
            <a:extLst>
              <a:ext uri="{FF2B5EF4-FFF2-40B4-BE49-F238E27FC236}">
                <a16:creationId xmlns:a16="http://schemas.microsoft.com/office/drawing/2014/main" id="{53AEC383-0587-F1D3-FA25-2173C07719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905" y="4186943"/>
            <a:ext cx="188897" cy="188897"/>
          </a:xfrm>
          <a:prstGeom prst="rect">
            <a:avLst/>
          </a:prstGeom>
        </p:spPr>
      </p:pic>
      <p:sp>
        <p:nvSpPr>
          <p:cNvPr id="17" name="TextBox 16">
            <a:extLst>
              <a:ext uri="{FF2B5EF4-FFF2-40B4-BE49-F238E27FC236}">
                <a16:creationId xmlns:a16="http://schemas.microsoft.com/office/drawing/2014/main" id="{8188BD37-C822-EC6F-C8B2-F9E9BBC176A1}"/>
              </a:ext>
            </a:extLst>
          </p:cNvPr>
          <p:cNvSpPr txBox="1"/>
          <p:nvPr/>
        </p:nvSpPr>
        <p:spPr>
          <a:xfrm>
            <a:off x="1160979" y="4058463"/>
            <a:ext cx="4320074" cy="573940"/>
          </a:xfrm>
          <a:prstGeom prst="rect">
            <a:avLst/>
          </a:prstGeom>
          <a:noFill/>
        </p:spPr>
        <p:txBody>
          <a:bodyPr wrap="square" rtlCol="0">
            <a:spAutoFit/>
          </a:bodyPr>
          <a:lstStyle/>
          <a:p>
            <a:pPr>
              <a:lnSpc>
                <a:spcPct val="150000"/>
              </a:lnSpc>
              <a:buSzPct val="91000"/>
            </a:pPr>
            <a:r>
              <a:rPr lang="en-US" sz="1100" dirty="0">
                <a:hlinkClick r:id="rId5"/>
              </a:rPr>
              <a:t>JavaScript</a:t>
            </a:r>
            <a:r>
              <a:rPr lang="en-US" sz="1100" dirty="0"/>
              <a:t>           </a:t>
            </a:r>
            <a:r>
              <a:rPr lang="en-US" sz="1100" dirty="0">
                <a:hlinkClick r:id="rId5"/>
              </a:rPr>
              <a:t>Angular </a:t>
            </a:r>
            <a:r>
              <a:rPr lang="en-US" sz="1100" dirty="0"/>
              <a:t>            </a:t>
            </a:r>
            <a:r>
              <a:rPr lang="en-US" sz="1100" dirty="0">
                <a:hlinkClick r:id="rId5"/>
              </a:rPr>
              <a:t>React</a:t>
            </a:r>
            <a:r>
              <a:rPr lang="en-US" sz="1100" dirty="0"/>
              <a:t>            </a:t>
            </a:r>
            <a:r>
              <a:rPr lang="en-US" sz="1100" dirty="0">
                <a:hlinkClick r:id="rId5"/>
              </a:rPr>
              <a:t>Vue</a:t>
            </a:r>
            <a:r>
              <a:rPr lang="en-US" sz="1100" dirty="0"/>
              <a:t>            </a:t>
            </a:r>
            <a:r>
              <a:rPr lang="en-US" sz="1100" dirty="0" err="1">
                <a:hlinkClick r:id="rId5"/>
              </a:rPr>
              <a:t>Blazor</a:t>
            </a:r>
            <a:r>
              <a:rPr lang="en-US" sz="1100" dirty="0">
                <a:hlinkClick r:id="rId5"/>
              </a:rPr>
              <a:t> </a:t>
            </a:r>
            <a:r>
              <a:rPr lang="en-US" sz="1100" dirty="0"/>
              <a:t> </a:t>
            </a:r>
          </a:p>
          <a:p>
            <a:pPr>
              <a:lnSpc>
                <a:spcPct val="150000"/>
              </a:lnSpc>
              <a:buSzPct val="91000"/>
            </a:pPr>
            <a:r>
              <a:rPr lang="en-US" sz="1100" dirty="0" err="1">
                <a:hlinkClick r:id="rId6"/>
              </a:rPr>
              <a:t>ASP.Net</a:t>
            </a:r>
            <a:r>
              <a:rPr lang="en-US" sz="1100" dirty="0">
                <a:hlinkClick r:id="rId6"/>
              </a:rPr>
              <a:t> MVC</a:t>
            </a:r>
            <a:r>
              <a:rPr lang="en-US" sz="1100" dirty="0"/>
              <a:t>           </a:t>
            </a:r>
            <a:r>
              <a:rPr lang="en-US" sz="1100" dirty="0" err="1">
                <a:hlinkClick r:id="rId5"/>
              </a:rPr>
              <a:t>ASP.Net</a:t>
            </a:r>
            <a:r>
              <a:rPr lang="en-US" sz="1100" dirty="0">
                <a:hlinkClick r:id="rId5"/>
              </a:rPr>
              <a:t> Core</a:t>
            </a:r>
            <a:endParaRPr lang="en-US" dirty="0"/>
          </a:p>
        </p:txBody>
      </p:sp>
      <p:cxnSp>
        <p:nvCxnSpPr>
          <p:cNvPr id="25" name="Straight Connector 24">
            <a:extLst>
              <a:ext uri="{FF2B5EF4-FFF2-40B4-BE49-F238E27FC236}">
                <a16:creationId xmlns:a16="http://schemas.microsoft.com/office/drawing/2014/main" id="{10B96B8E-801B-5A99-AEDC-A32DBF91F89D}"/>
              </a:ext>
            </a:extLst>
          </p:cNvPr>
          <p:cNvCxnSpPr/>
          <p:nvPr/>
        </p:nvCxnSpPr>
        <p:spPr>
          <a:xfrm>
            <a:off x="1019175" y="4058463"/>
            <a:ext cx="0" cy="504012"/>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Graphic 26" descr="Monitor outline">
            <a:extLst>
              <a:ext uri="{FF2B5EF4-FFF2-40B4-BE49-F238E27FC236}">
                <a16:creationId xmlns:a16="http://schemas.microsoft.com/office/drawing/2014/main" id="{FFA08464-E027-4CC0-CE13-6A2E7545DE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5508" y="5012144"/>
            <a:ext cx="198754" cy="198754"/>
          </a:xfrm>
          <a:prstGeom prst="rect">
            <a:avLst/>
          </a:prstGeom>
        </p:spPr>
      </p:pic>
      <p:sp>
        <p:nvSpPr>
          <p:cNvPr id="28" name="TextBox 27">
            <a:extLst>
              <a:ext uri="{FF2B5EF4-FFF2-40B4-BE49-F238E27FC236}">
                <a16:creationId xmlns:a16="http://schemas.microsoft.com/office/drawing/2014/main" id="{FB5F4D34-DC4F-8314-B041-B505853DE2DF}"/>
              </a:ext>
            </a:extLst>
          </p:cNvPr>
          <p:cNvSpPr txBox="1"/>
          <p:nvPr/>
        </p:nvSpPr>
        <p:spPr>
          <a:xfrm>
            <a:off x="1152584" y="4953454"/>
            <a:ext cx="4320074" cy="317651"/>
          </a:xfrm>
          <a:prstGeom prst="rect">
            <a:avLst/>
          </a:prstGeom>
          <a:noFill/>
        </p:spPr>
        <p:txBody>
          <a:bodyPr wrap="square" rtlCol="0">
            <a:spAutoFit/>
          </a:bodyPr>
          <a:lstStyle/>
          <a:p>
            <a:pPr>
              <a:lnSpc>
                <a:spcPct val="150000"/>
              </a:lnSpc>
              <a:buSzPct val="91000"/>
            </a:pPr>
            <a:r>
              <a:rPr lang="en-US" sz="1100" dirty="0">
                <a:hlinkClick r:id="rId5"/>
              </a:rPr>
              <a:t>WinForms</a:t>
            </a:r>
            <a:r>
              <a:rPr lang="en-US" sz="1100" dirty="0"/>
              <a:t>           </a:t>
            </a:r>
            <a:r>
              <a:rPr lang="en-US" sz="1100" dirty="0">
                <a:hlinkClick r:id="rId9"/>
              </a:rPr>
              <a:t>.NET MAUI</a:t>
            </a:r>
            <a:r>
              <a:rPr lang="en-US" sz="1100" dirty="0"/>
              <a:t>          </a:t>
            </a:r>
            <a:r>
              <a:rPr lang="en-US" sz="1100" dirty="0">
                <a:hlinkClick r:id="rId6"/>
              </a:rPr>
              <a:t>Xamarin</a:t>
            </a:r>
            <a:r>
              <a:rPr lang="en-US" sz="1100" dirty="0"/>
              <a:t>  </a:t>
            </a:r>
          </a:p>
        </p:txBody>
      </p:sp>
      <p:cxnSp>
        <p:nvCxnSpPr>
          <p:cNvPr id="34" name="Straight Connector 33">
            <a:extLst>
              <a:ext uri="{FF2B5EF4-FFF2-40B4-BE49-F238E27FC236}">
                <a16:creationId xmlns:a16="http://schemas.microsoft.com/office/drawing/2014/main" id="{57F9F9B0-D49E-9BE0-3DE5-2E8D1614AD4C}"/>
              </a:ext>
            </a:extLst>
          </p:cNvPr>
          <p:cNvCxnSpPr>
            <a:cxnSpLocks/>
          </p:cNvCxnSpPr>
          <p:nvPr/>
        </p:nvCxnSpPr>
        <p:spPr>
          <a:xfrm>
            <a:off x="1019175" y="4953454"/>
            <a:ext cx="0" cy="317651"/>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Graphic 35" descr="Smart Phone outline">
            <a:extLst>
              <a:ext uri="{FF2B5EF4-FFF2-40B4-BE49-F238E27FC236}">
                <a16:creationId xmlns:a16="http://schemas.microsoft.com/office/drawing/2014/main" id="{0FFD4212-F3B8-5432-A101-2B34B2FF9C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3965" y="5839581"/>
            <a:ext cx="216413" cy="216413"/>
          </a:xfrm>
          <a:prstGeom prst="rect">
            <a:avLst/>
          </a:prstGeom>
        </p:spPr>
      </p:pic>
      <p:sp>
        <p:nvSpPr>
          <p:cNvPr id="37" name="TextBox 36">
            <a:extLst>
              <a:ext uri="{FF2B5EF4-FFF2-40B4-BE49-F238E27FC236}">
                <a16:creationId xmlns:a16="http://schemas.microsoft.com/office/drawing/2014/main" id="{1CDB58E9-7553-686B-07AD-92398547DB7B}"/>
              </a:ext>
            </a:extLst>
          </p:cNvPr>
          <p:cNvSpPr txBox="1"/>
          <p:nvPr/>
        </p:nvSpPr>
        <p:spPr>
          <a:xfrm>
            <a:off x="1144166" y="5761546"/>
            <a:ext cx="4320074" cy="317651"/>
          </a:xfrm>
          <a:prstGeom prst="rect">
            <a:avLst/>
          </a:prstGeom>
          <a:noFill/>
        </p:spPr>
        <p:txBody>
          <a:bodyPr wrap="square" rtlCol="0">
            <a:spAutoFit/>
          </a:bodyPr>
          <a:lstStyle/>
          <a:p>
            <a:pPr>
              <a:lnSpc>
                <a:spcPct val="150000"/>
              </a:lnSpc>
              <a:buSzPct val="91000"/>
            </a:pPr>
            <a:r>
              <a:rPr lang="en-US" sz="1100" dirty="0">
                <a:hlinkClick r:id="rId9"/>
              </a:rPr>
              <a:t>.NET MAUI</a:t>
            </a:r>
            <a:r>
              <a:rPr lang="en-US" sz="1100" dirty="0"/>
              <a:t>          </a:t>
            </a:r>
            <a:r>
              <a:rPr lang="en-US" sz="1100" dirty="0">
                <a:hlinkClick r:id="rId6"/>
              </a:rPr>
              <a:t>Xamarin</a:t>
            </a:r>
            <a:r>
              <a:rPr lang="en-US" sz="1100" dirty="0"/>
              <a:t>          </a:t>
            </a:r>
            <a:r>
              <a:rPr lang="en-US" sz="1100" dirty="0">
                <a:hlinkClick r:id="rId9"/>
              </a:rPr>
              <a:t>JavaScript</a:t>
            </a:r>
            <a:endParaRPr lang="en-US" sz="1100" dirty="0"/>
          </a:p>
        </p:txBody>
      </p:sp>
      <p:cxnSp>
        <p:nvCxnSpPr>
          <p:cNvPr id="38" name="Straight Connector 37">
            <a:extLst>
              <a:ext uri="{FF2B5EF4-FFF2-40B4-BE49-F238E27FC236}">
                <a16:creationId xmlns:a16="http://schemas.microsoft.com/office/drawing/2014/main" id="{33992568-7307-9FCB-E4CE-A56788CADE06}"/>
              </a:ext>
            </a:extLst>
          </p:cNvPr>
          <p:cNvCxnSpPr>
            <a:cxnSpLocks/>
          </p:cNvCxnSpPr>
          <p:nvPr/>
        </p:nvCxnSpPr>
        <p:spPr>
          <a:xfrm>
            <a:off x="1019175" y="5796510"/>
            <a:ext cx="0" cy="305205"/>
          </a:xfrm>
          <a:prstGeom prst="line">
            <a:avLst/>
          </a:prstGeom>
        </p:spPr>
        <p:style>
          <a:lnRef idx="1">
            <a:schemeClr val="accent1"/>
          </a:lnRef>
          <a:fillRef idx="0">
            <a:schemeClr val="accent1"/>
          </a:fillRef>
          <a:effectRef idx="0">
            <a:schemeClr val="accent1"/>
          </a:effectRef>
          <a:fontRef idx="minor">
            <a:schemeClr val="tx1"/>
          </a:fontRef>
        </p:style>
      </p:cxnSp>
      <p:sp>
        <p:nvSpPr>
          <p:cNvPr id="39" name="Flowchart: Connector 38">
            <a:extLst>
              <a:ext uri="{FF2B5EF4-FFF2-40B4-BE49-F238E27FC236}">
                <a16:creationId xmlns:a16="http://schemas.microsoft.com/office/drawing/2014/main" id="{E517B5EC-91D6-32E6-12DA-6AA66080ACF2}"/>
              </a:ext>
            </a:extLst>
          </p:cNvPr>
          <p:cNvSpPr/>
          <p:nvPr/>
        </p:nvSpPr>
        <p:spPr>
          <a:xfrm>
            <a:off x="3810766"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0" name="Flowchart: Connector 39">
            <a:extLst>
              <a:ext uri="{FF2B5EF4-FFF2-40B4-BE49-F238E27FC236}">
                <a16:creationId xmlns:a16="http://schemas.microsoft.com/office/drawing/2014/main" id="{53B1C273-7FCF-59F6-A056-382A397F5DFE}"/>
              </a:ext>
            </a:extLst>
          </p:cNvPr>
          <p:cNvSpPr/>
          <p:nvPr/>
        </p:nvSpPr>
        <p:spPr>
          <a:xfrm>
            <a:off x="1124008"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1" name="Flowchart: Connector 40">
            <a:extLst>
              <a:ext uri="{FF2B5EF4-FFF2-40B4-BE49-F238E27FC236}">
                <a16:creationId xmlns:a16="http://schemas.microsoft.com/office/drawing/2014/main" id="{7C602942-7FAC-FFE0-00AD-F0093D86FC3B}"/>
              </a:ext>
            </a:extLst>
          </p:cNvPr>
          <p:cNvSpPr/>
          <p:nvPr/>
        </p:nvSpPr>
        <p:spPr>
          <a:xfrm>
            <a:off x="2140480" y="418756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2" name="Flowchart: Connector 41">
            <a:extLst>
              <a:ext uri="{FF2B5EF4-FFF2-40B4-BE49-F238E27FC236}">
                <a16:creationId xmlns:a16="http://schemas.microsoft.com/office/drawing/2014/main" id="{F0F92442-BA07-8B56-97C5-B2C01C2F55A5}"/>
              </a:ext>
            </a:extLst>
          </p:cNvPr>
          <p:cNvSpPr/>
          <p:nvPr/>
        </p:nvSpPr>
        <p:spPr>
          <a:xfrm>
            <a:off x="3056522" y="421461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3" name="Flowchart: Connector 42">
            <a:extLst>
              <a:ext uri="{FF2B5EF4-FFF2-40B4-BE49-F238E27FC236}">
                <a16:creationId xmlns:a16="http://schemas.microsoft.com/office/drawing/2014/main" id="{B2BE248F-5A4F-8C9A-F8BC-BF18E82153B5}"/>
              </a:ext>
            </a:extLst>
          </p:cNvPr>
          <p:cNvSpPr/>
          <p:nvPr/>
        </p:nvSpPr>
        <p:spPr>
          <a:xfrm>
            <a:off x="4410133" y="422414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4" name="Flowchart: Connector 43">
            <a:extLst>
              <a:ext uri="{FF2B5EF4-FFF2-40B4-BE49-F238E27FC236}">
                <a16:creationId xmlns:a16="http://schemas.microsoft.com/office/drawing/2014/main" id="{023623E7-C5E0-1D45-5C14-167990F675E8}"/>
              </a:ext>
            </a:extLst>
          </p:cNvPr>
          <p:cNvSpPr/>
          <p:nvPr/>
        </p:nvSpPr>
        <p:spPr>
          <a:xfrm>
            <a:off x="1116008" y="4452405"/>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6" name="Flowchart: Connector 45">
            <a:extLst>
              <a:ext uri="{FF2B5EF4-FFF2-40B4-BE49-F238E27FC236}">
                <a16:creationId xmlns:a16="http://schemas.microsoft.com/office/drawing/2014/main" id="{662017E7-C87D-8EA3-15EA-8ED15AAD6754}"/>
              </a:ext>
            </a:extLst>
          </p:cNvPr>
          <p:cNvSpPr/>
          <p:nvPr/>
        </p:nvSpPr>
        <p:spPr>
          <a:xfrm>
            <a:off x="2381523" y="444284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7" name="Flowchart: Connector 46">
            <a:extLst>
              <a:ext uri="{FF2B5EF4-FFF2-40B4-BE49-F238E27FC236}">
                <a16:creationId xmlns:a16="http://schemas.microsoft.com/office/drawing/2014/main" id="{807CC01F-0F83-8199-0904-8A9B15EBA8D9}"/>
              </a:ext>
            </a:extLst>
          </p:cNvPr>
          <p:cNvSpPr/>
          <p:nvPr/>
        </p:nvSpPr>
        <p:spPr>
          <a:xfrm>
            <a:off x="1116008" y="508543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48" name="Flowchart: Connector 47">
            <a:extLst>
              <a:ext uri="{FF2B5EF4-FFF2-40B4-BE49-F238E27FC236}">
                <a16:creationId xmlns:a16="http://schemas.microsoft.com/office/drawing/2014/main" id="{F2B02CD5-F3F5-1E01-14B5-DB7E416D7E98}"/>
              </a:ext>
            </a:extLst>
          </p:cNvPr>
          <p:cNvSpPr/>
          <p:nvPr/>
        </p:nvSpPr>
        <p:spPr>
          <a:xfrm>
            <a:off x="2177056" y="511152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1" name="Flowchart: Connector 50">
            <a:extLst>
              <a:ext uri="{FF2B5EF4-FFF2-40B4-BE49-F238E27FC236}">
                <a16:creationId xmlns:a16="http://schemas.microsoft.com/office/drawing/2014/main" id="{72ADF56D-DD96-9A7A-DA82-C3CDE410B02B}"/>
              </a:ext>
            </a:extLst>
          </p:cNvPr>
          <p:cNvSpPr/>
          <p:nvPr/>
        </p:nvSpPr>
        <p:spPr>
          <a:xfrm>
            <a:off x="3187150" y="5101364"/>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4" name="Flowchart: Connector 53">
            <a:extLst>
              <a:ext uri="{FF2B5EF4-FFF2-40B4-BE49-F238E27FC236}">
                <a16:creationId xmlns:a16="http://schemas.microsoft.com/office/drawing/2014/main" id="{C2C7ED8E-8B92-B572-57CC-ECEBA12D0773}"/>
              </a:ext>
            </a:extLst>
          </p:cNvPr>
          <p:cNvSpPr/>
          <p:nvPr/>
        </p:nvSpPr>
        <p:spPr>
          <a:xfrm>
            <a:off x="1138304" y="590496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6" name="Flowchart: Connector 55">
            <a:extLst>
              <a:ext uri="{FF2B5EF4-FFF2-40B4-BE49-F238E27FC236}">
                <a16:creationId xmlns:a16="http://schemas.microsoft.com/office/drawing/2014/main" id="{2A2F99A6-719D-A09D-0A83-860886859BB3}"/>
              </a:ext>
            </a:extLst>
          </p:cNvPr>
          <p:cNvSpPr/>
          <p:nvPr/>
        </p:nvSpPr>
        <p:spPr>
          <a:xfrm>
            <a:off x="2103904" y="5915081"/>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7" name="Flowchart: Connector 56">
            <a:extLst>
              <a:ext uri="{FF2B5EF4-FFF2-40B4-BE49-F238E27FC236}">
                <a16:creationId xmlns:a16="http://schemas.microsoft.com/office/drawing/2014/main" id="{BD783CAF-27FE-CDAE-BAFE-E5CD431D9310}"/>
              </a:ext>
            </a:extLst>
          </p:cNvPr>
          <p:cNvSpPr/>
          <p:nvPr/>
        </p:nvSpPr>
        <p:spPr>
          <a:xfrm>
            <a:off x="3066015" y="5904967"/>
            <a:ext cx="73152" cy="73152"/>
          </a:xfrm>
          <a:prstGeom prst="flowChartConnector">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pic>
        <p:nvPicPr>
          <p:cNvPr id="4098" name="Picture 2" descr="Syncfusion List View">
            <a:extLst>
              <a:ext uri="{FF2B5EF4-FFF2-40B4-BE49-F238E27FC236}">
                <a16:creationId xmlns:a16="http://schemas.microsoft.com/office/drawing/2014/main" id="{5A09F886-C47E-BBEC-DECB-4770781F51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7901" y="522514"/>
            <a:ext cx="5724398" cy="4875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39487"/>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{ED9CD12E-A4EB-406E-810D-46FF658289FB}tf33968143_win32</Template>
  <TotalTime>95</TotalTime>
  <Words>287</Words>
  <Application>Microsoft Office PowerPoint</Application>
  <PresentationFormat>Widescreen</PresentationFormat>
  <Paragraphs>48</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 Next LT Pro</vt:lpstr>
      <vt:lpstr>Calibri</vt:lpstr>
      <vt:lpstr>Corbel</vt:lpstr>
      <vt:lpstr>Open Sans</vt:lpstr>
      <vt:lpstr>Wingdings</vt:lpstr>
      <vt:lpstr>Custom</vt:lpstr>
      <vt:lpstr>Most popular components in syncfusion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Selvabala Velmurugan</dc:creator>
  <cp:lastModifiedBy>Selvabala Velmurugan</cp:lastModifiedBy>
  <cp:revision>4</cp:revision>
  <dcterms:created xsi:type="dcterms:W3CDTF">2024-03-25T09:31:03Z</dcterms:created>
  <dcterms:modified xsi:type="dcterms:W3CDTF">2024-03-26T17:06:23Z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