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7" r:id="rId2"/>
    <p:sldId id="256" r:id="rId3"/>
    <p:sldId id="258" r:id="rId4"/>
    <p:sldId id="259" r:id="rId5"/>
    <p:sldId id="260" r:id="rId6"/>
    <p:sldId id="261" r:id="rId7"/>
    <p:sldId id="262" r:id="rId8"/>
    <p:sldId id="263" r:id="rId9"/>
    <p:sldId id="266" r:id="rId10"/>
    <p:sldId id="264" r:id="rId11"/>
    <p:sldId id="265" r:id="rId12"/>
    <p:sldId id="267"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E033D-C5EC-4EE5-ADA2-8DD33F63F871}" type="datetimeFigureOut">
              <a:rPr lang="en-US" smtClean="0"/>
              <a:t>29/11/2022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B807-A077-4D10-85B3-EB85E7A257A3}" type="slidenum">
              <a:rPr lang="en-US" smtClean="0"/>
              <a:t>‹#›</a:t>
            </a:fld>
            <a:endParaRPr lang="en-US"/>
          </a:p>
        </p:txBody>
      </p:sp>
    </p:spTree>
    <p:extLst>
      <p:ext uri="{BB962C8B-B14F-4D97-AF65-F5344CB8AC3E}">
        <p14:creationId xmlns:p14="http://schemas.microsoft.com/office/powerpoint/2010/main" val="27086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336984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173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54888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59606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16127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38027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2746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850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9209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5522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8047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271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61F7F-8477-407D-AFF9-DBEBB6A1FAB2}" type="datetimeFigureOut">
              <a:rPr lang="en-US" smtClean="0"/>
              <a:t>29/11/2022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8425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61F7F-8477-407D-AFF9-DBEBB6A1FAB2}" type="datetimeFigureOut">
              <a:rPr lang="en-US" smtClean="0"/>
              <a:t>29/11/2022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0445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61F7F-8477-407D-AFF9-DBEBB6A1FAB2}" type="datetimeFigureOut">
              <a:rPr lang="en-US" smtClean="0"/>
              <a:t>29/11/2022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10028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79584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38720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61F7F-8477-407D-AFF9-DBEBB6A1FAB2}" type="datetimeFigureOut">
              <a:rPr lang="en-US" smtClean="0"/>
              <a:t>29/11/2022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92D03-60A9-4A5C-845D-F0D9317DBA15}" type="slidenum">
              <a:rPr lang="en-US" smtClean="0"/>
              <a:t>‹#›</a:t>
            </a:fld>
            <a:endParaRPr lang="en-US"/>
          </a:p>
        </p:txBody>
      </p:sp>
    </p:spTree>
    <p:extLst>
      <p:ext uri="{BB962C8B-B14F-4D97-AF65-F5344CB8AC3E}">
        <p14:creationId xmlns:p14="http://schemas.microsoft.com/office/powerpoint/2010/main" val="380304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39F53-127F-E7AB-9C51-E9584C96A11D}"/>
              </a:ext>
            </a:extLst>
          </p:cNvPr>
          <p:cNvSpPr>
            <a:spLocks noGrp="1"/>
          </p:cNvSpPr>
          <p:nvPr>
            <p:ph type="ctrTitle"/>
          </p:nvPr>
        </p:nvSpPr>
        <p:spPr>
          <a:xfrm>
            <a:off x="4110784" y="2369174"/>
            <a:ext cx="7197726" cy="1059826"/>
          </a:xfrm>
        </p:spPr>
        <p:txBody>
          <a:bodyPr>
            <a:normAutofit/>
          </a:bodyPr>
          <a:lstStyle/>
          <a:p>
            <a:pPr algn="ctr"/>
            <a:r>
              <a:rPr lang="en-US" sz="5400" dirty="0"/>
              <a:t>Welcome to Jukebox</a:t>
            </a:r>
          </a:p>
        </p:txBody>
      </p:sp>
      <p:sp>
        <p:nvSpPr>
          <p:cNvPr id="5" name="Subtitle 4">
            <a:extLst>
              <a:ext uri="{FF2B5EF4-FFF2-40B4-BE49-F238E27FC236}">
                <a16:creationId xmlns:a16="http://schemas.microsoft.com/office/drawing/2014/main" id="{C632D34B-71EB-016A-7CD2-C46626DDCBA2}"/>
              </a:ext>
            </a:extLst>
          </p:cNvPr>
          <p:cNvSpPr>
            <a:spLocks noGrp="1"/>
          </p:cNvSpPr>
          <p:nvPr>
            <p:ph type="subTitle" idx="1"/>
          </p:nvPr>
        </p:nvSpPr>
        <p:spPr>
          <a:xfrm>
            <a:off x="9417788" y="3407170"/>
            <a:ext cx="1451347" cy="332688"/>
          </a:xfrm>
        </p:spPr>
        <p:txBody>
          <a:bodyPr>
            <a:normAutofit fontScale="92500" lnSpcReduction="20000"/>
          </a:bodyPr>
          <a:lstStyle/>
          <a:p>
            <a:r>
              <a:rPr lang="en-US" dirty="0"/>
              <a:t>By </a:t>
            </a:r>
            <a:r>
              <a:rPr lang="en-US" sz="1900" dirty="0"/>
              <a:t>Selvam</a:t>
            </a:r>
            <a:r>
              <a:rPr lang="en-US" dirty="0"/>
              <a:t> k</a:t>
            </a:r>
          </a:p>
        </p:txBody>
      </p:sp>
      <p:pic>
        <p:nvPicPr>
          <p:cNvPr id="11" name="Picture 10">
            <a:extLst>
              <a:ext uri="{FF2B5EF4-FFF2-40B4-BE49-F238E27FC236}">
                <a16:creationId xmlns:a16="http://schemas.microsoft.com/office/drawing/2014/main" id="{4A1BD78D-8F3E-F122-A5BA-9BF192B69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 y="2791509"/>
            <a:ext cx="2665026" cy="3429000"/>
          </a:xfrm>
          <a:prstGeom prst="rect">
            <a:avLst/>
          </a:prstGeom>
        </p:spPr>
      </p:pic>
      <p:pic>
        <p:nvPicPr>
          <p:cNvPr id="13" name="Picture 12">
            <a:extLst>
              <a:ext uri="{FF2B5EF4-FFF2-40B4-BE49-F238E27FC236}">
                <a16:creationId xmlns:a16="http://schemas.microsoft.com/office/drawing/2014/main" id="{44DB7259-ADDB-55E1-7CD4-D565BF90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13" y="4229099"/>
            <a:ext cx="2453409" cy="2428875"/>
          </a:xfrm>
          <a:prstGeom prst="rect">
            <a:avLst/>
          </a:prstGeom>
        </p:spPr>
      </p:pic>
      <p:grpSp>
        <p:nvGrpSpPr>
          <p:cNvPr id="18" name="Group 17">
            <a:extLst>
              <a:ext uri="{FF2B5EF4-FFF2-40B4-BE49-F238E27FC236}">
                <a16:creationId xmlns:a16="http://schemas.microsoft.com/office/drawing/2014/main" id="{589C4C1B-9AA4-E131-9A68-AE73CCFEE0D9}"/>
              </a:ext>
            </a:extLst>
          </p:cNvPr>
          <p:cNvGrpSpPr/>
          <p:nvPr/>
        </p:nvGrpSpPr>
        <p:grpSpPr>
          <a:xfrm>
            <a:off x="10074228" y="5522259"/>
            <a:ext cx="2117772" cy="1335741"/>
            <a:chOff x="9070181" y="4897808"/>
            <a:chExt cx="3138067" cy="1960192"/>
          </a:xfrm>
        </p:grpSpPr>
        <p:pic>
          <p:nvPicPr>
            <p:cNvPr id="15" name="Picture 14">
              <a:extLst>
                <a:ext uri="{FF2B5EF4-FFF2-40B4-BE49-F238E27FC236}">
                  <a16:creationId xmlns:a16="http://schemas.microsoft.com/office/drawing/2014/main" id="{5C79F965-DDE0-91C8-B313-A8CF22B3F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A8677764-AC35-1CCA-CE02-E9415CA0D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427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69C2-E220-3AF1-E101-0954D286903F}"/>
              </a:ext>
            </a:extLst>
          </p:cNvPr>
          <p:cNvSpPr>
            <a:spLocks noGrp="1"/>
          </p:cNvSpPr>
          <p:nvPr>
            <p:ph type="title"/>
          </p:nvPr>
        </p:nvSpPr>
        <p:spPr>
          <a:xfrm>
            <a:off x="1030287" y="233082"/>
            <a:ext cx="10131425" cy="1456267"/>
          </a:xfrm>
        </p:spPr>
        <p:txBody>
          <a:bodyPr/>
          <a:lstStyle/>
          <a:p>
            <a:r>
              <a:rPr lang="en-US" dirty="0"/>
              <a:t>Playlist menu</a:t>
            </a:r>
          </a:p>
        </p:txBody>
      </p:sp>
      <p:pic>
        <p:nvPicPr>
          <p:cNvPr id="5" name="Picture 4">
            <a:extLst>
              <a:ext uri="{FF2B5EF4-FFF2-40B4-BE49-F238E27FC236}">
                <a16:creationId xmlns:a16="http://schemas.microsoft.com/office/drawing/2014/main" id="{D568DDA8-EC0C-55C4-9DC5-6A12AB6151F2}"/>
              </a:ext>
            </a:extLst>
          </p:cNvPr>
          <p:cNvPicPr>
            <a:picLocks noChangeAspect="1"/>
          </p:cNvPicPr>
          <p:nvPr/>
        </p:nvPicPr>
        <p:blipFill>
          <a:blip r:embed="rId2"/>
          <a:stretch>
            <a:fillRect/>
          </a:stretch>
        </p:blipFill>
        <p:spPr>
          <a:xfrm>
            <a:off x="7565199" y="1462243"/>
            <a:ext cx="4039612" cy="2810933"/>
          </a:xfrm>
          <a:prstGeom prst="rect">
            <a:avLst/>
          </a:prstGeom>
        </p:spPr>
      </p:pic>
      <p:sp>
        <p:nvSpPr>
          <p:cNvPr id="6" name="TextBox 5">
            <a:extLst>
              <a:ext uri="{FF2B5EF4-FFF2-40B4-BE49-F238E27FC236}">
                <a16:creationId xmlns:a16="http://schemas.microsoft.com/office/drawing/2014/main" id="{D1F48661-6444-91E7-AE63-FC19ACF69E12}"/>
              </a:ext>
            </a:extLst>
          </p:cNvPr>
          <p:cNvSpPr txBox="1"/>
          <p:nvPr/>
        </p:nvSpPr>
        <p:spPr>
          <a:xfrm>
            <a:off x="1030288" y="1411443"/>
            <a:ext cx="6534912" cy="4401205"/>
          </a:xfrm>
          <a:prstGeom prst="rect">
            <a:avLst/>
          </a:prstGeom>
          <a:noFill/>
        </p:spPr>
        <p:txBody>
          <a:bodyPr wrap="square" rtlCol="0">
            <a:spAutoFit/>
          </a:bodyPr>
          <a:lstStyle/>
          <a:p>
            <a:r>
              <a:rPr lang="en-US" sz="2000" dirty="0"/>
              <a:t>Then playlist menu is Special feature were a user can create </a:t>
            </a:r>
          </a:p>
          <a:p>
            <a:r>
              <a:rPr lang="en-US" sz="2000" dirty="0"/>
              <a:t>there Own playlist by add few specific songs from the </a:t>
            </a:r>
          </a:p>
          <a:p>
            <a:r>
              <a:rPr lang="en-US" sz="2000" dirty="0"/>
              <a:t>database to enhance The user experience. </a:t>
            </a:r>
          </a:p>
          <a:p>
            <a:endParaRPr lang="en-US" sz="2000" dirty="0"/>
          </a:p>
          <a:p>
            <a:r>
              <a:rPr lang="en-US" sz="2000" dirty="0"/>
              <a:t>CREATE NEW PLAYLIST</a:t>
            </a:r>
          </a:p>
          <a:p>
            <a:r>
              <a:rPr lang="en-US" sz="2000" dirty="0"/>
              <a:t>					if a user desired to create his own personal Playlist here come this option which helps them to personalize the Songs list.</a:t>
            </a:r>
          </a:p>
          <a:p>
            <a:endParaRPr lang="en-US" sz="2000" dirty="0"/>
          </a:p>
          <a:p>
            <a:r>
              <a:rPr lang="en-US" sz="2000" dirty="0"/>
              <a:t>VIEW EXIXTING PLAYLIST</a:t>
            </a:r>
          </a:p>
          <a:p>
            <a:r>
              <a:rPr lang="en-US" sz="2000" dirty="0"/>
              <a:t>					Some of the user might have created </a:t>
            </a:r>
            <a:r>
              <a:rPr lang="en-US" sz="2000" dirty="0" err="1"/>
              <a:t>thereOwn</a:t>
            </a:r>
            <a:r>
              <a:rPr lang="en-US" sz="2000" dirty="0"/>
              <a:t> playlist. Here comes this option ,where it shows all the playlist Which are created by the user already.</a:t>
            </a:r>
          </a:p>
          <a:p>
            <a:r>
              <a:rPr lang="en-US" sz="2000" dirty="0"/>
              <a:t>			</a:t>
            </a:r>
          </a:p>
        </p:txBody>
      </p:sp>
      <p:grpSp>
        <p:nvGrpSpPr>
          <p:cNvPr id="10" name="Group 9">
            <a:extLst>
              <a:ext uri="{FF2B5EF4-FFF2-40B4-BE49-F238E27FC236}">
                <a16:creationId xmlns:a16="http://schemas.microsoft.com/office/drawing/2014/main" id="{720AE496-B2A4-4446-7AD1-2969D4F69A19}"/>
              </a:ext>
            </a:extLst>
          </p:cNvPr>
          <p:cNvGrpSpPr/>
          <p:nvPr/>
        </p:nvGrpSpPr>
        <p:grpSpPr>
          <a:xfrm>
            <a:off x="10074228" y="5522259"/>
            <a:ext cx="2117772" cy="1335741"/>
            <a:chOff x="9070181" y="4897808"/>
            <a:chExt cx="3138067" cy="1960192"/>
          </a:xfrm>
        </p:grpSpPr>
        <p:pic>
          <p:nvPicPr>
            <p:cNvPr id="11" name="Picture 10">
              <a:extLst>
                <a:ext uri="{FF2B5EF4-FFF2-40B4-BE49-F238E27FC236}">
                  <a16:creationId xmlns:a16="http://schemas.microsoft.com/office/drawing/2014/main" id="{3D11A02A-462F-710C-81E4-25A75636E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2" name="Picture 11">
              <a:extLst>
                <a:ext uri="{FF2B5EF4-FFF2-40B4-BE49-F238E27FC236}">
                  <a16:creationId xmlns:a16="http://schemas.microsoft.com/office/drawing/2014/main" id="{0394FFCF-D009-4285-0509-1EEB0F89F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87787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2BA6-8826-AAE0-04BE-BE107BB67609}"/>
              </a:ext>
            </a:extLst>
          </p:cNvPr>
          <p:cNvSpPr>
            <a:spLocks noGrp="1"/>
          </p:cNvSpPr>
          <p:nvPr>
            <p:ph type="title"/>
          </p:nvPr>
        </p:nvSpPr>
        <p:spPr>
          <a:xfrm>
            <a:off x="1071284" y="134470"/>
            <a:ext cx="4361328" cy="1434353"/>
          </a:xfrm>
        </p:spPr>
        <p:txBody>
          <a:bodyPr/>
          <a:lstStyle/>
          <a:p>
            <a:r>
              <a:rPr lang="en-US" dirty="0"/>
              <a:t>Edit playlist</a:t>
            </a:r>
          </a:p>
        </p:txBody>
      </p:sp>
      <p:pic>
        <p:nvPicPr>
          <p:cNvPr id="5" name="Picture 4">
            <a:extLst>
              <a:ext uri="{FF2B5EF4-FFF2-40B4-BE49-F238E27FC236}">
                <a16:creationId xmlns:a16="http://schemas.microsoft.com/office/drawing/2014/main" id="{E7A2FAFA-AA54-8A20-31DC-759FCBF075D9}"/>
              </a:ext>
            </a:extLst>
          </p:cNvPr>
          <p:cNvPicPr>
            <a:picLocks noChangeAspect="1"/>
          </p:cNvPicPr>
          <p:nvPr/>
        </p:nvPicPr>
        <p:blipFill>
          <a:blip r:embed="rId2"/>
          <a:stretch>
            <a:fillRect/>
          </a:stretch>
        </p:blipFill>
        <p:spPr>
          <a:xfrm>
            <a:off x="8717335" y="1384798"/>
            <a:ext cx="3076575" cy="1628775"/>
          </a:xfrm>
          <a:prstGeom prst="rect">
            <a:avLst/>
          </a:prstGeom>
        </p:spPr>
      </p:pic>
      <p:sp>
        <p:nvSpPr>
          <p:cNvPr id="6" name="TextBox 5">
            <a:extLst>
              <a:ext uri="{FF2B5EF4-FFF2-40B4-BE49-F238E27FC236}">
                <a16:creationId xmlns:a16="http://schemas.microsoft.com/office/drawing/2014/main" id="{AAD162E2-0A68-AD6B-A237-8BDFF5AA7219}"/>
              </a:ext>
            </a:extLst>
          </p:cNvPr>
          <p:cNvSpPr txBox="1"/>
          <p:nvPr/>
        </p:nvSpPr>
        <p:spPr>
          <a:xfrm>
            <a:off x="950258" y="1568823"/>
            <a:ext cx="7225553" cy="1292662"/>
          </a:xfrm>
          <a:prstGeom prst="rect">
            <a:avLst/>
          </a:prstGeom>
          <a:noFill/>
        </p:spPr>
        <p:txBody>
          <a:bodyPr wrap="square" rtlCol="0">
            <a:spAutoFit/>
          </a:bodyPr>
          <a:lstStyle/>
          <a:p>
            <a:r>
              <a:rPr lang="en-US" sz="2000" dirty="0"/>
              <a:t>Edit Feature is one of the key feature , like once a user is wishing to edit his playlist by adding Songs, Deleting the songs or ever Delete playlist which he Created for.</a:t>
            </a:r>
          </a:p>
          <a:p>
            <a:endParaRPr lang="en-US" dirty="0"/>
          </a:p>
        </p:txBody>
      </p:sp>
      <p:grpSp>
        <p:nvGrpSpPr>
          <p:cNvPr id="7" name="Group 6">
            <a:extLst>
              <a:ext uri="{FF2B5EF4-FFF2-40B4-BE49-F238E27FC236}">
                <a16:creationId xmlns:a16="http://schemas.microsoft.com/office/drawing/2014/main" id="{E4D4EA5F-43C7-2435-F326-A6F3E4FB9271}"/>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BCD7D3A5-48BC-A54B-BB1D-266F1C74A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E16ADC6E-9D03-F26D-1F12-43762DF15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pic>
        <p:nvPicPr>
          <p:cNvPr id="11" name="Picture 10">
            <a:extLst>
              <a:ext uri="{FF2B5EF4-FFF2-40B4-BE49-F238E27FC236}">
                <a16:creationId xmlns:a16="http://schemas.microsoft.com/office/drawing/2014/main" id="{622A9979-57F1-B548-5977-534450C4C976}"/>
              </a:ext>
            </a:extLst>
          </p:cNvPr>
          <p:cNvPicPr>
            <a:picLocks noChangeAspect="1"/>
          </p:cNvPicPr>
          <p:nvPr/>
        </p:nvPicPr>
        <p:blipFill>
          <a:blip r:embed="rId5"/>
          <a:stretch>
            <a:fillRect/>
          </a:stretch>
        </p:blipFill>
        <p:spPr>
          <a:xfrm>
            <a:off x="290574" y="3013573"/>
            <a:ext cx="6203450" cy="3554786"/>
          </a:xfrm>
          <a:prstGeom prst="rect">
            <a:avLst/>
          </a:prstGeom>
        </p:spPr>
      </p:pic>
      <p:sp>
        <p:nvSpPr>
          <p:cNvPr id="12" name="TextBox 11">
            <a:extLst>
              <a:ext uri="{FF2B5EF4-FFF2-40B4-BE49-F238E27FC236}">
                <a16:creationId xmlns:a16="http://schemas.microsoft.com/office/drawing/2014/main" id="{5E5B6A53-E2C8-4944-1745-34C2502E4B62}"/>
              </a:ext>
            </a:extLst>
          </p:cNvPr>
          <p:cNvSpPr txBox="1"/>
          <p:nvPr/>
        </p:nvSpPr>
        <p:spPr>
          <a:xfrm>
            <a:off x="6642436" y="3197598"/>
            <a:ext cx="4477869" cy="2339102"/>
          </a:xfrm>
          <a:prstGeom prst="rect">
            <a:avLst/>
          </a:prstGeom>
          <a:noFill/>
        </p:spPr>
        <p:txBody>
          <a:bodyPr wrap="square" rtlCol="0">
            <a:spAutoFit/>
          </a:bodyPr>
          <a:lstStyle/>
          <a:p>
            <a:r>
              <a:rPr lang="en-US" sz="2400" dirty="0"/>
              <a:t>Delete Song from Playlist</a:t>
            </a:r>
          </a:p>
          <a:p>
            <a:endParaRPr lang="en-US" sz="2400" dirty="0"/>
          </a:p>
          <a:p>
            <a:r>
              <a:rPr lang="en-US" sz="2000" dirty="0"/>
              <a:t>I this option the user must to select the playlist in order to perform the further process , the deletion is performed based on the </a:t>
            </a:r>
            <a:r>
              <a:rPr lang="en-US" sz="2000" dirty="0" err="1"/>
              <a:t>song_id</a:t>
            </a:r>
            <a:r>
              <a:rPr lang="en-US" sz="2000" dirty="0"/>
              <a:t> .</a:t>
            </a:r>
          </a:p>
          <a:p>
            <a:endParaRPr lang="en-US" dirty="0"/>
          </a:p>
        </p:txBody>
      </p:sp>
    </p:spTree>
    <p:extLst>
      <p:ext uri="{BB962C8B-B14F-4D97-AF65-F5344CB8AC3E}">
        <p14:creationId xmlns:p14="http://schemas.microsoft.com/office/powerpoint/2010/main" val="35386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F9C93-B2A7-C0ED-38BE-5A2B1D886621}"/>
              </a:ext>
            </a:extLst>
          </p:cNvPr>
          <p:cNvSpPr txBox="1"/>
          <p:nvPr/>
        </p:nvSpPr>
        <p:spPr>
          <a:xfrm>
            <a:off x="475129" y="759042"/>
            <a:ext cx="5316071" cy="1815882"/>
          </a:xfrm>
          <a:prstGeom prst="rect">
            <a:avLst/>
          </a:prstGeom>
          <a:noFill/>
        </p:spPr>
        <p:txBody>
          <a:bodyPr wrap="square">
            <a:spAutoFit/>
          </a:bodyPr>
          <a:lstStyle/>
          <a:p>
            <a:r>
              <a:rPr lang="en-US" sz="2000" dirty="0"/>
              <a:t>Add Song from Playlist</a:t>
            </a:r>
          </a:p>
          <a:p>
            <a:endParaRPr lang="en-US" sz="2000" dirty="0"/>
          </a:p>
          <a:p>
            <a:r>
              <a:rPr lang="en-US" sz="1800" dirty="0"/>
              <a:t>	I this option the user must to select the playlist in order to perform the further process , the </a:t>
            </a:r>
            <a:r>
              <a:rPr lang="en-US" dirty="0"/>
              <a:t>addition</a:t>
            </a:r>
            <a:r>
              <a:rPr lang="en-US" sz="1800" dirty="0"/>
              <a:t> is performed based on the </a:t>
            </a:r>
            <a:r>
              <a:rPr lang="en-US" sz="1800" dirty="0" err="1"/>
              <a:t>song_id</a:t>
            </a:r>
            <a:r>
              <a:rPr lang="en-US" sz="1800" dirty="0"/>
              <a:t>  and the song can not be repeated  as it wi</a:t>
            </a:r>
            <a:r>
              <a:rPr lang="en-US" dirty="0"/>
              <a:t>ll it will create the duplicate entry.</a:t>
            </a:r>
            <a:endParaRPr lang="en-US" sz="1800" dirty="0"/>
          </a:p>
        </p:txBody>
      </p:sp>
      <p:pic>
        <p:nvPicPr>
          <p:cNvPr id="7" name="Picture 6">
            <a:extLst>
              <a:ext uri="{FF2B5EF4-FFF2-40B4-BE49-F238E27FC236}">
                <a16:creationId xmlns:a16="http://schemas.microsoft.com/office/drawing/2014/main" id="{ADE102BA-8CA3-590D-6F1B-C2F2EA958ACB}"/>
              </a:ext>
            </a:extLst>
          </p:cNvPr>
          <p:cNvPicPr>
            <a:picLocks noChangeAspect="1"/>
          </p:cNvPicPr>
          <p:nvPr/>
        </p:nvPicPr>
        <p:blipFill>
          <a:blip r:embed="rId2"/>
          <a:stretch>
            <a:fillRect/>
          </a:stretch>
        </p:blipFill>
        <p:spPr>
          <a:xfrm>
            <a:off x="5791200" y="640601"/>
            <a:ext cx="5219022" cy="3868646"/>
          </a:xfrm>
          <a:prstGeom prst="rect">
            <a:avLst/>
          </a:prstGeom>
        </p:spPr>
      </p:pic>
      <p:sp>
        <p:nvSpPr>
          <p:cNvPr id="8" name="TextBox 7">
            <a:extLst>
              <a:ext uri="{FF2B5EF4-FFF2-40B4-BE49-F238E27FC236}">
                <a16:creationId xmlns:a16="http://schemas.microsoft.com/office/drawing/2014/main" id="{2592B8F8-A8A6-C620-61B3-79C8DBC38B8A}"/>
              </a:ext>
            </a:extLst>
          </p:cNvPr>
          <p:cNvSpPr txBox="1"/>
          <p:nvPr/>
        </p:nvSpPr>
        <p:spPr>
          <a:xfrm>
            <a:off x="5791200" y="4532311"/>
            <a:ext cx="6194612" cy="1138773"/>
          </a:xfrm>
          <a:prstGeom prst="rect">
            <a:avLst/>
          </a:prstGeom>
          <a:noFill/>
        </p:spPr>
        <p:txBody>
          <a:bodyPr wrap="square" rtlCol="0">
            <a:spAutoFit/>
          </a:bodyPr>
          <a:lstStyle/>
          <a:p>
            <a:r>
              <a:rPr lang="en-IN" sz="2400" dirty="0"/>
              <a:t>Delete Playlist</a:t>
            </a:r>
          </a:p>
          <a:p>
            <a:r>
              <a:rPr lang="en-IN" sz="2400" dirty="0"/>
              <a:t>				</a:t>
            </a:r>
            <a:r>
              <a:rPr lang="en-IN" sz="2000" dirty="0"/>
              <a:t>This helps to delete the entire playlist from The database permanently.  </a:t>
            </a:r>
            <a:endParaRPr lang="en-US" sz="2000" dirty="0"/>
          </a:p>
        </p:txBody>
      </p:sp>
      <p:pic>
        <p:nvPicPr>
          <p:cNvPr id="10" name="Picture 9">
            <a:extLst>
              <a:ext uri="{FF2B5EF4-FFF2-40B4-BE49-F238E27FC236}">
                <a16:creationId xmlns:a16="http://schemas.microsoft.com/office/drawing/2014/main" id="{0CD36FF6-D14D-DEE8-7267-5911861CC61D}"/>
              </a:ext>
            </a:extLst>
          </p:cNvPr>
          <p:cNvPicPr>
            <a:picLocks noChangeAspect="1"/>
          </p:cNvPicPr>
          <p:nvPr/>
        </p:nvPicPr>
        <p:blipFill>
          <a:blip r:embed="rId3"/>
          <a:stretch>
            <a:fillRect/>
          </a:stretch>
        </p:blipFill>
        <p:spPr>
          <a:xfrm>
            <a:off x="2429996" y="2574924"/>
            <a:ext cx="3047439" cy="3278789"/>
          </a:xfrm>
          <a:prstGeom prst="rect">
            <a:avLst/>
          </a:prstGeom>
        </p:spPr>
      </p:pic>
      <p:grpSp>
        <p:nvGrpSpPr>
          <p:cNvPr id="11" name="Group 10">
            <a:extLst>
              <a:ext uri="{FF2B5EF4-FFF2-40B4-BE49-F238E27FC236}">
                <a16:creationId xmlns:a16="http://schemas.microsoft.com/office/drawing/2014/main" id="{487F9DD2-B17A-0430-8568-0105DDC8D5FF}"/>
              </a:ext>
            </a:extLst>
          </p:cNvPr>
          <p:cNvGrpSpPr/>
          <p:nvPr/>
        </p:nvGrpSpPr>
        <p:grpSpPr>
          <a:xfrm>
            <a:off x="10352133" y="5522259"/>
            <a:ext cx="2117772" cy="1335741"/>
            <a:chOff x="9070181" y="4897808"/>
            <a:chExt cx="3138067" cy="1960192"/>
          </a:xfrm>
        </p:grpSpPr>
        <p:pic>
          <p:nvPicPr>
            <p:cNvPr id="12" name="Picture 11">
              <a:extLst>
                <a:ext uri="{FF2B5EF4-FFF2-40B4-BE49-F238E27FC236}">
                  <a16:creationId xmlns:a16="http://schemas.microsoft.com/office/drawing/2014/main" id="{516B58FA-4E70-DA99-32D8-F4F525EFA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3" name="Picture 12">
              <a:extLst>
                <a:ext uri="{FF2B5EF4-FFF2-40B4-BE49-F238E27FC236}">
                  <a16:creationId xmlns:a16="http://schemas.microsoft.com/office/drawing/2014/main" id="{2829CA9B-A6E1-47F6-1D12-064462883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575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7D99-DD28-7050-38F4-62B844D5D472}"/>
              </a:ext>
            </a:extLst>
          </p:cNvPr>
          <p:cNvSpPr>
            <a:spLocks noGrp="1"/>
          </p:cNvSpPr>
          <p:nvPr>
            <p:ph type="title"/>
          </p:nvPr>
        </p:nvSpPr>
        <p:spPr>
          <a:xfrm>
            <a:off x="667873" y="295837"/>
            <a:ext cx="4208928" cy="1246094"/>
          </a:xfrm>
        </p:spPr>
        <p:txBody>
          <a:bodyPr/>
          <a:lstStyle/>
          <a:p>
            <a:r>
              <a:rPr lang="en-IN" dirty="0"/>
              <a:t>Audio Processing</a:t>
            </a:r>
            <a:endParaRPr lang="en-US" dirty="0"/>
          </a:p>
        </p:txBody>
      </p:sp>
      <p:sp>
        <p:nvSpPr>
          <p:cNvPr id="4" name="TextBox 3">
            <a:extLst>
              <a:ext uri="{FF2B5EF4-FFF2-40B4-BE49-F238E27FC236}">
                <a16:creationId xmlns:a16="http://schemas.microsoft.com/office/drawing/2014/main" id="{84B2A8B4-4FEB-08C6-83F1-11BBFEC5B2D2}"/>
              </a:ext>
            </a:extLst>
          </p:cNvPr>
          <p:cNvSpPr txBox="1"/>
          <p:nvPr/>
        </p:nvSpPr>
        <p:spPr>
          <a:xfrm>
            <a:off x="2760920" y="1918447"/>
            <a:ext cx="6670159" cy="2168286"/>
          </a:xfrm>
          <a:prstGeom prst="rect">
            <a:avLst/>
          </a:prstGeom>
          <a:noFill/>
        </p:spPr>
        <p:txBody>
          <a:bodyPr wrap="none" rtlCol="0">
            <a:spAutoFit/>
          </a:bodyPr>
          <a:lstStyle/>
          <a:p>
            <a:r>
              <a:rPr lang="en-IN" dirty="0"/>
              <a:t>In order to play audio we have  to import few class and interfaces like</a:t>
            </a:r>
          </a:p>
          <a:p>
            <a:pPr marL="285750" indent="-285750">
              <a:lnSpc>
                <a:spcPct val="150000"/>
              </a:lnSpc>
              <a:buFont typeface="Arial" panose="020B0604020202020204" pitchFamily="34" charset="0"/>
              <a:buChar char="•"/>
            </a:pPr>
            <a:r>
              <a:rPr lang="en-US" sz="2000" dirty="0" err="1"/>
              <a:t>AudioInputStream</a:t>
            </a:r>
            <a:endParaRPr lang="en-US" sz="2000" dirty="0"/>
          </a:p>
          <a:p>
            <a:pPr marL="285750" indent="-285750">
              <a:lnSpc>
                <a:spcPct val="150000"/>
              </a:lnSpc>
              <a:buFont typeface="Arial" panose="020B0604020202020204" pitchFamily="34" charset="0"/>
              <a:buChar char="•"/>
            </a:pPr>
            <a:r>
              <a:rPr lang="en-US" sz="2000" dirty="0" err="1"/>
              <a:t>AudioSystem</a:t>
            </a:r>
            <a:endParaRPr lang="en-US" sz="2000" dirty="0"/>
          </a:p>
          <a:p>
            <a:pPr marL="285750" indent="-285750">
              <a:lnSpc>
                <a:spcPct val="150000"/>
              </a:lnSpc>
              <a:buFont typeface="Arial" panose="020B0604020202020204" pitchFamily="34" charset="0"/>
              <a:buChar char="•"/>
            </a:pPr>
            <a:r>
              <a:rPr lang="en-US" sz="2000" dirty="0"/>
              <a:t>File</a:t>
            </a:r>
          </a:p>
          <a:p>
            <a:pPr>
              <a:lnSpc>
                <a:spcPct val="150000"/>
              </a:lnSpc>
            </a:pPr>
            <a:r>
              <a:rPr lang="en-US" sz="2000" dirty="0"/>
              <a:t>The above object are very import to play audio</a:t>
            </a:r>
          </a:p>
        </p:txBody>
      </p:sp>
      <p:grpSp>
        <p:nvGrpSpPr>
          <p:cNvPr id="7" name="Group 6">
            <a:extLst>
              <a:ext uri="{FF2B5EF4-FFF2-40B4-BE49-F238E27FC236}">
                <a16:creationId xmlns:a16="http://schemas.microsoft.com/office/drawing/2014/main" id="{C4DF07A1-D8AF-C7BF-C255-DF42CD810C93}"/>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19BAE6BB-750F-07CE-4D7E-1953CBA6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20AA0751-411F-4F5C-E0A9-3E9A08EA1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146900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2BB1-0280-7841-6690-586B2E4E326A}"/>
              </a:ext>
            </a:extLst>
          </p:cNvPr>
          <p:cNvSpPr>
            <a:spLocks noGrp="1"/>
          </p:cNvSpPr>
          <p:nvPr>
            <p:ph type="title"/>
          </p:nvPr>
        </p:nvSpPr>
        <p:spPr/>
        <p:txBody>
          <a:bodyPr/>
          <a:lstStyle/>
          <a:p>
            <a:r>
              <a:rPr lang="en-IN" dirty="0"/>
              <a:t>Audio User interface</a:t>
            </a:r>
            <a:endParaRPr lang="en-US" dirty="0"/>
          </a:p>
        </p:txBody>
      </p:sp>
      <p:pic>
        <p:nvPicPr>
          <p:cNvPr id="5" name="Picture 4">
            <a:extLst>
              <a:ext uri="{FF2B5EF4-FFF2-40B4-BE49-F238E27FC236}">
                <a16:creationId xmlns:a16="http://schemas.microsoft.com/office/drawing/2014/main" id="{06031030-562B-B6E8-75DE-1655121FF050}"/>
              </a:ext>
            </a:extLst>
          </p:cNvPr>
          <p:cNvPicPr>
            <a:picLocks noChangeAspect="1"/>
          </p:cNvPicPr>
          <p:nvPr/>
        </p:nvPicPr>
        <p:blipFill>
          <a:blip r:embed="rId2"/>
          <a:stretch>
            <a:fillRect/>
          </a:stretch>
        </p:blipFill>
        <p:spPr>
          <a:xfrm>
            <a:off x="5029198" y="1841939"/>
            <a:ext cx="6970059" cy="752475"/>
          </a:xfrm>
          <a:prstGeom prst="rect">
            <a:avLst/>
          </a:prstGeom>
        </p:spPr>
      </p:pic>
      <p:sp>
        <p:nvSpPr>
          <p:cNvPr id="6" name="TextBox 5">
            <a:extLst>
              <a:ext uri="{FF2B5EF4-FFF2-40B4-BE49-F238E27FC236}">
                <a16:creationId xmlns:a16="http://schemas.microsoft.com/office/drawing/2014/main" id="{04B83FDE-0377-C50D-9158-E06BA0BE23BB}"/>
              </a:ext>
            </a:extLst>
          </p:cNvPr>
          <p:cNvSpPr txBox="1"/>
          <p:nvPr/>
        </p:nvSpPr>
        <p:spPr>
          <a:xfrm>
            <a:off x="667872" y="3429000"/>
            <a:ext cx="8413375" cy="2862322"/>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Play , 		It will play the song</a:t>
            </a:r>
          </a:p>
          <a:p>
            <a:pPr marL="285750" indent="-285750">
              <a:buFont typeface="Arial" panose="020B0604020202020204" pitchFamily="34" charset="0"/>
              <a:buChar char="•"/>
            </a:pPr>
            <a:r>
              <a:rPr lang="en-IN" dirty="0"/>
              <a:t>Stop, 		It will stop the current playing song and set the sample length to 0 (it will 				reset the song to 0 potion)</a:t>
            </a:r>
          </a:p>
          <a:p>
            <a:pPr marL="285750" indent="-285750">
              <a:buFont typeface="Arial" panose="020B0604020202020204" pitchFamily="34" charset="0"/>
              <a:buChar char="•"/>
            </a:pPr>
            <a:r>
              <a:rPr lang="en-IN" dirty="0"/>
              <a:t>Pause, I	t will stop the song at the potion where you paused</a:t>
            </a:r>
          </a:p>
          <a:p>
            <a:pPr marL="285750" indent="-285750">
              <a:buFont typeface="Arial" panose="020B0604020202020204" pitchFamily="34" charset="0"/>
              <a:buChar char="•"/>
            </a:pPr>
            <a:r>
              <a:rPr lang="en-IN" dirty="0"/>
              <a:t>Resume, 	it will resume the song if we pause it,</a:t>
            </a:r>
          </a:p>
          <a:p>
            <a:pPr marL="285750" indent="-285750">
              <a:buFont typeface="Arial" panose="020B0604020202020204" pitchFamily="34" charset="0"/>
              <a:buChar char="•"/>
            </a:pPr>
            <a:r>
              <a:rPr lang="en-IN" dirty="0"/>
              <a:t>Restart ,  	if we stop a song it will close the clip, what if we want to paly the stopped 			song …!  Here comes restart ,which  it will reopen the stopped song.</a:t>
            </a:r>
          </a:p>
          <a:p>
            <a:pPr marL="285750" indent="-285750">
              <a:buFont typeface="Arial" panose="020B0604020202020204" pitchFamily="34" charset="0"/>
              <a:buChar char="•"/>
            </a:pPr>
            <a:r>
              <a:rPr lang="en-IN" dirty="0"/>
              <a:t>Loop,		It will replay the current playing song in a loop</a:t>
            </a:r>
          </a:p>
          <a:p>
            <a:endParaRPr lang="en-IN" dirty="0"/>
          </a:p>
        </p:txBody>
      </p:sp>
      <p:sp>
        <p:nvSpPr>
          <p:cNvPr id="8" name="TextBox 7">
            <a:extLst>
              <a:ext uri="{FF2B5EF4-FFF2-40B4-BE49-F238E27FC236}">
                <a16:creationId xmlns:a16="http://schemas.microsoft.com/office/drawing/2014/main" id="{569DEC6A-4212-24D5-9DA8-79B8DDB3DBF7}"/>
              </a:ext>
            </a:extLst>
          </p:cNvPr>
          <p:cNvSpPr txBox="1"/>
          <p:nvPr/>
        </p:nvSpPr>
        <p:spPr>
          <a:xfrm>
            <a:off x="569259" y="1994249"/>
            <a:ext cx="7767917" cy="1200329"/>
          </a:xfrm>
          <a:prstGeom prst="rect">
            <a:avLst/>
          </a:prstGeom>
          <a:noFill/>
        </p:spPr>
        <p:txBody>
          <a:bodyPr wrap="square">
            <a:spAutoFit/>
          </a:bodyPr>
          <a:lstStyle/>
          <a:p>
            <a:r>
              <a:rPr lang="en-US" dirty="0"/>
              <a:t>This digital Console is where the </a:t>
            </a:r>
          </a:p>
          <a:p>
            <a:r>
              <a:rPr lang="en-US" dirty="0"/>
              <a:t>play, pause, resume, Stop, Restart , Loop and</a:t>
            </a:r>
          </a:p>
          <a:p>
            <a:r>
              <a:rPr lang="en-US" dirty="0"/>
              <a:t> Nest process are been cared over to enhance the user experience for lessoning the song As the terms  shown it will do the needs as respect like,</a:t>
            </a:r>
          </a:p>
        </p:txBody>
      </p:sp>
      <p:grpSp>
        <p:nvGrpSpPr>
          <p:cNvPr id="9" name="Group 8">
            <a:extLst>
              <a:ext uri="{FF2B5EF4-FFF2-40B4-BE49-F238E27FC236}">
                <a16:creationId xmlns:a16="http://schemas.microsoft.com/office/drawing/2014/main" id="{5E472CC5-6D8D-6D80-E4E0-52436FBF87C3}"/>
              </a:ext>
            </a:extLst>
          </p:cNvPr>
          <p:cNvGrpSpPr/>
          <p:nvPr/>
        </p:nvGrpSpPr>
        <p:grpSpPr>
          <a:xfrm>
            <a:off x="10352133" y="5522259"/>
            <a:ext cx="2117772" cy="1335741"/>
            <a:chOff x="9070181" y="4897808"/>
            <a:chExt cx="3138067" cy="1960192"/>
          </a:xfrm>
        </p:grpSpPr>
        <p:pic>
          <p:nvPicPr>
            <p:cNvPr id="10" name="Picture 9">
              <a:extLst>
                <a:ext uri="{FF2B5EF4-FFF2-40B4-BE49-F238E27FC236}">
                  <a16:creationId xmlns:a16="http://schemas.microsoft.com/office/drawing/2014/main" id="{21CBBCB5-FD84-B27C-B659-E25CA3EE2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1" name="Picture 10">
              <a:extLst>
                <a:ext uri="{FF2B5EF4-FFF2-40B4-BE49-F238E27FC236}">
                  <a16:creationId xmlns:a16="http://schemas.microsoft.com/office/drawing/2014/main" id="{049A74B2-A827-4EAA-86C3-0060AF2E6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6130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71F8-802B-5158-99B9-892B6D1CA0E8}"/>
              </a:ext>
            </a:extLst>
          </p:cNvPr>
          <p:cNvSpPr>
            <a:spLocks noGrp="1"/>
          </p:cNvSpPr>
          <p:nvPr>
            <p:ph type="title"/>
          </p:nvPr>
        </p:nvSpPr>
        <p:spPr>
          <a:xfrm>
            <a:off x="743746" y="273770"/>
            <a:ext cx="10131425" cy="1456267"/>
          </a:xfrm>
        </p:spPr>
        <p:txBody>
          <a:bodyPr/>
          <a:lstStyle/>
          <a:p>
            <a:pPr algn="ctr"/>
            <a:r>
              <a:rPr lang="en-US" dirty="0"/>
              <a:t>Exiting the Jukebox</a:t>
            </a:r>
          </a:p>
        </p:txBody>
      </p:sp>
      <p:pic>
        <p:nvPicPr>
          <p:cNvPr id="5" name="Picture 4">
            <a:extLst>
              <a:ext uri="{FF2B5EF4-FFF2-40B4-BE49-F238E27FC236}">
                <a16:creationId xmlns:a16="http://schemas.microsoft.com/office/drawing/2014/main" id="{12B8FDD8-416B-7663-6DF7-206C2A602BEB}"/>
              </a:ext>
            </a:extLst>
          </p:cNvPr>
          <p:cNvPicPr>
            <a:picLocks noChangeAspect="1"/>
          </p:cNvPicPr>
          <p:nvPr/>
        </p:nvPicPr>
        <p:blipFill>
          <a:blip r:embed="rId2"/>
          <a:stretch>
            <a:fillRect/>
          </a:stretch>
        </p:blipFill>
        <p:spPr>
          <a:xfrm>
            <a:off x="1778987" y="2238795"/>
            <a:ext cx="8634026" cy="2380409"/>
          </a:xfrm>
          <a:prstGeom prst="rect">
            <a:avLst/>
          </a:prstGeom>
        </p:spPr>
      </p:pic>
      <p:grpSp>
        <p:nvGrpSpPr>
          <p:cNvPr id="6" name="Group 5">
            <a:extLst>
              <a:ext uri="{FF2B5EF4-FFF2-40B4-BE49-F238E27FC236}">
                <a16:creationId xmlns:a16="http://schemas.microsoft.com/office/drawing/2014/main" id="{8E6E11E4-8437-4A32-A61C-3A70F04D1F75}"/>
              </a:ext>
            </a:extLst>
          </p:cNvPr>
          <p:cNvGrpSpPr/>
          <p:nvPr/>
        </p:nvGrpSpPr>
        <p:grpSpPr>
          <a:xfrm>
            <a:off x="9646296" y="5056095"/>
            <a:ext cx="3027422" cy="1909482"/>
            <a:chOff x="9070181" y="4897808"/>
            <a:chExt cx="3138067" cy="1960192"/>
          </a:xfrm>
        </p:grpSpPr>
        <p:pic>
          <p:nvPicPr>
            <p:cNvPr id="7" name="Picture 6">
              <a:extLst>
                <a:ext uri="{FF2B5EF4-FFF2-40B4-BE49-F238E27FC236}">
                  <a16:creationId xmlns:a16="http://schemas.microsoft.com/office/drawing/2014/main" id="{A04FF31B-13BC-A759-1330-162DC40B9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8267934C-FD36-448D-A4AF-6AC6AE7B8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95720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5E6B-F2FF-AEDD-ED20-909DF07AECAB}"/>
              </a:ext>
            </a:extLst>
          </p:cNvPr>
          <p:cNvSpPr>
            <a:spLocks noGrp="1"/>
          </p:cNvSpPr>
          <p:nvPr>
            <p:ph type="title"/>
          </p:nvPr>
        </p:nvSpPr>
        <p:spPr>
          <a:xfrm>
            <a:off x="658907" y="1062318"/>
            <a:ext cx="10131425" cy="2366682"/>
          </a:xfrm>
        </p:spPr>
        <p:txBody>
          <a:bodyPr>
            <a:normAutofit/>
          </a:bodyPr>
          <a:lstStyle/>
          <a:p>
            <a:pPr algn="ctr"/>
            <a:r>
              <a:rPr lang="en-IN" sz="9600" dirty="0"/>
              <a:t>Thank you</a:t>
            </a:r>
            <a:endParaRPr lang="en-US" sz="9600" dirty="0"/>
          </a:p>
        </p:txBody>
      </p:sp>
      <p:grpSp>
        <p:nvGrpSpPr>
          <p:cNvPr id="4" name="Group 3">
            <a:extLst>
              <a:ext uri="{FF2B5EF4-FFF2-40B4-BE49-F238E27FC236}">
                <a16:creationId xmlns:a16="http://schemas.microsoft.com/office/drawing/2014/main" id="{B7E9DB2F-6AA6-196C-9B6B-5ECA8C1948A5}"/>
              </a:ext>
            </a:extLst>
          </p:cNvPr>
          <p:cNvGrpSpPr/>
          <p:nvPr/>
        </p:nvGrpSpPr>
        <p:grpSpPr>
          <a:xfrm>
            <a:off x="4150659" y="3134347"/>
            <a:ext cx="3890682" cy="2453966"/>
            <a:chOff x="9070181" y="4897808"/>
            <a:chExt cx="3138067" cy="1960192"/>
          </a:xfrm>
        </p:grpSpPr>
        <p:pic>
          <p:nvPicPr>
            <p:cNvPr id="5" name="Picture 4">
              <a:extLst>
                <a:ext uri="{FF2B5EF4-FFF2-40B4-BE49-F238E27FC236}">
                  <a16:creationId xmlns:a16="http://schemas.microsoft.com/office/drawing/2014/main" id="{441BADD9-7D19-9C23-DDBD-3D72CC88C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CAA4A91D-0668-A81A-6463-9DB284262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06783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2801A-B671-F0FE-205E-33968D0CDA95}"/>
              </a:ext>
            </a:extLst>
          </p:cNvPr>
          <p:cNvSpPr>
            <a:spLocks noGrp="1"/>
          </p:cNvSpPr>
          <p:nvPr>
            <p:ph type="ctrTitle"/>
          </p:nvPr>
        </p:nvSpPr>
        <p:spPr>
          <a:xfrm>
            <a:off x="3962399" y="1889563"/>
            <a:ext cx="7197726" cy="1274978"/>
          </a:xfrm>
        </p:spPr>
        <p:txBody>
          <a:bodyPr>
            <a:normAutofit/>
          </a:bodyPr>
          <a:lstStyle/>
          <a:p>
            <a:r>
              <a:rPr lang="en-US" sz="6000" dirty="0"/>
              <a:t>The Jukebox</a:t>
            </a:r>
          </a:p>
        </p:txBody>
      </p:sp>
      <p:sp>
        <p:nvSpPr>
          <p:cNvPr id="5" name="Subtitle 4">
            <a:extLst>
              <a:ext uri="{FF2B5EF4-FFF2-40B4-BE49-F238E27FC236}">
                <a16:creationId xmlns:a16="http://schemas.microsoft.com/office/drawing/2014/main" id="{2EDA5592-ACFC-B3BC-C63E-32A64CD80827}"/>
              </a:ext>
            </a:extLst>
          </p:cNvPr>
          <p:cNvSpPr>
            <a:spLocks noGrp="1"/>
          </p:cNvSpPr>
          <p:nvPr>
            <p:ph type="subTitle" idx="1"/>
          </p:nvPr>
        </p:nvSpPr>
        <p:spPr>
          <a:xfrm>
            <a:off x="3307976" y="3164541"/>
            <a:ext cx="7914902" cy="1497105"/>
          </a:xfrm>
        </p:spPr>
        <p:txBody>
          <a:bodyPr>
            <a:normAutofit/>
          </a:bodyPr>
          <a:lstStyle/>
          <a:p>
            <a:r>
              <a:rPr lang="en-US" b="1" i="0" dirty="0">
                <a:solidFill>
                  <a:srgbClr val="BDC1C6"/>
                </a:solidFill>
                <a:effectLst/>
                <a:latin typeface="arial" panose="020B0604020202020204" pitchFamily="34" charset="0"/>
              </a:rPr>
              <a:t>a coin-operated phonograph or compact-disc player that automatically plays recordings selected from its list.</a:t>
            </a:r>
          </a:p>
          <a:p>
            <a:r>
              <a:rPr lang="en-US" b="1" i="0" dirty="0">
                <a:solidFill>
                  <a:srgbClr val="BDC1C6"/>
                </a:solidFill>
                <a:effectLst/>
                <a:latin typeface="arial" panose="020B0604020202020204" pitchFamily="34" charset="0"/>
              </a:rPr>
              <a:t>    My Program is based This, but in Digital form</a:t>
            </a:r>
            <a:endParaRPr lang="en-US" dirty="0"/>
          </a:p>
        </p:txBody>
      </p:sp>
      <p:pic>
        <p:nvPicPr>
          <p:cNvPr id="7" name="Picture 6">
            <a:extLst>
              <a:ext uri="{FF2B5EF4-FFF2-40B4-BE49-F238E27FC236}">
                <a16:creationId xmlns:a16="http://schemas.microsoft.com/office/drawing/2014/main" id="{1F55BD3E-AAAB-4938-E2D8-AF3B1842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3277171"/>
            <a:ext cx="4132729" cy="3580829"/>
          </a:xfrm>
          <a:prstGeom prst="rect">
            <a:avLst/>
          </a:prstGeom>
        </p:spPr>
      </p:pic>
      <p:grpSp>
        <p:nvGrpSpPr>
          <p:cNvPr id="8" name="Group 7">
            <a:extLst>
              <a:ext uri="{FF2B5EF4-FFF2-40B4-BE49-F238E27FC236}">
                <a16:creationId xmlns:a16="http://schemas.microsoft.com/office/drawing/2014/main" id="{85FAEB34-7B55-E033-9EBF-45452410CAE8}"/>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6BFFF579-C6C8-24B2-D4CC-37BF7AEF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E1AF45E3-E03D-A3BC-6531-BF1A03488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029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DED6-A9D5-5E48-C1A4-B4D58485C4A5}"/>
              </a:ext>
            </a:extLst>
          </p:cNvPr>
          <p:cNvSpPr>
            <a:spLocks noGrp="1"/>
          </p:cNvSpPr>
          <p:nvPr>
            <p:ph type="title"/>
          </p:nvPr>
        </p:nvSpPr>
        <p:spPr/>
        <p:txBody>
          <a:bodyPr/>
          <a:lstStyle/>
          <a:p>
            <a:r>
              <a:rPr lang="en-US" cap="none" dirty="0"/>
              <a:t>How I Develop Jukebox by Programming…?</a:t>
            </a:r>
          </a:p>
        </p:txBody>
      </p:sp>
      <p:sp>
        <p:nvSpPr>
          <p:cNvPr id="3" name="Content Placeholder 2">
            <a:extLst>
              <a:ext uri="{FF2B5EF4-FFF2-40B4-BE49-F238E27FC236}">
                <a16:creationId xmlns:a16="http://schemas.microsoft.com/office/drawing/2014/main" id="{467E03C8-1D78-0394-B204-05328D19058D}"/>
              </a:ext>
            </a:extLst>
          </p:cNvPr>
          <p:cNvSpPr>
            <a:spLocks noGrp="1"/>
          </p:cNvSpPr>
          <p:nvPr>
            <p:ph idx="1"/>
          </p:nvPr>
        </p:nvSpPr>
        <p:spPr/>
        <p:txBody>
          <a:bodyPr>
            <a:normAutofit/>
          </a:bodyPr>
          <a:lstStyle/>
          <a:p>
            <a:r>
              <a:rPr lang="en-US" sz="2000" dirty="0"/>
              <a:t>I used Java and MySQL to recreate the Mechanical jukebox in to a digital form</a:t>
            </a:r>
          </a:p>
          <a:p>
            <a:r>
              <a:rPr lang="en-US" sz="2000" dirty="0"/>
              <a:t>I provide flexibly to organize once Playlist where they can able to  add specific songs from the Music database. Which is Organized by separate table within the Database.</a:t>
            </a:r>
          </a:p>
          <a:p>
            <a:r>
              <a:rPr lang="en-US" sz="2000" dirty="0"/>
              <a:t>Where the song Primary Key is the Foreign key references for the Custom Playlist Table.</a:t>
            </a:r>
          </a:p>
          <a:p>
            <a:r>
              <a:rPr lang="en-US" sz="2000" dirty="0"/>
              <a:t>They can even alter the Playlist by means of add or deleting songs from the playlist with the references from the song table.</a:t>
            </a:r>
          </a:p>
          <a:p>
            <a:r>
              <a:rPr lang="en-US" sz="2000" dirty="0"/>
              <a:t>The songs can even be Played by means of Name, Artist and Album for Customized play Experience.</a:t>
            </a:r>
          </a:p>
        </p:txBody>
      </p:sp>
      <p:grpSp>
        <p:nvGrpSpPr>
          <p:cNvPr id="4" name="Group 3">
            <a:extLst>
              <a:ext uri="{FF2B5EF4-FFF2-40B4-BE49-F238E27FC236}">
                <a16:creationId xmlns:a16="http://schemas.microsoft.com/office/drawing/2014/main" id="{7DD64D30-804E-B544-980C-6F89E170954E}"/>
              </a:ext>
            </a:extLst>
          </p:cNvPr>
          <p:cNvGrpSpPr/>
          <p:nvPr/>
        </p:nvGrpSpPr>
        <p:grpSpPr>
          <a:xfrm>
            <a:off x="10074228" y="5522259"/>
            <a:ext cx="2117772" cy="1335741"/>
            <a:chOff x="9070181" y="4897808"/>
            <a:chExt cx="3138067" cy="1960192"/>
          </a:xfrm>
        </p:grpSpPr>
        <p:pic>
          <p:nvPicPr>
            <p:cNvPr id="5" name="Picture 4">
              <a:extLst>
                <a:ext uri="{FF2B5EF4-FFF2-40B4-BE49-F238E27FC236}">
                  <a16:creationId xmlns:a16="http://schemas.microsoft.com/office/drawing/2014/main" id="{F852C52E-1FC4-331D-45EB-8DAA1D15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B786FBA6-3DCD-AE55-C643-70280A37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032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C0B-6333-B76D-FE7F-B06346B75F98}"/>
              </a:ext>
            </a:extLst>
          </p:cNvPr>
          <p:cNvSpPr>
            <a:spLocks noGrp="1"/>
          </p:cNvSpPr>
          <p:nvPr>
            <p:ph type="title"/>
          </p:nvPr>
        </p:nvSpPr>
        <p:spPr>
          <a:xfrm>
            <a:off x="2696136" y="205167"/>
            <a:ext cx="6096000" cy="1456267"/>
          </a:xfrm>
        </p:spPr>
        <p:txBody>
          <a:bodyPr/>
          <a:lstStyle/>
          <a:p>
            <a:r>
              <a:rPr lang="en-US" dirty="0"/>
              <a:t>My Structure of database</a:t>
            </a:r>
          </a:p>
        </p:txBody>
      </p:sp>
      <p:pic>
        <p:nvPicPr>
          <p:cNvPr id="7" name="Picture 6">
            <a:extLst>
              <a:ext uri="{FF2B5EF4-FFF2-40B4-BE49-F238E27FC236}">
                <a16:creationId xmlns:a16="http://schemas.microsoft.com/office/drawing/2014/main" id="{618F91F3-E16D-C092-9434-83DF3F2F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713" y="118078"/>
            <a:ext cx="2363287" cy="2363287"/>
          </a:xfrm>
          <a:prstGeom prst="rect">
            <a:avLst/>
          </a:prstGeom>
        </p:spPr>
      </p:pic>
      <p:grpSp>
        <p:nvGrpSpPr>
          <p:cNvPr id="1043" name="Group 1042">
            <a:extLst>
              <a:ext uri="{FF2B5EF4-FFF2-40B4-BE49-F238E27FC236}">
                <a16:creationId xmlns:a16="http://schemas.microsoft.com/office/drawing/2014/main" id="{6DC8EB7B-798D-5652-3D75-2D6F7AC9BC78}"/>
              </a:ext>
            </a:extLst>
          </p:cNvPr>
          <p:cNvGrpSpPr/>
          <p:nvPr/>
        </p:nvGrpSpPr>
        <p:grpSpPr>
          <a:xfrm>
            <a:off x="735107" y="1356889"/>
            <a:ext cx="6961094" cy="1421444"/>
            <a:chOff x="735107" y="1356889"/>
            <a:chExt cx="6961094" cy="1421444"/>
          </a:xfrm>
        </p:grpSpPr>
        <p:sp>
          <p:nvSpPr>
            <p:cNvPr id="5" name="TextBox 4">
              <a:extLst>
                <a:ext uri="{FF2B5EF4-FFF2-40B4-BE49-F238E27FC236}">
                  <a16:creationId xmlns:a16="http://schemas.microsoft.com/office/drawing/2014/main" id="{1B4F22DF-15D7-7D92-942A-B83587EB0C47}"/>
                </a:ext>
              </a:extLst>
            </p:cNvPr>
            <p:cNvSpPr txBox="1"/>
            <p:nvPr/>
          </p:nvSpPr>
          <p:spPr>
            <a:xfrm>
              <a:off x="1600201" y="1640480"/>
              <a:ext cx="2191870" cy="523220"/>
            </a:xfrm>
            <a:prstGeom prst="rect">
              <a:avLst/>
            </a:prstGeom>
            <a:noFill/>
          </p:spPr>
          <p:txBody>
            <a:bodyPr wrap="square" rtlCol="0">
              <a:spAutoFit/>
            </a:bodyPr>
            <a:lstStyle/>
            <a:p>
              <a:r>
                <a:rPr lang="en-US" sz="2800" b="1" u="sng" dirty="0">
                  <a:solidFill>
                    <a:schemeClr val="tx1">
                      <a:lumMod val="95000"/>
                    </a:schemeClr>
                  </a:solidFill>
                </a:rPr>
                <a:t>JUKEBOX</a:t>
              </a:r>
              <a:endParaRPr lang="en-US" sz="2000" b="1" u="sng" dirty="0">
                <a:solidFill>
                  <a:schemeClr val="tx1">
                    <a:lumMod val="95000"/>
                  </a:schemeClr>
                </a:solidFill>
              </a:endParaRPr>
            </a:p>
          </p:txBody>
        </p:sp>
        <p:pic>
          <p:nvPicPr>
            <p:cNvPr id="9" name="Picture 8">
              <a:extLst>
                <a:ext uri="{FF2B5EF4-FFF2-40B4-BE49-F238E27FC236}">
                  <a16:creationId xmlns:a16="http://schemas.microsoft.com/office/drawing/2014/main" id="{C9E35993-DBB4-AB3F-1E86-E7044053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7" y="1356889"/>
              <a:ext cx="865094" cy="865094"/>
            </a:xfrm>
            <a:prstGeom prst="rect">
              <a:avLst/>
            </a:prstGeom>
            <a:noFill/>
            <a:effectLst>
              <a:outerShdw blurRad="355600" dir="6240000" sx="110000" sy="110000" algn="ctr" rotWithShape="0">
                <a:srgbClr val="000000">
                  <a:alpha val="99000"/>
                </a:srgbClr>
              </a:outerShdw>
            </a:effectLst>
          </p:spPr>
        </p:pic>
        <p:sp>
          <p:nvSpPr>
            <p:cNvPr id="11" name="TextBox 10">
              <a:extLst>
                <a:ext uri="{FF2B5EF4-FFF2-40B4-BE49-F238E27FC236}">
                  <a16:creationId xmlns:a16="http://schemas.microsoft.com/office/drawing/2014/main" id="{7ED71086-3AAC-40DC-9550-0A99A2BD7D5F}"/>
                </a:ext>
              </a:extLst>
            </p:cNvPr>
            <p:cNvSpPr txBox="1"/>
            <p:nvPr/>
          </p:nvSpPr>
          <p:spPr>
            <a:xfrm>
              <a:off x="1600201" y="2132002"/>
              <a:ext cx="6096000" cy="646331"/>
            </a:xfrm>
            <a:prstGeom prst="rect">
              <a:avLst/>
            </a:prstGeom>
            <a:noFill/>
          </p:spPr>
          <p:txBody>
            <a:bodyPr wrap="square">
              <a:spAutoFit/>
            </a:bodyPr>
            <a:lstStyle/>
            <a:p>
              <a:r>
                <a:rPr lang="en-US" dirty="0"/>
                <a:t>This is my database were all the tables is been created and store for future use..</a:t>
              </a:r>
            </a:p>
          </p:txBody>
        </p:sp>
      </p:grpSp>
      <p:grpSp>
        <p:nvGrpSpPr>
          <p:cNvPr id="1040" name="Group 1039">
            <a:extLst>
              <a:ext uri="{FF2B5EF4-FFF2-40B4-BE49-F238E27FC236}">
                <a16:creationId xmlns:a16="http://schemas.microsoft.com/office/drawing/2014/main" id="{6CF72E28-E870-16BD-6A03-448A387A4DCF}"/>
              </a:ext>
            </a:extLst>
          </p:cNvPr>
          <p:cNvGrpSpPr/>
          <p:nvPr/>
        </p:nvGrpSpPr>
        <p:grpSpPr>
          <a:xfrm>
            <a:off x="1855694" y="2835137"/>
            <a:ext cx="6553200" cy="1081049"/>
            <a:chOff x="1855694" y="2835137"/>
            <a:chExt cx="6553200" cy="1081049"/>
          </a:xfrm>
        </p:grpSpPr>
        <p:sp>
          <p:nvSpPr>
            <p:cNvPr id="13" name="TextBox 12">
              <a:extLst>
                <a:ext uri="{FF2B5EF4-FFF2-40B4-BE49-F238E27FC236}">
                  <a16:creationId xmlns:a16="http://schemas.microsoft.com/office/drawing/2014/main" id="{333A5872-602C-5E21-BE37-F10C1575A5D1}"/>
                </a:ext>
              </a:extLst>
            </p:cNvPr>
            <p:cNvSpPr txBox="1"/>
            <p:nvPr/>
          </p:nvSpPr>
          <p:spPr>
            <a:xfrm>
              <a:off x="2312894" y="2835137"/>
              <a:ext cx="2097741" cy="523220"/>
            </a:xfrm>
            <a:prstGeom prst="rect">
              <a:avLst/>
            </a:prstGeom>
            <a:noFill/>
          </p:spPr>
          <p:txBody>
            <a:bodyPr wrap="square">
              <a:spAutoFit/>
            </a:bodyPr>
            <a:lstStyle/>
            <a:p>
              <a:r>
                <a:rPr lang="en-US" sz="2800" b="1" u="sng" dirty="0">
                  <a:solidFill>
                    <a:schemeClr val="tx1">
                      <a:lumMod val="95000"/>
                    </a:schemeClr>
                  </a:solidFill>
                </a:rPr>
                <a:t>SONG</a:t>
              </a:r>
              <a:r>
                <a:rPr lang="en-US" sz="1600" b="1" u="sng" dirty="0">
                  <a:solidFill>
                    <a:schemeClr val="tx1">
                      <a:lumMod val="95000"/>
                    </a:schemeClr>
                  </a:solidFill>
                </a:rPr>
                <a:t> </a:t>
              </a:r>
              <a:r>
                <a:rPr lang="en-US" sz="2800" b="1" u="sng" dirty="0">
                  <a:solidFill>
                    <a:schemeClr val="tx1">
                      <a:lumMod val="95000"/>
                    </a:schemeClr>
                  </a:solidFill>
                </a:rPr>
                <a:t>TABLE</a:t>
              </a:r>
              <a:endParaRPr lang="en-US" sz="1600" b="1" u="sng" dirty="0">
                <a:solidFill>
                  <a:schemeClr val="tx1">
                    <a:lumMod val="95000"/>
                  </a:schemeClr>
                </a:solidFill>
              </a:endParaRPr>
            </a:p>
          </p:txBody>
        </p:sp>
        <p:sp>
          <p:nvSpPr>
            <p:cNvPr id="17" name="TextBox 16">
              <a:extLst>
                <a:ext uri="{FF2B5EF4-FFF2-40B4-BE49-F238E27FC236}">
                  <a16:creationId xmlns:a16="http://schemas.microsoft.com/office/drawing/2014/main" id="{8BE62ECC-22C0-B6BE-BF97-F189D7901376}"/>
                </a:ext>
              </a:extLst>
            </p:cNvPr>
            <p:cNvSpPr txBox="1"/>
            <p:nvPr/>
          </p:nvSpPr>
          <p:spPr>
            <a:xfrm>
              <a:off x="2312894" y="3269855"/>
              <a:ext cx="6096000" cy="646331"/>
            </a:xfrm>
            <a:prstGeom prst="rect">
              <a:avLst/>
            </a:prstGeom>
            <a:noFill/>
          </p:spPr>
          <p:txBody>
            <a:bodyPr wrap="square">
              <a:spAutoFit/>
            </a:bodyPr>
            <a:lstStyle/>
            <a:p>
              <a:r>
                <a:rPr lang="en-US" dirty="0"/>
                <a:t>This </a:t>
              </a:r>
              <a:r>
                <a:rPr lang="en-US" sz="1600" dirty="0"/>
                <a:t>stores</a:t>
              </a:r>
              <a:r>
                <a:rPr lang="en-US" dirty="0"/>
                <a:t> all the details of the songs like song name, album, album, Duration and main this is URL to play the song</a:t>
              </a:r>
            </a:p>
          </p:txBody>
        </p:sp>
        <p:pic>
          <p:nvPicPr>
            <p:cNvPr id="19" name="Picture 18">
              <a:extLst>
                <a:ext uri="{FF2B5EF4-FFF2-40B4-BE49-F238E27FC236}">
                  <a16:creationId xmlns:a16="http://schemas.microsoft.com/office/drawing/2014/main" id="{F6DDB193-B217-4270-FDD7-E3646CB82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94" y="2938813"/>
              <a:ext cx="457200" cy="457200"/>
            </a:xfrm>
            <a:prstGeom prst="rect">
              <a:avLst/>
            </a:prstGeom>
            <a:noFill/>
            <a:ln>
              <a:noFill/>
            </a:ln>
            <a:effectLst>
              <a:outerShdw blurRad="228600" dist="190500" dir="5400000" sx="119000" sy="119000" algn="ctr" rotWithShape="0">
                <a:srgbClr val="000000">
                  <a:alpha val="39000"/>
                </a:srgbClr>
              </a:outerShdw>
            </a:effectLst>
          </p:spPr>
        </p:pic>
      </p:grpSp>
      <p:grpSp>
        <p:nvGrpSpPr>
          <p:cNvPr id="1041" name="Group 1040">
            <a:extLst>
              <a:ext uri="{FF2B5EF4-FFF2-40B4-BE49-F238E27FC236}">
                <a16:creationId xmlns:a16="http://schemas.microsoft.com/office/drawing/2014/main" id="{E7105438-AB1D-47E7-1C6E-A0489E6ED245}"/>
              </a:ext>
            </a:extLst>
          </p:cNvPr>
          <p:cNvGrpSpPr/>
          <p:nvPr/>
        </p:nvGrpSpPr>
        <p:grpSpPr>
          <a:xfrm>
            <a:off x="2436157" y="3898264"/>
            <a:ext cx="6553200" cy="1208877"/>
            <a:chOff x="2436157" y="3898264"/>
            <a:chExt cx="6553200" cy="1208877"/>
          </a:xfrm>
        </p:grpSpPr>
        <p:sp>
          <p:nvSpPr>
            <p:cNvPr id="15" name="TextBox 14">
              <a:extLst>
                <a:ext uri="{FF2B5EF4-FFF2-40B4-BE49-F238E27FC236}">
                  <a16:creationId xmlns:a16="http://schemas.microsoft.com/office/drawing/2014/main" id="{D66E6627-478C-31DB-11D2-484EAA8B0F3D}"/>
                </a:ext>
              </a:extLst>
            </p:cNvPr>
            <p:cNvSpPr txBox="1"/>
            <p:nvPr/>
          </p:nvSpPr>
          <p:spPr>
            <a:xfrm>
              <a:off x="2893357" y="3898264"/>
              <a:ext cx="3626226" cy="492443"/>
            </a:xfrm>
            <a:prstGeom prst="rect">
              <a:avLst/>
            </a:prstGeom>
            <a:noFill/>
          </p:spPr>
          <p:txBody>
            <a:bodyPr wrap="square">
              <a:spAutoFit/>
            </a:bodyPr>
            <a:lstStyle/>
            <a:p>
              <a:r>
                <a:rPr lang="en-US" sz="2600" b="1" u="sng" dirty="0"/>
                <a:t>PLAYLIST NAME TABLE</a:t>
              </a:r>
            </a:p>
          </p:txBody>
        </p:sp>
        <p:pic>
          <p:nvPicPr>
            <p:cNvPr id="21" name="Picture 20">
              <a:extLst>
                <a:ext uri="{FF2B5EF4-FFF2-40B4-BE49-F238E27FC236}">
                  <a16:creationId xmlns:a16="http://schemas.microsoft.com/office/drawing/2014/main" id="{AC12ABCB-8553-CB6C-E7E4-819D14D7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157" y="3945127"/>
              <a:ext cx="457200" cy="457200"/>
            </a:xfrm>
            <a:prstGeom prst="rect">
              <a:avLst/>
            </a:prstGeom>
            <a:noFill/>
            <a:ln>
              <a:noFill/>
            </a:ln>
          </p:spPr>
        </p:pic>
        <p:sp>
          <p:nvSpPr>
            <p:cNvPr id="23" name="TextBox 22">
              <a:extLst>
                <a:ext uri="{FF2B5EF4-FFF2-40B4-BE49-F238E27FC236}">
                  <a16:creationId xmlns:a16="http://schemas.microsoft.com/office/drawing/2014/main" id="{F33058C0-825C-F304-75F4-BCAEB15BBFC4}"/>
                </a:ext>
              </a:extLst>
            </p:cNvPr>
            <p:cNvSpPr txBox="1"/>
            <p:nvPr/>
          </p:nvSpPr>
          <p:spPr>
            <a:xfrm>
              <a:off x="2893357" y="4460810"/>
              <a:ext cx="6096000" cy="646331"/>
            </a:xfrm>
            <a:prstGeom prst="rect">
              <a:avLst/>
            </a:prstGeom>
            <a:noFill/>
          </p:spPr>
          <p:txBody>
            <a:bodyPr wrap="square">
              <a:spAutoFit/>
            </a:bodyPr>
            <a:lstStyle/>
            <a:p>
              <a:r>
                <a:rPr lang="en-US" dirty="0"/>
                <a:t>This table stores the playlist name as the creates the playlist table.</a:t>
              </a:r>
            </a:p>
          </p:txBody>
        </p:sp>
      </p:grpSp>
      <p:grpSp>
        <p:nvGrpSpPr>
          <p:cNvPr id="1042" name="Group 1041">
            <a:extLst>
              <a:ext uri="{FF2B5EF4-FFF2-40B4-BE49-F238E27FC236}">
                <a16:creationId xmlns:a16="http://schemas.microsoft.com/office/drawing/2014/main" id="{86A90EAE-B446-A71C-D34F-54B9E101EE06}"/>
              </a:ext>
            </a:extLst>
          </p:cNvPr>
          <p:cNvGrpSpPr/>
          <p:nvPr/>
        </p:nvGrpSpPr>
        <p:grpSpPr>
          <a:xfrm>
            <a:off x="3018863" y="5165624"/>
            <a:ext cx="6553200" cy="1485876"/>
            <a:chOff x="3018863" y="5165624"/>
            <a:chExt cx="6553200" cy="1485876"/>
          </a:xfrm>
        </p:grpSpPr>
        <p:sp>
          <p:nvSpPr>
            <p:cNvPr id="24" name="TextBox 23">
              <a:extLst>
                <a:ext uri="{FF2B5EF4-FFF2-40B4-BE49-F238E27FC236}">
                  <a16:creationId xmlns:a16="http://schemas.microsoft.com/office/drawing/2014/main" id="{0FF1F36E-3F95-7ADA-CE1F-8AB72C3B0956}"/>
                </a:ext>
              </a:extLst>
            </p:cNvPr>
            <p:cNvSpPr txBox="1"/>
            <p:nvPr/>
          </p:nvSpPr>
          <p:spPr>
            <a:xfrm>
              <a:off x="3485028" y="5165624"/>
              <a:ext cx="3626226" cy="492443"/>
            </a:xfrm>
            <a:prstGeom prst="rect">
              <a:avLst/>
            </a:prstGeom>
            <a:noFill/>
          </p:spPr>
          <p:txBody>
            <a:bodyPr wrap="square">
              <a:spAutoFit/>
            </a:bodyPr>
            <a:lstStyle/>
            <a:p>
              <a:r>
                <a:rPr lang="en-US" sz="2600" b="1" u="sng" dirty="0"/>
                <a:t>PLAYLIST TABLE</a:t>
              </a:r>
            </a:p>
          </p:txBody>
        </p:sp>
        <p:pic>
          <p:nvPicPr>
            <p:cNvPr id="25" name="Picture 24">
              <a:extLst>
                <a:ext uri="{FF2B5EF4-FFF2-40B4-BE49-F238E27FC236}">
                  <a16:creationId xmlns:a16="http://schemas.microsoft.com/office/drawing/2014/main" id="{1AB31D9B-329D-3C57-6A7D-AABCC0585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863" y="5212487"/>
              <a:ext cx="457200" cy="457200"/>
            </a:xfrm>
            <a:prstGeom prst="rect">
              <a:avLst/>
            </a:prstGeom>
            <a:noFill/>
            <a:ln>
              <a:noFill/>
            </a:ln>
          </p:spPr>
        </p:pic>
        <p:sp>
          <p:nvSpPr>
            <p:cNvPr id="26" name="TextBox 25">
              <a:extLst>
                <a:ext uri="{FF2B5EF4-FFF2-40B4-BE49-F238E27FC236}">
                  <a16:creationId xmlns:a16="http://schemas.microsoft.com/office/drawing/2014/main" id="{8C9592E5-1C02-D1E2-E387-77BD8BE0BC95}"/>
                </a:ext>
              </a:extLst>
            </p:cNvPr>
            <p:cNvSpPr txBox="1"/>
            <p:nvPr/>
          </p:nvSpPr>
          <p:spPr>
            <a:xfrm>
              <a:off x="3476063" y="5728170"/>
              <a:ext cx="6096000" cy="923330"/>
            </a:xfrm>
            <a:prstGeom prst="rect">
              <a:avLst/>
            </a:prstGeom>
            <a:noFill/>
          </p:spPr>
          <p:txBody>
            <a:bodyPr wrap="square">
              <a:spAutoFit/>
            </a:bodyPr>
            <a:lstStyle/>
            <a:p>
              <a:r>
                <a:rPr lang="en-US" dirty="0"/>
                <a:t>This is the actual Playlist table that  stores the </a:t>
              </a:r>
              <a:r>
                <a:rPr lang="en-US" dirty="0" err="1"/>
                <a:t>song_id</a:t>
              </a:r>
              <a:r>
                <a:rPr lang="en-US" dirty="0"/>
                <a:t> as the foreign key it table as also primary Key with playlist name. This table is created based on the number of play list created.</a:t>
              </a:r>
            </a:p>
          </p:txBody>
        </p:sp>
      </p:grpSp>
      <p:cxnSp>
        <p:nvCxnSpPr>
          <p:cNvPr id="1027" name="Connector: Elbow 1026">
            <a:extLst>
              <a:ext uri="{FF2B5EF4-FFF2-40B4-BE49-F238E27FC236}">
                <a16:creationId xmlns:a16="http://schemas.microsoft.com/office/drawing/2014/main" id="{E2078D1D-91FA-A36C-2546-2DB8D5AB4A2B}"/>
              </a:ext>
            </a:extLst>
          </p:cNvPr>
          <p:cNvCxnSpPr>
            <a:cxnSpLocks/>
            <a:stCxn id="9" idx="2"/>
            <a:endCxn id="19" idx="1"/>
          </p:cNvCxnSpPr>
          <p:nvPr/>
        </p:nvCxnSpPr>
        <p:spPr>
          <a:xfrm rot="16200000" flipH="1">
            <a:off x="1038959" y="2350678"/>
            <a:ext cx="945430" cy="688040"/>
          </a:xfrm>
          <a:prstGeom prst="bentConnector2">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3" name="Connector: Elbow 1032">
            <a:extLst>
              <a:ext uri="{FF2B5EF4-FFF2-40B4-BE49-F238E27FC236}">
                <a16:creationId xmlns:a16="http://schemas.microsoft.com/office/drawing/2014/main" id="{0ABE882D-9122-2D49-FEC9-2AFCD1E9DCF3}"/>
              </a:ext>
            </a:extLst>
          </p:cNvPr>
          <p:cNvCxnSpPr>
            <a:stCxn id="9" idx="2"/>
            <a:endCxn id="21" idx="1"/>
          </p:cNvCxnSpPr>
          <p:nvPr/>
        </p:nvCxnSpPr>
        <p:spPr>
          <a:xfrm rot="16200000" flipH="1">
            <a:off x="826033" y="2563603"/>
            <a:ext cx="1951744" cy="126850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Elbow 1034">
            <a:extLst>
              <a:ext uri="{FF2B5EF4-FFF2-40B4-BE49-F238E27FC236}">
                <a16:creationId xmlns:a16="http://schemas.microsoft.com/office/drawing/2014/main" id="{F91003C0-4FFA-9316-AEE7-A0B64332BBC6}"/>
              </a:ext>
            </a:extLst>
          </p:cNvPr>
          <p:cNvCxnSpPr>
            <a:stCxn id="9" idx="2"/>
            <a:endCxn id="25" idx="1"/>
          </p:cNvCxnSpPr>
          <p:nvPr/>
        </p:nvCxnSpPr>
        <p:spPr>
          <a:xfrm rot="16200000" flipH="1">
            <a:off x="483706" y="2905930"/>
            <a:ext cx="3219104" cy="185120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61C790DB-4F66-794E-4D52-07A794999D4F}"/>
              </a:ext>
            </a:extLst>
          </p:cNvPr>
          <p:cNvGrpSpPr/>
          <p:nvPr/>
        </p:nvGrpSpPr>
        <p:grpSpPr>
          <a:xfrm>
            <a:off x="10074228" y="5522259"/>
            <a:ext cx="2117772" cy="1335741"/>
            <a:chOff x="9070181" y="4897808"/>
            <a:chExt cx="3138067" cy="1960192"/>
          </a:xfrm>
        </p:grpSpPr>
        <p:pic>
          <p:nvPicPr>
            <p:cNvPr id="1045" name="Picture 1044">
              <a:extLst>
                <a:ext uri="{FF2B5EF4-FFF2-40B4-BE49-F238E27FC236}">
                  <a16:creationId xmlns:a16="http://schemas.microsoft.com/office/drawing/2014/main" id="{B190B497-45F4-AFB7-E050-7A79FCE06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46" name="Picture 1045">
              <a:extLst>
                <a:ext uri="{FF2B5EF4-FFF2-40B4-BE49-F238E27FC236}">
                  <a16:creationId xmlns:a16="http://schemas.microsoft.com/office/drawing/2014/main" id="{E32A5F65-0645-E44F-BEE3-28856ACC9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24972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EB7-E172-55DE-265A-A09236CCD005}"/>
              </a:ext>
            </a:extLst>
          </p:cNvPr>
          <p:cNvSpPr>
            <a:spLocks noGrp="1"/>
          </p:cNvSpPr>
          <p:nvPr>
            <p:ph type="title"/>
          </p:nvPr>
        </p:nvSpPr>
        <p:spPr>
          <a:xfrm>
            <a:off x="2377888" y="206189"/>
            <a:ext cx="7436224" cy="1013012"/>
          </a:xfrm>
        </p:spPr>
        <p:txBody>
          <a:bodyPr>
            <a:normAutofit fontScale="90000"/>
          </a:bodyPr>
          <a:lstStyle/>
          <a:p>
            <a:r>
              <a:rPr lang="en-US" dirty="0"/>
              <a:t>Tree Structure of MY java program</a:t>
            </a:r>
          </a:p>
        </p:txBody>
      </p:sp>
      <p:sp>
        <p:nvSpPr>
          <p:cNvPr id="5" name="TextBox 4">
            <a:extLst>
              <a:ext uri="{FF2B5EF4-FFF2-40B4-BE49-F238E27FC236}">
                <a16:creationId xmlns:a16="http://schemas.microsoft.com/office/drawing/2014/main" id="{04D1BA7B-003E-B2C4-997E-552A3619A2C2}"/>
              </a:ext>
            </a:extLst>
          </p:cNvPr>
          <p:cNvSpPr txBox="1"/>
          <p:nvPr/>
        </p:nvSpPr>
        <p:spPr>
          <a:xfrm>
            <a:off x="941294" y="1566625"/>
            <a:ext cx="5387788" cy="707886"/>
          </a:xfrm>
          <a:prstGeom prst="rect">
            <a:avLst/>
          </a:prstGeom>
          <a:noFill/>
        </p:spPr>
        <p:txBody>
          <a:bodyPr wrap="square">
            <a:spAutoFit/>
          </a:bodyPr>
          <a:lstStyle/>
          <a:p>
            <a:r>
              <a:rPr lang="en-US" sz="2000" dirty="0"/>
              <a:t>This java program is based on MVC Architecture which stands for Model-View-Controller(MVC)</a:t>
            </a:r>
          </a:p>
        </p:txBody>
      </p:sp>
      <p:sp>
        <p:nvSpPr>
          <p:cNvPr id="7" name="TextBox 6">
            <a:extLst>
              <a:ext uri="{FF2B5EF4-FFF2-40B4-BE49-F238E27FC236}">
                <a16:creationId xmlns:a16="http://schemas.microsoft.com/office/drawing/2014/main" id="{025CBA83-3300-801F-1CF7-0799863542A0}"/>
              </a:ext>
            </a:extLst>
          </p:cNvPr>
          <p:cNvSpPr txBox="1"/>
          <p:nvPr/>
        </p:nvSpPr>
        <p:spPr>
          <a:xfrm>
            <a:off x="941294" y="2563581"/>
            <a:ext cx="6096000" cy="1292662"/>
          </a:xfrm>
          <a:prstGeom prst="rect">
            <a:avLst/>
          </a:prstGeom>
          <a:noFill/>
        </p:spPr>
        <p:txBody>
          <a:bodyPr wrap="square">
            <a:spAutoFit/>
          </a:bodyPr>
          <a:lstStyle/>
          <a:p>
            <a:pPr algn="l"/>
            <a:r>
              <a:rPr lang="en-US" sz="2400" b="0" i="0" dirty="0">
                <a:effectLst/>
                <a:latin typeface="Calibri (Body)"/>
              </a:rPr>
              <a:t>MODEL</a:t>
            </a:r>
            <a:r>
              <a:rPr lang="en-US" sz="2000" b="0" i="0" dirty="0">
                <a:effectLst/>
                <a:latin typeface="Calibri (Body)"/>
              </a:rPr>
              <a:t> </a:t>
            </a:r>
            <a:r>
              <a:rPr lang="en-US" b="0" i="0" dirty="0">
                <a:effectLst/>
                <a:latin typeface="Calibri (Body)"/>
              </a:rPr>
              <a:t>which represents the logical structure of data in a software application and the high-level class associated with it. This object model does not contain any information about the user interface.</a:t>
            </a:r>
          </a:p>
        </p:txBody>
      </p:sp>
      <p:sp>
        <p:nvSpPr>
          <p:cNvPr id="9" name="TextBox 8">
            <a:extLst>
              <a:ext uri="{FF2B5EF4-FFF2-40B4-BE49-F238E27FC236}">
                <a16:creationId xmlns:a16="http://schemas.microsoft.com/office/drawing/2014/main" id="{29B84782-4C39-43D4-324E-568D68A4B822}"/>
              </a:ext>
            </a:extLst>
          </p:cNvPr>
          <p:cNvSpPr txBox="1"/>
          <p:nvPr/>
        </p:nvSpPr>
        <p:spPr>
          <a:xfrm>
            <a:off x="5434567" y="4327506"/>
            <a:ext cx="6096000" cy="1292662"/>
          </a:xfrm>
          <a:prstGeom prst="rect">
            <a:avLst/>
          </a:prstGeom>
          <a:noFill/>
        </p:spPr>
        <p:txBody>
          <a:bodyPr wrap="square">
            <a:spAutoFit/>
          </a:bodyPr>
          <a:lstStyle/>
          <a:p>
            <a:r>
              <a:rPr lang="en-US" sz="2400" dirty="0"/>
              <a:t>VIEW</a:t>
            </a:r>
            <a:r>
              <a:rPr lang="en-US" dirty="0"/>
              <a:t> , which is a collection of classes representing the elements in the user interface (all of the things the user can see and respond to on the screen, such as buttons, display boxes, and so forth)</a:t>
            </a:r>
          </a:p>
        </p:txBody>
      </p:sp>
      <p:grpSp>
        <p:nvGrpSpPr>
          <p:cNvPr id="15" name="Group 14">
            <a:extLst>
              <a:ext uri="{FF2B5EF4-FFF2-40B4-BE49-F238E27FC236}">
                <a16:creationId xmlns:a16="http://schemas.microsoft.com/office/drawing/2014/main" id="{601871A4-154F-34CE-8C17-F2A2193CCF65}"/>
              </a:ext>
            </a:extLst>
          </p:cNvPr>
          <p:cNvGrpSpPr/>
          <p:nvPr/>
        </p:nvGrpSpPr>
        <p:grpSpPr>
          <a:xfrm>
            <a:off x="10074228" y="5522259"/>
            <a:ext cx="2117772" cy="1335741"/>
            <a:chOff x="9070181" y="4897808"/>
            <a:chExt cx="3138067" cy="1960192"/>
          </a:xfrm>
        </p:grpSpPr>
        <p:pic>
          <p:nvPicPr>
            <p:cNvPr id="16" name="Picture 15">
              <a:extLst>
                <a:ext uri="{FF2B5EF4-FFF2-40B4-BE49-F238E27FC236}">
                  <a16:creationId xmlns:a16="http://schemas.microsoft.com/office/drawing/2014/main" id="{22F01707-B433-B630-E88B-D06673F5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32F7D0A2-1A95-8D0C-894F-9BD4EF72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grpSp>
        <p:nvGrpSpPr>
          <p:cNvPr id="24" name="Group 23">
            <a:extLst>
              <a:ext uri="{FF2B5EF4-FFF2-40B4-BE49-F238E27FC236}">
                <a16:creationId xmlns:a16="http://schemas.microsoft.com/office/drawing/2014/main" id="{3EBEA6BA-FBF2-9A56-858F-25DAB18098BF}"/>
              </a:ext>
            </a:extLst>
          </p:cNvPr>
          <p:cNvGrpSpPr/>
          <p:nvPr/>
        </p:nvGrpSpPr>
        <p:grpSpPr>
          <a:xfrm>
            <a:off x="8113058" y="1920568"/>
            <a:ext cx="2756077" cy="1800932"/>
            <a:chOff x="8113058" y="2563581"/>
            <a:chExt cx="2756077" cy="1800932"/>
          </a:xfrm>
        </p:grpSpPr>
        <p:sp>
          <p:nvSpPr>
            <p:cNvPr id="14" name="TextBox 13">
              <a:extLst>
                <a:ext uri="{FF2B5EF4-FFF2-40B4-BE49-F238E27FC236}">
                  <a16:creationId xmlns:a16="http://schemas.microsoft.com/office/drawing/2014/main" id="{FFB2506A-3609-27E9-1BE8-35C993425A4F}"/>
                </a:ext>
              </a:extLst>
            </p:cNvPr>
            <p:cNvSpPr txBox="1"/>
            <p:nvPr/>
          </p:nvSpPr>
          <p:spPr>
            <a:xfrm>
              <a:off x="8113058" y="2563581"/>
              <a:ext cx="1228164" cy="461665"/>
            </a:xfrm>
            <a:prstGeom prst="rect">
              <a:avLst/>
            </a:prstGeom>
            <a:noFill/>
          </p:spPr>
          <p:txBody>
            <a:bodyPr wrap="square">
              <a:spAutoFit/>
            </a:bodyPr>
            <a:lstStyle/>
            <a:p>
              <a:r>
                <a:rPr lang="en-US" sz="2400" dirty="0"/>
                <a:t>MODEL</a:t>
              </a:r>
              <a:endParaRPr lang="en-US" dirty="0"/>
            </a:p>
          </p:txBody>
        </p:sp>
        <p:sp>
          <p:nvSpPr>
            <p:cNvPr id="18" name="TextBox 17">
              <a:extLst>
                <a:ext uri="{FF2B5EF4-FFF2-40B4-BE49-F238E27FC236}">
                  <a16:creationId xmlns:a16="http://schemas.microsoft.com/office/drawing/2014/main" id="{4689E39F-7920-8BFF-B8B1-6C8F77515055}"/>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SongModel</a:t>
              </a:r>
              <a:endParaRPr lang="en-US" sz="2000" dirty="0"/>
            </a:p>
            <a:p>
              <a:pPr marL="285750" indent="-285750">
                <a:lnSpc>
                  <a:spcPct val="150000"/>
                </a:lnSpc>
                <a:buFont typeface="Wingdings" panose="05000000000000000000" pitchFamily="2" charset="2"/>
                <a:buChar char="Ø"/>
              </a:pPr>
              <a:r>
                <a:rPr lang="en-US" sz="2000" dirty="0"/>
                <a:t>Search</a:t>
              </a:r>
            </a:p>
            <a:p>
              <a:pPr marL="285750" indent="-285750">
                <a:lnSpc>
                  <a:spcPct val="150000"/>
                </a:lnSpc>
                <a:buFont typeface="Wingdings" panose="05000000000000000000" pitchFamily="2" charset="2"/>
                <a:buChar char="Ø"/>
              </a:pPr>
              <a:r>
                <a:rPr lang="en-US" sz="2000" dirty="0" err="1"/>
                <a:t>PlayList</a:t>
              </a:r>
              <a:endParaRPr lang="en-US" sz="2000" dirty="0"/>
            </a:p>
          </p:txBody>
        </p:sp>
      </p:grpSp>
      <p:grpSp>
        <p:nvGrpSpPr>
          <p:cNvPr id="26" name="Group 25">
            <a:extLst>
              <a:ext uri="{FF2B5EF4-FFF2-40B4-BE49-F238E27FC236}">
                <a16:creationId xmlns:a16="http://schemas.microsoft.com/office/drawing/2014/main" id="{00436A85-65CA-44FB-A2EB-9A713636DC80}"/>
              </a:ext>
            </a:extLst>
          </p:cNvPr>
          <p:cNvGrpSpPr/>
          <p:nvPr/>
        </p:nvGrpSpPr>
        <p:grpSpPr>
          <a:xfrm>
            <a:off x="2377888" y="4304203"/>
            <a:ext cx="2756077" cy="1339267"/>
            <a:chOff x="8113058" y="2563581"/>
            <a:chExt cx="2756077" cy="1339267"/>
          </a:xfrm>
        </p:grpSpPr>
        <p:sp>
          <p:nvSpPr>
            <p:cNvPr id="27" name="TextBox 26">
              <a:extLst>
                <a:ext uri="{FF2B5EF4-FFF2-40B4-BE49-F238E27FC236}">
                  <a16:creationId xmlns:a16="http://schemas.microsoft.com/office/drawing/2014/main" id="{44D83081-239B-C70E-E6F1-2D526BE8A63D}"/>
                </a:ext>
              </a:extLst>
            </p:cNvPr>
            <p:cNvSpPr txBox="1"/>
            <p:nvPr/>
          </p:nvSpPr>
          <p:spPr>
            <a:xfrm>
              <a:off x="8113058" y="2563581"/>
              <a:ext cx="1228164" cy="461665"/>
            </a:xfrm>
            <a:prstGeom prst="rect">
              <a:avLst/>
            </a:prstGeom>
            <a:noFill/>
          </p:spPr>
          <p:txBody>
            <a:bodyPr wrap="square">
              <a:spAutoFit/>
            </a:bodyPr>
            <a:lstStyle/>
            <a:p>
              <a:r>
                <a:rPr lang="en-IN" sz="2400" dirty="0"/>
                <a:t>VIEW</a:t>
              </a:r>
              <a:endParaRPr lang="en-US" dirty="0"/>
            </a:p>
          </p:txBody>
        </p:sp>
        <p:sp>
          <p:nvSpPr>
            <p:cNvPr id="28" name="TextBox 27">
              <a:extLst>
                <a:ext uri="{FF2B5EF4-FFF2-40B4-BE49-F238E27FC236}">
                  <a16:creationId xmlns:a16="http://schemas.microsoft.com/office/drawing/2014/main" id="{14155672-8A02-6BB3-7C2A-C6FF63551C6C}"/>
                </a:ext>
              </a:extLst>
            </p:cNvPr>
            <p:cNvSpPr txBox="1"/>
            <p:nvPr/>
          </p:nvSpPr>
          <p:spPr>
            <a:xfrm>
              <a:off x="8542793" y="2934891"/>
              <a:ext cx="2326342"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AllSongs</a:t>
              </a:r>
              <a:endParaRPr lang="en-US" sz="2000" dirty="0"/>
            </a:p>
            <a:p>
              <a:pPr marL="285750" indent="-285750">
                <a:lnSpc>
                  <a:spcPct val="150000"/>
                </a:lnSpc>
                <a:buFont typeface="Wingdings" panose="05000000000000000000" pitchFamily="2" charset="2"/>
                <a:buChar char="Ø"/>
              </a:pPr>
              <a:r>
                <a:rPr lang="en-US" sz="2000" dirty="0"/>
                <a:t>Menus</a:t>
              </a:r>
            </a:p>
          </p:txBody>
        </p:sp>
      </p:grpSp>
    </p:spTree>
    <p:extLst>
      <p:ext uri="{BB962C8B-B14F-4D97-AF65-F5344CB8AC3E}">
        <p14:creationId xmlns:p14="http://schemas.microsoft.com/office/powerpoint/2010/main" val="2325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27DE68-E6DD-1EA5-50E4-2BA30C6CB46B}"/>
              </a:ext>
            </a:extLst>
          </p:cNvPr>
          <p:cNvSpPr txBox="1">
            <a:spLocks/>
          </p:cNvSpPr>
          <p:nvPr/>
        </p:nvSpPr>
        <p:spPr>
          <a:xfrm>
            <a:off x="2319617" y="213160"/>
            <a:ext cx="7552766" cy="9522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Tree Structure of java  program</a:t>
            </a:r>
          </a:p>
        </p:txBody>
      </p:sp>
      <p:grpSp>
        <p:nvGrpSpPr>
          <p:cNvPr id="6" name="Group 5">
            <a:extLst>
              <a:ext uri="{FF2B5EF4-FFF2-40B4-BE49-F238E27FC236}">
                <a16:creationId xmlns:a16="http://schemas.microsoft.com/office/drawing/2014/main" id="{AF8053D6-0C89-AF9F-A9AD-82C090C55C18}"/>
              </a:ext>
            </a:extLst>
          </p:cNvPr>
          <p:cNvGrpSpPr/>
          <p:nvPr/>
        </p:nvGrpSpPr>
        <p:grpSpPr>
          <a:xfrm>
            <a:off x="10074228" y="5522259"/>
            <a:ext cx="2117772" cy="1335741"/>
            <a:chOff x="9070181" y="4897808"/>
            <a:chExt cx="3138067" cy="1960192"/>
          </a:xfrm>
        </p:grpSpPr>
        <p:pic>
          <p:nvPicPr>
            <p:cNvPr id="7" name="Picture 6">
              <a:extLst>
                <a:ext uri="{FF2B5EF4-FFF2-40B4-BE49-F238E27FC236}">
                  <a16:creationId xmlns:a16="http://schemas.microsoft.com/office/drawing/2014/main" id="{D5BF2FC7-C19B-0EFE-6D15-B98E9986D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E4AFD5B3-F97A-C597-2791-1442FD7A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
        <p:nvSpPr>
          <p:cNvPr id="9" name="TextBox 8">
            <a:extLst>
              <a:ext uri="{FF2B5EF4-FFF2-40B4-BE49-F238E27FC236}">
                <a16:creationId xmlns:a16="http://schemas.microsoft.com/office/drawing/2014/main" id="{B723F131-DD3B-6F5F-0A53-F12761D34550}"/>
              </a:ext>
            </a:extLst>
          </p:cNvPr>
          <p:cNvSpPr txBox="1"/>
          <p:nvPr/>
        </p:nvSpPr>
        <p:spPr>
          <a:xfrm>
            <a:off x="4773135" y="4071022"/>
            <a:ext cx="6096000" cy="1015663"/>
          </a:xfrm>
          <a:prstGeom prst="rect">
            <a:avLst/>
          </a:prstGeom>
          <a:noFill/>
        </p:spPr>
        <p:txBody>
          <a:bodyPr wrap="square">
            <a:spAutoFit/>
          </a:bodyPr>
          <a:lstStyle/>
          <a:p>
            <a:r>
              <a:rPr lang="en-US" sz="2400" dirty="0"/>
              <a:t>CONTROLLER</a:t>
            </a:r>
            <a:r>
              <a:rPr lang="en-US" dirty="0"/>
              <a:t> , which represents the classes connecting the model and the view, and is used to communicate between classes in the model and view.</a:t>
            </a:r>
          </a:p>
        </p:txBody>
      </p:sp>
      <p:grpSp>
        <p:nvGrpSpPr>
          <p:cNvPr id="10" name="Group 9">
            <a:extLst>
              <a:ext uri="{FF2B5EF4-FFF2-40B4-BE49-F238E27FC236}">
                <a16:creationId xmlns:a16="http://schemas.microsoft.com/office/drawing/2014/main" id="{E6E2CD83-B2B1-12B5-2ADA-198281E91F8A}"/>
              </a:ext>
            </a:extLst>
          </p:cNvPr>
          <p:cNvGrpSpPr/>
          <p:nvPr/>
        </p:nvGrpSpPr>
        <p:grpSpPr>
          <a:xfrm>
            <a:off x="851647" y="4072097"/>
            <a:ext cx="2756077" cy="2262597"/>
            <a:chOff x="8113058" y="2563581"/>
            <a:chExt cx="2756077" cy="2262597"/>
          </a:xfrm>
        </p:grpSpPr>
        <p:sp>
          <p:nvSpPr>
            <p:cNvPr id="11" name="TextBox 10">
              <a:extLst>
                <a:ext uri="{FF2B5EF4-FFF2-40B4-BE49-F238E27FC236}">
                  <a16:creationId xmlns:a16="http://schemas.microsoft.com/office/drawing/2014/main" id="{472EE91F-603C-AFA1-4BAD-2D2DC3FDFDDB}"/>
                </a:ext>
              </a:extLst>
            </p:cNvPr>
            <p:cNvSpPr txBox="1"/>
            <p:nvPr/>
          </p:nvSpPr>
          <p:spPr>
            <a:xfrm>
              <a:off x="8113058" y="2563581"/>
              <a:ext cx="2483224" cy="461665"/>
            </a:xfrm>
            <a:prstGeom prst="rect">
              <a:avLst/>
            </a:prstGeom>
            <a:noFill/>
          </p:spPr>
          <p:txBody>
            <a:bodyPr wrap="square">
              <a:spAutoFit/>
            </a:bodyPr>
            <a:lstStyle/>
            <a:p>
              <a:r>
                <a:rPr lang="en-US" sz="2400" dirty="0"/>
                <a:t>CONTROLLER</a:t>
              </a:r>
              <a:endParaRPr lang="en-US" dirty="0"/>
            </a:p>
          </p:txBody>
        </p:sp>
        <p:sp>
          <p:nvSpPr>
            <p:cNvPr id="12" name="TextBox 11">
              <a:extLst>
                <a:ext uri="{FF2B5EF4-FFF2-40B4-BE49-F238E27FC236}">
                  <a16:creationId xmlns:a16="http://schemas.microsoft.com/office/drawing/2014/main" id="{3AC9948B-4B7D-732F-78C2-1E3A13D64C1D}"/>
                </a:ext>
              </a:extLst>
            </p:cNvPr>
            <p:cNvSpPr txBox="1"/>
            <p:nvPr/>
          </p:nvSpPr>
          <p:spPr>
            <a:xfrm>
              <a:off x="8542793" y="2934891"/>
              <a:ext cx="2326342"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SongMainImpl</a:t>
              </a:r>
              <a:endParaRPr lang="en-US" sz="2000" dirty="0"/>
            </a:p>
            <a:p>
              <a:pPr marL="285750" indent="-285750">
                <a:lnSpc>
                  <a:spcPct val="150000"/>
                </a:lnSpc>
                <a:buFont typeface="Wingdings" panose="05000000000000000000" pitchFamily="2" charset="2"/>
                <a:buChar char="Ø"/>
              </a:pPr>
              <a:r>
                <a:rPr lang="en-US" sz="2000" dirty="0" err="1"/>
                <a:t>PlaylistImpl</a:t>
              </a:r>
              <a:endParaRPr lang="en-US" sz="2000" dirty="0"/>
            </a:p>
            <a:p>
              <a:pPr marL="285750" indent="-285750">
                <a:lnSpc>
                  <a:spcPct val="150000"/>
                </a:lnSpc>
                <a:buFont typeface="Wingdings" panose="05000000000000000000" pitchFamily="2" charset="2"/>
                <a:buChar char="Ø"/>
              </a:pPr>
              <a:r>
                <a:rPr lang="en-US" sz="2000" dirty="0" err="1"/>
                <a:t>SongSearch</a:t>
              </a:r>
              <a:endParaRPr lang="en-US" sz="2000" dirty="0"/>
            </a:p>
            <a:p>
              <a:pPr marL="285750" indent="-285750">
                <a:lnSpc>
                  <a:spcPct val="150000"/>
                </a:lnSpc>
                <a:buFont typeface="Wingdings" panose="05000000000000000000" pitchFamily="2" charset="2"/>
                <a:buChar char="Ø"/>
              </a:pPr>
              <a:r>
                <a:rPr lang="en-US" sz="2000" dirty="0" err="1"/>
                <a:t>AudioGPO</a:t>
              </a:r>
              <a:endParaRPr lang="en-US" sz="2000" dirty="0"/>
            </a:p>
          </p:txBody>
        </p:sp>
      </p:grpSp>
      <p:sp>
        <p:nvSpPr>
          <p:cNvPr id="14" name="TextBox 13">
            <a:extLst>
              <a:ext uri="{FF2B5EF4-FFF2-40B4-BE49-F238E27FC236}">
                <a16:creationId xmlns:a16="http://schemas.microsoft.com/office/drawing/2014/main" id="{DE162FAF-CFAA-0650-1142-81422EBB6281}"/>
              </a:ext>
            </a:extLst>
          </p:cNvPr>
          <p:cNvSpPr txBox="1"/>
          <p:nvPr/>
        </p:nvSpPr>
        <p:spPr>
          <a:xfrm>
            <a:off x="851647" y="1558046"/>
            <a:ext cx="5961529" cy="1292662"/>
          </a:xfrm>
          <a:prstGeom prst="rect">
            <a:avLst/>
          </a:prstGeom>
          <a:noFill/>
        </p:spPr>
        <p:txBody>
          <a:bodyPr wrap="square">
            <a:spAutoFit/>
          </a:bodyPr>
          <a:lstStyle/>
          <a:p>
            <a:r>
              <a:rPr lang="en-US" sz="2400" dirty="0">
                <a:latin typeface="Calibri (Body)"/>
              </a:rPr>
              <a:t>DAO</a:t>
            </a:r>
            <a:r>
              <a:rPr lang="en-US" dirty="0">
                <a:latin typeface="Calibri (Body)"/>
              </a:rPr>
              <a:t> , </a:t>
            </a:r>
            <a:r>
              <a:rPr lang="en-US" i="1" u="sng" dirty="0">
                <a:latin typeface="Calibri (Body)"/>
              </a:rPr>
              <a:t>Data Access Object </a:t>
            </a:r>
            <a:r>
              <a:rPr lang="en-US" dirty="0">
                <a:latin typeface="Calibri (Body)"/>
              </a:rPr>
              <a:t>(DAO) pattern, That </a:t>
            </a:r>
            <a:r>
              <a:rPr lang="en-US" b="0" i="0" dirty="0">
                <a:effectLst/>
                <a:latin typeface="Calibri (Body)"/>
              </a:rPr>
              <a:t>separates a data resource's client interface from its data access mechanisms this Package is response or Database Connection Process</a:t>
            </a:r>
            <a:endParaRPr lang="en-US" dirty="0">
              <a:latin typeface="Calibri (Body)"/>
            </a:endParaRPr>
          </a:p>
        </p:txBody>
      </p:sp>
      <p:grpSp>
        <p:nvGrpSpPr>
          <p:cNvPr id="17" name="Group 16">
            <a:extLst>
              <a:ext uri="{FF2B5EF4-FFF2-40B4-BE49-F238E27FC236}">
                <a16:creationId xmlns:a16="http://schemas.microsoft.com/office/drawing/2014/main" id="{35B57849-56FB-2729-9AB6-57B836627A06}"/>
              </a:ext>
            </a:extLst>
          </p:cNvPr>
          <p:cNvGrpSpPr/>
          <p:nvPr/>
        </p:nvGrpSpPr>
        <p:grpSpPr>
          <a:xfrm>
            <a:off x="8113058" y="1558046"/>
            <a:ext cx="2756077" cy="1800932"/>
            <a:chOff x="8113058" y="2563581"/>
            <a:chExt cx="2756077" cy="1800932"/>
          </a:xfrm>
        </p:grpSpPr>
        <p:sp>
          <p:nvSpPr>
            <p:cNvPr id="18" name="TextBox 17">
              <a:extLst>
                <a:ext uri="{FF2B5EF4-FFF2-40B4-BE49-F238E27FC236}">
                  <a16:creationId xmlns:a16="http://schemas.microsoft.com/office/drawing/2014/main" id="{15AE163A-30E0-331D-5482-36811C0023CB}"/>
                </a:ext>
              </a:extLst>
            </p:cNvPr>
            <p:cNvSpPr txBox="1"/>
            <p:nvPr/>
          </p:nvSpPr>
          <p:spPr>
            <a:xfrm>
              <a:off x="8113058" y="2563581"/>
              <a:ext cx="2483224" cy="461665"/>
            </a:xfrm>
            <a:prstGeom prst="rect">
              <a:avLst/>
            </a:prstGeom>
            <a:noFill/>
          </p:spPr>
          <p:txBody>
            <a:bodyPr wrap="square">
              <a:spAutoFit/>
            </a:bodyPr>
            <a:lstStyle/>
            <a:p>
              <a:r>
                <a:rPr lang="en-US" sz="2400" dirty="0"/>
                <a:t>DAO</a:t>
              </a:r>
            </a:p>
          </p:txBody>
        </p:sp>
        <p:sp>
          <p:nvSpPr>
            <p:cNvPr id="19" name="TextBox 18">
              <a:extLst>
                <a:ext uri="{FF2B5EF4-FFF2-40B4-BE49-F238E27FC236}">
                  <a16:creationId xmlns:a16="http://schemas.microsoft.com/office/drawing/2014/main" id="{4546D170-6B1E-1466-DDF4-D578E4F9DA47}"/>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Audio</a:t>
              </a:r>
            </a:p>
            <a:p>
              <a:pPr marL="285750" indent="-285750">
                <a:lnSpc>
                  <a:spcPct val="150000"/>
                </a:lnSpc>
                <a:buFont typeface="Wingdings" panose="05000000000000000000" pitchFamily="2" charset="2"/>
                <a:buChar char="Ø"/>
              </a:pPr>
              <a:r>
                <a:rPr lang="en-US" sz="2000" dirty="0"/>
                <a:t>Dao</a:t>
              </a:r>
            </a:p>
            <a:p>
              <a:pPr marL="285750" indent="-285750">
                <a:lnSpc>
                  <a:spcPct val="150000"/>
                </a:lnSpc>
                <a:buFont typeface="Wingdings" panose="05000000000000000000" pitchFamily="2" charset="2"/>
                <a:buChar char="Ø"/>
              </a:pPr>
              <a:r>
                <a:rPr lang="en-US" sz="2000" dirty="0" err="1"/>
                <a:t>DaoPlaylist</a:t>
              </a:r>
              <a:endParaRPr lang="en-US" sz="2000" dirty="0"/>
            </a:p>
          </p:txBody>
        </p:sp>
      </p:grpSp>
    </p:spTree>
    <p:extLst>
      <p:ext uri="{BB962C8B-B14F-4D97-AF65-F5344CB8AC3E}">
        <p14:creationId xmlns:p14="http://schemas.microsoft.com/office/powerpoint/2010/main" val="192397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CE73-FF8C-3F85-1D5A-99D260A1D9D8}"/>
              </a:ext>
            </a:extLst>
          </p:cNvPr>
          <p:cNvSpPr>
            <a:spLocks noGrp="1"/>
          </p:cNvSpPr>
          <p:nvPr>
            <p:ph type="title"/>
          </p:nvPr>
        </p:nvSpPr>
        <p:spPr>
          <a:xfrm>
            <a:off x="685801" y="276226"/>
            <a:ext cx="3752849" cy="1447800"/>
          </a:xfrm>
        </p:spPr>
        <p:txBody>
          <a:bodyPr/>
          <a:lstStyle/>
          <a:p>
            <a:r>
              <a:rPr lang="en-US" dirty="0"/>
              <a:t>Display menu</a:t>
            </a:r>
          </a:p>
        </p:txBody>
      </p:sp>
      <p:pic>
        <p:nvPicPr>
          <p:cNvPr id="5" name="Content Placeholder 4">
            <a:extLst>
              <a:ext uri="{FF2B5EF4-FFF2-40B4-BE49-F238E27FC236}">
                <a16:creationId xmlns:a16="http://schemas.microsoft.com/office/drawing/2014/main" id="{78D094C1-2798-02AA-3FF9-B3904A0D4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951" y="2363234"/>
            <a:ext cx="6324600" cy="4001792"/>
          </a:xfrm>
        </p:spPr>
      </p:pic>
      <p:sp>
        <p:nvSpPr>
          <p:cNvPr id="10" name="TextBox 9">
            <a:extLst>
              <a:ext uri="{FF2B5EF4-FFF2-40B4-BE49-F238E27FC236}">
                <a16:creationId xmlns:a16="http://schemas.microsoft.com/office/drawing/2014/main" id="{E14BA427-632D-624A-3F04-18560A0E93D2}"/>
              </a:ext>
            </a:extLst>
          </p:cNvPr>
          <p:cNvSpPr txBox="1"/>
          <p:nvPr/>
        </p:nvSpPr>
        <p:spPr>
          <a:xfrm>
            <a:off x="637839" y="1490008"/>
            <a:ext cx="10916321" cy="1938992"/>
          </a:xfrm>
          <a:prstGeom prst="rect">
            <a:avLst/>
          </a:prstGeom>
          <a:noFill/>
        </p:spPr>
        <p:txBody>
          <a:bodyPr wrap="square" rtlCol="0">
            <a:spAutoFit/>
          </a:bodyPr>
          <a:lstStyle/>
          <a:p>
            <a:r>
              <a:rPr lang="en-US" sz="2000" dirty="0"/>
              <a:t>The out put which is showing in the Image is where the get all the available song as a table as show , where user can chose according to his requirement to play the song.</a:t>
            </a:r>
          </a:p>
          <a:p>
            <a:r>
              <a:rPr lang="en-US" sz="2000" dirty="0"/>
              <a:t>In this all show is been selected as an example</a:t>
            </a:r>
          </a:p>
          <a:p>
            <a:r>
              <a:rPr lang="en-US" sz="2000" dirty="0"/>
              <a:t>Where it will ask for the whether , they want to </a:t>
            </a:r>
          </a:p>
          <a:p>
            <a:r>
              <a:rPr lang="en-US" sz="2000" dirty="0"/>
              <a:t>Paly the song list or need exit to the Menu</a:t>
            </a:r>
          </a:p>
          <a:p>
            <a:r>
              <a:rPr lang="en-US" sz="2000" dirty="0"/>
              <a:t>Which is in a loop .</a:t>
            </a:r>
          </a:p>
        </p:txBody>
      </p:sp>
      <p:pic>
        <p:nvPicPr>
          <p:cNvPr id="12" name="Picture 11">
            <a:extLst>
              <a:ext uri="{FF2B5EF4-FFF2-40B4-BE49-F238E27FC236}">
                <a16:creationId xmlns:a16="http://schemas.microsoft.com/office/drawing/2014/main" id="{E3A07273-14BA-5A6B-5147-A2B32E23A5E3}"/>
              </a:ext>
            </a:extLst>
          </p:cNvPr>
          <p:cNvPicPr>
            <a:picLocks noChangeAspect="1"/>
          </p:cNvPicPr>
          <p:nvPr/>
        </p:nvPicPr>
        <p:blipFill>
          <a:blip r:embed="rId3"/>
          <a:stretch>
            <a:fillRect/>
          </a:stretch>
        </p:blipFill>
        <p:spPr>
          <a:xfrm>
            <a:off x="637839" y="3429000"/>
            <a:ext cx="4981912" cy="2936026"/>
          </a:xfrm>
          <a:prstGeom prst="rect">
            <a:avLst/>
          </a:prstGeom>
        </p:spPr>
      </p:pic>
      <p:grpSp>
        <p:nvGrpSpPr>
          <p:cNvPr id="3" name="Group 2">
            <a:extLst>
              <a:ext uri="{FF2B5EF4-FFF2-40B4-BE49-F238E27FC236}">
                <a16:creationId xmlns:a16="http://schemas.microsoft.com/office/drawing/2014/main" id="{28BEA5CE-8E0D-61F7-0378-FBCF60812F35}"/>
              </a:ext>
            </a:extLst>
          </p:cNvPr>
          <p:cNvGrpSpPr/>
          <p:nvPr/>
        </p:nvGrpSpPr>
        <p:grpSpPr>
          <a:xfrm>
            <a:off x="10343170" y="0"/>
            <a:ext cx="2117772" cy="1335741"/>
            <a:chOff x="9070181" y="4897808"/>
            <a:chExt cx="3138067" cy="1960192"/>
          </a:xfrm>
        </p:grpSpPr>
        <p:pic>
          <p:nvPicPr>
            <p:cNvPr id="4" name="Picture 3">
              <a:extLst>
                <a:ext uri="{FF2B5EF4-FFF2-40B4-BE49-F238E27FC236}">
                  <a16:creationId xmlns:a16="http://schemas.microsoft.com/office/drawing/2014/main" id="{674768A6-8369-F860-F566-FC7CE8FA8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31D8E28B-6ACA-D6FC-96B6-BEDED89B3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678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F7-D824-94A7-651B-FBA95D47B860}"/>
              </a:ext>
            </a:extLst>
          </p:cNvPr>
          <p:cNvSpPr>
            <a:spLocks noGrp="1"/>
          </p:cNvSpPr>
          <p:nvPr>
            <p:ph type="title"/>
          </p:nvPr>
        </p:nvSpPr>
        <p:spPr>
          <a:xfrm>
            <a:off x="841573" y="381001"/>
            <a:ext cx="5200649" cy="1047750"/>
          </a:xfrm>
        </p:spPr>
        <p:txBody>
          <a:bodyPr/>
          <a:lstStyle/>
          <a:p>
            <a:r>
              <a:rPr lang="en-US" dirty="0"/>
              <a:t>Display table in format </a:t>
            </a:r>
          </a:p>
        </p:txBody>
      </p:sp>
      <p:pic>
        <p:nvPicPr>
          <p:cNvPr id="4" name="Picture 3">
            <a:extLst>
              <a:ext uri="{FF2B5EF4-FFF2-40B4-BE49-F238E27FC236}">
                <a16:creationId xmlns:a16="http://schemas.microsoft.com/office/drawing/2014/main" id="{5CC6A018-7161-395F-AC70-DF30CB22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73" y="1428751"/>
            <a:ext cx="10089754" cy="2636748"/>
          </a:xfrm>
          <a:prstGeom prst="rect">
            <a:avLst/>
          </a:prstGeom>
        </p:spPr>
      </p:pic>
      <p:sp>
        <p:nvSpPr>
          <p:cNvPr id="5" name="TextBox 4">
            <a:extLst>
              <a:ext uri="{FF2B5EF4-FFF2-40B4-BE49-F238E27FC236}">
                <a16:creationId xmlns:a16="http://schemas.microsoft.com/office/drawing/2014/main" id="{23EA685E-DC59-6A7C-3661-CF452BC4B541}"/>
              </a:ext>
            </a:extLst>
          </p:cNvPr>
          <p:cNvSpPr txBox="1"/>
          <p:nvPr/>
        </p:nvSpPr>
        <p:spPr>
          <a:xfrm>
            <a:off x="841573" y="4230724"/>
            <a:ext cx="10089754" cy="1323439"/>
          </a:xfrm>
          <a:prstGeom prst="rect">
            <a:avLst/>
          </a:prstGeom>
          <a:noFill/>
        </p:spPr>
        <p:txBody>
          <a:bodyPr wrap="square" rtlCol="0">
            <a:spAutoFit/>
          </a:bodyPr>
          <a:lstStyle/>
          <a:p>
            <a:r>
              <a:rPr lang="en-US" sz="2000" dirty="0"/>
              <a:t>This is a Single display method which is responsible for show the song list to the user as a tabular form for the entire program . Which is archive by format method. What can create the structure of the table mased on the fixed number of prints column by mean of the string length</a:t>
            </a:r>
          </a:p>
          <a:p>
            <a:r>
              <a:rPr lang="en-US" sz="2000" dirty="0"/>
              <a:t>Which is fixed while creating the format stamens.</a:t>
            </a:r>
          </a:p>
        </p:txBody>
      </p:sp>
      <p:grpSp>
        <p:nvGrpSpPr>
          <p:cNvPr id="8" name="Group 7">
            <a:extLst>
              <a:ext uri="{FF2B5EF4-FFF2-40B4-BE49-F238E27FC236}">
                <a16:creationId xmlns:a16="http://schemas.microsoft.com/office/drawing/2014/main" id="{0775B748-20FA-88CB-097E-3D0AA754FE6E}"/>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2FEBB08E-F861-99CA-DD03-F37FBC55F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4F753FD5-F009-41CB-A03F-4CC17B466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78654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82F-73E6-15B9-E50E-34EC47888758}"/>
              </a:ext>
            </a:extLst>
          </p:cNvPr>
          <p:cNvSpPr>
            <a:spLocks noGrp="1"/>
          </p:cNvSpPr>
          <p:nvPr>
            <p:ph type="title"/>
          </p:nvPr>
        </p:nvSpPr>
        <p:spPr>
          <a:xfrm>
            <a:off x="685800" y="170329"/>
            <a:ext cx="2989729" cy="1456267"/>
          </a:xfrm>
        </p:spPr>
        <p:txBody>
          <a:bodyPr>
            <a:normAutofit/>
          </a:bodyPr>
          <a:lstStyle/>
          <a:p>
            <a:r>
              <a:rPr lang="en-US" sz="4000" dirty="0"/>
              <a:t>Table view</a:t>
            </a:r>
          </a:p>
        </p:txBody>
      </p:sp>
      <p:sp>
        <p:nvSpPr>
          <p:cNvPr id="4" name="TextBox 3">
            <a:extLst>
              <a:ext uri="{FF2B5EF4-FFF2-40B4-BE49-F238E27FC236}">
                <a16:creationId xmlns:a16="http://schemas.microsoft.com/office/drawing/2014/main" id="{D7A40C3F-AEA7-D18C-B639-BADA5498F87A}"/>
              </a:ext>
            </a:extLst>
          </p:cNvPr>
          <p:cNvSpPr txBox="1"/>
          <p:nvPr/>
        </p:nvSpPr>
        <p:spPr>
          <a:xfrm>
            <a:off x="2321858" y="1226486"/>
            <a:ext cx="4276165" cy="400110"/>
          </a:xfrm>
          <a:prstGeom prst="rect">
            <a:avLst/>
          </a:prstGeom>
          <a:noFill/>
        </p:spPr>
        <p:txBody>
          <a:bodyPr wrap="square" rtlCol="0">
            <a:spAutoFit/>
          </a:bodyPr>
          <a:lstStyle/>
          <a:p>
            <a:r>
              <a:rPr lang="en-US" sz="2000" dirty="0"/>
              <a:t>Table view is based in Format method</a:t>
            </a:r>
          </a:p>
        </p:txBody>
      </p:sp>
      <p:pic>
        <p:nvPicPr>
          <p:cNvPr id="6" name="Picture 5">
            <a:extLst>
              <a:ext uri="{FF2B5EF4-FFF2-40B4-BE49-F238E27FC236}">
                <a16:creationId xmlns:a16="http://schemas.microsoft.com/office/drawing/2014/main" id="{DA03A825-B7E2-A9A7-8997-F5F7EC56E7F0}"/>
              </a:ext>
            </a:extLst>
          </p:cNvPr>
          <p:cNvPicPr>
            <a:picLocks noChangeAspect="1"/>
          </p:cNvPicPr>
          <p:nvPr/>
        </p:nvPicPr>
        <p:blipFill>
          <a:blip r:embed="rId2"/>
          <a:stretch>
            <a:fillRect/>
          </a:stretch>
        </p:blipFill>
        <p:spPr>
          <a:xfrm>
            <a:off x="1519237" y="2298606"/>
            <a:ext cx="9153525" cy="2924175"/>
          </a:xfrm>
          <a:prstGeom prst="rect">
            <a:avLst/>
          </a:prstGeom>
        </p:spPr>
      </p:pic>
      <p:grpSp>
        <p:nvGrpSpPr>
          <p:cNvPr id="7" name="Group 6">
            <a:extLst>
              <a:ext uri="{FF2B5EF4-FFF2-40B4-BE49-F238E27FC236}">
                <a16:creationId xmlns:a16="http://schemas.microsoft.com/office/drawing/2014/main" id="{FB500D86-97AE-E444-3F7D-96308F41E3D4}"/>
              </a:ext>
            </a:extLst>
          </p:cNvPr>
          <p:cNvGrpSpPr/>
          <p:nvPr/>
        </p:nvGrpSpPr>
        <p:grpSpPr>
          <a:xfrm>
            <a:off x="10074228" y="5522259"/>
            <a:ext cx="2117772" cy="1335741"/>
            <a:chOff x="9070181" y="4897808"/>
            <a:chExt cx="3138067" cy="1960192"/>
          </a:xfrm>
        </p:grpSpPr>
        <p:pic>
          <p:nvPicPr>
            <p:cNvPr id="8" name="Picture 7">
              <a:extLst>
                <a:ext uri="{FF2B5EF4-FFF2-40B4-BE49-F238E27FC236}">
                  <a16:creationId xmlns:a16="http://schemas.microsoft.com/office/drawing/2014/main" id="{01BE812C-B54A-A382-F1AB-87D510989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C149D14D-374C-1CE9-1C86-826C62994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40092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997</TotalTime>
  <Words>1021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Calibri (Body)</vt:lpstr>
      <vt:lpstr>Calibri Light</vt:lpstr>
      <vt:lpstr>Wingdings</vt:lpstr>
      <vt:lpstr>Celestial</vt:lpstr>
      <vt:lpstr>Welcome to Jukebox</vt:lpstr>
      <vt:lpstr>The Jukebox</vt:lpstr>
      <vt:lpstr>How I Develop Jukebox by Programming…?</vt:lpstr>
      <vt:lpstr>My Structure of database</vt:lpstr>
      <vt:lpstr>Tree Structure of MY java program</vt:lpstr>
      <vt:lpstr>PowerPoint Presentation</vt:lpstr>
      <vt:lpstr>Display menu</vt:lpstr>
      <vt:lpstr>Display table in format </vt:lpstr>
      <vt:lpstr>Table view</vt:lpstr>
      <vt:lpstr>Playlist menu</vt:lpstr>
      <vt:lpstr>Edit playlist</vt:lpstr>
      <vt:lpstr>PowerPoint Presentation</vt:lpstr>
      <vt:lpstr>Audio Processing</vt:lpstr>
      <vt:lpstr>Audio User interface</vt:lpstr>
      <vt:lpstr>Exiting the Jukebox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Jukebox</dc:title>
  <dc:creator>Selvam KS</dc:creator>
  <cp:lastModifiedBy>Selvam KS</cp:lastModifiedBy>
  <cp:revision>3</cp:revision>
  <dcterms:created xsi:type="dcterms:W3CDTF">2022-11-28T15:12:29Z</dcterms:created>
  <dcterms:modified xsi:type="dcterms:W3CDTF">2022-11-29T13:13:23Z</dcterms:modified>
</cp:coreProperties>
</file>