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10"/>
  </p:notesMasterIdLst>
  <p:sldIdLst>
    <p:sldId id="257" r:id="rId2"/>
    <p:sldId id="256"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0" d="100"/>
          <a:sy n="80" d="100"/>
        </p:scale>
        <p:origin x="782" y="17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9E033D-C5EC-4EE5-ADA2-8DD33F63F871}" type="datetimeFigureOut">
              <a:rPr lang="en-US" smtClean="0"/>
              <a:t>29/11/2022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19B807-A077-4D10-85B3-EB85E7A257A3}" type="slidenum">
              <a:rPr lang="en-US" smtClean="0"/>
              <a:t>‹#›</a:t>
            </a:fld>
            <a:endParaRPr lang="en-US"/>
          </a:p>
        </p:txBody>
      </p:sp>
    </p:spTree>
    <p:extLst>
      <p:ext uri="{BB962C8B-B14F-4D97-AF65-F5344CB8AC3E}">
        <p14:creationId xmlns:p14="http://schemas.microsoft.com/office/powerpoint/2010/main" val="2708681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6A861F7F-8477-407D-AFF9-DBEBB6A1FAB2}" type="datetimeFigureOut">
              <a:rPr lang="en-US" smtClean="0"/>
              <a:t>28/11/2022</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DBF92D03-60A9-4A5C-845D-F0D9317DBA15}" type="slidenum">
              <a:rPr lang="en-US" smtClean="0"/>
              <a:t>‹#›</a:t>
            </a:fld>
            <a:endParaRPr lang="en-US"/>
          </a:p>
        </p:txBody>
      </p:sp>
    </p:spTree>
    <p:extLst>
      <p:ext uri="{BB962C8B-B14F-4D97-AF65-F5344CB8AC3E}">
        <p14:creationId xmlns:p14="http://schemas.microsoft.com/office/powerpoint/2010/main" val="333698428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861F7F-8477-407D-AFF9-DBEBB6A1FAB2}" type="datetimeFigureOut">
              <a:rPr lang="en-US" smtClean="0"/>
              <a:t>28/11/2022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F92D03-60A9-4A5C-845D-F0D9317DBA15}" type="slidenum">
              <a:rPr lang="en-US" smtClean="0"/>
              <a:t>‹#›</a:t>
            </a:fld>
            <a:endParaRPr lang="en-US"/>
          </a:p>
        </p:txBody>
      </p:sp>
    </p:spTree>
    <p:extLst>
      <p:ext uri="{BB962C8B-B14F-4D97-AF65-F5344CB8AC3E}">
        <p14:creationId xmlns:p14="http://schemas.microsoft.com/office/powerpoint/2010/main" val="3173156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861F7F-8477-407D-AFF9-DBEBB6A1FAB2}" type="datetimeFigureOut">
              <a:rPr lang="en-US" smtClean="0"/>
              <a:t>28/11/2022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F92D03-60A9-4A5C-845D-F0D9317DBA15}" type="slidenum">
              <a:rPr lang="en-US" smtClean="0"/>
              <a:t>‹#›</a:t>
            </a:fld>
            <a:endParaRPr lang="en-US"/>
          </a:p>
        </p:txBody>
      </p:sp>
    </p:spTree>
    <p:extLst>
      <p:ext uri="{BB962C8B-B14F-4D97-AF65-F5344CB8AC3E}">
        <p14:creationId xmlns:p14="http://schemas.microsoft.com/office/powerpoint/2010/main" val="35488874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861F7F-8477-407D-AFF9-DBEBB6A1FAB2}" type="datetimeFigureOut">
              <a:rPr lang="en-US" smtClean="0"/>
              <a:t>28/11/2022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F92D03-60A9-4A5C-845D-F0D9317DBA15}" type="slidenum">
              <a:rPr lang="en-US" smtClean="0"/>
              <a:t>‹#›</a:t>
            </a:fld>
            <a:endParaRPr lang="en-US"/>
          </a:p>
        </p:txBody>
      </p:sp>
    </p:spTree>
    <p:extLst>
      <p:ext uri="{BB962C8B-B14F-4D97-AF65-F5344CB8AC3E}">
        <p14:creationId xmlns:p14="http://schemas.microsoft.com/office/powerpoint/2010/main" val="5960603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861F7F-8477-407D-AFF9-DBEBB6A1FAB2}" type="datetimeFigureOut">
              <a:rPr lang="en-US" smtClean="0"/>
              <a:t>28/11/2022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F92D03-60A9-4A5C-845D-F0D9317DBA15}" type="slidenum">
              <a:rPr lang="en-US" smtClean="0"/>
              <a:t>‹#›</a:t>
            </a:fld>
            <a:endParaRPr lang="en-US"/>
          </a:p>
        </p:txBody>
      </p:sp>
    </p:spTree>
    <p:extLst>
      <p:ext uri="{BB962C8B-B14F-4D97-AF65-F5344CB8AC3E}">
        <p14:creationId xmlns:p14="http://schemas.microsoft.com/office/powerpoint/2010/main" val="11612729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861F7F-8477-407D-AFF9-DBEBB6A1FAB2}" type="datetimeFigureOut">
              <a:rPr lang="en-US" smtClean="0"/>
              <a:t>28/11/2022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F92D03-60A9-4A5C-845D-F0D9317DBA15}" type="slidenum">
              <a:rPr lang="en-US" smtClean="0"/>
              <a:t>‹#›</a:t>
            </a:fld>
            <a:endParaRPr lang="en-US"/>
          </a:p>
        </p:txBody>
      </p:sp>
    </p:spTree>
    <p:extLst>
      <p:ext uri="{BB962C8B-B14F-4D97-AF65-F5344CB8AC3E}">
        <p14:creationId xmlns:p14="http://schemas.microsoft.com/office/powerpoint/2010/main" val="13802776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861F7F-8477-407D-AFF9-DBEBB6A1FAB2}" type="datetimeFigureOut">
              <a:rPr lang="en-US" smtClean="0"/>
              <a:t>28/11/2022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F92D03-60A9-4A5C-845D-F0D9317DBA15}" type="slidenum">
              <a:rPr lang="en-US" smtClean="0"/>
              <a:t>‹#›</a:t>
            </a:fld>
            <a:endParaRPr lang="en-US"/>
          </a:p>
        </p:txBody>
      </p:sp>
    </p:spTree>
    <p:extLst>
      <p:ext uri="{BB962C8B-B14F-4D97-AF65-F5344CB8AC3E}">
        <p14:creationId xmlns:p14="http://schemas.microsoft.com/office/powerpoint/2010/main" val="3274601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861F7F-8477-407D-AFF9-DBEBB6A1FAB2}" type="datetimeFigureOut">
              <a:rPr lang="en-US" smtClean="0"/>
              <a:t>28/11/2022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F92D03-60A9-4A5C-845D-F0D9317DBA15}"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6585045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861F7F-8477-407D-AFF9-DBEBB6A1FAB2}" type="datetimeFigureOut">
              <a:rPr lang="en-US" smtClean="0"/>
              <a:t>28/11/2022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F92D03-60A9-4A5C-845D-F0D9317DBA15}" type="slidenum">
              <a:rPr lang="en-US" smtClean="0"/>
              <a:t>‹#›</a:t>
            </a:fld>
            <a:endParaRPr lang="en-US"/>
          </a:p>
        </p:txBody>
      </p:sp>
    </p:spTree>
    <p:extLst>
      <p:ext uri="{BB962C8B-B14F-4D97-AF65-F5344CB8AC3E}">
        <p14:creationId xmlns:p14="http://schemas.microsoft.com/office/powerpoint/2010/main" val="920912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861F7F-8477-407D-AFF9-DBEBB6A1FAB2}" type="datetimeFigureOut">
              <a:rPr lang="en-US" smtClean="0"/>
              <a:t>28/11/2022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F92D03-60A9-4A5C-845D-F0D9317DBA15}" type="slidenum">
              <a:rPr lang="en-US" smtClean="0"/>
              <a:t>‹#›</a:t>
            </a:fld>
            <a:endParaRPr lang="en-US"/>
          </a:p>
        </p:txBody>
      </p:sp>
    </p:spTree>
    <p:extLst>
      <p:ext uri="{BB962C8B-B14F-4D97-AF65-F5344CB8AC3E}">
        <p14:creationId xmlns:p14="http://schemas.microsoft.com/office/powerpoint/2010/main" val="1552224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861F7F-8477-407D-AFF9-DBEBB6A1FAB2}" type="datetimeFigureOut">
              <a:rPr lang="en-US" smtClean="0"/>
              <a:t>28/11/2022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F92D03-60A9-4A5C-845D-F0D9317DBA15}" type="slidenum">
              <a:rPr lang="en-US" smtClean="0"/>
              <a:t>‹#›</a:t>
            </a:fld>
            <a:endParaRPr lang="en-US"/>
          </a:p>
        </p:txBody>
      </p:sp>
    </p:spTree>
    <p:extLst>
      <p:ext uri="{BB962C8B-B14F-4D97-AF65-F5344CB8AC3E}">
        <p14:creationId xmlns:p14="http://schemas.microsoft.com/office/powerpoint/2010/main" val="3804705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861F7F-8477-407D-AFF9-DBEBB6A1FAB2}" type="datetimeFigureOut">
              <a:rPr lang="en-US" smtClean="0"/>
              <a:t>28/11/2022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F92D03-60A9-4A5C-845D-F0D9317DBA15}" type="slidenum">
              <a:rPr lang="en-US" smtClean="0"/>
              <a:t>‹#›</a:t>
            </a:fld>
            <a:endParaRPr lang="en-US"/>
          </a:p>
        </p:txBody>
      </p:sp>
    </p:spTree>
    <p:extLst>
      <p:ext uri="{BB962C8B-B14F-4D97-AF65-F5344CB8AC3E}">
        <p14:creationId xmlns:p14="http://schemas.microsoft.com/office/powerpoint/2010/main" val="427109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861F7F-8477-407D-AFF9-DBEBB6A1FAB2}" type="datetimeFigureOut">
              <a:rPr lang="en-US" smtClean="0"/>
              <a:t>28/11/2022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F92D03-60A9-4A5C-845D-F0D9317DBA15}" type="slidenum">
              <a:rPr lang="en-US" smtClean="0"/>
              <a:t>‹#›</a:t>
            </a:fld>
            <a:endParaRPr lang="en-US"/>
          </a:p>
        </p:txBody>
      </p:sp>
    </p:spTree>
    <p:extLst>
      <p:ext uri="{BB962C8B-B14F-4D97-AF65-F5344CB8AC3E}">
        <p14:creationId xmlns:p14="http://schemas.microsoft.com/office/powerpoint/2010/main" val="842540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861F7F-8477-407D-AFF9-DBEBB6A1FAB2}" type="datetimeFigureOut">
              <a:rPr lang="en-US" smtClean="0"/>
              <a:t>28/11/2022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F92D03-60A9-4A5C-845D-F0D9317DBA15}" type="slidenum">
              <a:rPr lang="en-US" smtClean="0"/>
              <a:t>‹#›</a:t>
            </a:fld>
            <a:endParaRPr lang="en-US"/>
          </a:p>
        </p:txBody>
      </p:sp>
    </p:spTree>
    <p:extLst>
      <p:ext uri="{BB962C8B-B14F-4D97-AF65-F5344CB8AC3E}">
        <p14:creationId xmlns:p14="http://schemas.microsoft.com/office/powerpoint/2010/main" val="4044528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6A861F7F-8477-407D-AFF9-DBEBB6A1FAB2}" type="datetimeFigureOut">
              <a:rPr lang="en-US" smtClean="0"/>
              <a:t>28/11/2022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F92D03-60A9-4A5C-845D-F0D9317DBA15}" type="slidenum">
              <a:rPr lang="en-US" smtClean="0"/>
              <a:t>‹#›</a:t>
            </a:fld>
            <a:endParaRPr lang="en-US"/>
          </a:p>
        </p:txBody>
      </p:sp>
    </p:spTree>
    <p:extLst>
      <p:ext uri="{BB962C8B-B14F-4D97-AF65-F5344CB8AC3E}">
        <p14:creationId xmlns:p14="http://schemas.microsoft.com/office/powerpoint/2010/main" val="2100285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861F7F-8477-407D-AFF9-DBEBB6A1FAB2}" type="datetimeFigureOut">
              <a:rPr lang="en-US" smtClean="0"/>
              <a:t>28/11/2022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F92D03-60A9-4A5C-845D-F0D9317DBA15}" type="slidenum">
              <a:rPr lang="en-US" smtClean="0"/>
              <a:t>‹#›</a:t>
            </a:fld>
            <a:endParaRPr lang="en-US"/>
          </a:p>
        </p:txBody>
      </p:sp>
    </p:spTree>
    <p:extLst>
      <p:ext uri="{BB962C8B-B14F-4D97-AF65-F5344CB8AC3E}">
        <p14:creationId xmlns:p14="http://schemas.microsoft.com/office/powerpoint/2010/main" val="3795848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861F7F-8477-407D-AFF9-DBEBB6A1FAB2}" type="datetimeFigureOut">
              <a:rPr lang="en-US" smtClean="0"/>
              <a:t>28/11/2022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BF92D03-60A9-4A5C-845D-F0D9317DBA15}" type="slidenum">
              <a:rPr lang="en-US" smtClean="0"/>
              <a:t>‹#›</a:t>
            </a:fld>
            <a:endParaRPr lang="en-US"/>
          </a:p>
        </p:txBody>
      </p:sp>
    </p:spTree>
    <p:extLst>
      <p:ext uri="{BB962C8B-B14F-4D97-AF65-F5344CB8AC3E}">
        <p14:creationId xmlns:p14="http://schemas.microsoft.com/office/powerpoint/2010/main" val="2387203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A861F7F-8477-407D-AFF9-DBEBB6A1FAB2}" type="datetimeFigureOut">
              <a:rPr lang="en-US" smtClean="0"/>
              <a:t>28/11/2022</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BF92D03-60A9-4A5C-845D-F0D9317DBA15}" type="slidenum">
              <a:rPr lang="en-US" smtClean="0"/>
              <a:t>‹#›</a:t>
            </a:fld>
            <a:endParaRPr lang="en-US"/>
          </a:p>
        </p:txBody>
      </p:sp>
    </p:spTree>
    <p:extLst>
      <p:ext uri="{BB962C8B-B14F-4D97-AF65-F5344CB8AC3E}">
        <p14:creationId xmlns:p14="http://schemas.microsoft.com/office/powerpoint/2010/main" val="3803047194"/>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539F53-127F-E7AB-9C51-E9584C96A11D}"/>
              </a:ext>
            </a:extLst>
          </p:cNvPr>
          <p:cNvSpPr>
            <a:spLocks noGrp="1"/>
          </p:cNvSpPr>
          <p:nvPr>
            <p:ph type="ctrTitle"/>
          </p:nvPr>
        </p:nvSpPr>
        <p:spPr>
          <a:xfrm>
            <a:off x="2497137" y="1999129"/>
            <a:ext cx="7197726" cy="1059826"/>
          </a:xfrm>
        </p:spPr>
        <p:txBody>
          <a:bodyPr>
            <a:normAutofit/>
          </a:bodyPr>
          <a:lstStyle/>
          <a:p>
            <a:pPr algn="ctr"/>
            <a:r>
              <a:rPr lang="en-US" sz="5400" dirty="0"/>
              <a:t>Welcome to Jukebox</a:t>
            </a:r>
          </a:p>
        </p:txBody>
      </p:sp>
      <p:sp>
        <p:nvSpPr>
          <p:cNvPr id="5" name="Subtitle 4">
            <a:extLst>
              <a:ext uri="{FF2B5EF4-FFF2-40B4-BE49-F238E27FC236}">
                <a16:creationId xmlns:a16="http://schemas.microsoft.com/office/drawing/2014/main" id="{C632D34B-71EB-016A-7CD2-C46626DDCBA2}"/>
              </a:ext>
            </a:extLst>
          </p:cNvPr>
          <p:cNvSpPr>
            <a:spLocks noGrp="1"/>
          </p:cNvSpPr>
          <p:nvPr>
            <p:ph type="subTitle" idx="1"/>
          </p:nvPr>
        </p:nvSpPr>
        <p:spPr>
          <a:xfrm>
            <a:off x="7871011" y="3058955"/>
            <a:ext cx="1451347" cy="332688"/>
          </a:xfrm>
        </p:spPr>
        <p:txBody>
          <a:bodyPr>
            <a:normAutofit fontScale="92500" lnSpcReduction="20000"/>
          </a:bodyPr>
          <a:lstStyle/>
          <a:p>
            <a:r>
              <a:rPr lang="en-US" dirty="0"/>
              <a:t>By </a:t>
            </a:r>
            <a:r>
              <a:rPr lang="en-US" sz="1900" dirty="0"/>
              <a:t>Selvam</a:t>
            </a:r>
            <a:r>
              <a:rPr lang="en-US" dirty="0"/>
              <a:t> k</a:t>
            </a:r>
          </a:p>
        </p:txBody>
      </p:sp>
      <p:pic>
        <p:nvPicPr>
          <p:cNvPr id="11" name="Picture 10">
            <a:extLst>
              <a:ext uri="{FF2B5EF4-FFF2-40B4-BE49-F238E27FC236}">
                <a16:creationId xmlns:a16="http://schemas.microsoft.com/office/drawing/2014/main" id="{4A1BD78D-8F3E-F122-A5BA-9BF192B691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214" y="2791509"/>
            <a:ext cx="2665026" cy="3429000"/>
          </a:xfrm>
          <a:prstGeom prst="rect">
            <a:avLst/>
          </a:prstGeom>
        </p:spPr>
      </p:pic>
      <p:pic>
        <p:nvPicPr>
          <p:cNvPr id="13" name="Picture 12">
            <a:extLst>
              <a:ext uri="{FF2B5EF4-FFF2-40B4-BE49-F238E27FC236}">
                <a16:creationId xmlns:a16="http://schemas.microsoft.com/office/drawing/2014/main" id="{44DB7259-ADDB-55E1-7CD4-D565BF90B2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4613" y="4229099"/>
            <a:ext cx="2453409" cy="2428875"/>
          </a:xfrm>
          <a:prstGeom prst="rect">
            <a:avLst/>
          </a:prstGeom>
        </p:spPr>
      </p:pic>
      <p:grpSp>
        <p:nvGrpSpPr>
          <p:cNvPr id="18" name="Group 17">
            <a:extLst>
              <a:ext uri="{FF2B5EF4-FFF2-40B4-BE49-F238E27FC236}">
                <a16:creationId xmlns:a16="http://schemas.microsoft.com/office/drawing/2014/main" id="{589C4C1B-9AA4-E131-9A68-AE73CCFEE0D9}"/>
              </a:ext>
            </a:extLst>
          </p:cNvPr>
          <p:cNvGrpSpPr/>
          <p:nvPr/>
        </p:nvGrpSpPr>
        <p:grpSpPr>
          <a:xfrm>
            <a:off x="10074228" y="5522259"/>
            <a:ext cx="2117772" cy="1335741"/>
            <a:chOff x="9070181" y="4897808"/>
            <a:chExt cx="3138067" cy="1960192"/>
          </a:xfrm>
        </p:grpSpPr>
        <p:pic>
          <p:nvPicPr>
            <p:cNvPr id="15" name="Picture 14">
              <a:extLst>
                <a:ext uri="{FF2B5EF4-FFF2-40B4-BE49-F238E27FC236}">
                  <a16:creationId xmlns:a16="http://schemas.microsoft.com/office/drawing/2014/main" id="{5C79F965-DDE0-91C8-B313-A8CF22B3F1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48056" y="4897808"/>
              <a:ext cx="1960192" cy="1960192"/>
            </a:xfrm>
            <a:prstGeom prst="rect">
              <a:avLst/>
            </a:prstGeom>
          </p:spPr>
        </p:pic>
        <p:pic>
          <p:nvPicPr>
            <p:cNvPr id="17" name="Picture 16">
              <a:extLst>
                <a:ext uri="{FF2B5EF4-FFF2-40B4-BE49-F238E27FC236}">
                  <a16:creationId xmlns:a16="http://schemas.microsoft.com/office/drawing/2014/main" id="{A8677764-AC35-1CCA-CE02-E9415CA0D80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70181" y="5109882"/>
              <a:ext cx="1550054" cy="1550054"/>
            </a:xfrm>
            <a:prstGeom prst="rect">
              <a:avLst/>
            </a:prstGeom>
          </p:spPr>
        </p:pic>
      </p:grpSp>
    </p:spTree>
    <p:extLst>
      <p:ext uri="{BB962C8B-B14F-4D97-AF65-F5344CB8AC3E}">
        <p14:creationId xmlns:p14="http://schemas.microsoft.com/office/powerpoint/2010/main" val="4042761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D2801A-B671-F0FE-205E-33968D0CDA95}"/>
              </a:ext>
            </a:extLst>
          </p:cNvPr>
          <p:cNvSpPr>
            <a:spLocks noGrp="1"/>
          </p:cNvSpPr>
          <p:nvPr>
            <p:ph type="ctrTitle"/>
          </p:nvPr>
        </p:nvSpPr>
        <p:spPr>
          <a:xfrm>
            <a:off x="3962399" y="1889563"/>
            <a:ext cx="7197726" cy="1274978"/>
          </a:xfrm>
        </p:spPr>
        <p:txBody>
          <a:bodyPr>
            <a:normAutofit/>
          </a:bodyPr>
          <a:lstStyle/>
          <a:p>
            <a:r>
              <a:rPr lang="en-US" sz="6000" dirty="0"/>
              <a:t>The Jukebox</a:t>
            </a:r>
          </a:p>
        </p:txBody>
      </p:sp>
      <p:sp>
        <p:nvSpPr>
          <p:cNvPr id="5" name="Subtitle 4">
            <a:extLst>
              <a:ext uri="{FF2B5EF4-FFF2-40B4-BE49-F238E27FC236}">
                <a16:creationId xmlns:a16="http://schemas.microsoft.com/office/drawing/2014/main" id="{2EDA5592-ACFC-B3BC-C63E-32A64CD80827}"/>
              </a:ext>
            </a:extLst>
          </p:cNvPr>
          <p:cNvSpPr>
            <a:spLocks noGrp="1"/>
          </p:cNvSpPr>
          <p:nvPr>
            <p:ph type="subTitle" idx="1"/>
          </p:nvPr>
        </p:nvSpPr>
        <p:spPr>
          <a:xfrm>
            <a:off x="3307976" y="3164541"/>
            <a:ext cx="7914902" cy="1497105"/>
          </a:xfrm>
        </p:spPr>
        <p:txBody>
          <a:bodyPr>
            <a:normAutofit/>
          </a:bodyPr>
          <a:lstStyle/>
          <a:p>
            <a:r>
              <a:rPr lang="en-US" b="1" i="0" dirty="0">
                <a:solidFill>
                  <a:srgbClr val="BDC1C6"/>
                </a:solidFill>
                <a:effectLst/>
                <a:latin typeface="arial" panose="020B0604020202020204" pitchFamily="34" charset="0"/>
              </a:rPr>
              <a:t>a coin-operated phonograph or compact-disc player that automatically plays recordings selected from its list.</a:t>
            </a:r>
          </a:p>
          <a:p>
            <a:r>
              <a:rPr lang="en-US" b="1" i="0" dirty="0">
                <a:solidFill>
                  <a:srgbClr val="BDC1C6"/>
                </a:solidFill>
                <a:effectLst/>
                <a:latin typeface="arial" panose="020B0604020202020204" pitchFamily="34" charset="0"/>
              </a:rPr>
              <a:t>    My Program is based This, but in Digital form</a:t>
            </a:r>
            <a:endParaRPr lang="en-US" dirty="0"/>
          </a:p>
        </p:txBody>
      </p:sp>
      <p:pic>
        <p:nvPicPr>
          <p:cNvPr id="7" name="Picture 6">
            <a:extLst>
              <a:ext uri="{FF2B5EF4-FFF2-40B4-BE49-F238E27FC236}">
                <a16:creationId xmlns:a16="http://schemas.microsoft.com/office/drawing/2014/main" id="{1F55BD3E-AAAB-4938-E2D8-AF3B184257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 y="3277171"/>
            <a:ext cx="4132729" cy="3580829"/>
          </a:xfrm>
          <a:prstGeom prst="rect">
            <a:avLst/>
          </a:prstGeom>
        </p:spPr>
      </p:pic>
      <p:grpSp>
        <p:nvGrpSpPr>
          <p:cNvPr id="8" name="Group 7">
            <a:extLst>
              <a:ext uri="{FF2B5EF4-FFF2-40B4-BE49-F238E27FC236}">
                <a16:creationId xmlns:a16="http://schemas.microsoft.com/office/drawing/2014/main" id="{85FAEB34-7B55-E033-9EBF-45452410CAE8}"/>
              </a:ext>
            </a:extLst>
          </p:cNvPr>
          <p:cNvGrpSpPr/>
          <p:nvPr/>
        </p:nvGrpSpPr>
        <p:grpSpPr>
          <a:xfrm>
            <a:off x="10074228" y="5522259"/>
            <a:ext cx="2117772" cy="1335741"/>
            <a:chOff x="9070181" y="4897808"/>
            <a:chExt cx="3138067" cy="1960192"/>
          </a:xfrm>
        </p:grpSpPr>
        <p:pic>
          <p:nvPicPr>
            <p:cNvPr id="9" name="Picture 8">
              <a:extLst>
                <a:ext uri="{FF2B5EF4-FFF2-40B4-BE49-F238E27FC236}">
                  <a16:creationId xmlns:a16="http://schemas.microsoft.com/office/drawing/2014/main" id="{6BFFF579-C6C8-24B2-D4CC-37BF7AEF5D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8056" y="4897808"/>
              <a:ext cx="1960192" cy="1960192"/>
            </a:xfrm>
            <a:prstGeom prst="rect">
              <a:avLst/>
            </a:prstGeom>
          </p:spPr>
        </p:pic>
        <p:pic>
          <p:nvPicPr>
            <p:cNvPr id="10" name="Picture 9">
              <a:extLst>
                <a:ext uri="{FF2B5EF4-FFF2-40B4-BE49-F238E27FC236}">
                  <a16:creationId xmlns:a16="http://schemas.microsoft.com/office/drawing/2014/main" id="{E1AF45E3-E03D-A3BC-6531-BF1A03488C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70181" y="5109882"/>
              <a:ext cx="1550054" cy="1550054"/>
            </a:xfrm>
            <a:prstGeom prst="rect">
              <a:avLst/>
            </a:prstGeom>
          </p:spPr>
        </p:pic>
      </p:grpSp>
    </p:spTree>
    <p:extLst>
      <p:ext uri="{BB962C8B-B14F-4D97-AF65-F5344CB8AC3E}">
        <p14:creationId xmlns:p14="http://schemas.microsoft.com/office/powerpoint/2010/main" val="4002920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3DED6-A9D5-5E48-C1A4-B4D58485C4A5}"/>
              </a:ext>
            </a:extLst>
          </p:cNvPr>
          <p:cNvSpPr>
            <a:spLocks noGrp="1"/>
          </p:cNvSpPr>
          <p:nvPr>
            <p:ph type="title"/>
          </p:nvPr>
        </p:nvSpPr>
        <p:spPr/>
        <p:txBody>
          <a:bodyPr/>
          <a:lstStyle/>
          <a:p>
            <a:r>
              <a:rPr lang="en-US" cap="none" dirty="0"/>
              <a:t>How I Develop Jukebox by Programming…?</a:t>
            </a:r>
          </a:p>
        </p:txBody>
      </p:sp>
      <p:sp>
        <p:nvSpPr>
          <p:cNvPr id="3" name="Content Placeholder 2">
            <a:extLst>
              <a:ext uri="{FF2B5EF4-FFF2-40B4-BE49-F238E27FC236}">
                <a16:creationId xmlns:a16="http://schemas.microsoft.com/office/drawing/2014/main" id="{467E03C8-1D78-0394-B204-05328D19058D}"/>
              </a:ext>
            </a:extLst>
          </p:cNvPr>
          <p:cNvSpPr>
            <a:spLocks noGrp="1"/>
          </p:cNvSpPr>
          <p:nvPr>
            <p:ph idx="1"/>
          </p:nvPr>
        </p:nvSpPr>
        <p:spPr/>
        <p:txBody>
          <a:bodyPr>
            <a:normAutofit/>
          </a:bodyPr>
          <a:lstStyle/>
          <a:p>
            <a:r>
              <a:rPr lang="en-US" sz="2000" dirty="0"/>
              <a:t>I used Java and MySQL to recreate the Mechanical jukebox in to a digital form</a:t>
            </a:r>
          </a:p>
          <a:p>
            <a:r>
              <a:rPr lang="en-US" sz="2000" dirty="0"/>
              <a:t>I provide flexibly to organize once Playlist where they can able to  add specific songs from the Music database. Which is Organized by separate table within the Database.</a:t>
            </a:r>
          </a:p>
          <a:p>
            <a:r>
              <a:rPr lang="en-US" sz="2000" dirty="0"/>
              <a:t>Where the song Primary Key is the Foreign key references for the Custom Playlist Table.</a:t>
            </a:r>
          </a:p>
          <a:p>
            <a:r>
              <a:rPr lang="en-US" sz="2000" dirty="0"/>
              <a:t>They can even alter the Playlist by means of add or deleting songs from the playlist with the references from the song table.</a:t>
            </a:r>
          </a:p>
          <a:p>
            <a:r>
              <a:rPr lang="en-US" sz="2000" dirty="0"/>
              <a:t>The songs can even be Played by means of Name, Artist and Album for Customized play Experience.</a:t>
            </a:r>
          </a:p>
        </p:txBody>
      </p:sp>
      <p:grpSp>
        <p:nvGrpSpPr>
          <p:cNvPr id="4" name="Group 3">
            <a:extLst>
              <a:ext uri="{FF2B5EF4-FFF2-40B4-BE49-F238E27FC236}">
                <a16:creationId xmlns:a16="http://schemas.microsoft.com/office/drawing/2014/main" id="{7DD64D30-804E-B544-980C-6F89E170954E}"/>
              </a:ext>
            </a:extLst>
          </p:cNvPr>
          <p:cNvGrpSpPr/>
          <p:nvPr/>
        </p:nvGrpSpPr>
        <p:grpSpPr>
          <a:xfrm>
            <a:off x="10074228" y="5522259"/>
            <a:ext cx="2117772" cy="1335741"/>
            <a:chOff x="9070181" y="4897808"/>
            <a:chExt cx="3138067" cy="1960192"/>
          </a:xfrm>
        </p:grpSpPr>
        <p:pic>
          <p:nvPicPr>
            <p:cNvPr id="5" name="Picture 4">
              <a:extLst>
                <a:ext uri="{FF2B5EF4-FFF2-40B4-BE49-F238E27FC236}">
                  <a16:creationId xmlns:a16="http://schemas.microsoft.com/office/drawing/2014/main" id="{F852C52E-1FC4-331D-45EB-8DAA1D15A8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8056" y="4897808"/>
              <a:ext cx="1960192" cy="1960192"/>
            </a:xfrm>
            <a:prstGeom prst="rect">
              <a:avLst/>
            </a:prstGeom>
          </p:spPr>
        </p:pic>
        <p:pic>
          <p:nvPicPr>
            <p:cNvPr id="6" name="Picture 5">
              <a:extLst>
                <a:ext uri="{FF2B5EF4-FFF2-40B4-BE49-F238E27FC236}">
                  <a16:creationId xmlns:a16="http://schemas.microsoft.com/office/drawing/2014/main" id="{B786FBA6-3DCD-AE55-C643-70280A37AA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0181" y="5109882"/>
              <a:ext cx="1550054" cy="1550054"/>
            </a:xfrm>
            <a:prstGeom prst="rect">
              <a:avLst/>
            </a:prstGeom>
          </p:spPr>
        </p:pic>
      </p:grpSp>
    </p:spTree>
    <p:extLst>
      <p:ext uri="{BB962C8B-B14F-4D97-AF65-F5344CB8AC3E}">
        <p14:creationId xmlns:p14="http://schemas.microsoft.com/office/powerpoint/2010/main" val="2503244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49C0B-6333-B76D-FE7F-B06346B75F98}"/>
              </a:ext>
            </a:extLst>
          </p:cNvPr>
          <p:cNvSpPr>
            <a:spLocks noGrp="1"/>
          </p:cNvSpPr>
          <p:nvPr>
            <p:ph type="title"/>
          </p:nvPr>
        </p:nvSpPr>
        <p:spPr>
          <a:xfrm>
            <a:off x="2696136" y="205167"/>
            <a:ext cx="6096000" cy="1456267"/>
          </a:xfrm>
        </p:spPr>
        <p:txBody>
          <a:bodyPr/>
          <a:lstStyle/>
          <a:p>
            <a:r>
              <a:rPr lang="en-US" dirty="0"/>
              <a:t>My Structure of database</a:t>
            </a:r>
          </a:p>
        </p:txBody>
      </p:sp>
      <p:pic>
        <p:nvPicPr>
          <p:cNvPr id="7" name="Picture 6">
            <a:extLst>
              <a:ext uri="{FF2B5EF4-FFF2-40B4-BE49-F238E27FC236}">
                <a16:creationId xmlns:a16="http://schemas.microsoft.com/office/drawing/2014/main" id="{618F91F3-E16D-C092-9434-83DF3F2F8A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8713" y="118078"/>
            <a:ext cx="2363287" cy="2363287"/>
          </a:xfrm>
          <a:prstGeom prst="rect">
            <a:avLst/>
          </a:prstGeom>
        </p:spPr>
      </p:pic>
      <p:grpSp>
        <p:nvGrpSpPr>
          <p:cNvPr id="1043" name="Group 1042">
            <a:extLst>
              <a:ext uri="{FF2B5EF4-FFF2-40B4-BE49-F238E27FC236}">
                <a16:creationId xmlns:a16="http://schemas.microsoft.com/office/drawing/2014/main" id="{6DC8EB7B-798D-5652-3D75-2D6F7AC9BC78}"/>
              </a:ext>
            </a:extLst>
          </p:cNvPr>
          <p:cNvGrpSpPr/>
          <p:nvPr/>
        </p:nvGrpSpPr>
        <p:grpSpPr>
          <a:xfrm>
            <a:off x="735107" y="1356889"/>
            <a:ext cx="6961094" cy="1421444"/>
            <a:chOff x="735107" y="1356889"/>
            <a:chExt cx="6961094" cy="1421444"/>
          </a:xfrm>
        </p:grpSpPr>
        <p:sp>
          <p:nvSpPr>
            <p:cNvPr id="5" name="TextBox 4">
              <a:extLst>
                <a:ext uri="{FF2B5EF4-FFF2-40B4-BE49-F238E27FC236}">
                  <a16:creationId xmlns:a16="http://schemas.microsoft.com/office/drawing/2014/main" id="{1B4F22DF-15D7-7D92-942A-B83587EB0C47}"/>
                </a:ext>
              </a:extLst>
            </p:cNvPr>
            <p:cNvSpPr txBox="1"/>
            <p:nvPr/>
          </p:nvSpPr>
          <p:spPr>
            <a:xfrm>
              <a:off x="1600201" y="1640480"/>
              <a:ext cx="2191870" cy="523220"/>
            </a:xfrm>
            <a:prstGeom prst="rect">
              <a:avLst/>
            </a:prstGeom>
            <a:noFill/>
          </p:spPr>
          <p:txBody>
            <a:bodyPr wrap="square" rtlCol="0">
              <a:spAutoFit/>
            </a:bodyPr>
            <a:lstStyle/>
            <a:p>
              <a:r>
                <a:rPr lang="en-US" sz="2800" b="1" u="sng" dirty="0">
                  <a:solidFill>
                    <a:schemeClr val="tx1">
                      <a:lumMod val="95000"/>
                    </a:schemeClr>
                  </a:solidFill>
                </a:rPr>
                <a:t>JUKEBOX</a:t>
              </a:r>
              <a:endParaRPr lang="en-US" sz="2000" b="1" u="sng" dirty="0">
                <a:solidFill>
                  <a:schemeClr val="tx1">
                    <a:lumMod val="95000"/>
                  </a:schemeClr>
                </a:solidFill>
              </a:endParaRPr>
            </a:p>
          </p:txBody>
        </p:sp>
        <p:pic>
          <p:nvPicPr>
            <p:cNvPr id="9" name="Picture 8">
              <a:extLst>
                <a:ext uri="{FF2B5EF4-FFF2-40B4-BE49-F238E27FC236}">
                  <a16:creationId xmlns:a16="http://schemas.microsoft.com/office/drawing/2014/main" id="{C9E35993-DBB4-AB3F-1E86-E70440530C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107" y="1356889"/>
              <a:ext cx="865094" cy="865094"/>
            </a:xfrm>
            <a:prstGeom prst="rect">
              <a:avLst/>
            </a:prstGeom>
            <a:noFill/>
            <a:effectLst>
              <a:outerShdw blurRad="355600" dir="6240000" sx="110000" sy="110000" algn="ctr" rotWithShape="0">
                <a:srgbClr val="000000">
                  <a:alpha val="99000"/>
                </a:srgbClr>
              </a:outerShdw>
            </a:effectLst>
          </p:spPr>
        </p:pic>
        <p:sp>
          <p:nvSpPr>
            <p:cNvPr id="11" name="TextBox 10">
              <a:extLst>
                <a:ext uri="{FF2B5EF4-FFF2-40B4-BE49-F238E27FC236}">
                  <a16:creationId xmlns:a16="http://schemas.microsoft.com/office/drawing/2014/main" id="{7ED71086-3AAC-40DC-9550-0A99A2BD7D5F}"/>
                </a:ext>
              </a:extLst>
            </p:cNvPr>
            <p:cNvSpPr txBox="1"/>
            <p:nvPr/>
          </p:nvSpPr>
          <p:spPr>
            <a:xfrm>
              <a:off x="1600201" y="2132002"/>
              <a:ext cx="6096000" cy="646331"/>
            </a:xfrm>
            <a:prstGeom prst="rect">
              <a:avLst/>
            </a:prstGeom>
            <a:noFill/>
          </p:spPr>
          <p:txBody>
            <a:bodyPr wrap="square">
              <a:spAutoFit/>
            </a:bodyPr>
            <a:lstStyle/>
            <a:p>
              <a:r>
                <a:rPr lang="en-US" dirty="0"/>
                <a:t>This is my database were all the tables is been created and store for future use..</a:t>
              </a:r>
            </a:p>
          </p:txBody>
        </p:sp>
      </p:grpSp>
      <p:grpSp>
        <p:nvGrpSpPr>
          <p:cNvPr id="1040" name="Group 1039">
            <a:extLst>
              <a:ext uri="{FF2B5EF4-FFF2-40B4-BE49-F238E27FC236}">
                <a16:creationId xmlns:a16="http://schemas.microsoft.com/office/drawing/2014/main" id="{6CF72E28-E870-16BD-6A03-448A387A4DCF}"/>
              </a:ext>
            </a:extLst>
          </p:cNvPr>
          <p:cNvGrpSpPr/>
          <p:nvPr/>
        </p:nvGrpSpPr>
        <p:grpSpPr>
          <a:xfrm>
            <a:off x="1855694" y="2835137"/>
            <a:ext cx="6553200" cy="1081049"/>
            <a:chOff x="1855694" y="2835137"/>
            <a:chExt cx="6553200" cy="1081049"/>
          </a:xfrm>
        </p:grpSpPr>
        <p:sp>
          <p:nvSpPr>
            <p:cNvPr id="13" name="TextBox 12">
              <a:extLst>
                <a:ext uri="{FF2B5EF4-FFF2-40B4-BE49-F238E27FC236}">
                  <a16:creationId xmlns:a16="http://schemas.microsoft.com/office/drawing/2014/main" id="{333A5872-602C-5E21-BE37-F10C1575A5D1}"/>
                </a:ext>
              </a:extLst>
            </p:cNvPr>
            <p:cNvSpPr txBox="1"/>
            <p:nvPr/>
          </p:nvSpPr>
          <p:spPr>
            <a:xfrm>
              <a:off x="2312894" y="2835137"/>
              <a:ext cx="2097741" cy="523220"/>
            </a:xfrm>
            <a:prstGeom prst="rect">
              <a:avLst/>
            </a:prstGeom>
            <a:noFill/>
          </p:spPr>
          <p:txBody>
            <a:bodyPr wrap="square">
              <a:spAutoFit/>
            </a:bodyPr>
            <a:lstStyle/>
            <a:p>
              <a:r>
                <a:rPr lang="en-US" sz="2800" b="1" u="sng" dirty="0">
                  <a:solidFill>
                    <a:schemeClr val="tx1">
                      <a:lumMod val="95000"/>
                    </a:schemeClr>
                  </a:solidFill>
                </a:rPr>
                <a:t>SONG</a:t>
              </a:r>
              <a:r>
                <a:rPr lang="en-US" sz="1600" b="1" u="sng" dirty="0">
                  <a:solidFill>
                    <a:schemeClr val="tx1">
                      <a:lumMod val="95000"/>
                    </a:schemeClr>
                  </a:solidFill>
                </a:rPr>
                <a:t> </a:t>
              </a:r>
              <a:r>
                <a:rPr lang="en-US" sz="2800" b="1" u="sng" dirty="0">
                  <a:solidFill>
                    <a:schemeClr val="tx1">
                      <a:lumMod val="95000"/>
                    </a:schemeClr>
                  </a:solidFill>
                </a:rPr>
                <a:t>TABLE</a:t>
              </a:r>
              <a:endParaRPr lang="en-US" sz="1600" b="1" u="sng" dirty="0">
                <a:solidFill>
                  <a:schemeClr val="tx1">
                    <a:lumMod val="95000"/>
                  </a:schemeClr>
                </a:solidFill>
              </a:endParaRPr>
            </a:p>
          </p:txBody>
        </p:sp>
        <p:sp>
          <p:nvSpPr>
            <p:cNvPr id="17" name="TextBox 16">
              <a:extLst>
                <a:ext uri="{FF2B5EF4-FFF2-40B4-BE49-F238E27FC236}">
                  <a16:creationId xmlns:a16="http://schemas.microsoft.com/office/drawing/2014/main" id="{8BE62ECC-22C0-B6BE-BF97-F189D7901376}"/>
                </a:ext>
              </a:extLst>
            </p:cNvPr>
            <p:cNvSpPr txBox="1"/>
            <p:nvPr/>
          </p:nvSpPr>
          <p:spPr>
            <a:xfrm>
              <a:off x="2312894" y="3269855"/>
              <a:ext cx="6096000" cy="646331"/>
            </a:xfrm>
            <a:prstGeom prst="rect">
              <a:avLst/>
            </a:prstGeom>
            <a:noFill/>
          </p:spPr>
          <p:txBody>
            <a:bodyPr wrap="square">
              <a:spAutoFit/>
            </a:bodyPr>
            <a:lstStyle/>
            <a:p>
              <a:r>
                <a:rPr lang="en-US" dirty="0"/>
                <a:t>This </a:t>
              </a:r>
              <a:r>
                <a:rPr lang="en-US" sz="1600" dirty="0"/>
                <a:t>stores</a:t>
              </a:r>
              <a:r>
                <a:rPr lang="en-US" dirty="0"/>
                <a:t> all the details of the songs like song name, album, album, Duration and main this is URL to play the song</a:t>
              </a:r>
            </a:p>
          </p:txBody>
        </p:sp>
        <p:pic>
          <p:nvPicPr>
            <p:cNvPr id="19" name="Picture 18">
              <a:extLst>
                <a:ext uri="{FF2B5EF4-FFF2-40B4-BE49-F238E27FC236}">
                  <a16:creationId xmlns:a16="http://schemas.microsoft.com/office/drawing/2014/main" id="{F6DDB193-B217-4270-FDD7-E3646CB821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5694" y="2938813"/>
              <a:ext cx="457200" cy="457200"/>
            </a:xfrm>
            <a:prstGeom prst="rect">
              <a:avLst/>
            </a:prstGeom>
            <a:noFill/>
            <a:ln>
              <a:noFill/>
            </a:ln>
            <a:effectLst>
              <a:outerShdw blurRad="228600" dist="190500" dir="5400000" sx="119000" sy="119000" algn="ctr" rotWithShape="0">
                <a:srgbClr val="000000">
                  <a:alpha val="39000"/>
                </a:srgbClr>
              </a:outerShdw>
            </a:effectLst>
          </p:spPr>
        </p:pic>
      </p:grpSp>
      <p:grpSp>
        <p:nvGrpSpPr>
          <p:cNvPr id="1041" name="Group 1040">
            <a:extLst>
              <a:ext uri="{FF2B5EF4-FFF2-40B4-BE49-F238E27FC236}">
                <a16:creationId xmlns:a16="http://schemas.microsoft.com/office/drawing/2014/main" id="{E7105438-AB1D-47E7-1C6E-A0489E6ED245}"/>
              </a:ext>
            </a:extLst>
          </p:cNvPr>
          <p:cNvGrpSpPr/>
          <p:nvPr/>
        </p:nvGrpSpPr>
        <p:grpSpPr>
          <a:xfrm>
            <a:off x="2436157" y="3898264"/>
            <a:ext cx="6553200" cy="1208877"/>
            <a:chOff x="2436157" y="3898264"/>
            <a:chExt cx="6553200" cy="1208877"/>
          </a:xfrm>
        </p:grpSpPr>
        <p:sp>
          <p:nvSpPr>
            <p:cNvPr id="15" name="TextBox 14">
              <a:extLst>
                <a:ext uri="{FF2B5EF4-FFF2-40B4-BE49-F238E27FC236}">
                  <a16:creationId xmlns:a16="http://schemas.microsoft.com/office/drawing/2014/main" id="{D66E6627-478C-31DB-11D2-484EAA8B0F3D}"/>
                </a:ext>
              </a:extLst>
            </p:cNvPr>
            <p:cNvSpPr txBox="1"/>
            <p:nvPr/>
          </p:nvSpPr>
          <p:spPr>
            <a:xfrm>
              <a:off x="2893357" y="3898264"/>
              <a:ext cx="3626226" cy="492443"/>
            </a:xfrm>
            <a:prstGeom prst="rect">
              <a:avLst/>
            </a:prstGeom>
            <a:noFill/>
          </p:spPr>
          <p:txBody>
            <a:bodyPr wrap="square">
              <a:spAutoFit/>
            </a:bodyPr>
            <a:lstStyle/>
            <a:p>
              <a:r>
                <a:rPr lang="en-US" sz="2600" b="1" u="sng" dirty="0"/>
                <a:t>PLAYLIST NAME TABLE</a:t>
              </a:r>
            </a:p>
          </p:txBody>
        </p:sp>
        <p:pic>
          <p:nvPicPr>
            <p:cNvPr id="21" name="Picture 20">
              <a:extLst>
                <a:ext uri="{FF2B5EF4-FFF2-40B4-BE49-F238E27FC236}">
                  <a16:creationId xmlns:a16="http://schemas.microsoft.com/office/drawing/2014/main" id="{AC12ABCB-8553-CB6C-E7E4-819D14D782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6157" y="3945127"/>
              <a:ext cx="457200" cy="457200"/>
            </a:xfrm>
            <a:prstGeom prst="rect">
              <a:avLst/>
            </a:prstGeom>
            <a:noFill/>
            <a:ln>
              <a:noFill/>
            </a:ln>
          </p:spPr>
        </p:pic>
        <p:sp>
          <p:nvSpPr>
            <p:cNvPr id="23" name="TextBox 22">
              <a:extLst>
                <a:ext uri="{FF2B5EF4-FFF2-40B4-BE49-F238E27FC236}">
                  <a16:creationId xmlns:a16="http://schemas.microsoft.com/office/drawing/2014/main" id="{F33058C0-825C-F304-75F4-BCAEB15BBFC4}"/>
                </a:ext>
              </a:extLst>
            </p:cNvPr>
            <p:cNvSpPr txBox="1"/>
            <p:nvPr/>
          </p:nvSpPr>
          <p:spPr>
            <a:xfrm>
              <a:off x="2893357" y="4460810"/>
              <a:ext cx="6096000" cy="646331"/>
            </a:xfrm>
            <a:prstGeom prst="rect">
              <a:avLst/>
            </a:prstGeom>
            <a:noFill/>
          </p:spPr>
          <p:txBody>
            <a:bodyPr wrap="square">
              <a:spAutoFit/>
            </a:bodyPr>
            <a:lstStyle/>
            <a:p>
              <a:r>
                <a:rPr lang="en-US" dirty="0"/>
                <a:t>This table stores the playlist name as the creates the playlist table.</a:t>
              </a:r>
            </a:p>
          </p:txBody>
        </p:sp>
      </p:grpSp>
      <p:grpSp>
        <p:nvGrpSpPr>
          <p:cNvPr id="1042" name="Group 1041">
            <a:extLst>
              <a:ext uri="{FF2B5EF4-FFF2-40B4-BE49-F238E27FC236}">
                <a16:creationId xmlns:a16="http://schemas.microsoft.com/office/drawing/2014/main" id="{86A90EAE-B446-A71C-D34F-54B9E101EE06}"/>
              </a:ext>
            </a:extLst>
          </p:cNvPr>
          <p:cNvGrpSpPr/>
          <p:nvPr/>
        </p:nvGrpSpPr>
        <p:grpSpPr>
          <a:xfrm>
            <a:off x="3018863" y="5165624"/>
            <a:ext cx="6553200" cy="1485876"/>
            <a:chOff x="3018863" y="5165624"/>
            <a:chExt cx="6553200" cy="1485876"/>
          </a:xfrm>
        </p:grpSpPr>
        <p:sp>
          <p:nvSpPr>
            <p:cNvPr id="24" name="TextBox 23">
              <a:extLst>
                <a:ext uri="{FF2B5EF4-FFF2-40B4-BE49-F238E27FC236}">
                  <a16:creationId xmlns:a16="http://schemas.microsoft.com/office/drawing/2014/main" id="{0FF1F36E-3F95-7ADA-CE1F-8AB72C3B0956}"/>
                </a:ext>
              </a:extLst>
            </p:cNvPr>
            <p:cNvSpPr txBox="1"/>
            <p:nvPr/>
          </p:nvSpPr>
          <p:spPr>
            <a:xfrm>
              <a:off x="3485028" y="5165624"/>
              <a:ext cx="3626226" cy="492443"/>
            </a:xfrm>
            <a:prstGeom prst="rect">
              <a:avLst/>
            </a:prstGeom>
            <a:noFill/>
          </p:spPr>
          <p:txBody>
            <a:bodyPr wrap="square">
              <a:spAutoFit/>
            </a:bodyPr>
            <a:lstStyle/>
            <a:p>
              <a:r>
                <a:rPr lang="en-US" sz="2600" b="1" u="sng" dirty="0"/>
                <a:t>PLAYLIST TABLE</a:t>
              </a:r>
            </a:p>
          </p:txBody>
        </p:sp>
        <p:pic>
          <p:nvPicPr>
            <p:cNvPr id="25" name="Picture 24">
              <a:extLst>
                <a:ext uri="{FF2B5EF4-FFF2-40B4-BE49-F238E27FC236}">
                  <a16:creationId xmlns:a16="http://schemas.microsoft.com/office/drawing/2014/main" id="{1AB31D9B-329D-3C57-6A7D-AABCC05854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18863" y="5212487"/>
              <a:ext cx="457200" cy="457200"/>
            </a:xfrm>
            <a:prstGeom prst="rect">
              <a:avLst/>
            </a:prstGeom>
            <a:noFill/>
            <a:ln>
              <a:noFill/>
            </a:ln>
          </p:spPr>
        </p:pic>
        <p:sp>
          <p:nvSpPr>
            <p:cNvPr id="26" name="TextBox 25">
              <a:extLst>
                <a:ext uri="{FF2B5EF4-FFF2-40B4-BE49-F238E27FC236}">
                  <a16:creationId xmlns:a16="http://schemas.microsoft.com/office/drawing/2014/main" id="{8C9592E5-1C02-D1E2-E387-77BD8BE0BC95}"/>
                </a:ext>
              </a:extLst>
            </p:cNvPr>
            <p:cNvSpPr txBox="1"/>
            <p:nvPr/>
          </p:nvSpPr>
          <p:spPr>
            <a:xfrm>
              <a:off x="3476063" y="5728170"/>
              <a:ext cx="6096000" cy="923330"/>
            </a:xfrm>
            <a:prstGeom prst="rect">
              <a:avLst/>
            </a:prstGeom>
            <a:noFill/>
          </p:spPr>
          <p:txBody>
            <a:bodyPr wrap="square">
              <a:spAutoFit/>
            </a:bodyPr>
            <a:lstStyle/>
            <a:p>
              <a:r>
                <a:rPr lang="en-US" dirty="0"/>
                <a:t>This is the actual Playlist table that  stores the </a:t>
              </a:r>
              <a:r>
                <a:rPr lang="en-US" dirty="0" err="1"/>
                <a:t>song_id</a:t>
              </a:r>
              <a:r>
                <a:rPr lang="en-US" dirty="0"/>
                <a:t> as the foreign key it table as also primary Key with playlist name. This table is created based on the number of play list created.</a:t>
              </a:r>
            </a:p>
          </p:txBody>
        </p:sp>
      </p:grpSp>
      <p:cxnSp>
        <p:nvCxnSpPr>
          <p:cNvPr id="1027" name="Connector: Elbow 1026">
            <a:extLst>
              <a:ext uri="{FF2B5EF4-FFF2-40B4-BE49-F238E27FC236}">
                <a16:creationId xmlns:a16="http://schemas.microsoft.com/office/drawing/2014/main" id="{E2078D1D-91FA-A36C-2546-2DB8D5AB4A2B}"/>
              </a:ext>
            </a:extLst>
          </p:cNvPr>
          <p:cNvCxnSpPr>
            <a:cxnSpLocks/>
            <a:stCxn id="9" idx="2"/>
            <a:endCxn id="19" idx="1"/>
          </p:cNvCxnSpPr>
          <p:nvPr/>
        </p:nvCxnSpPr>
        <p:spPr>
          <a:xfrm rot="16200000" flipH="1">
            <a:off x="1038959" y="2350678"/>
            <a:ext cx="945430" cy="688040"/>
          </a:xfrm>
          <a:prstGeom prst="bentConnector2">
            <a:avLst/>
          </a:prstGeom>
          <a:ln w="571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33" name="Connector: Elbow 1032">
            <a:extLst>
              <a:ext uri="{FF2B5EF4-FFF2-40B4-BE49-F238E27FC236}">
                <a16:creationId xmlns:a16="http://schemas.microsoft.com/office/drawing/2014/main" id="{0ABE882D-9122-2D49-FEC9-2AFCD1E9DCF3}"/>
              </a:ext>
            </a:extLst>
          </p:cNvPr>
          <p:cNvCxnSpPr>
            <a:stCxn id="9" idx="2"/>
            <a:endCxn id="21" idx="1"/>
          </p:cNvCxnSpPr>
          <p:nvPr/>
        </p:nvCxnSpPr>
        <p:spPr>
          <a:xfrm rot="16200000" flipH="1">
            <a:off x="826033" y="2563603"/>
            <a:ext cx="1951744" cy="1268503"/>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35" name="Connector: Elbow 1034">
            <a:extLst>
              <a:ext uri="{FF2B5EF4-FFF2-40B4-BE49-F238E27FC236}">
                <a16:creationId xmlns:a16="http://schemas.microsoft.com/office/drawing/2014/main" id="{F91003C0-4FFA-9316-AEE7-A0B64332BBC6}"/>
              </a:ext>
            </a:extLst>
          </p:cNvPr>
          <p:cNvCxnSpPr>
            <a:stCxn id="9" idx="2"/>
            <a:endCxn id="25" idx="1"/>
          </p:cNvCxnSpPr>
          <p:nvPr/>
        </p:nvCxnSpPr>
        <p:spPr>
          <a:xfrm rot="16200000" flipH="1">
            <a:off x="483706" y="2905930"/>
            <a:ext cx="3219104" cy="1851209"/>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1044" name="Group 1043">
            <a:extLst>
              <a:ext uri="{FF2B5EF4-FFF2-40B4-BE49-F238E27FC236}">
                <a16:creationId xmlns:a16="http://schemas.microsoft.com/office/drawing/2014/main" id="{61C790DB-4F66-794E-4D52-07A794999D4F}"/>
              </a:ext>
            </a:extLst>
          </p:cNvPr>
          <p:cNvGrpSpPr/>
          <p:nvPr/>
        </p:nvGrpSpPr>
        <p:grpSpPr>
          <a:xfrm>
            <a:off x="10074228" y="5522259"/>
            <a:ext cx="2117772" cy="1335741"/>
            <a:chOff x="9070181" y="4897808"/>
            <a:chExt cx="3138067" cy="1960192"/>
          </a:xfrm>
        </p:grpSpPr>
        <p:pic>
          <p:nvPicPr>
            <p:cNvPr id="1045" name="Picture 1044">
              <a:extLst>
                <a:ext uri="{FF2B5EF4-FFF2-40B4-BE49-F238E27FC236}">
                  <a16:creationId xmlns:a16="http://schemas.microsoft.com/office/drawing/2014/main" id="{B190B497-45F4-AFB7-E050-7A79FCE069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48056" y="4897808"/>
              <a:ext cx="1960192" cy="1960192"/>
            </a:xfrm>
            <a:prstGeom prst="rect">
              <a:avLst/>
            </a:prstGeom>
          </p:spPr>
        </p:pic>
        <p:pic>
          <p:nvPicPr>
            <p:cNvPr id="1046" name="Picture 1045">
              <a:extLst>
                <a:ext uri="{FF2B5EF4-FFF2-40B4-BE49-F238E27FC236}">
                  <a16:creationId xmlns:a16="http://schemas.microsoft.com/office/drawing/2014/main" id="{E32A5F65-0645-E44F-BEE3-28856ACC9AF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70181" y="5109882"/>
              <a:ext cx="1550054" cy="1550054"/>
            </a:xfrm>
            <a:prstGeom prst="rect">
              <a:avLst/>
            </a:prstGeom>
          </p:spPr>
        </p:pic>
      </p:grpSp>
    </p:spTree>
    <p:extLst>
      <p:ext uri="{BB962C8B-B14F-4D97-AF65-F5344CB8AC3E}">
        <p14:creationId xmlns:p14="http://schemas.microsoft.com/office/powerpoint/2010/main" val="3249724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FDEB7-E172-55DE-265A-A09236CCD005}"/>
              </a:ext>
            </a:extLst>
          </p:cNvPr>
          <p:cNvSpPr>
            <a:spLocks noGrp="1"/>
          </p:cNvSpPr>
          <p:nvPr>
            <p:ph type="title"/>
          </p:nvPr>
        </p:nvSpPr>
        <p:spPr>
          <a:xfrm>
            <a:off x="2377888" y="206189"/>
            <a:ext cx="7436224" cy="1013012"/>
          </a:xfrm>
        </p:spPr>
        <p:txBody>
          <a:bodyPr>
            <a:normAutofit fontScale="90000"/>
          </a:bodyPr>
          <a:lstStyle/>
          <a:p>
            <a:r>
              <a:rPr lang="en-US" dirty="0"/>
              <a:t>Tree Structure of MY java program</a:t>
            </a:r>
          </a:p>
        </p:txBody>
      </p:sp>
      <p:sp>
        <p:nvSpPr>
          <p:cNvPr id="5" name="TextBox 4">
            <a:extLst>
              <a:ext uri="{FF2B5EF4-FFF2-40B4-BE49-F238E27FC236}">
                <a16:creationId xmlns:a16="http://schemas.microsoft.com/office/drawing/2014/main" id="{04D1BA7B-003E-B2C4-997E-552A3619A2C2}"/>
              </a:ext>
            </a:extLst>
          </p:cNvPr>
          <p:cNvSpPr txBox="1"/>
          <p:nvPr/>
        </p:nvSpPr>
        <p:spPr>
          <a:xfrm>
            <a:off x="941294" y="1566625"/>
            <a:ext cx="5387788" cy="707886"/>
          </a:xfrm>
          <a:prstGeom prst="rect">
            <a:avLst/>
          </a:prstGeom>
          <a:noFill/>
        </p:spPr>
        <p:txBody>
          <a:bodyPr wrap="square">
            <a:spAutoFit/>
          </a:bodyPr>
          <a:lstStyle/>
          <a:p>
            <a:r>
              <a:rPr lang="en-US" sz="2000" dirty="0"/>
              <a:t>This java program is based on MVC Architecture which stands for Model-View-Controller(MVC)</a:t>
            </a:r>
          </a:p>
        </p:txBody>
      </p:sp>
      <p:sp>
        <p:nvSpPr>
          <p:cNvPr id="7" name="TextBox 6">
            <a:extLst>
              <a:ext uri="{FF2B5EF4-FFF2-40B4-BE49-F238E27FC236}">
                <a16:creationId xmlns:a16="http://schemas.microsoft.com/office/drawing/2014/main" id="{025CBA83-3300-801F-1CF7-0799863542A0}"/>
              </a:ext>
            </a:extLst>
          </p:cNvPr>
          <p:cNvSpPr txBox="1"/>
          <p:nvPr/>
        </p:nvSpPr>
        <p:spPr>
          <a:xfrm>
            <a:off x="941294" y="2563581"/>
            <a:ext cx="6096000" cy="1292662"/>
          </a:xfrm>
          <a:prstGeom prst="rect">
            <a:avLst/>
          </a:prstGeom>
          <a:noFill/>
        </p:spPr>
        <p:txBody>
          <a:bodyPr wrap="square">
            <a:spAutoFit/>
          </a:bodyPr>
          <a:lstStyle/>
          <a:p>
            <a:pPr algn="l"/>
            <a:r>
              <a:rPr lang="en-US" sz="2400" b="0" i="0" dirty="0">
                <a:effectLst/>
                <a:latin typeface="Calibri (Body)"/>
              </a:rPr>
              <a:t>MODEL</a:t>
            </a:r>
            <a:r>
              <a:rPr lang="en-US" sz="2000" b="0" i="0" dirty="0">
                <a:effectLst/>
                <a:latin typeface="Calibri (Body)"/>
              </a:rPr>
              <a:t> </a:t>
            </a:r>
            <a:r>
              <a:rPr lang="en-US" b="0" i="0" dirty="0">
                <a:effectLst/>
                <a:latin typeface="Calibri (Body)"/>
              </a:rPr>
              <a:t>which represents the logical structure of data in a software application and the high-level class associated with it. This object model does not contain any information about the user interface.</a:t>
            </a:r>
          </a:p>
        </p:txBody>
      </p:sp>
      <p:sp>
        <p:nvSpPr>
          <p:cNvPr id="9" name="TextBox 8">
            <a:extLst>
              <a:ext uri="{FF2B5EF4-FFF2-40B4-BE49-F238E27FC236}">
                <a16:creationId xmlns:a16="http://schemas.microsoft.com/office/drawing/2014/main" id="{29B84782-4C39-43D4-324E-568D68A4B822}"/>
              </a:ext>
            </a:extLst>
          </p:cNvPr>
          <p:cNvSpPr txBox="1"/>
          <p:nvPr/>
        </p:nvSpPr>
        <p:spPr>
          <a:xfrm>
            <a:off x="5434567" y="4327506"/>
            <a:ext cx="6096000" cy="1292662"/>
          </a:xfrm>
          <a:prstGeom prst="rect">
            <a:avLst/>
          </a:prstGeom>
          <a:noFill/>
        </p:spPr>
        <p:txBody>
          <a:bodyPr wrap="square">
            <a:spAutoFit/>
          </a:bodyPr>
          <a:lstStyle/>
          <a:p>
            <a:r>
              <a:rPr lang="en-US" sz="2400" dirty="0"/>
              <a:t>VIEW</a:t>
            </a:r>
            <a:r>
              <a:rPr lang="en-US" dirty="0"/>
              <a:t> , which is a collection of classes representing the elements in the user interface (all of the things the user can see and respond to on the screen, such as buttons, display boxes, and so forth)</a:t>
            </a:r>
          </a:p>
        </p:txBody>
      </p:sp>
      <p:grpSp>
        <p:nvGrpSpPr>
          <p:cNvPr id="15" name="Group 14">
            <a:extLst>
              <a:ext uri="{FF2B5EF4-FFF2-40B4-BE49-F238E27FC236}">
                <a16:creationId xmlns:a16="http://schemas.microsoft.com/office/drawing/2014/main" id="{601871A4-154F-34CE-8C17-F2A2193CCF65}"/>
              </a:ext>
            </a:extLst>
          </p:cNvPr>
          <p:cNvGrpSpPr/>
          <p:nvPr/>
        </p:nvGrpSpPr>
        <p:grpSpPr>
          <a:xfrm>
            <a:off x="10074228" y="5522259"/>
            <a:ext cx="2117772" cy="1335741"/>
            <a:chOff x="9070181" y="4897808"/>
            <a:chExt cx="3138067" cy="1960192"/>
          </a:xfrm>
        </p:grpSpPr>
        <p:pic>
          <p:nvPicPr>
            <p:cNvPr id="16" name="Picture 15">
              <a:extLst>
                <a:ext uri="{FF2B5EF4-FFF2-40B4-BE49-F238E27FC236}">
                  <a16:creationId xmlns:a16="http://schemas.microsoft.com/office/drawing/2014/main" id="{22F01707-B433-B630-E88B-D06673F57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8056" y="4897808"/>
              <a:ext cx="1960192" cy="1960192"/>
            </a:xfrm>
            <a:prstGeom prst="rect">
              <a:avLst/>
            </a:prstGeom>
          </p:spPr>
        </p:pic>
        <p:pic>
          <p:nvPicPr>
            <p:cNvPr id="17" name="Picture 16">
              <a:extLst>
                <a:ext uri="{FF2B5EF4-FFF2-40B4-BE49-F238E27FC236}">
                  <a16:creationId xmlns:a16="http://schemas.microsoft.com/office/drawing/2014/main" id="{32F7D0A2-1A95-8D0C-894F-9BD4EF722B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0181" y="5109882"/>
              <a:ext cx="1550054" cy="1550054"/>
            </a:xfrm>
            <a:prstGeom prst="rect">
              <a:avLst/>
            </a:prstGeom>
          </p:spPr>
        </p:pic>
      </p:grpSp>
      <p:grpSp>
        <p:nvGrpSpPr>
          <p:cNvPr id="24" name="Group 23">
            <a:extLst>
              <a:ext uri="{FF2B5EF4-FFF2-40B4-BE49-F238E27FC236}">
                <a16:creationId xmlns:a16="http://schemas.microsoft.com/office/drawing/2014/main" id="{3EBEA6BA-FBF2-9A56-858F-25DAB18098BF}"/>
              </a:ext>
            </a:extLst>
          </p:cNvPr>
          <p:cNvGrpSpPr/>
          <p:nvPr/>
        </p:nvGrpSpPr>
        <p:grpSpPr>
          <a:xfrm>
            <a:off x="8113058" y="1920568"/>
            <a:ext cx="2756077" cy="1800932"/>
            <a:chOff x="8113058" y="2563581"/>
            <a:chExt cx="2756077" cy="1800932"/>
          </a:xfrm>
        </p:grpSpPr>
        <p:sp>
          <p:nvSpPr>
            <p:cNvPr id="14" name="TextBox 13">
              <a:extLst>
                <a:ext uri="{FF2B5EF4-FFF2-40B4-BE49-F238E27FC236}">
                  <a16:creationId xmlns:a16="http://schemas.microsoft.com/office/drawing/2014/main" id="{FFB2506A-3609-27E9-1BE8-35C993425A4F}"/>
                </a:ext>
              </a:extLst>
            </p:cNvPr>
            <p:cNvSpPr txBox="1"/>
            <p:nvPr/>
          </p:nvSpPr>
          <p:spPr>
            <a:xfrm>
              <a:off x="8113058" y="2563581"/>
              <a:ext cx="1228164" cy="461665"/>
            </a:xfrm>
            <a:prstGeom prst="rect">
              <a:avLst/>
            </a:prstGeom>
            <a:noFill/>
          </p:spPr>
          <p:txBody>
            <a:bodyPr wrap="square">
              <a:spAutoFit/>
            </a:bodyPr>
            <a:lstStyle/>
            <a:p>
              <a:r>
                <a:rPr lang="en-US" sz="2400" dirty="0"/>
                <a:t>MODEL</a:t>
              </a:r>
              <a:endParaRPr lang="en-US" dirty="0"/>
            </a:p>
          </p:txBody>
        </p:sp>
        <p:sp>
          <p:nvSpPr>
            <p:cNvPr id="18" name="TextBox 17">
              <a:extLst>
                <a:ext uri="{FF2B5EF4-FFF2-40B4-BE49-F238E27FC236}">
                  <a16:creationId xmlns:a16="http://schemas.microsoft.com/office/drawing/2014/main" id="{4689E39F-7920-8BFF-B8B1-6C8F77515055}"/>
                </a:ext>
              </a:extLst>
            </p:cNvPr>
            <p:cNvSpPr txBox="1"/>
            <p:nvPr/>
          </p:nvSpPr>
          <p:spPr>
            <a:xfrm>
              <a:off x="8542793" y="2934891"/>
              <a:ext cx="2326342" cy="1429622"/>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sz="2000" dirty="0" err="1"/>
                <a:t>SongModel</a:t>
              </a:r>
              <a:endParaRPr lang="en-US" sz="2000" dirty="0"/>
            </a:p>
            <a:p>
              <a:pPr marL="285750" indent="-285750">
                <a:lnSpc>
                  <a:spcPct val="150000"/>
                </a:lnSpc>
                <a:buFont typeface="Wingdings" panose="05000000000000000000" pitchFamily="2" charset="2"/>
                <a:buChar char="Ø"/>
              </a:pPr>
              <a:r>
                <a:rPr lang="en-US" sz="2000" dirty="0"/>
                <a:t>Search</a:t>
              </a:r>
            </a:p>
            <a:p>
              <a:pPr marL="285750" indent="-285750">
                <a:lnSpc>
                  <a:spcPct val="150000"/>
                </a:lnSpc>
                <a:buFont typeface="Wingdings" panose="05000000000000000000" pitchFamily="2" charset="2"/>
                <a:buChar char="Ø"/>
              </a:pPr>
              <a:r>
                <a:rPr lang="en-US" sz="2000" dirty="0" err="1"/>
                <a:t>PlayList</a:t>
              </a:r>
              <a:endParaRPr lang="en-US" sz="2000" dirty="0"/>
            </a:p>
          </p:txBody>
        </p:sp>
      </p:grpSp>
      <p:grpSp>
        <p:nvGrpSpPr>
          <p:cNvPr id="26" name="Group 25">
            <a:extLst>
              <a:ext uri="{FF2B5EF4-FFF2-40B4-BE49-F238E27FC236}">
                <a16:creationId xmlns:a16="http://schemas.microsoft.com/office/drawing/2014/main" id="{00436A85-65CA-44FB-A2EB-9A713636DC80}"/>
              </a:ext>
            </a:extLst>
          </p:cNvPr>
          <p:cNvGrpSpPr/>
          <p:nvPr/>
        </p:nvGrpSpPr>
        <p:grpSpPr>
          <a:xfrm>
            <a:off x="2377888" y="4304203"/>
            <a:ext cx="2756077" cy="1339267"/>
            <a:chOff x="8113058" y="2563581"/>
            <a:chExt cx="2756077" cy="1339267"/>
          </a:xfrm>
        </p:grpSpPr>
        <p:sp>
          <p:nvSpPr>
            <p:cNvPr id="27" name="TextBox 26">
              <a:extLst>
                <a:ext uri="{FF2B5EF4-FFF2-40B4-BE49-F238E27FC236}">
                  <a16:creationId xmlns:a16="http://schemas.microsoft.com/office/drawing/2014/main" id="{44D83081-239B-C70E-E6F1-2D526BE8A63D}"/>
                </a:ext>
              </a:extLst>
            </p:cNvPr>
            <p:cNvSpPr txBox="1"/>
            <p:nvPr/>
          </p:nvSpPr>
          <p:spPr>
            <a:xfrm>
              <a:off x="8113058" y="2563581"/>
              <a:ext cx="1228164" cy="461665"/>
            </a:xfrm>
            <a:prstGeom prst="rect">
              <a:avLst/>
            </a:prstGeom>
            <a:noFill/>
          </p:spPr>
          <p:txBody>
            <a:bodyPr wrap="square">
              <a:spAutoFit/>
            </a:bodyPr>
            <a:lstStyle/>
            <a:p>
              <a:r>
                <a:rPr lang="en-IN" sz="2400" dirty="0"/>
                <a:t>VIEW</a:t>
              </a:r>
              <a:endParaRPr lang="en-US" dirty="0"/>
            </a:p>
          </p:txBody>
        </p:sp>
        <p:sp>
          <p:nvSpPr>
            <p:cNvPr id="28" name="TextBox 27">
              <a:extLst>
                <a:ext uri="{FF2B5EF4-FFF2-40B4-BE49-F238E27FC236}">
                  <a16:creationId xmlns:a16="http://schemas.microsoft.com/office/drawing/2014/main" id="{14155672-8A02-6BB3-7C2A-C6FF63551C6C}"/>
                </a:ext>
              </a:extLst>
            </p:cNvPr>
            <p:cNvSpPr txBox="1"/>
            <p:nvPr/>
          </p:nvSpPr>
          <p:spPr>
            <a:xfrm>
              <a:off x="8542793" y="2934891"/>
              <a:ext cx="2326342" cy="967957"/>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sz="2000" dirty="0" err="1"/>
                <a:t>AllSongs</a:t>
              </a:r>
              <a:endParaRPr lang="en-US" sz="2000" dirty="0"/>
            </a:p>
            <a:p>
              <a:pPr marL="285750" indent="-285750">
                <a:lnSpc>
                  <a:spcPct val="150000"/>
                </a:lnSpc>
                <a:buFont typeface="Wingdings" panose="05000000000000000000" pitchFamily="2" charset="2"/>
                <a:buChar char="Ø"/>
              </a:pPr>
              <a:r>
                <a:rPr lang="en-US" sz="2000" dirty="0"/>
                <a:t>Menus</a:t>
              </a:r>
            </a:p>
          </p:txBody>
        </p:sp>
      </p:grpSp>
    </p:spTree>
    <p:extLst>
      <p:ext uri="{BB962C8B-B14F-4D97-AF65-F5344CB8AC3E}">
        <p14:creationId xmlns:p14="http://schemas.microsoft.com/office/powerpoint/2010/main" val="2325868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827DE68-E6DD-1EA5-50E4-2BA30C6CB46B}"/>
              </a:ext>
            </a:extLst>
          </p:cNvPr>
          <p:cNvSpPr txBox="1">
            <a:spLocks/>
          </p:cNvSpPr>
          <p:nvPr/>
        </p:nvSpPr>
        <p:spPr>
          <a:xfrm>
            <a:off x="2319617" y="213160"/>
            <a:ext cx="7552766" cy="952252"/>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Tree Structure of java  program</a:t>
            </a:r>
          </a:p>
        </p:txBody>
      </p:sp>
      <p:grpSp>
        <p:nvGrpSpPr>
          <p:cNvPr id="6" name="Group 5">
            <a:extLst>
              <a:ext uri="{FF2B5EF4-FFF2-40B4-BE49-F238E27FC236}">
                <a16:creationId xmlns:a16="http://schemas.microsoft.com/office/drawing/2014/main" id="{AF8053D6-0C89-AF9F-A9AD-82C090C55C18}"/>
              </a:ext>
            </a:extLst>
          </p:cNvPr>
          <p:cNvGrpSpPr/>
          <p:nvPr/>
        </p:nvGrpSpPr>
        <p:grpSpPr>
          <a:xfrm>
            <a:off x="10074228" y="5522259"/>
            <a:ext cx="2117772" cy="1335741"/>
            <a:chOff x="9070181" y="4897808"/>
            <a:chExt cx="3138067" cy="1960192"/>
          </a:xfrm>
        </p:grpSpPr>
        <p:pic>
          <p:nvPicPr>
            <p:cNvPr id="7" name="Picture 6">
              <a:extLst>
                <a:ext uri="{FF2B5EF4-FFF2-40B4-BE49-F238E27FC236}">
                  <a16:creationId xmlns:a16="http://schemas.microsoft.com/office/drawing/2014/main" id="{D5BF2FC7-C19B-0EFE-6D15-B98E9986DB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8056" y="4897808"/>
              <a:ext cx="1960192" cy="1960192"/>
            </a:xfrm>
            <a:prstGeom prst="rect">
              <a:avLst/>
            </a:prstGeom>
          </p:spPr>
        </p:pic>
        <p:pic>
          <p:nvPicPr>
            <p:cNvPr id="8" name="Picture 7">
              <a:extLst>
                <a:ext uri="{FF2B5EF4-FFF2-40B4-BE49-F238E27FC236}">
                  <a16:creationId xmlns:a16="http://schemas.microsoft.com/office/drawing/2014/main" id="{E4AFD5B3-F97A-C597-2791-1442FD7A1B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0181" y="5109882"/>
              <a:ext cx="1550054" cy="1550054"/>
            </a:xfrm>
            <a:prstGeom prst="rect">
              <a:avLst/>
            </a:prstGeom>
          </p:spPr>
        </p:pic>
      </p:grpSp>
      <p:sp>
        <p:nvSpPr>
          <p:cNvPr id="9" name="TextBox 8">
            <a:extLst>
              <a:ext uri="{FF2B5EF4-FFF2-40B4-BE49-F238E27FC236}">
                <a16:creationId xmlns:a16="http://schemas.microsoft.com/office/drawing/2014/main" id="{B723F131-DD3B-6F5F-0A53-F12761D34550}"/>
              </a:ext>
            </a:extLst>
          </p:cNvPr>
          <p:cNvSpPr txBox="1"/>
          <p:nvPr/>
        </p:nvSpPr>
        <p:spPr>
          <a:xfrm>
            <a:off x="4773135" y="4071022"/>
            <a:ext cx="6096000" cy="1015663"/>
          </a:xfrm>
          <a:prstGeom prst="rect">
            <a:avLst/>
          </a:prstGeom>
          <a:noFill/>
        </p:spPr>
        <p:txBody>
          <a:bodyPr wrap="square">
            <a:spAutoFit/>
          </a:bodyPr>
          <a:lstStyle/>
          <a:p>
            <a:r>
              <a:rPr lang="en-US" sz="2400" dirty="0"/>
              <a:t>CONTROLLER</a:t>
            </a:r>
            <a:r>
              <a:rPr lang="en-US" dirty="0"/>
              <a:t> , which represents the classes connecting the model and the view, and is used to communicate between classes in the model and view.</a:t>
            </a:r>
          </a:p>
        </p:txBody>
      </p:sp>
      <p:grpSp>
        <p:nvGrpSpPr>
          <p:cNvPr id="10" name="Group 9">
            <a:extLst>
              <a:ext uri="{FF2B5EF4-FFF2-40B4-BE49-F238E27FC236}">
                <a16:creationId xmlns:a16="http://schemas.microsoft.com/office/drawing/2014/main" id="{E6E2CD83-B2B1-12B5-2ADA-198281E91F8A}"/>
              </a:ext>
            </a:extLst>
          </p:cNvPr>
          <p:cNvGrpSpPr/>
          <p:nvPr/>
        </p:nvGrpSpPr>
        <p:grpSpPr>
          <a:xfrm>
            <a:off x="851647" y="4072097"/>
            <a:ext cx="2756077" cy="2262597"/>
            <a:chOff x="8113058" y="2563581"/>
            <a:chExt cx="2756077" cy="2262597"/>
          </a:xfrm>
        </p:grpSpPr>
        <p:sp>
          <p:nvSpPr>
            <p:cNvPr id="11" name="TextBox 10">
              <a:extLst>
                <a:ext uri="{FF2B5EF4-FFF2-40B4-BE49-F238E27FC236}">
                  <a16:creationId xmlns:a16="http://schemas.microsoft.com/office/drawing/2014/main" id="{472EE91F-603C-AFA1-4BAD-2D2DC3FDFDDB}"/>
                </a:ext>
              </a:extLst>
            </p:cNvPr>
            <p:cNvSpPr txBox="1"/>
            <p:nvPr/>
          </p:nvSpPr>
          <p:spPr>
            <a:xfrm>
              <a:off x="8113058" y="2563581"/>
              <a:ext cx="2483224" cy="461665"/>
            </a:xfrm>
            <a:prstGeom prst="rect">
              <a:avLst/>
            </a:prstGeom>
            <a:noFill/>
          </p:spPr>
          <p:txBody>
            <a:bodyPr wrap="square">
              <a:spAutoFit/>
            </a:bodyPr>
            <a:lstStyle/>
            <a:p>
              <a:r>
                <a:rPr lang="en-US" sz="2400" dirty="0"/>
                <a:t>CONTROLLER</a:t>
              </a:r>
              <a:endParaRPr lang="en-US" dirty="0"/>
            </a:p>
          </p:txBody>
        </p:sp>
        <p:sp>
          <p:nvSpPr>
            <p:cNvPr id="12" name="TextBox 11">
              <a:extLst>
                <a:ext uri="{FF2B5EF4-FFF2-40B4-BE49-F238E27FC236}">
                  <a16:creationId xmlns:a16="http://schemas.microsoft.com/office/drawing/2014/main" id="{3AC9948B-4B7D-732F-78C2-1E3A13D64C1D}"/>
                </a:ext>
              </a:extLst>
            </p:cNvPr>
            <p:cNvSpPr txBox="1"/>
            <p:nvPr/>
          </p:nvSpPr>
          <p:spPr>
            <a:xfrm>
              <a:off x="8542793" y="2934891"/>
              <a:ext cx="2326342" cy="1891287"/>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sz="2000" dirty="0" err="1"/>
                <a:t>SongMainImpl</a:t>
              </a:r>
              <a:endParaRPr lang="en-US" sz="2000" dirty="0"/>
            </a:p>
            <a:p>
              <a:pPr marL="285750" indent="-285750">
                <a:lnSpc>
                  <a:spcPct val="150000"/>
                </a:lnSpc>
                <a:buFont typeface="Wingdings" panose="05000000000000000000" pitchFamily="2" charset="2"/>
                <a:buChar char="Ø"/>
              </a:pPr>
              <a:r>
                <a:rPr lang="en-US" sz="2000" dirty="0" err="1"/>
                <a:t>PlaylistImpl</a:t>
              </a:r>
              <a:endParaRPr lang="en-US" sz="2000" dirty="0"/>
            </a:p>
            <a:p>
              <a:pPr marL="285750" indent="-285750">
                <a:lnSpc>
                  <a:spcPct val="150000"/>
                </a:lnSpc>
                <a:buFont typeface="Wingdings" panose="05000000000000000000" pitchFamily="2" charset="2"/>
                <a:buChar char="Ø"/>
              </a:pPr>
              <a:r>
                <a:rPr lang="en-US" sz="2000" dirty="0" err="1"/>
                <a:t>SongSearch</a:t>
              </a:r>
              <a:endParaRPr lang="en-US" sz="2000" dirty="0"/>
            </a:p>
            <a:p>
              <a:pPr marL="285750" indent="-285750">
                <a:lnSpc>
                  <a:spcPct val="150000"/>
                </a:lnSpc>
                <a:buFont typeface="Wingdings" panose="05000000000000000000" pitchFamily="2" charset="2"/>
                <a:buChar char="Ø"/>
              </a:pPr>
              <a:r>
                <a:rPr lang="en-US" sz="2000" dirty="0" err="1"/>
                <a:t>AudioGPO</a:t>
              </a:r>
              <a:endParaRPr lang="en-US" sz="2000" dirty="0"/>
            </a:p>
          </p:txBody>
        </p:sp>
      </p:grpSp>
      <p:sp>
        <p:nvSpPr>
          <p:cNvPr id="14" name="TextBox 13">
            <a:extLst>
              <a:ext uri="{FF2B5EF4-FFF2-40B4-BE49-F238E27FC236}">
                <a16:creationId xmlns:a16="http://schemas.microsoft.com/office/drawing/2014/main" id="{DE162FAF-CFAA-0650-1142-81422EBB6281}"/>
              </a:ext>
            </a:extLst>
          </p:cNvPr>
          <p:cNvSpPr txBox="1"/>
          <p:nvPr/>
        </p:nvSpPr>
        <p:spPr>
          <a:xfrm>
            <a:off x="851647" y="1558046"/>
            <a:ext cx="5961529" cy="1292662"/>
          </a:xfrm>
          <a:prstGeom prst="rect">
            <a:avLst/>
          </a:prstGeom>
          <a:noFill/>
        </p:spPr>
        <p:txBody>
          <a:bodyPr wrap="square">
            <a:spAutoFit/>
          </a:bodyPr>
          <a:lstStyle/>
          <a:p>
            <a:r>
              <a:rPr lang="en-US" sz="2400" dirty="0">
                <a:latin typeface="Calibri (Body)"/>
              </a:rPr>
              <a:t>DAO</a:t>
            </a:r>
            <a:r>
              <a:rPr lang="en-US" dirty="0">
                <a:latin typeface="Calibri (Body)"/>
              </a:rPr>
              <a:t> , </a:t>
            </a:r>
            <a:r>
              <a:rPr lang="en-US" i="1" u="sng" dirty="0">
                <a:latin typeface="Calibri (Body)"/>
              </a:rPr>
              <a:t>Data Access Object </a:t>
            </a:r>
            <a:r>
              <a:rPr lang="en-US" dirty="0">
                <a:latin typeface="Calibri (Body)"/>
              </a:rPr>
              <a:t>(DAO) pattern, That </a:t>
            </a:r>
            <a:r>
              <a:rPr lang="en-US" b="0" i="0" dirty="0">
                <a:effectLst/>
                <a:latin typeface="Calibri (Body)"/>
              </a:rPr>
              <a:t>separates a data resource's client interface from its data access mechanisms this Package is response or Database Connection Process</a:t>
            </a:r>
            <a:endParaRPr lang="en-US" dirty="0">
              <a:latin typeface="Calibri (Body)"/>
            </a:endParaRPr>
          </a:p>
        </p:txBody>
      </p:sp>
      <p:grpSp>
        <p:nvGrpSpPr>
          <p:cNvPr id="17" name="Group 16">
            <a:extLst>
              <a:ext uri="{FF2B5EF4-FFF2-40B4-BE49-F238E27FC236}">
                <a16:creationId xmlns:a16="http://schemas.microsoft.com/office/drawing/2014/main" id="{35B57849-56FB-2729-9AB6-57B836627A06}"/>
              </a:ext>
            </a:extLst>
          </p:cNvPr>
          <p:cNvGrpSpPr/>
          <p:nvPr/>
        </p:nvGrpSpPr>
        <p:grpSpPr>
          <a:xfrm>
            <a:off x="8113058" y="1558046"/>
            <a:ext cx="2756077" cy="1800932"/>
            <a:chOff x="8113058" y="2563581"/>
            <a:chExt cx="2756077" cy="1800932"/>
          </a:xfrm>
        </p:grpSpPr>
        <p:sp>
          <p:nvSpPr>
            <p:cNvPr id="18" name="TextBox 17">
              <a:extLst>
                <a:ext uri="{FF2B5EF4-FFF2-40B4-BE49-F238E27FC236}">
                  <a16:creationId xmlns:a16="http://schemas.microsoft.com/office/drawing/2014/main" id="{15AE163A-30E0-331D-5482-36811C0023CB}"/>
                </a:ext>
              </a:extLst>
            </p:cNvPr>
            <p:cNvSpPr txBox="1"/>
            <p:nvPr/>
          </p:nvSpPr>
          <p:spPr>
            <a:xfrm>
              <a:off x="8113058" y="2563581"/>
              <a:ext cx="2483224" cy="461665"/>
            </a:xfrm>
            <a:prstGeom prst="rect">
              <a:avLst/>
            </a:prstGeom>
            <a:noFill/>
          </p:spPr>
          <p:txBody>
            <a:bodyPr wrap="square">
              <a:spAutoFit/>
            </a:bodyPr>
            <a:lstStyle/>
            <a:p>
              <a:r>
                <a:rPr lang="en-US" sz="2400" dirty="0"/>
                <a:t>DAO</a:t>
              </a:r>
            </a:p>
          </p:txBody>
        </p:sp>
        <p:sp>
          <p:nvSpPr>
            <p:cNvPr id="19" name="TextBox 18">
              <a:extLst>
                <a:ext uri="{FF2B5EF4-FFF2-40B4-BE49-F238E27FC236}">
                  <a16:creationId xmlns:a16="http://schemas.microsoft.com/office/drawing/2014/main" id="{4546D170-6B1E-1466-DDF4-D578E4F9DA47}"/>
                </a:ext>
              </a:extLst>
            </p:cNvPr>
            <p:cNvSpPr txBox="1"/>
            <p:nvPr/>
          </p:nvSpPr>
          <p:spPr>
            <a:xfrm>
              <a:off x="8542793" y="2934891"/>
              <a:ext cx="2326342" cy="1429622"/>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sz="2000" dirty="0"/>
                <a:t>Audio</a:t>
              </a:r>
            </a:p>
            <a:p>
              <a:pPr marL="285750" indent="-285750">
                <a:lnSpc>
                  <a:spcPct val="150000"/>
                </a:lnSpc>
                <a:buFont typeface="Wingdings" panose="05000000000000000000" pitchFamily="2" charset="2"/>
                <a:buChar char="Ø"/>
              </a:pPr>
              <a:r>
                <a:rPr lang="en-US" sz="2000" dirty="0"/>
                <a:t>Dao</a:t>
              </a:r>
            </a:p>
            <a:p>
              <a:pPr marL="285750" indent="-285750">
                <a:lnSpc>
                  <a:spcPct val="150000"/>
                </a:lnSpc>
                <a:buFont typeface="Wingdings" panose="05000000000000000000" pitchFamily="2" charset="2"/>
                <a:buChar char="Ø"/>
              </a:pPr>
              <a:r>
                <a:rPr lang="en-US" sz="2000" dirty="0" err="1"/>
                <a:t>DaoPlaylist</a:t>
              </a:r>
              <a:endParaRPr lang="en-US" sz="2000" dirty="0"/>
            </a:p>
          </p:txBody>
        </p:sp>
      </p:grpSp>
    </p:spTree>
    <p:extLst>
      <p:ext uri="{BB962C8B-B14F-4D97-AF65-F5344CB8AC3E}">
        <p14:creationId xmlns:p14="http://schemas.microsoft.com/office/powerpoint/2010/main" val="1923972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ACE73-FF8C-3F85-1D5A-99D260A1D9D8}"/>
              </a:ext>
            </a:extLst>
          </p:cNvPr>
          <p:cNvSpPr>
            <a:spLocks noGrp="1"/>
          </p:cNvSpPr>
          <p:nvPr>
            <p:ph type="title"/>
          </p:nvPr>
        </p:nvSpPr>
        <p:spPr>
          <a:xfrm>
            <a:off x="685801" y="276226"/>
            <a:ext cx="3752849" cy="1447800"/>
          </a:xfrm>
        </p:spPr>
        <p:txBody>
          <a:bodyPr/>
          <a:lstStyle/>
          <a:p>
            <a:r>
              <a:rPr lang="en-US" dirty="0"/>
              <a:t>Display menu</a:t>
            </a:r>
          </a:p>
        </p:txBody>
      </p:sp>
      <p:pic>
        <p:nvPicPr>
          <p:cNvPr id="5" name="Content Placeholder 4">
            <a:extLst>
              <a:ext uri="{FF2B5EF4-FFF2-40B4-BE49-F238E27FC236}">
                <a16:creationId xmlns:a16="http://schemas.microsoft.com/office/drawing/2014/main" id="{78D094C1-2798-02AA-3FF9-B3904A0D42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95951" y="2363234"/>
            <a:ext cx="6324600" cy="4001792"/>
          </a:xfrm>
        </p:spPr>
      </p:pic>
      <p:sp>
        <p:nvSpPr>
          <p:cNvPr id="10" name="TextBox 9">
            <a:extLst>
              <a:ext uri="{FF2B5EF4-FFF2-40B4-BE49-F238E27FC236}">
                <a16:creationId xmlns:a16="http://schemas.microsoft.com/office/drawing/2014/main" id="{E14BA427-632D-624A-3F04-18560A0E93D2}"/>
              </a:ext>
            </a:extLst>
          </p:cNvPr>
          <p:cNvSpPr txBox="1"/>
          <p:nvPr/>
        </p:nvSpPr>
        <p:spPr>
          <a:xfrm>
            <a:off x="637839" y="1490008"/>
            <a:ext cx="10916321" cy="1938992"/>
          </a:xfrm>
          <a:prstGeom prst="rect">
            <a:avLst/>
          </a:prstGeom>
          <a:noFill/>
        </p:spPr>
        <p:txBody>
          <a:bodyPr wrap="square" rtlCol="0">
            <a:spAutoFit/>
          </a:bodyPr>
          <a:lstStyle/>
          <a:p>
            <a:r>
              <a:rPr lang="en-US" sz="2000" dirty="0"/>
              <a:t>The out put which is showing in the Image is where the get all the available song as a table as show , where user can chose according to his requirement to play the song.</a:t>
            </a:r>
          </a:p>
          <a:p>
            <a:r>
              <a:rPr lang="en-US" sz="2000" dirty="0"/>
              <a:t>In this all show is been selected as an example</a:t>
            </a:r>
          </a:p>
          <a:p>
            <a:r>
              <a:rPr lang="en-US" sz="2000" dirty="0"/>
              <a:t>Where it will ask for the whether , they want to </a:t>
            </a:r>
          </a:p>
          <a:p>
            <a:r>
              <a:rPr lang="en-US" sz="2000" dirty="0"/>
              <a:t>Paly the song list or need exit to the Menu</a:t>
            </a:r>
          </a:p>
          <a:p>
            <a:r>
              <a:rPr lang="en-US" sz="2000" dirty="0"/>
              <a:t>Which is in a loop .</a:t>
            </a:r>
          </a:p>
        </p:txBody>
      </p:sp>
      <p:pic>
        <p:nvPicPr>
          <p:cNvPr id="12" name="Picture 11">
            <a:extLst>
              <a:ext uri="{FF2B5EF4-FFF2-40B4-BE49-F238E27FC236}">
                <a16:creationId xmlns:a16="http://schemas.microsoft.com/office/drawing/2014/main" id="{E3A07273-14BA-5A6B-5147-A2B32E23A5E3}"/>
              </a:ext>
            </a:extLst>
          </p:cNvPr>
          <p:cNvPicPr>
            <a:picLocks noChangeAspect="1"/>
          </p:cNvPicPr>
          <p:nvPr/>
        </p:nvPicPr>
        <p:blipFill>
          <a:blip r:embed="rId3"/>
          <a:stretch>
            <a:fillRect/>
          </a:stretch>
        </p:blipFill>
        <p:spPr>
          <a:xfrm>
            <a:off x="637839" y="3429000"/>
            <a:ext cx="4981912" cy="2936026"/>
          </a:xfrm>
          <a:prstGeom prst="rect">
            <a:avLst/>
          </a:prstGeom>
        </p:spPr>
      </p:pic>
    </p:spTree>
    <p:extLst>
      <p:ext uri="{BB962C8B-B14F-4D97-AF65-F5344CB8AC3E}">
        <p14:creationId xmlns:p14="http://schemas.microsoft.com/office/powerpoint/2010/main" val="467846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183F7-D824-94A7-651B-FBA95D47B860}"/>
              </a:ext>
            </a:extLst>
          </p:cNvPr>
          <p:cNvSpPr>
            <a:spLocks noGrp="1"/>
          </p:cNvSpPr>
          <p:nvPr>
            <p:ph type="title"/>
          </p:nvPr>
        </p:nvSpPr>
        <p:spPr>
          <a:xfrm>
            <a:off x="841573" y="381001"/>
            <a:ext cx="5200649" cy="1047750"/>
          </a:xfrm>
        </p:spPr>
        <p:txBody>
          <a:bodyPr/>
          <a:lstStyle/>
          <a:p>
            <a:r>
              <a:rPr lang="en-US" dirty="0"/>
              <a:t>Display table in format </a:t>
            </a:r>
          </a:p>
        </p:txBody>
      </p:sp>
      <p:pic>
        <p:nvPicPr>
          <p:cNvPr id="4" name="Picture 3">
            <a:extLst>
              <a:ext uri="{FF2B5EF4-FFF2-40B4-BE49-F238E27FC236}">
                <a16:creationId xmlns:a16="http://schemas.microsoft.com/office/drawing/2014/main" id="{5CC6A018-7161-395F-AC70-DF30CB225C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573" y="1428751"/>
            <a:ext cx="10089754" cy="2636748"/>
          </a:xfrm>
          <a:prstGeom prst="rect">
            <a:avLst/>
          </a:prstGeom>
        </p:spPr>
      </p:pic>
      <p:sp>
        <p:nvSpPr>
          <p:cNvPr id="5" name="TextBox 4">
            <a:extLst>
              <a:ext uri="{FF2B5EF4-FFF2-40B4-BE49-F238E27FC236}">
                <a16:creationId xmlns:a16="http://schemas.microsoft.com/office/drawing/2014/main" id="{23EA685E-DC59-6A7C-3661-CF452BC4B541}"/>
              </a:ext>
            </a:extLst>
          </p:cNvPr>
          <p:cNvSpPr txBox="1"/>
          <p:nvPr/>
        </p:nvSpPr>
        <p:spPr>
          <a:xfrm>
            <a:off x="1790700" y="5743575"/>
            <a:ext cx="1729063" cy="369332"/>
          </a:xfrm>
          <a:prstGeom prst="rect">
            <a:avLst/>
          </a:prstGeom>
          <a:noFill/>
        </p:spPr>
        <p:txBody>
          <a:bodyPr wrap="none" rtlCol="0">
            <a:spAutoFit/>
          </a:bodyPr>
          <a:lstStyle/>
          <a:p>
            <a:r>
              <a:rPr lang="en-US" dirty="0"/>
              <a:t>asdawsadae2wd</a:t>
            </a:r>
          </a:p>
        </p:txBody>
      </p:sp>
    </p:spTree>
    <p:extLst>
      <p:ext uri="{BB962C8B-B14F-4D97-AF65-F5344CB8AC3E}">
        <p14:creationId xmlns:p14="http://schemas.microsoft.com/office/powerpoint/2010/main" val="7865412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372</TotalTime>
  <Words>505</Words>
  <Application>Microsoft Office PowerPoint</Application>
  <PresentationFormat>Widescreen</PresentationFormat>
  <Paragraphs>51</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Arial</vt:lpstr>
      <vt:lpstr>Calibri</vt:lpstr>
      <vt:lpstr>Calibri (Body)</vt:lpstr>
      <vt:lpstr>Calibri Light</vt:lpstr>
      <vt:lpstr>Wingdings</vt:lpstr>
      <vt:lpstr>Celestial</vt:lpstr>
      <vt:lpstr>Welcome to Jukebox</vt:lpstr>
      <vt:lpstr>The Jukebox</vt:lpstr>
      <vt:lpstr>How I Develop Jukebox by Programming…?</vt:lpstr>
      <vt:lpstr>My Structure of database</vt:lpstr>
      <vt:lpstr>Tree Structure of MY java program</vt:lpstr>
      <vt:lpstr>PowerPoint Presentation</vt:lpstr>
      <vt:lpstr>Display menu</vt:lpstr>
      <vt:lpstr>Display table in format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Jukebox</dc:title>
  <dc:creator>Selvam KS</dc:creator>
  <cp:lastModifiedBy>Selvam KS</cp:lastModifiedBy>
  <cp:revision>1</cp:revision>
  <dcterms:created xsi:type="dcterms:W3CDTF">2022-11-28T15:12:29Z</dcterms:created>
  <dcterms:modified xsi:type="dcterms:W3CDTF">2022-11-28T21:24:33Z</dcterms:modified>
</cp:coreProperties>
</file>