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7" r:id="rId3"/>
    <p:sldId id="259" r:id="rId4"/>
    <p:sldId id="260" r:id="rId5"/>
    <p:sldId id="261" r:id="rId6"/>
    <p:sldId id="262" r:id="rId7"/>
    <p:sldId id="272" r:id="rId8"/>
    <p:sldId id="273" r:id="rId9"/>
    <p:sldId id="265" r:id="rId10"/>
    <p:sldId id="264" r:id="rId11"/>
    <p:sldId id="279" r:id="rId12"/>
    <p:sldId id="266" r:id="rId13"/>
    <p:sldId id="278" r:id="rId14"/>
    <p:sldId id="286" r:id="rId15"/>
    <p:sldId id="288" r:id="rId16"/>
    <p:sldId id="287" r:id="rId17"/>
    <p:sldId id="280" r:id="rId18"/>
    <p:sldId id="281" r:id="rId19"/>
    <p:sldId id="282" r:id="rId20"/>
    <p:sldId id="283" r:id="rId21"/>
    <p:sldId id="284" r:id="rId22"/>
    <p:sldId id="285" r:id="rId23"/>
    <p:sldId id="263"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94" autoAdjust="0"/>
    <p:restoredTop sz="86432" autoAdjust="0"/>
  </p:normalViewPr>
  <p:slideViewPr>
    <p:cSldViewPr>
      <p:cViewPr varScale="1">
        <p:scale>
          <a:sx n="79" d="100"/>
          <a:sy n="79" d="100"/>
        </p:scale>
        <p:origin x="-1434" y="-78"/>
      </p:cViewPr>
      <p:guideLst>
        <p:guide orient="horz" pos="2160"/>
        <p:guide pos="2880"/>
      </p:guideLst>
    </p:cSldViewPr>
  </p:slideViewPr>
  <p:outlineViewPr>
    <p:cViewPr>
      <p:scale>
        <a:sx n="33" d="100"/>
        <a:sy n="33" d="100"/>
      </p:scale>
      <p:origin x="246" y="28831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F7AEA1D-E22B-44EB-A9EE-08D151987A28}" type="datetimeFigureOut">
              <a:rPr lang="en-US" smtClean="0"/>
              <a:pPr/>
              <a:t>4/28/2023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A3DDF89-4298-44A8-8761-9540711A52D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7AEA1D-E22B-44EB-A9EE-08D151987A28}" type="datetimeFigureOut">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3DDF89-4298-44A8-8761-9540711A52D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7AEA1D-E22B-44EB-A9EE-08D151987A28}" type="datetimeFigureOut">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3DDF89-4298-44A8-8761-9540711A52D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7AEA1D-E22B-44EB-A9EE-08D151987A28}" type="datetimeFigureOut">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3DDF89-4298-44A8-8761-9540711A52D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F7AEA1D-E22B-44EB-A9EE-08D151987A28}" type="datetimeFigureOut">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3DDF89-4298-44A8-8761-9540711A52D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F7AEA1D-E22B-44EB-A9EE-08D151987A28}" type="datetimeFigureOut">
              <a:rPr lang="en-US" smtClean="0"/>
              <a:pPr/>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3DDF89-4298-44A8-8761-9540711A52D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F7AEA1D-E22B-44EB-A9EE-08D151987A28}" type="datetimeFigureOut">
              <a:rPr lang="en-US" smtClean="0"/>
              <a:pPr/>
              <a:t>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3DDF89-4298-44A8-8761-9540711A52D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F7AEA1D-E22B-44EB-A9EE-08D151987A28}" type="datetimeFigureOut">
              <a:rPr lang="en-US" smtClean="0"/>
              <a:pPr/>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3DDF89-4298-44A8-8761-9540711A52D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7AEA1D-E22B-44EB-A9EE-08D151987A28}" type="datetimeFigureOut">
              <a:rPr lang="en-US" smtClean="0"/>
              <a:pPr/>
              <a:t>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3DDF89-4298-44A8-8761-9540711A52D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F7AEA1D-E22B-44EB-A9EE-08D151987A28}" type="datetimeFigureOut">
              <a:rPr lang="en-US" smtClean="0"/>
              <a:pPr/>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3DDF89-4298-44A8-8761-9540711A52D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F7AEA1D-E22B-44EB-A9EE-08D151987A28}" type="datetimeFigureOut">
              <a:rPr lang="en-US" smtClean="0"/>
              <a:pPr/>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A3DDF89-4298-44A8-8761-9540711A52D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F7AEA1D-E22B-44EB-A9EE-08D151987A28}" type="datetimeFigureOut">
              <a:rPr lang="en-US" smtClean="0"/>
              <a:pPr/>
              <a:t>4/28/2023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A3DDF89-4298-44A8-8761-9540711A52D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755576" y="4437112"/>
            <a:ext cx="3048000" cy="1600200"/>
          </a:xfrm>
          <a:prstGeom prst="rect">
            <a:avLst/>
          </a:prstGeom>
        </p:spPr>
        <p:txBody>
          <a:bodyPr>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Times New Roman" pitchFamily="18" charset="0"/>
              </a:rPr>
              <a:t>Guide Name,</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Times New Roman" pitchFamily="18" charset="0"/>
              </a:rPr>
              <a:t>     </a:t>
            </a:r>
            <a:r>
              <a:rPr kumimoji="0" lang="en-US" sz="22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Mr.K.Jebastin</a:t>
            </a:r>
            <a:r>
              <a:rPr kumimoji="0" lang="en-US" sz="2200" b="0" i="0" u="none" strike="noStrike" kern="1200" cap="none" spc="0" normalizeH="0" baseline="0" noProof="0" dirty="0" smtClean="0">
                <a:ln>
                  <a:noFill/>
                </a:ln>
                <a:solidFill>
                  <a:schemeClr val="tx1"/>
                </a:solidFill>
                <a:effectLst/>
                <a:uLnTx/>
                <a:uFillTx/>
                <a:latin typeface="+mn-lt"/>
                <a:ea typeface="+mn-ea"/>
                <a:cs typeface="Times New Roman" pitchFamily="18" charset="0"/>
              </a:rPr>
              <a:t>,</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Times New Roman" pitchFamily="18" charset="0"/>
              </a:rPr>
              <a:t>     </a:t>
            </a:r>
            <a:r>
              <a:rPr kumimoji="0" lang="en-US" sz="2000" b="0" i="0" u="none" strike="noStrike" kern="1200" cap="none" spc="0" normalizeH="0" baseline="0" noProof="0" dirty="0" smtClean="0">
                <a:ln>
                  <a:noFill/>
                </a:ln>
                <a:solidFill>
                  <a:schemeClr val="tx1"/>
                </a:solidFill>
                <a:effectLst/>
                <a:uLnTx/>
                <a:uFillTx/>
                <a:latin typeface="+mn-lt"/>
                <a:ea typeface="+mn-ea"/>
                <a:cs typeface="Times New Roman" pitchFamily="18" charset="0"/>
              </a:rPr>
              <a:t>Assistant</a:t>
            </a:r>
            <a:r>
              <a:rPr kumimoji="0" lang="en-US" sz="2200" b="0" i="0" u="none" strike="noStrike" kern="1200" cap="none" spc="0" normalizeH="0" baseline="0" noProof="0" dirty="0" smtClean="0">
                <a:ln>
                  <a:noFill/>
                </a:ln>
                <a:solidFill>
                  <a:schemeClr val="tx1"/>
                </a:solidFill>
                <a:effectLst/>
                <a:uLnTx/>
                <a:uFillTx/>
                <a:latin typeface="+mn-lt"/>
                <a:ea typeface="+mn-ea"/>
                <a:cs typeface="Times New Roman" pitchFamily="18" charset="0"/>
              </a:rPr>
              <a:t> </a:t>
            </a:r>
            <a:r>
              <a:rPr kumimoji="0" lang="en-US"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Professor</a:t>
            </a:r>
            <a:r>
              <a:rPr kumimoji="0" lang="en-US" sz="2200" b="0" i="0" u="none" strike="noStrike" kern="1200" cap="none" spc="0" normalizeH="0" baseline="0" noProof="0" dirty="0" smtClean="0">
                <a:ln>
                  <a:noFill/>
                </a:ln>
                <a:solidFill>
                  <a:schemeClr val="tx1"/>
                </a:solidFill>
                <a:effectLst/>
                <a:uLnTx/>
                <a:uFillTx/>
                <a:latin typeface="+mn-lt"/>
                <a:ea typeface="+mn-ea"/>
                <a:cs typeface="Times New Roman" pitchFamily="18" charset="0"/>
              </a:rPr>
              <a:t>,</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Times New Roman" pitchFamily="18" charset="0"/>
              </a:rPr>
              <a:t>     ECE Department.</a:t>
            </a: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Rectangle 4"/>
          <p:cNvSpPr/>
          <p:nvPr/>
        </p:nvSpPr>
        <p:spPr>
          <a:xfrm>
            <a:off x="5220072" y="4581128"/>
            <a:ext cx="3600400" cy="1384995"/>
          </a:xfrm>
          <a:prstGeom prst="rect">
            <a:avLst/>
          </a:prstGeom>
        </p:spPr>
        <p:txBody>
          <a:bodyPr wrap="square">
            <a:spAutoFit/>
          </a:bodyPr>
          <a:lstStyle/>
          <a:p>
            <a:r>
              <a:rPr lang="en-US" sz="2000" dirty="0" smtClean="0"/>
              <a:t>Submitted by,</a:t>
            </a:r>
          </a:p>
          <a:p>
            <a:r>
              <a:rPr lang="en-US" sz="2000" dirty="0" smtClean="0"/>
              <a:t>       </a:t>
            </a:r>
            <a:r>
              <a:rPr lang="en-US" sz="2200" dirty="0" err="1" smtClean="0"/>
              <a:t>G.Mariselvam</a:t>
            </a:r>
            <a:r>
              <a:rPr lang="en-US" sz="2000" dirty="0" smtClean="0"/>
              <a:t> </a:t>
            </a:r>
          </a:p>
          <a:p>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1905017</a:t>
            </a:r>
          </a:p>
          <a:p>
            <a:r>
              <a:rPr lang="en-US" sz="2000" dirty="0" smtClean="0"/>
              <a:t>       IV – ECE </a:t>
            </a:r>
            <a:endParaRPr lang="en-US" sz="2000" dirty="0"/>
          </a:p>
        </p:txBody>
      </p:sp>
      <p:sp>
        <p:nvSpPr>
          <p:cNvPr id="7" name="Rectangle 6"/>
          <p:cNvSpPr/>
          <p:nvPr/>
        </p:nvSpPr>
        <p:spPr>
          <a:xfrm>
            <a:off x="971600" y="2708920"/>
            <a:ext cx="7416824" cy="830997"/>
          </a:xfrm>
          <a:prstGeom prst="rect">
            <a:avLst/>
          </a:prstGeom>
        </p:spPr>
        <p:txBody>
          <a:bodyPr wrap="square">
            <a:spAutoFit/>
          </a:bodyPr>
          <a:lstStyle/>
          <a:p>
            <a:pPr algn="ctr"/>
            <a:r>
              <a:rPr lang="en-IN" sz="2400" b="1" dirty="0" smtClean="0">
                <a:latin typeface="Times New Roman" pitchFamily="18" charset="0"/>
                <a:cs typeface="Times New Roman" pitchFamily="18" charset="0"/>
              </a:rPr>
              <a:t>ATM Vehicle Location Privacy and Security using End-to-End Quantum Key Cryptosystems</a:t>
            </a:r>
            <a:endParaRPr lang="en-US" sz="2400" dirty="0">
              <a:latin typeface="Times New Roman" pitchFamily="18" charset="0"/>
              <a:cs typeface="Times New Roman" pitchFamily="18" charset="0"/>
            </a:endParaRPr>
          </a:p>
        </p:txBody>
      </p:sp>
      <p:pic>
        <p:nvPicPr>
          <p:cNvPr id="9" name="Picture 8" descr="https://www.psncet.ac.in/images/logo/psn123.png"/>
          <p:cNvPicPr>
            <a:picLocks noChangeAspect="1" noChangeArrowheads="1"/>
          </p:cNvPicPr>
          <p:nvPr/>
        </p:nvPicPr>
        <p:blipFill>
          <a:blip r:embed="rId2" cstate="print">
            <a:extLst>
              <a:ext uri="{28A0092B-C50C-407E-A947-70E740481C1C}">
                <a14:useLocalDpi xmlns:a14="http://schemas.microsoft.com/office/drawing/2010/main" xmlns:lc="http://schemas.openxmlformats.org/drawingml/2006/lockedCanvas" xmlns="" val="0"/>
              </a:ext>
            </a:extLst>
          </a:blip>
          <a:srcRect/>
          <a:stretch>
            <a:fillRect/>
          </a:stretch>
        </p:blipFill>
        <p:spPr bwMode="auto">
          <a:xfrm>
            <a:off x="395536" y="908720"/>
            <a:ext cx="8280920" cy="1313271"/>
          </a:xfrm>
          <a:prstGeom prst="rect">
            <a:avLst/>
          </a:prstGeom>
          <a:noFill/>
          <a:extLst>
            <a:ext uri="{909E8E84-426E-40DD-AFC4-6F175D3DCCD1}">
              <a14:hiddenFill xmlns:a14="http://schemas.microsoft.com/office/drawing/2010/main" xmlns:lc="http://schemas.openxmlformats.org/drawingml/2006/lockedCanvas" xmlns="">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908720"/>
            <a:ext cx="8075240" cy="1152128"/>
          </a:xfrm>
        </p:spPr>
        <p:txBody>
          <a:bodyPr>
            <a:normAutofit fontScale="90000"/>
          </a:bodyPr>
          <a:lstStyle/>
          <a:p>
            <a:r>
              <a:rPr lang="en-IN" sz="4000" b="1" dirty="0" smtClean="0"/>
              <a:t>Block Diagram</a:t>
            </a:r>
            <a:r>
              <a:rPr lang="en-US" sz="4000" dirty="0"/>
              <a:t/>
            </a:r>
            <a:br>
              <a:rPr lang="en-US" sz="4000" dirty="0"/>
            </a:br>
            <a:endParaRPr lang="en-US" sz="4000" dirty="0"/>
          </a:p>
        </p:txBody>
      </p:sp>
      <p:pic>
        <p:nvPicPr>
          <p:cNvPr id="7" name="Content Placeholder 6" descr="Screenshot (10).png"/>
          <p:cNvPicPr>
            <a:picLocks noGrp="1" noChangeAspect="1"/>
          </p:cNvPicPr>
          <p:nvPr>
            <p:ph idx="1"/>
          </p:nvPr>
        </p:nvPicPr>
        <p:blipFill>
          <a:blip r:embed="rId2" cstate="print"/>
          <a:stretch>
            <a:fillRect/>
          </a:stretch>
        </p:blipFill>
        <p:spPr>
          <a:xfrm>
            <a:off x="2831232" y="1935163"/>
            <a:ext cx="3481536" cy="438943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908720"/>
            <a:ext cx="8075240" cy="1152128"/>
          </a:xfrm>
        </p:spPr>
        <p:txBody>
          <a:bodyPr>
            <a:normAutofit fontScale="90000"/>
          </a:bodyPr>
          <a:lstStyle/>
          <a:p>
            <a:r>
              <a:rPr lang="en-IN" sz="4000" b="1" dirty="0"/>
              <a:t>System Architecture</a:t>
            </a:r>
            <a:r>
              <a:rPr lang="en-US" sz="4000" dirty="0"/>
              <a:t/>
            </a:r>
            <a:br>
              <a:rPr lang="en-US" sz="4000" dirty="0"/>
            </a:br>
            <a:endParaRPr lang="en-US" sz="4000" dirty="0"/>
          </a:p>
        </p:txBody>
      </p:sp>
      <p:pic>
        <p:nvPicPr>
          <p:cNvPr id="5" name="Content Placeholder 4" descr="Screenshot (11).png"/>
          <p:cNvPicPr>
            <a:picLocks noGrp="1" noChangeAspect="1"/>
          </p:cNvPicPr>
          <p:nvPr>
            <p:ph idx="1"/>
          </p:nvPr>
        </p:nvPicPr>
        <p:blipFill>
          <a:blip r:embed="rId2" cstate="print"/>
          <a:stretch>
            <a:fillRect/>
          </a:stretch>
        </p:blipFill>
        <p:spPr>
          <a:xfrm>
            <a:off x="3043763" y="1935163"/>
            <a:ext cx="3056474" cy="4389437"/>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268329-1DFC-4842-93C0-CF2C5E1DA0A7}"/>
              </a:ext>
            </a:extLst>
          </p:cNvPr>
          <p:cNvSpPr>
            <a:spLocks noGrp="1"/>
          </p:cNvSpPr>
          <p:nvPr>
            <p:ph type="title"/>
          </p:nvPr>
        </p:nvSpPr>
        <p:spPr>
          <a:xfrm>
            <a:off x="683568" y="548680"/>
            <a:ext cx="8229600" cy="1143000"/>
          </a:xfrm>
        </p:spPr>
        <p:txBody>
          <a:bodyPr/>
          <a:lstStyle/>
          <a:p>
            <a:r>
              <a:rPr lang="en-US" sz="4000" b="1" dirty="0" smtClean="0">
                <a:cs typeface="Times New Roman" panose="02020603050405020304" pitchFamily="18" charset="0"/>
              </a:rPr>
              <a:t>Software</a:t>
            </a:r>
            <a:r>
              <a:rPr lang="en-US" b="1" dirty="0" smtClean="0">
                <a:cs typeface="Times New Roman" panose="02020603050405020304" pitchFamily="18" charset="0"/>
              </a:rPr>
              <a:t> </a:t>
            </a:r>
            <a:r>
              <a:rPr lang="en-US" sz="4000" b="1" dirty="0" smtClean="0">
                <a:cs typeface="Times New Roman" panose="02020603050405020304" pitchFamily="18" charset="0"/>
              </a:rPr>
              <a:t>Specification</a:t>
            </a:r>
            <a:endParaRPr lang="en-IN" sz="4000" b="1" dirty="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FAC72066-4815-4C55-926A-5E73BE97EE90}"/>
              </a:ext>
            </a:extLst>
          </p:cNvPr>
          <p:cNvSpPr>
            <a:spLocks noGrp="1"/>
          </p:cNvSpPr>
          <p:nvPr>
            <p:ph idx="1"/>
          </p:nvPr>
        </p:nvSpPr>
        <p:spPr>
          <a:xfrm>
            <a:off x="1259632" y="2060848"/>
            <a:ext cx="4824536" cy="3312368"/>
          </a:xfrm>
        </p:spPr>
        <p:txBody>
          <a:bodyPr>
            <a:noAutofit/>
          </a:bodyPr>
          <a:lstStyle/>
          <a:p>
            <a:pPr lvl="0">
              <a:lnSpc>
                <a:spcPct val="150000"/>
              </a:lnSpc>
              <a:buFont typeface="Wingdings" pitchFamily="2" charset="2"/>
              <a:buChar char="Ø"/>
            </a:pPr>
            <a:r>
              <a:rPr lang="en-IN" sz="2100" dirty="0" smtClean="0">
                <a:latin typeface="Times New Roman" pitchFamily="18" charset="0"/>
                <a:cs typeface="Times New Roman" pitchFamily="18" charset="0"/>
              </a:rPr>
              <a:t>PHP 5</a:t>
            </a:r>
            <a:endParaRPr lang="en-US" sz="2100" dirty="0" smtClean="0">
              <a:latin typeface="Times New Roman" pitchFamily="18" charset="0"/>
              <a:cs typeface="Times New Roman" pitchFamily="18" charset="0"/>
            </a:endParaRPr>
          </a:p>
          <a:p>
            <a:pPr lvl="0">
              <a:lnSpc>
                <a:spcPct val="150000"/>
              </a:lnSpc>
              <a:buFont typeface="Wingdings" pitchFamily="2" charset="2"/>
              <a:buChar char="Ø"/>
            </a:pPr>
            <a:r>
              <a:rPr lang="en-IN" sz="2100" dirty="0" err="1" smtClean="0">
                <a:latin typeface="Times New Roman" pitchFamily="18" charset="0"/>
                <a:cs typeface="Times New Roman" pitchFamily="18" charset="0"/>
              </a:rPr>
              <a:t>MySQL</a:t>
            </a:r>
            <a:r>
              <a:rPr lang="en-IN" sz="2100" dirty="0" smtClean="0">
                <a:latin typeface="Times New Roman" pitchFamily="18" charset="0"/>
                <a:cs typeface="Times New Roman" pitchFamily="18" charset="0"/>
              </a:rPr>
              <a:t> </a:t>
            </a:r>
            <a:endParaRPr lang="en-US" sz="2100" dirty="0" smtClean="0">
              <a:latin typeface="Times New Roman" pitchFamily="18" charset="0"/>
              <a:cs typeface="Times New Roman" pitchFamily="18" charset="0"/>
            </a:endParaRPr>
          </a:p>
          <a:p>
            <a:pPr lvl="0">
              <a:lnSpc>
                <a:spcPct val="150000"/>
              </a:lnSpc>
              <a:buFont typeface="Wingdings" pitchFamily="2" charset="2"/>
              <a:buChar char="Ø"/>
            </a:pPr>
            <a:r>
              <a:rPr lang="en-IN" sz="2100" dirty="0" smtClean="0">
                <a:latin typeface="Times New Roman" pitchFamily="18" charset="0"/>
                <a:cs typeface="Times New Roman" pitchFamily="18" charset="0"/>
              </a:rPr>
              <a:t>WAMP Server 2.0 </a:t>
            </a:r>
            <a:endParaRPr lang="en-US" sz="2100" dirty="0" smtClean="0">
              <a:latin typeface="Times New Roman" pitchFamily="18" charset="0"/>
              <a:cs typeface="Times New Roman" pitchFamily="18" charset="0"/>
            </a:endParaRPr>
          </a:p>
          <a:p>
            <a:pPr lvl="0">
              <a:lnSpc>
                <a:spcPct val="150000"/>
              </a:lnSpc>
              <a:buFont typeface="Wingdings" pitchFamily="2" charset="2"/>
              <a:buChar char="Ø"/>
            </a:pPr>
            <a:r>
              <a:rPr lang="en-IN" sz="2100" dirty="0" smtClean="0">
                <a:latin typeface="Times New Roman" pitchFamily="18" charset="0"/>
                <a:cs typeface="Times New Roman" pitchFamily="18" charset="0"/>
              </a:rPr>
              <a:t>Macromedia </a:t>
            </a:r>
            <a:r>
              <a:rPr lang="en-IN" sz="2100" dirty="0" err="1" smtClean="0">
                <a:latin typeface="Times New Roman" pitchFamily="18" charset="0"/>
                <a:cs typeface="Times New Roman" pitchFamily="18" charset="0"/>
              </a:rPr>
              <a:t>Dreamviewer</a:t>
            </a:r>
            <a:r>
              <a:rPr lang="en-IN" sz="2100" dirty="0" smtClean="0">
                <a:latin typeface="Times New Roman" pitchFamily="18" charset="0"/>
                <a:cs typeface="Times New Roman" pitchFamily="18" charset="0"/>
              </a:rPr>
              <a:t> 8 IDE</a:t>
            </a:r>
            <a:endParaRPr lang="en-US" sz="2100" dirty="0" smtClean="0">
              <a:latin typeface="Times New Roman" pitchFamily="18" charset="0"/>
              <a:cs typeface="Times New Roman" pitchFamily="18" charset="0"/>
            </a:endParaRPr>
          </a:p>
          <a:p>
            <a:pPr lvl="0">
              <a:lnSpc>
                <a:spcPct val="150000"/>
              </a:lnSpc>
              <a:buFont typeface="Wingdings" pitchFamily="2" charset="2"/>
              <a:buChar char="Ø"/>
            </a:pPr>
            <a:r>
              <a:rPr lang="en-IN" sz="2100" dirty="0" smtClean="0">
                <a:latin typeface="Times New Roman" pitchFamily="18" charset="0"/>
                <a:cs typeface="Times New Roman" pitchFamily="18" charset="0"/>
              </a:rPr>
              <a:t>Embedded C</a:t>
            </a:r>
            <a:endParaRPr lang="en-US" sz="2100" dirty="0" smtClean="0">
              <a:latin typeface="Times New Roman" pitchFamily="18" charset="0"/>
              <a:cs typeface="Times New Roman" pitchFamily="18" charset="0"/>
            </a:endParaRPr>
          </a:p>
          <a:p>
            <a:pPr>
              <a:lnSpc>
                <a:spcPct val="150000"/>
              </a:lnSpc>
              <a:buNone/>
            </a:pPr>
            <a:endParaRPr lang="en-US" sz="2100" dirty="0" smtClean="0">
              <a:latin typeface="Times New Roman" pitchFamily="18" charset="0"/>
              <a:cs typeface="Times New Roman" pitchFamily="18" charset="0"/>
            </a:endParaRPr>
          </a:p>
          <a:p>
            <a:pPr>
              <a:lnSpc>
                <a:spcPct val="150000"/>
              </a:lnSpc>
              <a:spcBef>
                <a:spcPts val="3000"/>
              </a:spcBef>
              <a:buFont typeface="Wingdings" pitchFamily="2" charset="2"/>
              <a:buChar char="Ø"/>
            </a:pPr>
            <a:endParaRPr lang="en-IN" sz="2100" dirty="0">
              <a:latin typeface="Times New Roman" pitchFamily="18" charset="0"/>
              <a:cs typeface="Times New Roman" pitchFamily="18" charset="0"/>
            </a:endParaRPr>
          </a:p>
        </p:txBody>
      </p:sp>
    </p:spTree>
    <p:extLst>
      <p:ext uri="{BB962C8B-B14F-4D97-AF65-F5344CB8AC3E}">
        <p14:creationId xmlns="" xmlns:p14="http://schemas.microsoft.com/office/powerpoint/2010/main" val="42034733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268329-1DFC-4842-93C0-CF2C5E1DA0A7}"/>
              </a:ext>
            </a:extLst>
          </p:cNvPr>
          <p:cNvSpPr>
            <a:spLocks noGrp="1"/>
          </p:cNvSpPr>
          <p:nvPr>
            <p:ph type="title"/>
          </p:nvPr>
        </p:nvSpPr>
        <p:spPr>
          <a:xfrm>
            <a:off x="683568" y="548680"/>
            <a:ext cx="8229600" cy="1143000"/>
          </a:xfrm>
        </p:spPr>
        <p:txBody>
          <a:bodyPr/>
          <a:lstStyle/>
          <a:p>
            <a:r>
              <a:rPr lang="en-US" sz="4000" b="1" dirty="0" smtClean="0">
                <a:cs typeface="Times New Roman" panose="02020603050405020304" pitchFamily="18" charset="0"/>
              </a:rPr>
              <a:t>Hardware Specification</a:t>
            </a:r>
            <a:endParaRPr lang="en-IN" sz="4000" b="1" dirty="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FAC72066-4815-4C55-926A-5E73BE97EE90}"/>
              </a:ext>
            </a:extLst>
          </p:cNvPr>
          <p:cNvSpPr>
            <a:spLocks noGrp="1"/>
          </p:cNvSpPr>
          <p:nvPr>
            <p:ph idx="1"/>
          </p:nvPr>
        </p:nvSpPr>
        <p:spPr>
          <a:xfrm>
            <a:off x="1259632" y="2060848"/>
            <a:ext cx="4824536" cy="2304256"/>
          </a:xfrm>
        </p:spPr>
        <p:txBody>
          <a:bodyPr>
            <a:noAutofit/>
          </a:bodyPr>
          <a:lstStyle/>
          <a:p>
            <a:pPr lvl="0">
              <a:lnSpc>
                <a:spcPct val="150000"/>
              </a:lnSpc>
              <a:buFont typeface="Wingdings" pitchFamily="2" charset="2"/>
              <a:buChar char="Ø"/>
            </a:pPr>
            <a:r>
              <a:rPr lang="en-IN" sz="2100" dirty="0" err="1" smtClean="0">
                <a:latin typeface="Times New Roman" pitchFamily="18" charset="0"/>
                <a:cs typeface="Times New Roman" pitchFamily="18" charset="0"/>
              </a:rPr>
              <a:t>Nano</a:t>
            </a:r>
            <a:r>
              <a:rPr lang="en-IN" sz="2100" dirty="0" smtClean="0">
                <a:latin typeface="Times New Roman" pitchFamily="18" charset="0"/>
                <a:cs typeface="Times New Roman" pitchFamily="18" charset="0"/>
              </a:rPr>
              <a:t> GPS</a:t>
            </a:r>
          </a:p>
          <a:p>
            <a:pPr lvl="0">
              <a:lnSpc>
                <a:spcPct val="150000"/>
              </a:lnSpc>
              <a:buFont typeface="Wingdings" pitchFamily="2" charset="2"/>
              <a:buChar char="Ø"/>
            </a:pPr>
            <a:r>
              <a:rPr lang="en-IN" sz="2100" dirty="0" smtClean="0">
                <a:latin typeface="Times New Roman" pitchFamily="18" charset="0"/>
                <a:cs typeface="Times New Roman" pitchFamily="18" charset="0"/>
              </a:rPr>
              <a:t>Esp8266</a:t>
            </a:r>
          </a:p>
          <a:p>
            <a:pPr>
              <a:lnSpc>
                <a:spcPct val="150000"/>
              </a:lnSpc>
              <a:buNone/>
            </a:pPr>
            <a:endParaRPr lang="en-US" sz="2100" dirty="0" smtClean="0">
              <a:latin typeface="Times New Roman" pitchFamily="18" charset="0"/>
              <a:cs typeface="Times New Roman" pitchFamily="18" charset="0"/>
            </a:endParaRPr>
          </a:p>
          <a:p>
            <a:pPr>
              <a:lnSpc>
                <a:spcPct val="150000"/>
              </a:lnSpc>
              <a:spcBef>
                <a:spcPts val="3000"/>
              </a:spcBef>
              <a:buFont typeface="Wingdings" pitchFamily="2" charset="2"/>
              <a:buChar char="Ø"/>
            </a:pPr>
            <a:endParaRPr lang="en-IN" sz="2100" dirty="0">
              <a:latin typeface="Times New Roman" pitchFamily="18" charset="0"/>
              <a:cs typeface="Times New Roman" pitchFamily="18" charset="0"/>
            </a:endParaRPr>
          </a:p>
        </p:txBody>
      </p:sp>
    </p:spTree>
    <p:extLst>
      <p:ext uri="{BB962C8B-B14F-4D97-AF65-F5344CB8AC3E}">
        <p14:creationId xmlns="" xmlns:p14="http://schemas.microsoft.com/office/powerpoint/2010/main" val="42034733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20230424115004 (1).jpg"/>
          <p:cNvPicPr/>
          <p:nvPr/>
        </p:nvPicPr>
        <p:blipFill>
          <a:blip r:embed="rId2" cstate="print"/>
          <a:stretch>
            <a:fillRect/>
          </a:stretch>
        </p:blipFill>
        <p:spPr>
          <a:xfrm>
            <a:off x="2771800" y="2060847"/>
            <a:ext cx="3600400" cy="4176465"/>
          </a:xfrm>
          <a:prstGeom prst="rect">
            <a:avLst/>
          </a:prstGeom>
        </p:spPr>
      </p:pic>
      <p:sp>
        <p:nvSpPr>
          <p:cNvPr id="3" name="Rectangle 2"/>
          <p:cNvSpPr/>
          <p:nvPr/>
        </p:nvSpPr>
        <p:spPr>
          <a:xfrm>
            <a:off x="2843808" y="1052736"/>
            <a:ext cx="3169329" cy="523220"/>
          </a:xfrm>
          <a:prstGeom prst="rect">
            <a:avLst/>
          </a:prstGeom>
        </p:spPr>
        <p:txBody>
          <a:bodyPr wrap="none">
            <a:spAutoFit/>
          </a:bodyPr>
          <a:lstStyle/>
          <a:p>
            <a:r>
              <a:rPr lang="en-US" sz="2800" b="1" dirty="0" smtClean="0">
                <a:solidFill>
                  <a:schemeClr val="tx2"/>
                </a:solidFill>
                <a:cs typeface="Times New Roman" panose="02020603050405020304" pitchFamily="18" charset="0"/>
              </a:rPr>
              <a:t>Hardware Output</a:t>
            </a:r>
            <a:endParaRPr lang="en-US" sz="2800" dirty="0">
              <a:solidFill>
                <a:schemeClr val="tx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22775" y="1124744"/>
            <a:ext cx="3452805" cy="646331"/>
          </a:xfrm>
          <a:prstGeom prst="rect">
            <a:avLst/>
          </a:prstGeom>
        </p:spPr>
        <p:txBody>
          <a:bodyPr wrap="none">
            <a:spAutoFit/>
          </a:bodyPr>
          <a:lstStyle/>
          <a:p>
            <a:pPr algn="ctr"/>
            <a:r>
              <a:rPr lang="en-IN" sz="3600" b="1" dirty="0" smtClean="0"/>
              <a:t>Project Output</a:t>
            </a:r>
            <a:endParaRPr lang="en-US" sz="3600" b="1" dirty="0"/>
          </a:p>
        </p:txBody>
      </p:sp>
      <p:sp>
        <p:nvSpPr>
          <p:cNvPr id="3" name="Rectangle 2"/>
          <p:cNvSpPr/>
          <p:nvPr/>
        </p:nvSpPr>
        <p:spPr>
          <a:xfrm>
            <a:off x="971600" y="2481447"/>
            <a:ext cx="7704856" cy="1883657"/>
          </a:xfrm>
          <a:prstGeom prst="rect">
            <a:avLst/>
          </a:prstGeom>
        </p:spPr>
        <p:txBody>
          <a:bodyPr wrap="square">
            <a:sp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Achieves the unlinkable anonymity of vehicles for outsiders and inside RSUs and NSP and unlinkability between the location, start point, destination, route information and PII to preserve the privacy of the route related information.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47864" y="1052736"/>
            <a:ext cx="2105513" cy="523220"/>
          </a:xfrm>
          <a:prstGeom prst="rect">
            <a:avLst/>
          </a:prstGeom>
        </p:spPr>
        <p:txBody>
          <a:bodyPr wrap="none">
            <a:spAutoFit/>
          </a:bodyPr>
          <a:lstStyle/>
          <a:p>
            <a:r>
              <a:rPr lang="en-US" sz="2800" b="1" dirty="0" smtClean="0">
                <a:solidFill>
                  <a:schemeClr val="tx2"/>
                </a:solidFill>
                <a:cs typeface="Times New Roman" panose="02020603050405020304" pitchFamily="18" charset="0"/>
              </a:rPr>
              <a:t>Conclusion</a:t>
            </a:r>
            <a:endParaRPr lang="en-US" sz="2800" dirty="0">
              <a:solidFill>
                <a:schemeClr val="tx2"/>
              </a:solidFill>
            </a:endParaRPr>
          </a:p>
        </p:txBody>
      </p:sp>
      <p:sp>
        <p:nvSpPr>
          <p:cNvPr id="6" name="Content Placeholder 5"/>
          <p:cNvSpPr>
            <a:spLocks noGrp="1"/>
          </p:cNvSpPr>
          <p:nvPr>
            <p:ph idx="1"/>
          </p:nvPr>
        </p:nvSpPr>
        <p:spPr/>
        <p:txBody>
          <a:bodyPr>
            <a:normAutofit fontScale="77500" lnSpcReduction="20000"/>
          </a:bodyPr>
          <a:lstStyle/>
          <a:p>
            <a:pPr algn="just">
              <a:lnSpc>
                <a:spcPct val="150000"/>
              </a:lnSpc>
            </a:pPr>
            <a:r>
              <a:rPr lang="en-IN" dirty="0" smtClean="0">
                <a:latin typeface="Times New Roman" panose="02020603050405020304" pitchFamily="18" charset="0"/>
                <a:cs typeface="Times New Roman" panose="02020603050405020304" pitchFamily="18" charset="0"/>
              </a:rPr>
              <a:t>IoT is essentially important to improve the quality of human life by the interconnection of different technologies, smart devices, and applications.</a:t>
            </a:r>
          </a:p>
          <a:p>
            <a:pPr algn="just">
              <a:lnSpc>
                <a:spcPct val="150000"/>
              </a:lnSpc>
            </a:pPr>
            <a:r>
              <a:rPr lang="en-IN" dirty="0" smtClean="0">
                <a:latin typeface="Times New Roman" panose="02020603050405020304" pitchFamily="18" charset="0"/>
                <a:cs typeface="Times New Roman" panose="02020603050405020304" pitchFamily="18" charset="0"/>
              </a:rPr>
              <a:t> At present, ATM vehicle location privacy protection methods play an important role in </a:t>
            </a:r>
            <a:r>
              <a:rPr lang="en-IN" dirty="0" err="1" smtClean="0">
                <a:latin typeface="Times New Roman" panose="02020603050405020304" pitchFamily="18" charset="0"/>
                <a:cs typeface="Times New Roman" panose="02020603050405020304" pitchFamily="18" charset="0"/>
              </a:rPr>
              <a:t>IoV</a:t>
            </a:r>
            <a:r>
              <a:rPr lang="en-IN" dirty="0" smtClean="0">
                <a:latin typeface="Times New Roman" panose="02020603050405020304" pitchFamily="18" charset="0"/>
                <a:cs typeface="Times New Roman" panose="02020603050405020304" pitchFamily="18" charset="0"/>
              </a:rPr>
              <a:t>  systems, as they can improve the system and increase Banks’ viscosity.</a:t>
            </a:r>
          </a:p>
          <a:p>
            <a:pPr algn="just">
              <a:lnSpc>
                <a:spcPct val="150000"/>
              </a:lnSpc>
            </a:pPr>
            <a:r>
              <a:rPr lang="en-IN" dirty="0" smtClean="0">
                <a:latin typeface="Times New Roman" panose="02020603050405020304" pitchFamily="18" charset="0"/>
                <a:cs typeface="Times New Roman" panose="02020603050405020304" pitchFamily="18" charset="0"/>
              </a:rPr>
              <a:t>Data privacy security of a single vehicle. Compared with representative multi-vehicle aggregation solutions, we not only achieve message privacy, confidentiality, integrity, forward and backward security, anti-man in attack and redial attack, but also achieve multi-dimensional aggregation, CCA security and anti-quantum attack.</a:t>
            </a:r>
            <a:endParaRPr lang="en-US"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7624" y="1052736"/>
            <a:ext cx="2865528" cy="707886"/>
          </a:xfrm>
          <a:prstGeom prst="rect">
            <a:avLst/>
          </a:prstGeom>
        </p:spPr>
        <p:txBody>
          <a:bodyPr wrap="none">
            <a:spAutoFit/>
          </a:bodyPr>
          <a:lstStyle/>
          <a:p>
            <a:pPr algn="ctr"/>
            <a:r>
              <a:rPr lang="en-US" sz="4000" b="1" dirty="0" smtClean="0">
                <a:solidFill>
                  <a:schemeClr val="tx2"/>
                </a:solidFill>
                <a:latin typeface="+mj-lt"/>
                <a:cs typeface="Times New Roman" panose="02020603050405020304" pitchFamily="18" charset="0"/>
              </a:rPr>
              <a:t> Screenshots</a:t>
            </a:r>
            <a:endParaRPr lang="en-US" sz="4000" dirty="0">
              <a:solidFill>
                <a:schemeClr val="tx2"/>
              </a:solidFill>
              <a:latin typeface="+mj-lt"/>
            </a:endParaRPr>
          </a:p>
        </p:txBody>
      </p:sp>
      <p:pic>
        <p:nvPicPr>
          <p:cNvPr id="3" name="Picture 2"/>
          <p:cNvPicPr/>
          <p:nvPr/>
        </p:nvPicPr>
        <p:blipFill>
          <a:blip r:embed="rId2" cstate="print"/>
          <a:stretch>
            <a:fillRect/>
          </a:stretch>
        </p:blipFill>
        <p:spPr>
          <a:xfrm>
            <a:off x="1792818" y="2149321"/>
            <a:ext cx="5731510" cy="3223895"/>
          </a:xfrm>
          <a:prstGeom prst="rect">
            <a:avLst/>
          </a:prstGeom>
        </p:spPr>
      </p:pic>
      <p:sp>
        <p:nvSpPr>
          <p:cNvPr id="6145" name="Rectangle 1"/>
          <p:cNvSpPr>
            <a:spLocks noChangeArrowheads="1"/>
          </p:cNvSpPr>
          <p:nvPr/>
        </p:nvSpPr>
        <p:spPr bwMode="auto">
          <a:xfrm>
            <a:off x="3923928" y="5661248"/>
            <a:ext cx="1056700"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Home Page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tretch>
            <a:fillRect/>
          </a:stretch>
        </p:blipFill>
        <p:spPr>
          <a:xfrm>
            <a:off x="1706245" y="1817052"/>
            <a:ext cx="5731510" cy="3223895"/>
          </a:xfrm>
          <a:prstGeom prst="rect">
            <a:avLst/>
          </a:prstGeom>
        </p:spPr>
      </p:pic>
      <p:sp>
        <p:nvSpPr>
          <p:cNvPr id="3" name="Rectangle 2"/>
          <p:cNvSpPr/>
          <p:nvPr/>
        </p:nvSpPr>
        <p:spPr>
          <a:xfrm>
            <a:off x="3563888" y="5157192"/>
            <a:ext cx="1127232" cy="307777"/>
          </a:xfrm>
          <a:prstGeom prst="rect">
            <a:avLst/>
          </a:prstGeom>
        </p:spPr>
        <p:txBody>
          <a:bodyPr wrap="none">
            <a:spAutoFit/>
          </a:bodyPr>
          <a:lstStyle/>
          <a:p>
            <a:r>
              <a:rPr lang="en-IN" sz="1400" b="1" dirty="0" smtClean="0">
                <a:latin typeface="Times New Roman" pitchFamily="18" charset="0"/>
                <a:cs typeface="Times New Roman" pitchFamily="18" charset="0"/>
              </a:rPr>
              <a:t>Data </a:t>
            </a:r>
            <a:r>
              <a:rPr lang="en-IN" sz="1400" b="1" dirty="0" err="1" smtClean="0">
                <a:latin typeface="Times New Roman" pitchFamily="18" charset="0"/>
                <a:cs typeface="Times New Roman" pitchFamily="18" charset="0"/>
              </a:rPr>
              <a:t>Center</a:t>
            </a:r>
            <a:endParaRPr lang="en-US" sz="14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tretch>
            <a:fillRect/>
          </a:stretch>
        </p:blipFill>
        <p:spPr>
          <a:xfrm>
            <a:off x="1706245" y="1817052"/>
            <a:ext cx="5731510" cy="3223895"/>
          </a:xfrm>
          <a:prstGeom prst="rect">
            <a:avLst/>
          </a:prstGeom>
        </p:spPr>
      </p:pic>
      <p:sp>
        <p:nvSpPr>
          <p:cNvPr id="3" name="Rectangle 2"/>
          <p:cNvSpPr/>
          <p:nvPr/>
        </p:nvSpPr>
        <p:spPr>
          <a:xfrm>
            <a:off x="4139952" y="5157192"/>
            <a:ext cx="1509324" cy="307777"/>
          </a:xfrm>
          <a:prstGeom prst="rect">
            <a:avLst/>
          </a:prstGeom>
        </p:spPr>
        <p:txBody>
          <a:bodyPr wrap="none">
            <a:spAutoFit/>
          </a:bodyPr>
          <a:lstStyle/>
          <a:p>
            <a:pPr algn="ctr"/>
            <a:r>
              <a:rPr lang="en-IN" sz="1400" b="1" dirty="0" smtClean="0">
                <a:latin typeface="Times New Roman" pitchFamily="18" charset="0"/>
                <a:cs typeface="Times New Roman" pitchFamily="18" charset="0"/>
              </a:rPr>
              <a:t>ATM Van Details</a:t>
            </a:r>
            <a:endParaRPr lang="en-US" sz="1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04088"/>
            <a:ext cx="8435280" cy="1428768"/>
          </a:xfrm>
        </p:spPr>
        <p:txBody>
          <a:bodyPr>
            <a:normAutofit fontScale="90000"/>
          </a:bodyPr>
          <a:lstStyle/>
          <a:p>
            <a:pPr algn="ctr"/>
            <a:r>
              <a:rPr lang="en-IN" b="1" dirty="0"/>
              <a:t>Abstract</a:t>
            </a:r>
            <a:r>
              <a:rPr lang="en-US" dirty="0"/>
              <a:t/>
            </a:r>
            <a:br>
              <a:rPr lang="en-US" dirty="0"/>
            </a:br>
            <a:endParaRPr lang="en-US" dirty="0"/>
          </a:p>
        </p:txBody>
      </p:sp>
      <p:sp>
        <p:nvSpPr>
          <p:cNvPr id="4" name="Content Placeholder 3"/>
          <p:cNvSpPr>
            <a:spLocks noGrp="1"/>
          </p:cNvSpPr>
          <p:nvPr>
            <p:ph idx="1"/>
          </p:nvPr>
        </p:nvSpPr>
        <p:spPr/>
        <p:txBody>
          <a:bodyPr>
            <a:normAutofit/>
          </a:bodyPr>
          <a:lstStyle/>
          <a:p>
            <a:pPr algn="just">
              <a:buFont typeface="Wingdings" pitchFamily="2" charset="2"/>
              <a:buChar char="Ø"/>
            </a:pPr>
            <a:r>
              <a:rPr lang="en-IN" sz="2000" dirty="0">
                <a:latin typeface="Times New Roman" pitchFamily="18" charset="0"/>
                <a:cs typeface="Times New Roman" pitchFamily="18" charset="0"/>
              </a:rPr>
              <a:t>Internet-of-things (IoT) is the latest revolution in electronic industry after internet. Smart appliances, portable computing devices, mobile phones and handheld system dominates in IoT, because a large portion of world population use it</a:t>
            </a:r>
            <a:r>
              <a:rPr lang="en-IN" sz="2000" dirty="0" smtClean="0">
                <a:latin typeface="Times New Roman" pitchFamily="18" charset="0"/>
                <a:cs typeface="Times New Roman" pitchFamily="18" charset="0"/>
              </a:rPr>
              <a:t>.</a:t>
            </a:r>
          </a:p>
          <a:p>
            <a:pPr algn="just">
              <a:buFont typeface="Wingdings" pitchFamily="2" charset="2"/>
              <a:buChar char="Ø"/>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Major applications, mainly financial, e-commerce, information security and sensitive data-communication need special attention in terms of security</a:t>
            </a:r>
            <a:r>
              <a:rPr lang="en-IN" sz="2000" dirty="0" smtClean="0">
                <a:latin typeface="Times New Roman" pitchFamily="18" charset="0"/>
                <a:cs typeface="Times New Roman" pitchFamily="18" charset="0"/>
              </a:rPr>
              <a:t>.</a:t>
            </a:r>
          </a:p>
          <a:p>
            <a:pPr algn="just">
              <a:buFont typeface="Wingdings" pitchFamily="2" charset="2"/>
              <a:buChar char="Ø"/>
            </a:pPr>
            <a:r>
              <a:rPr lang="en-IN" sz="2000" dirty="0">
                <a:latin typeface="Times New Roman" pitchFamily="18" charset="0"/>
                <a:cs typeface="Times New Roman" pitchFamily="18" charset="0"/>
              </a:rPr>
              <a:t>In this project, </a:t>
            </a:r>
            <a:r>
              <a:rPr lang="en-IN" sz="2000" dirty="0" smtClean="0">
                <a:latin typeface="Times New Roman" pitchFamily="18" charset="0"/>
                <a:cs typeface="Times New Roman" pitchFamily="18" charset="0"/>
              </a:rPr>
              <a:t>propose </a:t>
            </a:r>
            <a:r>
              <a:rPr lang="en-IN" sz="2000" dirty="0">
                <a:latin typeface="Times New Roman" pitchFamily="18" charset="0"/>
                <a:cs typeface="Times New Roman" pitchFamily="18" charset="0"/>
              </a:rPr>
              <a:t>a novel lightweight IoT device authentication, encryption, and key distribution approach using Quantum Key Cryptosystems</a:t>
            </a:r>
            <a:r>
              <a:rPr lang="en-IN" sz="2000" dirty="0" smtClean="0">
                <a:latin typeface="Times New Roman" pitchFamily="18" charset="0"/>
                <a:cs typeface="Times New Roman" pitchFamily="18" charset="0"/>
              </a:rPr>
              <a:t>.</a:t>
            </a:r>
          </a:p>
          <a:p>
            <a:pPr algn="just">
              <a:buFont typeface="Wingdings" pitchFamily="2" charset="2"/>
              <a:buChar char="Ø"/>
            </a:pPr>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Quantum Key Cryptosystems adopt three types of end-to-end encryption schemes: Asymmetric, Device-key, and without keys</a:t>
            </a:r>
            <a:endParaRPr lang="en-US" sz="20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tretch>
            <a:fillRect/>
          </a:stretch>
        </p:blipFill>
        <p:spPr>
          <a:xfrm>
            <a:off x="1706245" y="1817052"/>
            <a:ext cx="5731510" cy="3223895"/>
          </a:xfrm>
          <a:prstGeom prst="rect">
            <a:avLst/>
          </a:prstGeom>
        </p:spPr>
      </p:pic>
      <p:sp>
        <p:nvSpPr>
          <p:cNvPr id="3073" name="Rectangle 1"/>
          <p:cNvSpPr>
            <a:spLocks noChangeArrowheads="1"/>
          </p:cNvSpPr>
          <p:nvPr/>
        </p:nvSpPr>
        <p:spPr bwMode="auto">
          <a:xfrm>
            <a:off x="1043608" y="5301208"/>
            <a:ext cx="7596336"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User Login</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tretch>
            <a:fillRect/>
          </a:stretch>
        </p:blipFill>
        <p:spPr>
          <a:xfrm>
            <a:off x="1706245" y="1817052"/>
            <a:ext cx="5731510" cy="3223895"/>
          </a:xfrm>
          <a:prstGeom prst="rect">
            <a:avLst/>
          </a:prstGeom>
        </p:spPr>
      </p:pic>
      <p:sp>
        <p:nvSpPr>
          <p:cNvPr id="3" name="Rectangle 2"/>
          <p:cNvSpPr/>
          <p:nvPr/>
        </p:nvSpPr>
        <p:spPr>
          <a:xfrm>
            <a:off x="3995936" y="5157192"/>
            <a:ext cx="1523109" cy="307777"/>
          </a:xfrm>
          <a:prstGeom prst="rect">
            <a:avLst/>
          </a:prstGeom>
        </p:spPr>
        <p:txBody>
          <a:bodyPr wrap="none">
            <a:spAutoFit/>
          </a:bodyPr>
          <a:lstStyle/>
          <a:p>
            <a:r>
              <a:rPr lang="en-IN" sz="1400" b="1" dirty="0" smtClean="0">
                <a:latin typeface="Times New Roman" pitchFamily="18" charset="0"/>
                <a:cs typeface="Times New Roman" pitchFamily="18" charset="0"/>
              </a:rPr>
              <a:t>User Information</a:t>
            </a:r>
            <a:endParaRPr lang="en-US" sz="14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cstate="print"/>
          <a:srcRect b="15125"/>
          <a:stretch/>
        </p:blipFill>
        <p:spPr bwMode="auto">
          <a:xfrm>
            <a:off x="1706245" y="2060864"/>
            <a:ext cx="5731510" cy="2736272"/>
          </a:xfrm>
          <a:prstGeom prst="rect">
            <a:avLst/>
          </a:prstGeom>
          <a:ln>
            <a:noFill/>
          </a:ln>
          <a:extLst>
            <a:ext uri="{53640926-AAD7-44D8-BBD7-CCE9431645EC}">
              <a14:shadowObscured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a:ext>
          </a:extLst>
        </p:spPr>
      </p:pic>
      <p:sp>
        <p:nvSpPr>
          <p:cNvPr id="1025" name="Rectangle 1"/>
          <p:cNvSpPr>
            <a:spLocks noChangeArrowheads="1"/>
          </p:cNvSpPr>
          <p:nvPr/>
        </p:nvSpPr>
        <p:spPr bwMode="auto">
          <a:xfrm>
            <a:off x="395536" y="5134109"/>
            <a:ext cx="7596336"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DATA Processing Center</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686800" cy="1572784"/>
          </a:xfrm>
        </p:spPr>
        <p:txBody>
          <a:bodyPr>
            <a:normAutofit/>
          </a:bodyPr>
          <a:lstStyle/>
          <a:p>
            <a:r>
              <a:rPr lang="en-US" sz="4000" b="1" dirty="0"/>
              <a:t>References</a:t>
            </a:r>
            <a:r>
              <a:rPr lang="en-US" sz="4000" dirty="0"/>
              <a:t/>
            </a:r>
            <a:br>
              <a:rPr lang="en-US" sz="4000" dirty="0"/>
            </a:br>
            <a:endParaRPr lang="en-US" sz="4000" dirty="0"/>
          </a:p>
        </p:txBody>
      </p:sp>
      <p:sp>
        <p:nvSpPr>
          <p:cNvPr id="3" name="Content Placeholder 2"/>
          <p:cNvSpPr>
            <a:spLocks noGrp="1"/>
          </p:cNvSpPr>
          <p:nvPr>
            <p:ph idx="1"/>
          </p:nvPr>
        </p:nvSpPr>
        <p:spPr/>
        <p:txBody>
          <a:bodyPr>
            <a:normAutofit fontScale="85000" lnSpcReduction="20000"/>
          </a:bodyPr>
          <a:lstStyle/>
          <a:p>
            <a:pPr lvl="0" algn="just">
              <a:lnSpc>
                <a:spcPct val="150000"/>
              </a:lnSpc>
              <a:buFont typeface="Wingdings" pitchFamily="2" charset="2"/>
              <a:buChar char="Ø"/>
            </a:pPr>
            <a:r>
              <a:rPr lang="en-IN" sz="2000" dirty="0">
                <a:latin typeface="Times New Roman" pitchFamily="18" charset="0"/>
                <a:cs typeface="Times New Roman" pitchFamily="18" charset="0"/>
              </a:rPr>
              <a:t>J. </a:t>
            </a:r>
            <a:r>
              <a:rPr lang="en-IN" sz="2000" dirty="0" err="1">
                <a:latin typeface="Times New Roman" pitchFamily="18" charset="0"/>
                <a:cs typeface="Times New Roman" pitchFamily="18" charset="0"/>
              </a:rPr>
              <a:t>Qian</a:t>
            </a:r>
            <a:r>
              <a:rPr lang="en-IN" sz="2000" dirty="0">
                <a:latin typeface="Times New Roman" pitchFamily="18" charset="0"/>
                <a:cs typeface="Times New Roman" pitchFamily="18" charset="0"/>
              </a:rPr>
              <a:t>, Z. Cao, X. Dong, J. </a:t>
            </a:r>
            <a:r>
              <a:rPr lang="en-IN" sz="2000" dirty="0" err="1">
                <a:latin typeface="Times New Roman" pitchFamily="18" charset="0"/>
                <a:cs typeface="Times New Roman" pitchFamily="18" charset="0"/>
              </a:rPr>
              <a:t>Shen</a:t>
            </a:r>
            <a:r>
              <a:rPr lang="en-IN" sz="2000" dirty="0">
                <a:latin typeface="Times New Roman" pitchFamily="18" charset="0"/>
                <a:cs typeface="Times New Roman" pitchFamily="18" charset="0"/>
              </a:rPr>
              <a:t>, Z. Liu, and Y. Ye, ‘‘Two secure and efficient lightweight data aggregation schemes for smart grid,’’ IEEE Trans. Smart Grid, vol. 12, no. 3, pp. 2625–2637, May 2021.  </a:t>
            </a:r>
            <a:endParaRPr lang="en-US" sz="2000" dirty="0">
              <a:latin typeface="Times New Roman" pitchFamily="18" charset="0"/>
              <a:cs typeface="Times New Roman" pitchFamily="18" charset="0"/>
            </a:endParaRPr>
          </a:p>
          <a:p>
            <a:pPr lvl="0" algn="just">
              <a:lnSpc>
                <a:spcPct val="150000"/>
              </a:lnSpc>
              <a:buFont typeface="Wingdings" pitchFamily="2" charset="2"/>
              <a:buChar char="Ø"/>
            </a:pPr>
            <a:r>
              <a:rPr lang="en-IN" sz="2000" dirty="0">
                <a:latin typeface="Times New Roman" pitchFamily="18" charset="0"/>
                <a:cs typeface="Times New Roman" pitchFamily="18" charset="0"/>
              </a:rPr>
              <a:t>J. </a:t>
            </a:r>
            <a:r>
              <a:rPr lang="en-IN" sz="2000" dirty="0" err="1">
                <a:latin typeface="Times New Roman" pitchFamily="18" charset="0"/>
                <a:cs typeface="Times New Roman" pitchFamily="18" charset="0"/>
              </a:rPr>
              <a:t>Qian</a:t>
            </a:r>
            <a:r>
              <a:rPr lang="en-IN" sz="2000" dirty="0">
                <a:latin typeface="Times New Roman" pitchFamily="18" charset="0"/>
                <a:cs typeface="Times New Roman" pitchFamily="18" charset="0"/>
              </a:rPr>
              <a:t>, Z. Cao, M. Lu, X. Chen, J. </a:t>
            </a:r>
            <a:r>
              <a:rPr lang="en-IN" sz="2000" dirty="0" err="1">
                <a:latin typeface="Times New Roman" pitchFamily="18" charset="0"/>
                <a:cs typeface="Times New Roman" pitchFamily="18" charset="0"/>
              </a:rPr>
              <a:t>Shen</a:t>
            </a:r>
            <a:r>
              <a:rPr lang="en-IN" sz="2000" dirty="0">
                <a:latin typeface="Times New Roman" pitchFamily="18" charset="0"/>
                <a:cs typeface="Times New Roman" pitchFamily="18" charset="0"/>
              </a:rPr>
              <a:t>, and J. Liu, ‘‘The secure lattice-based data aggregation scheme in residential networks for smart grid,’’ IEEE Internet Things J., vol. 9, no. 3, pp. 2153–2164, Feb. 2022.</a:t>
            </a:r>
            <a:endParaRPr lang="en-US" sz="2000" dirty="0">
              <a:latin typeface="Times New Roman" pitchFamily="18" charset="0"/>
              <a:cs typeface="Times New Roman" pitchFamily="18" charset="0"/>
            </a:endParaRPr>
          </a:p>
          <a:p>
            <a:pPr lvl="0" algn="just">
              <a:lnSpc>
                <a:spcPct val="150000"/>
              </a:lnSpc>
              <a:buFont typeface="Wingdings" pitchFamily="2" charset="2"/>
              <a:buChar char="Ø"/>
            </a:pPr>
            <a:r>
              <a:rPr lang="en-IN" sz="2000" dirty="0">
                <a:latin typeface="Times New Roman" pitchFamily="18" charset="0"/>
                <a:cs typeface="Times New Roman" pitchFamily="18" charset="0"/>
              </a:rPr>
              <a:t>J. Lin and J. </a:t>
            </a:r>
            <a:r>
              <a:rPr lang="en-IN" sz="2000" dirty="0" err="1">
                <a:latin typeface="Times New Roman" pitchFamily="18" charset="0"/>
                <a:cs typeface="Times New Roman" pitchFamily="18" charset="0"/>
              </a:rPr>
              <a:t>Qian</a:t>
            </a:r>
            <a:r>
              <a:rPr lang="en-IN" sz="2000" dirty="0">
                <a:latin typeface="Times New Roman" pitchFamily="18" charset="0"/>
                <a:cs typeface="Times New Roman" pitchFamily="18" charset="0"/>
              </a:rPr>
              <a:t>, ‘‘A multi-party secure </a:t>
            </a:r>
            <a:r>
              <a:rPr lang="en-IN" sz="2000" dirty="0" err="1">
                <a:latin typeface="Times New Roman" pitchFamily="18" charset="0"/>
                <a:cs typeface="Times New Roman" pitchFamily="18" charset="0"/>
              </a:rPr>
              <a:t>SaaS</a:t>
            </a:r>
            <a:r>
              <a:rPr lang="en-IN" sz="2000" dirty="0">
                <a:latin typeface="Times New Roman" pitchFamily="18" charset="0"/>
                <a:cs typeface="Times New Roman" pitchFamily="18" charset="0"/>
              </a:rPr>
              <a:t> cloud accounting platform based on lattice-based </a:t>
            </a:r>
            <a:r>
              <a:rPr lang="en-IN" sz="2000" dirty="0" err="1">
                <a:latin typeface="Times New Roman" pitchFamily="18" charset="0"/>
                <a:cs typeface="Times New Roman" pitchFamily="18" charset="0"/>
              </a:rPr>
              <a:t>homomorphic</a:t>
            </a:r>
            <a:r>
              <a:rPr lang="en-IN" sz="2000" dirty="0">
                <a:latin typeface="Times New Roman" pitchFamily="18" charset="0"/>
                <a:cs typeface="Times New Roman" pitchFamily="18" charset="0"/>
              </a:rPr>
              <a:t> encryption system,’’ in Proc. Int. Conf. Public Manage. </a:t>
            </a:r>
            <a:r>
              <a:rPr lang="en-IN" sz="2000" dirty="0" err="1">
                <a:latin typeface="Times New Roman" pitchFamily="18" charset="0"/>
                <a:cs typeface="Times New Roman" pitchFamily="18" charset="0"/>
              </a:rPr>
              <a:t>Intell</a:t>
            </a:r>
            <a:r>
              <a:rPr lang="en-IN" sz="2000" dirty="0">
                <a:latin typeface="Times New Roman" pitchFamily="18" charset="0"/>
                <a:cs typeface="Times New Roman" pitchFamily="18" charset="0"/>
              </a:rPr>
              <a:t>. Soc. (PMIS), Feb. 2021, pp. 1–4.</a:t>
            </a:r>
            <a:endParaRPr lang="en-US" sz="2000" dirty="0">
              <a:latin typeface="Times New Roman" pitchFamily="18" charset="0"/>
              <a:cs typeface="Times New Roman" pitchFamily="18" charset="0"/>
            </a:endParaRPr>
          </a:p>
          <a:p>
            <a:pPr lvl="0" algn="just">
              <a:lnSpc>
                <a:spcPct val="150000"/>
              </a:lnSpc>
              <a:buFont typeface="Wingdings" pitchFamily="2" charset="2"/>
              <a:buChar char="Ø"/>
            </a:pPr>
            <a:r>
              <a:rPr lang="en-IN" sz="2000" dirty="0">
                <a:latin typeface="Times New Roman" pitchFamily="18" charset="0"/>
                <a:cs typeface="Times New Roman" pitchFamily="18" charset="0"/>
              </a:rPr>
              <a:t>Y. Liu, W. </a:t>
            </a:r>
            <a:r>
              <a:rPr lang="en-IN" sz="2000" dirty="0" err="1">
                <a:latin typeface="Times New Roman" pitchFamily="18" charset="0"/>
                <a:cs typeface="Times New Roman" pitchFamily="18" charset="0"/>
              </a:rPr>
              <a:t>Guo</a:t>
            </a:r>
            <a:r>
              <a:rPr lang="en-IN" sz="2000" dirty="0">
                <a:latin typeface="Times New Roman" pitchFamily="18" charset="0"/>
                <a:cs typeface="Times New Roman" pitchFamily="18" charset="0"/>
              </a:rPr>
              <a:t>, C.-I. Fan, L. Chang, and C. Cheng, ‘‘A practical </a:t>
            </a:r>
            <a:r>
              <a:rPr lang="en-IN" sz="2000" dirty="0" err="1">
                <a:latin typeface="Times New Roman" pitchFamily="18" charset="0"/>
                <a:cs typeface="Times New Roman" pitchFamily="18" charset="0"/>
              </a:rPr>
              <a:t>privacypreserving</a:t>
            </a:r>
            <a:r>
              <a:rPr lang="en-IN" sz="2000" dirty="0">
                <a:latin typeface="Times New Roman" pitchFamily="18" charset="0"/>
                <a:cs typeface="Times New Roman" pitchFamily="18" charset="0"/>
              </a:rPr>
              <a:t> data aggregation (3PDA) scheme for smart grid,’’ IEEE </a:t>
            </a:r>
            <a:r>
              <a:rPr lang="en-IN" sz="2000" dirty="0" err="1">
                <a:latin typeface="Times New Roman" pitchFamily="18" charset="0"/>
                <a:cs typeface="Times New Roman" pitchFamily="18" charset="0"/>
              </a:rPr>
              <a:t>Trans.Ind</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Informat</a:t>
            </a:r>
            <a:r>
              <a:rPr lang="en-IN" sz="2000" dirty="0">
                <a:latin typeface="Times New Roman" pitchFamily="18" charset="0"/>
                <a:cs typeface="Times New Roman" pitchFamily="18" charset="0"/>
              </a:rPr>
              <a:t>., vol. 15, no. 3, pp. 1767–1774, Mar. 2019.</a:t>
            </a:r>
            <a:endParaRPr lang="en-US" sz="2000" dirty="0">
              <a:latin typeface="Times New Roman" pitchFamily="18" charset="0"/>
              <a:cs typeface="Times New Roman" pitchFamily="18" charset="0"/>
            </a:endParaRPr>
          </a:p>
          <a:p>
            <a:pPr algn="just">
              <a:lnSpc>
                <a:spcPct val="150000"/>
              </a:lnSpc>
              <a:buFont typeface="Wingdings" pitchFamily="2" charset="2"/>
              <a:buChar char="Ø"/>
            </a:pPr>
            <a:endParaRPr lang="en-US" sz="20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51720" y="2453987"/>
            <a:ext cx="5400600" cy="830997"/>
          </a:xfrm>
          <a:prstGeom prst="rect">
            <a:avLst/>
          </a:prstGeom>
        </p:spPr>
        <p:txBody>
          <a:bodyPr wrap="square">
            <a:spAutoFit/>
          </a:bodyPr>
          <a:lstStyle/>
          <a:p>
            <a:pPr algn="ctr">
              <a:buNone/>
            </a:pPr>
            <a:r>
              <a:rPr lang="en-US" sz="4800" b="1"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THANK YOU..!</a:t>
            </a:r>
            <a:endParaRPr lang="en-US" sz="4800"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484784"/>
            <a:ext cx="7272808" cy="780696"/>
          </a:xfrm>
        </p:spPr>
        <p:txBody>
          <a:bodyPr>
            <a:noAutofit/>
          </a:bodyPr>
          <a:lstStyle/>
          <a:p>
            <a:pPr lvl="1" algn="ctr" rtl="0">
              <a:spcBef>
                <a:spcPct val="0"/>
              </a:spcBef>
            </a:pPr>
            <a:r>
              <a:rPr lang="en-IN" sz="3600" b="1" dirty="0" smtClean="0">
                <a:latin typeface="+mj-lt"/>
                <a:cs typeface="Times New Roman" pitchFamily="18" charset="0"/>
              </a:rPr>
              <a:t>Problems</a:t>
            </a:r>
            <a:r>
              <a:rPr lang="en-IN" sz="3600" b="1" dirty="0" smtClean="0">
                <a:latin typeface="Times New Roman" pitchFamily="18" charset="0"/>
                <a:cs typeface="Times New Roman" pitchFamily="18" charset="0"/>
              </a:rPr>
              <a:t> </a:t>
            </a:r>
            <a:r>
              <a:rPr lang="en-IN" sz="3600" b="1" dirty="0">
                <a:latin typeface="+mj-lt"/>
                <a:cs typeface="Times New Roman" pitchFamily="18" charset="0"/>
              </a:rPr>
              <a:t>Identified</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67544" y="1988840"/>
            <a:ext cx="8229600" cy="4389120"/>
          </a:xfrm>
        </p:spPr>
        <p:txBody>
          <a:bodyPr>
            <a:normAutofit/>
          </a:bodyPr>
          <a:lstStyle/>
          <a:p>
            <a:pPr>
              <a:lnSpc>
                <a:spcPct val="150000"/>
              </a:lnSpc>
              <a:buFont typeface="Wingdings" pitchFamily="2" charset="2"/>
              <a:buChar char="Ø"/>
            </a:pPr>
            <a:r>
              <a:rPr lang="en-IN" sz="2400" dirty="0" smtClean="0">
                <a:latin typeface="Times New Roman" pitchFamily="18" charset="0"/>
                <a:cs typeface="Times New Roman" pitchFamily="18" charset="0"/>
              </a:rPr>
              <a:t>  The </a:t>
            </a:r>
            <a:r>
              <a:rPr lang="en-IN" sz="2400" dirty="0">
                <a:latin typeface="Times New Roman" pitchFamily="18" charset="0"/>
                <a:cs typeface="Times New Roman" pitchFamily="18" charset="0"/>
              </a:rPr>
              <a:t>IoT is a relatively new, developing technology</a:t>
            </a:r>
            <a:r>
              <a:rPr lang="en-IN" sz="2400" dirty="0" smtClean="0">
                <a:latin typeface="Times New Roman" pitchFamily="18" charset="0"/>
                <a:cs typeface="Times New Roman" pitchFamily="18" charset="0"/>
              </a:rPr>
              <a:t>.</a:t>
            </a:r>
          </a:p>
          <a:p>
            <a:pPr>
              <a:lnSpc>
                <a:spcPct val="150000"/>
              </a:lnSpc>
              <a:buFont typeface="Wingdings" pitchFamily="2" charset="2"/>
              <a:buChar char="Ø"/>
            </a:pPr>
            <a:r>
              <a:rPr lang="en-IN" sz="2400" dirty="0" smtClean="0">
                <a:latin typeface="Times New Roman" pitchFamily="18" charset="0"/>
                <a:cs typeface="Times New Roman" pitchFamily="18" charset="0"/>
              </a:rPr>
              <a:t> As </a:t>
            </a:r>
            <a:r>
              <a:rPr lang="en-IN" sz="2400" dirty="0">
                <a:latin typeface="Times New Roman" pitchFamily="18" charset="0"/>
                <a:cs typeface="Times New Roman" pitchFamily="18" charset="0"/>
              </a:rPr>
              <a:t>such, it’s subject to certain significant issues, </a:t>
            </a:r>
            <a:r>
              <a:rPr lang="en-IN" sz="2400" dirty="0" smtClean="0">
                <a:latin typeface="Times New Roman" pitchFamily="18" charset="0"/>
                <a:cs typeface="Times New Roman" pitchFamily="18" charset="0"/>
              </a:rPr>
              <a:t>especially    with </a:t>
            </a:r>
            <a:r>
              <a:rPr lang="en-IN" sz="2400" dirty="0">
                <a:latin typeface="Times New Roman" pitchFamily="18" charset="0"/>
                <a:cs typeface="Times New Roman" pitchFamily="18" charset="0"/>
              </a:rPr>
              <a:t>more devices predicted to go online in the coming years. </a:t>
            </a:r>
            <a:endParaRPr lang="en-IN" sz="2400" dirty="0" smtClean="0">
              <a:latin typeface="Times New Roman" pitchFamily="18" charset="0"/>
              <a:cs typeface="Times New Roman" pitchFamily="18" charset="0"/>
            </a:endParaRPr>
          </a:p>
          <a:p>
            <a:pPr>
              <a:lnSpc>
                <a:spcPct val="150000"/>
              </a:lnSpc>
              <a:buFont typeface="Wingdings" pitchFamily="2" charset="2"/>
              <a:buChar char="Ø"/>
            </a:pPr>
            <a:r>
              <a:rPr lang="en-IN" sz="2400" dirty="0" smtClean="0">
                <a:latin typeface="Times New Roman" pitchFamily="18" charset="0"/>
                <a:cs typeface="Times New Roman" pitchFamily="18" charset="0"/>
              </a:rPr>
              <a:t>  The </a:t>
            </a:r>
            <a:r>
              <a:rPr lang="en-IN" sz="2400" dirty="0">
                <a:latin typeface="Times New Roman" pitchFamily="18" charset="0"/>
                <a:cs typeface="Times New Roman" pitchFamily="18" charset="0"/>
              </a:rPr>
              <a:t>following are several aspects where the IoT continues to face some issues</a:t>
            </a: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Objective</a:t>
            </a:r>
            <a:endParaRPr lang="en-US" sz="4000" dirty="0"/>
          </a:p>
        </p:txBody>
      </p:sp>
      <p:sp>
        <p:nvSpPr>
          <p:cNvPr id="3" name="Content Placeholder 2"/>
          <p:cNvSpPr>
            <a:spLocks noGrp="1"/>
          </p:cNvSpPr>
          <p:nvPr>
            <p:ph idx="1"/>
          </p:nvPr>
        </p:nvSpPr>
        <p:spPr/>
        <p:txBody>
          <a:bodyPr>
            <a:normAutofit fontScale="92500" lnSpcReduction="20000"/>
          </a:bodyPr>
          <a:lstStyle/>
          <a:p>
            <a:pPr lvl="1" algn="just">
              <a:lnSpc>
                <a:spcPct val="150000"/>
              </a:lnSpc>
              <a:buFont typeface="Wingdings" pitchFamily="2" charset="2"/>
              <a:buChar char="ü"/>
            </a:pPr>
            <a:r>
              <a:rPr lang="en-IN" sz="2400" b="1" dirty="0">
                <a:latin typeface="Times New Roman" pitchFamily="18" charset="0"/>
                <a:cs typeface="Times New Roman" pitchFamily="18" charset="0"/>
              </a:rPr>
              <a:t>Contribution of the project</a:t>
            </a:r>
            <a:endParaRPr lang="en-US" sz="2400" dirty="0">
              <a:latin typeface="Times New Roman" pitchFamily="18" charset="0"/>
              <a:cs typeface="Times New Roman" pitchFamily="18" charset="0"/>
            </a:endParaRPr>
          </a:p>
          <a:p>
            <a:pPr lvl="0" algn="just">
              <a:lnSpc>
                <a:spcPct val="150000"/>
              </a:lnSpc>
              <a:buFont typeface="Wingdings" pitchFamily="2" charset="2"/>
              <a:buChar char="Ø"/>
            </a:pPr>
            <a:r>
              <a:rPr lang="en-IN" sz="2400" dirty="0">
                <a:latin typeface="Times New Roman" pitchFamily="18" charset="0"/>
                <a:cs typeface="Times New Roman" pitchFamily="18" charset="0"/>
              </a:rPr>
              <a:t>A new lightweight cryptographic in terms of 3D position and lattices as a suitable alternative key for fifth-generation and sixth-generation systems and beyond is proposed by taking into account the performance and energy consumption.</a:t>
            </a:r>
            <a:endParaRPr lang="en-US" sz="2400" dirty="0">
              <a:latin typeface="Times New Roman" pitchFamily="18" charset="0"/>
              <a:cs typeface="Times New Roman" pitchFamily="18" charset="0"/>
            </a:endParaRPr>
          </a:p>
          <a:p>
            <a:pPr algn="just">
              <a:lnSpc>
                <a:spcPct val="150000"/>
              </a:lnSpc>
              <a:buFont typeface="Wingdings" pitchFamily="2" charset="2"/>
              <a:buChar char="Ø"/>
            </a:pPr>
            <a:r>
              <a:rPr lang="en-IN" sz="2400" dirty="0">
                <a:latin typeface="Times New Roman" pitchFamily="18" charset="0"/>
                <a:cs typeface="Times New Roman" pitchFamily="18" charset="0"/>
              </a:rPr>
              <a:t>The main benefit of the proposed cryptosystem is solving public key distribution problems and the ridding of public key infrastructure (PKI) because of the very expensive cost and complexity of building PKIs.</a:t>
            </a:r>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412776"/>
            <a:ext cx="8075240" cy="780696"/>
          </a:xfrm>
        </p:spPr>
        <p:txBody>
          <a:bodyPr>
            <a:normAutofit fontScale="90000"/>
          </a:bodyPr>
          <a:lstStyle/>
          <a:p>
            <a:r>
              <a:rPr lang="en-IN" b="1" dirty="0"/>
              <a:t>Existing System</a:t>
            </a:r>
            <a:r>
              <a:rPr lang="en-US" dirty="0"/>
              <a:t/>
            </a:r>
            <a:br>
              <a:rPr lang="en-US" dirty="0"/>
            </a:br>
            <a:endParaRPr lang="en-US" dirty="0"/>
          </a:p>
        </p:txBody>
      </p:sp>
      <p:sp>
        <p:nvSpPr>
          <p:cNvPr id="3" name="Content Placeholder 2"/>
          <p:cNvSpPr>
            <a:spLocks noGrp="1"/>
          </p:cNvSpPr>
          <p:nvPr>
            <p:ph idx="1"/>
          </p:nvPr>
        </p:nvSpPr>
        <p:spPr>
          <a:xfrm>
            <a:off x="467544" y="1772816"/>
            <a:ext cx="8363272" cy="4536504"/>
          </a:xfrm>
        </p:spPr>
        <p:txBody>
          <a:bodyPr>
            <a:noAutofit/>
          </a:bodyPr>
          <a:lstStyle/>
          <a:p>
            <a:pPr lvl="0">
              <a:buFont typeface="Arial" pitchFamily="34" charset="0"/>
              <a:buChar char="•"/>
            </a:pPr>
            <a:r>
              <a:rPr lang="en-IN" sz="2200" b="1" dirty="0">
                <a:latin typeface="Times New Roman" pitchFamily="18" charset="0"/>
                <a:cs typeface="Times New Roman" pitchFamily="18" charset="0"/>
              </a:rPr>
              <a:t>AES</a:t>
            </a:r>
            <a:endParaRPr lang="en-US" sz="2200" dirty="0">
              <a:latin typeface="Times New Roman" pitchFamily="18" charset="0"/>
              <a:cs typeface="Times New Roman" pitchFamily="18" charset="0"/>
            </a:endParaRPr>
          </a:p>
          <a:p>
            <a:pPr>
              <a:buFont typeface="Wingdings" pitchFamily="2" charset="2"/>
              <a:buChar char="Ø"/>
            </a:pPr>
            <a:r>
              <a:rPr lang="en-IN" sz="2200" dirty="0" smtClean="0">
                <a:latin typeface="Times New Roman" pitchFamily="18" charset="0"/>
                <a:cs typeface="Times New Roman" pitchFamily="18" charset="0"/>
              </a:rPr>
              <a:t>   AES </a:t>
            </a:r>
            <a:r>
              <a:rPr lang="en-IN" sz="2200" dirty="0" err="1">
                <a:latin typeface="Times New Roman" pitchFamily="18" charset="0"/>
                <a:cs typeface="Times New Roman" pitchFamily="18" charset="0"/>
              </a:rPr>
              <a:t>Rijndael's</a:t>
            </a:r>
            <a:r>
              <a:rPr lang="en-IN" sz="2200" dirty="0">
                <a:latin typeface="Times New Roman" pitchFamily="18" charset="0"/>
                <a:cs typeface="Times New Roman" pitchFamily="18" charset="0"/>
              </a:rPr>
              <a:t> proposal for AES (Advanced Encryption Standard) </a:t>
            </a:r>
            <a:r>
              <a:rPr lang="en-IN" sz="2200" dirty="0" smtClean="0">
                <a:latin typeface="Times New Roman" pitchFamily="18" charset="0"/>
                <a:cs typeface="Times New Roman" pitchFamily="18" charset="0"/>
              </a:rPr>
              <a:t> uses </a:t>
            </a:r>
            <a:r>
              <a:rPr lang="en-IN" sz="2200" dirty="0">
                <a:latin typeface="Times New Roman" pitchFamily="18" charset="0"/>
                <a:cs typeface="Times New Roman" pitchFamily="18" charset="0"/>
              </a:rPr>
              <a:t>128, 192, and 256 bits to decode a number that allows the block length and key length to be specified independently of each other. </a:t>
            </a:r>
            <a:endParaRPr lang="en-IN" sz="2200" dirty="0" smtClean="0">
              <a:latin typeface="Times New Roman" pitchFamily="18" charset="0"/>
              <a:cs typeface="Times New Roman" pitchFamily="18" charset="0"/>
            </a:endParaRPr>
          </a:p>
          <a:p>
            <a:pPr>
              <a:buFont typeface="Wingdings" pitchFamily="2" charset="2"/>
              <a:buChar char="Ø"/>
            </a:pPr>
            <a:r>
              <a:rPr lang="en-IN" sz="2200" dirty="0" smtClean="0">
                <a:latin typeface="Times New Roman" pitchFamily="18" charset="0"/>
                <a:cs typeface="Times New Roman" pitchFamily="18" charset="0"/>
              </a:rPr>
              <a:t>  The </a:t>
            </a:r>
            <a:r>
              <a:rPr lang="en-IN" sz="2200" dirty="0">
                <a:latin typeface="Times New Roman" pitchFamily="18" charset="0"/>
                <a:cs typeface="Times New Roman" pitchFamily="18" charset="0"/>
              </a:rPr>
              <a:t>key length determines some parameters of the AES algorithm.</a:t>
            </a:r>
            <a:endParaRPr lang="en-US" sz="2200" dirty="0">
              <a:latin typeface="Times New Roman" pitchFamily="18" charset="0"/>
              <a:cs typeface="Times New Roman" pitchFamily="18" charset="0"/>
            </a:endParaRPr>
          </a:p>
          <a:p>
            <a:pPr lvl="0">
              <a:buFont typeface="Arial" pitchFamily="34" charset="0"/>
              <a:buChar char="•"/>
            </a:pPr>
            <a:r>
              <a:rPr lang="en-IN" sz="2200" b="1" dirty="0">
                <a:latin typeface="Times New Roman" pitchFamily="18" charset="0"/>
                <a:cs typeface="Times New Roman" pitchFamily="18" charset="0"/>
              </a:rPr>
              <a:t>DES</a:t>
            </a:r>
            <a:endParaRPr lang="en-US" sz="2200" dirty="0">
              <a:latin typeface="Times New Roman" pitchFamily="18" charset="0"/>
              <a:cs typeface="Times New Roman" pitchFamily="18" charset="0"/>
            </a:endParaRPr>
          </a:p>
          <a:p>
            <a:pPr>
              <a:buFont typeface="Wingdings" pitchFamily="2" charset="2"/>
              <a:buChar char="Ø"/>
            </a:pPr>
            <a:r>
              <a:rPr lang="en-IN" sz="2200" dirty="0" smtClean="0">
                <a:latin typeface="Times New Roman" pitchFamily="18" charset="0"/>
                <a:cs typeface="Times New Roman" pitchFamily="18" charset="0"/>
              </a:rPr>
              <a:t>  DES </a:t>
            </a:r>
            <a:r>
              <a:rPr lang="en-IN" sz="2200" dirty="0">
                <a:latin typeface="Times New Roman" pitchFamily="18" charset="0"/>
                <a:cs typeface="Times New Roman" pitchFamily="18" charset="0"/>
              </a:rPr>
              <a:t>(Standard Encryption Standard) is a 64-bit </a:t>
            </a:r>
            <a:r>
              <a:rPr lang="en-IN" sz="2200" dirty="0" smtClean="0">
                <a:latin typeface="Times New Roman" pitchFamily="18" charset="0"/>
                <a:cs typeface="Times New Roman" pitchFamily="18" charset="0"/>
              </a:rPr>
              <a:t>symmetric block </a:t>
            </a:r>
            <a:r>
              <a:rPr lang="en-IN" sz="2200" dirty="0">
                <a:latin typeface="Times New Roman" pitchFamily="18" charset="0"/>
                <a:cs typeface="Times New Roman" pitchFamily="18" charset="0"/>
              </a:rPr>
              <a:t>encryption algorithm. This algorithm works on 64-bitblocks of plain text</a:t>
            </a:r>
            <a:r>
              <a:rPr lang="en-IN" sz="2200" dirty="0" smtClean="0">
                <a:latin typeface="Times New Roman" pitchFamily="18" charset="0"/>
                <a:cs typeface="Times New Roman" pitchFamily="18" charset="0"/>
              </a:rPr>
              <a:t>.</a:t>
            </a:r>
          </a:p>
          <a:p>
            <a:pPr>
              <a:buFont typeface="Wingdings" pitchFamily="2" charset="2"/>
              <a:buChar char="Ø"/>
            </a:pPr>
            <a:r>
              <a:rPr lang="en-IN" sz="2200" dirty="0" smtClean="0">
                <a:latin typeface="Times New Roman" pitchFamily="18" charset="0"/>
                <a:cs typeface="Times New Roman" pitchFamily="18" charset="0"/>
              </a:rPr>
              <a:t>  Due </a:t>
            </a:r>
            <a:r>
              <a:rPr lang="en-IN" sz="2200" dirty="0">
                <a:latin typeface="Times New Roman" pitchFamily="18" charset="0"/>
                <a:cs typeface="Times New Roman" pitchFamily="18" charset="0"/>
              </a:rPr>
              <a:t>to the symmetry, the same key </a:t>
            </a:r>
            <a:r>
              <a:rPr lang="en-IN" sz="2200" dirty="0" smtClean="0">
                <a:latin typeface="Times New Roman" pitchFamily="18" charset="0"/>
                <a:cs typeface="Times New Roman" pitchFamily="18" charset="0"/>
              </a:rPr>
              <a:t>can be </a:t>
            </a:r>
            <a:r>
              <a:rPr lang="en-IN" sz="2200" dirty="0">
                <a:latin typeface="Times New Roman" pitchFamily="18" charset="0"/>
                <a:cs typeface="Times New Roman" pitchFamily="18" charset="0"/>
              </a:rPr>
              <a:t>used for encryption and decryption.</a:t>
            </a:r>
            <a:endParaRPr lang="en-US" sz="22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40768"/>
            <a:ext cx="8229600" cy="720080"/>
          </a:xfrm>
        </p:spPr>
        <p:txBody>
          <a:bodyPr>
            <a:normAutofit fontScale="90000"/>
          </a:bodyPr>
          <a:lstStyle/>
          <a:p>
            <a:r>
              <a:rPr lang="en-IN" sz="4400" b="1" dirty="0"/>
              <a:t>Disadvantages</a:t>
            </a:r>
            <a:r>
              <a:rPr lang="en-US" dirty="0"/>
              <a:t/>
            </a:r>
            <a:br>
              <a:rPr lang="en-US" dirty="0"/>
            </a:br>
            <a:endParaRPr lang="en-US" dirty="0"/>
          </a:p>
        </p:txBody>
      </p:sp>
      <p:sp>
        <p:nvSpPr>
          <p:cNvPr id="3" name="Content Placeholder 2"/>
          <p:cNvSpPr>
            <a:spLocks noGrp="1"/>
          </p:cNvSpPr>
          <p:nvPr>
            <p:ph idx="1"/>
          </p:nvPr>
        </p:nvSpPr>
        <p:spPr>
          <a:xfrm>
            <a:off x="539552" y="1988840"/>
            <a:ext cx="8003232" cy="4176464"/>
          </a:xfrm>
        </p:spPr>
        <p:txBody>
          <a:bodyPr>
            <a:normAutofit lnSpcReduction="10000"/>
          </a:bodyPr>
          <a:lstStyle/>
          <a:p>
            <a:pPr lvl="0" algn="just">
              <a:lnSpc>
                <a:spcPct val="150000"/>
              </a:lnSpc>
              <a:buFont typeface="Wingdings" pitchFamily="2" charset="2"/>
              <a:buChar char="Ø"/>
            </a:pPr>
            <a:r>
              <a:rPr lang="en-IN" sz="2000" dirty="0">
                <a:latin typeface="Times New Roman" pitchFamily="18" charset="0"/>
                <a:cs typeface="Times New Roman" pitchFamily="18" charset="0"/>
              </a:rPr>
              <a:t>Encryption methodologies are becoming less reliable as the </a:t>
            </a:r>
            <a:r>
              <a:rPr lang="en-IN" sz="2000" dirty="0" smtClean="0">
                <a:latin typeface="Times New Roman" pitchFamily="18" charset="0"/>
                <a:cs typeface="Times New Roman" pitchFamily="18" charset="0"/>
              </a:rPr>
              <a:t>wave droppers </a:t>
            </a:r>
            <a:r>
              <a:rPr lang="en-IN" sz="2000" dirty="0">
                <a:latin typeface="Times New Roman" pitchFamily="18" charset="0"/>
                <a:cs typeface="Times New Roman" pitchFamily="18" charset="0"/>
              </a:rPr>
              <a:t>and attackers are gaining powerful computing ability.</a:t>
            </a:r>
            <a:endParaRPr lang="en-US" sz="2000" dirty="0">
              <a:latin typeface="Times New Roman" pitchFamily="18" charset="0"/>
              <a:cs typeface="Times New Roman" pitchFamily="18" charset="0"/>
            </a:endParaRPr>
          </a:p>
          <a:p>
            <a:pPr lvl="0" algn="just">
              <a:lnSpc>
                <a:spcPct val="150000"/>
              </a:lnSpc>
              <a:buFont typeface="Wingdings" pitchFamily="2" charset="2"/>
              <a:buChar char="Ø"/>
            </a:pPr>
            <a:r>
              <a:rPr lang="en-IN" sz="2000" dirty="0">
                <a:latin typeface="Times New Roman" pitchFamily="18" charset="0"/>
                <a:cs typeface="Times New Roman" pitchFamily="18" charset="0"/>
              </a:rPr>
              <a:t>Many of these solutions employ static authentication, which verifies the user/device just once at the beginning of each session.</a:t>
            </a:r>
            <a:endParaRPr lang="en-US" sz="2000" dirty="0">
              <a:latin typeface="Times New Roman" pitchFamily="18" charset="0"/>
              <a:cs typeface="Times New Roman" pitchFamily="18" charset="0"/>
            </a:endParaRPr>
          </a:p>
          <a:p>
            <a:pPr lvl="0" algn="just">
              <a:lnSpc>
                <a:spcPct val="150000"/>
              </a:lnSpc>
              <a:buFont typeface="Wingdings" pitchFamily="2" charset="2"/>
              <a:buChar char="Ø"/>
            </a:pPr>
            <a:r>
              <a:rPr lang="en-IN" sz="2000" dirty="0">
                <a:latin typeface="Times New Roman" pitchFamily="18" charset="0"/>
                <a:cs typeface="Times New Roman" pitchFamily="18" charset="0"/>
              </a:rPr>
              <a:t>Does not prevent man-in-the middle attack and fails to prevent a collision attack.</a:t>
            </a:r>
            <a:endParaRPr lang="en-US" sz="2000" dirty="0">
              <a:latin typeface="Times New Roman" pitchFamily="18" charset="0"/>
              <a:cs typeface="Times New Roman" pitchFamily="18" charset="0"/>
            </a:endParaRPr>
          </a:p>
          <a:p>
            <a:pPr lvl="0" algn="just">
              <a:lnSpc>
                <a:spcPct val="150000"/>
              </a:lnSpc>
              <a:buFont typeface="Wingdings" pitchFamily="2" charset="2"/>
              <a:buChar char="Ø"/>
            </a:pPr>
            <a:r>
              <a:rPr lang="en-IN" sz="2000" dirty="0">
                <a:latin typeface="Times New Roman" pitchFamily="18" charset="0"/>
                <a:cs typeface="Times New Roman" pitchFamily="18" charset="0"/>
              </a:rPr>
              <a:t>Does not provide backward and forward secrecy as the attacker can gain the ID of the devices, then sniff other values from the current session to find the previous and future secret keys.</a:t>
            </a:r>
            <a:endParaRPr lang="en-US" sz="2000" dirty="0">
              <a:latin typeface="Times New Roman" pitchFamily="18" charset="0"/>
              <a:cs typeface="Times New Roman" pitchFamily="18" charset="0"/>
            </a:endParaRPr>
          </a:p>
          <a:p>
            <a:pPr algn="just">
              <a:lnSpc>
                <a:spcPct val="150000"/>
              </a:lnSpc>
              <a:buFont typeface="Wingdings" pitchFamily="2" charset="2"/>
              <a:buChar char="Ø"/>
            </a:pPr>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p:nvPr/>
        </p:nvSpPr>
        <p:spPr>
          <a:xfrm>
            <a:off x="2339752" y="908720"/>
            <a:ext cx="4572032"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smtClean="0">
                <a:latin typeface="Times New Roman" panose="02020603050405020304" pitchFamily="18" charset="0"/>
                <a:cs typeface="Times New Roman" panose="02020603050405020304" pitchFamily="18" charset="0"/>
              </a:rPr>
              <a:t>LITEREATURE SURVEY</a:t>
            </a:r>
            <a:endParaRPr lang="en-US" sz="2400" dirty="0"/>
          </a:p>
        </p:txBody>
      </p:sp>
      <p:graphicFrame>
        <p:nvGraphicFramePr>
          <p:cNvPr id="5" name="Table 4"/>
          <p:cNvGraphicFramePr>
            <a:graphicFrameLocks noGrp="1"/>
          </p:cNvGraphicFramePr>
          <p:nvPr/>
        </p:nvGraphicFramePr>
        <p:xfrm>
          <a:off x="827584" y="1772816"/>
          <a:ext cx="7800527" cy="4480273"/>
        </p:xfrm>
        <a:graphic>
          <a:graphicData uri="http://schemas.openxmlformats.org/drawingml/2006/table">
            <a:tbl>
              <a:tblPr firstRow="1" bandRow="1">
                <a:tableStyleId>{F5AB1C69-6EDB-4FF4-983F-18BD219EF322}</a:tableStyleId>
              </a:tblPr>
              <a:tblGrid>
                <a:gridCol w="666683"/>
                <a:gridCol w="1959438"/>
                <a:gridCol w="1766540"/>
                <a:gridCol w="1847761"/>
                <a:gridCol w="1560105"/>
              </a:tblGrid>
              <a:tr h="342061">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algn="ctr"/>
                      <a:r>
                        <a:rPr lang="en-US" sz="1100" dirty="0">
                          <a:solidFill>
                            <a:schemeClr val="tx1"/>
                          </a:solidFill>
                          <a:latin typeface="Times New Roman" panose="02020603050405020304" pitchFamily="18" charset="0"/>
                          <a:cs typeface="Times New Roman" panose="02020603050405020304" pitchFamily="18" charset="0"/>
                        </a:rPr>
                        <a:t>Year</a:t>
                      </a:r>
                      <a:endParaRPr lang="en-IN" sz="1100" dirty="0">
                        <a:solidFill>
                          <a:schemeClr val="tx1"/>
                        </a:solidFill>
                        <a:latin typeface="Times New Roman" panose="02020603050405020304" pitchFamily="18" charset="0"/>
                        <a:cs typeface="Times New Roman" panose="02020603050405020304" pitchFamily="18" charset="0"/>
                      </a:endParaRPr>
                    </a:p>
                  </a:txBody>
                  <a:tcPr/>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algn="ctr"/>
                      <a:r>
                        <a:rPr lang="en-US" sz="1100" dirty="0">
                          <a:solidFill>
                            <a:schemeClr val="tx1"/>
                          </a:solidFill>
                          <a:latin typeface="Times New Roman" panose="02020603050405020304" pitchFamily="18" charset="0"/>
                          <a:cs typeface="Times New Roman" panose="02020603050405020304" pitchFamily="18" charset="0"/>
                        </a:rPr>
                        <a:t>Title</a:t>
                      </a:r>
                      <a:endParaRPr lang="en-IN" sz="1100" dirty="0">
                        <a:solidFill>
                          <a:schemeClr val="tx1"/>
                        </a:solidFill>
                        <a:latin typeface="Times New Roman" panose="02020603050405020304" pitchFamily="18" charset="0"/>
                        <a:cs typeface="Times New Roman" panose="02020603050405020304" pitchFamily="18" charset="0"/>
                      </a:endParaRPr>
                    </a:p>
                  </a:txBody>
                  <a:tcPr/>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algn="ctr"/>
                      <a:r>
                        <a:rPr lang="en-US" sz="1100" dirty="0">
                          <a:solidFill>
                            <a:schemeClr val="tx1"/>
                          </a:solidFill>
                          <a:latin typeface="Times New Roman" panose="02020603050405020304" pitchFamily="18" charset="0"/>
                          <a:cs typeface="Times New Roman" panose="02020603050405020304" pitchFamily="18" charset="0"/>
                        </a:rPr>
                        <a:t>Author</a:t>
                      </a:r>
                      <a:endParaRPr lang="en-IN" sz="1100" dirty="0">
                        <a:solidFill>
                          <a:schemeClr val="tx1"/>
                        </a:solidFill>
                        <a:latin typeface="Times New Roman" panose="02020603050405020304" pitchFamily="18" charset="0"/>
                        <a:cs typeface="Times New Roman" panose="02020603050405020304" pitchFamily="18" charset="0"/>
                      </a:endParaRPr>
                    </a:p>
                  </a:txBody>
                  <a:tcPr/>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algn="ctr"/>
                      <a:r>
                        <a:rPr lang="en-US" sz="1100" dirty="0">
                          <a:solidFill>
                            <a:schemeClr val="tx1"/>
                          </a:solidFill>
                          <a:latin typeface="Times New Roman" panose="02020603050405020304" pitchFamily="18" charset="0"/>
                          <a:cs typeface="Times New Roman" panose="02020603050405020304" pitchFamily="18" charset="0"/>
                        </a:rPr>
                        <a:t>Methods/Overview</a:t>
                      </a:r>
                      <a:endParaRPr lang="en-IN" sz="1100" dirty="0">
                        <a:solidFill>
                          <a:schemeClr val="tx1"/>
                        </a:solidFill>
                        <a:latin typeface="Times New Roman" panose="02020603050405020304" pitchFamily="18" charset="0"/>
                        <a:cs typeface="Times New Roman" panose="02020603050405020304" pitchFamily="18" charset="0"/>
                      </a:endParaRPr>
                    </a:p>
                  </a:txBody>
                  <a:tcPr/>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algn="ctr"/>
                      <a:r>
                        <a:rPr lang="en-IN" sz="1100" dirty="0" smtClean="0">
                          <a:solidFill>
                            <a:schemeClr val="tx1"/>
                          </a:solidFill>
                          <a:latin typeface="Times New Roman" panose="02020603050405020304" pitchFamily="18" charset="0"/>
                          <a:cs typeface="Times New Roman" panose="02020603050405020304" pitchFamily="18" charset="0"/>
                        </a:rPr>
                        <a:t>Finding</a:t>
                      </a:r>
                      <a:endParaRPr lang="en-IN" sz="1100" dirty="0">
                        <a:solidFill>
                          <a:schemeClr val="tx1"/>
                        </a:solidFill>
                        <a:latin typeface="Times New Roman" panose="02020603050405020304" pitchFamily="18" charset="0"/>
                        <a:cs typeface="Times New Roman" panose="02020603050405020304" pitchFamily="18" charset="0"/>
                      </a:endParaRPr>
                    </a:p>
                  </a:txBody>
                  <a:tcPr/>
                </a:tc>
              </a:tr>
              <a:tr h="2172093">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100" dirty="0" smtClean="0">
                          <a:latin typeface="Times New Roman" panose="02020603050405020304" pitchFamily="18" charset="0"/>
                          <a:cs typeface="Times New Roman" panose="02020603050405020304" pitchFamily="18" charset="0"/>
                        </a:rPr>
                        <a:t>2022</a:t>
                      </a:r>
                      <a:endParaRPr lang="en-IN" sz="1100" dirty="0">
                        <a:latin typeface="Times New Roman" panose="02020603050405020304" pitchFamily="18" charset="0"/>
                        <a:cs typeface="Times New Roman" panose="02020603050405020304" pitchFamily="18" charset="0"/>
                      </a:endParaRPr>
                    </a:p>
                  </a:txBody>
                  <a:tcPr/>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IN" sz="1100" b="1" kern="1200" dirty="0" smtClean="0">
                          <a:solidFill>
                            <a:schemeClr val="dk1"/>
                          </a:solidFill>
                          <a:latin typeface="Times New Roman" panose="02020603050405020304" pitchFamily="18" charset="0"/>
                          <a:ea typeface="+mn-ea"/>
                          <a:cs typeface="Times New Roman" panose="02020603050405020304" pitchFamily="18" charset="0"/>
                        </a:rPr>
                        <a:t>Title: Light-weight Secure Aggregated Data Sharing in </a:t>
                      </a:r>
                      <a:r>
                        <a:rPr lang="en-IN" sz="1100" b="1" kern="1200" dirty="0" err="1" smtClean="0">
                          <a:solidFill>
                            <a:schemeClr val="dk1"/>
                          </a:solidFill>
                          <a:latin typeface="Times New Roman" panose="02020603050405020304" pitchFamily="18" charset="0"/>
                          <a:ea typeface="+mn-ea"/>
                          <a:cs typeface="Times New Roman" panose="02020603050405020304" pitchFamily="18" charset="0"/>
                        </a:rPr>
                        <a:t>IoT</a:t>
                      </a:r>
                      <a:r>
                        <a:rPr lang="en-IN" sz="1100" b="1" kern="1200" dirty="0" smtClean="0">
                          <a:solidFill>
                            <a:schemeClr val="dk1"/>
                          </a:solidFill>
                          <a:latin typeface="Times New Roman" panose="02020603050405020304" pitchFamily="18" charset="0"/>
                          <a:ea typeface="+mn-ea"/>
                          <a:cs typeface="Times New Roman" panose="02020603050405020304" pitchFamily="18" charset="0"/>
                        </a:rPr>
                        <a:t>-enabled Wireless Sensor Networks</a:t>
                      </a:r>
                      <a:endParaRPr lang="en-US" sz="1100" kern="1200" dirty="0" smtClean="0">
                        <a:solidFill>
                          <a:schemeClr val="dk1"/>
                        </a:solidFill>
                        <a:latin typeface="Times New Roman" panose="02020603050405020304" pitchFamily="18" charset="0"/>
                        <a:ea typeface="+mn-ea"/>
                        <a:cs typeface="Times New Roman" panose="02020603050405020304" pitchFamily="18" charset="0"/>
                      </a:endParaRPr>
                    </a:p>
                    <a:p>
                      <a:endParaRPr lang="en-IN" sz="1100" dirty="0">
                        <a:latin typeface="Times New Roman" panose="02020603050405020304" pitchFamily="18" charset="0"/>
                        <a:cs typeface="Times New Roman" panose="02020603050405020304" pitchFamily="18" charset="0"/>
                      </a:endParaRPr>
                    </a:p>
                  </a:txBody>
                  <a:tcPr/>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1100" kern="1200" dirty="0" err="1" smtClean="0">
                          <a:solidFill>
                            <a:schemeClr val="dk1"/>
                          </a:solidFill>
                          <a:latin typeface="Times New Roman" panose="02020603050405020304" pitchFamily="18" charset="0"/>
                          <a:ea typeface="+mn-ea"/>
                          <a:cs typeface="Times New Roman" panose="02020603050405020304" pitchFamily="18" charset="0"/>
                        </a:rPr>
                        <a:t>Ghawar</a:t>
                      </a:r>
                      <a:r>
                        <a:rPr lang="en-IN" sz="1100" kern="1200" dirty="0" smtClean="0">
                          <a:solidFill>
                            <a:schemeClr val="dk1"/>
                          </a:solidFill>
                          <a:latin typeface="Times New Roman" panose="02020603050405020304" pitchFamily="18" charset="0"/>
                          <a:ea typeface="+mn-ea"/>
                          <a:cs typeface="Times New Roman" panose="02020603050405020304" pitchFamily="18" charset="0"/>
                        </a:rPr>
                        <a:t> Said; Anwar </a:t>
                      </a:r>
                      <a:r>
                        <a:rPr lang="en-IN" sz="1100" kern="1200" dirty="0" err="1" smtClean="0">
                          <a:solidFill>
                            <a:schemeClr val="dk1"/>
                          </a:solidFill>
                          <a:latin typeface="Times New Roman" panose="02020603050405020304" pitchFamily="18" charset="0"/>
                          <a:ea typeface="+mn-ea"/>
                          <a:cs typeface="Times New Roman" panose="02020603050405020304" pitchFamily="18" charset="0"/>
                        </a:rPr>
                        <a:t>Ghani</a:t>
                      </a:r>
                      <a:endParaRPr lang="en-IN" sz="1100" dirty="0">
                        <a:latin typeface="Times New Roman" panose="02020603050405020304" pitchFamily="18" charset="0"/>
                        <a:cs typeface="Times New Roman" panose="02020603050405020304" pitchFamily="18" charset="0"/>
                      </a:endParaRPr>
                    </a:p>
                  </a:txBody>
                  <a:tcPr/>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1100" kern="1200" dirty="0" smtClean="0">
                          <a:solidFill>
                            <a:schemeClr val="dk1"/>
                          </a:solidFill>
                          <a:latin typeface="Times New Roman" panose="02020603050405020304" pitchFamily="18" charset="0"/>
                          <a:ea typeface="+mn-ea"/>
                          <a:cs typeface="Times New Roman" panose="02020603050405020304" pitchFamily="18" charset="0"/>
                        </a:rPr>
                        <a:t>SATS provides a lightweight XOR operation for obtaining batch keys instead of the expensive multiplication operation. Furthermore, the AN Receiving Message Algorithm (ARMA) is presented at the AN to aggregate data generated by sensor nodes</a:t>
                      </a:r>
                      <a:r>
                        <a:rPr lang="en-US" sz="1100" dirty="0" smtClean="0">
                          <a:latin typeface="Times New Roman" panose="02020603050405020304" pitchFamily="18" charset="0"/>
                          <a:cs typeface="Times New Roman" panose="02020603050405020304" pitchFamily="18" charset="0"/>
                        </a:rPr>
                        <a:t>.</a:t>
                      </a:r>
                      <a:endParaRPr lang="en-IN" sz="1100" dirty="0">
                        <a:latin typeface="Times New Roman" panose="02020603050405020304" pitchFamily="18" charset="0"/>
                        <a:cs typeface="Times New Roman" panose="02020603050405020304" pitchFamily="18" charset="0"/>
                      </a:endParaRPr>
                    </a:p>
                  </a:txBody>
                  <a:tcPr/>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1100" kern="1200" dirty="0" smtClean="0">
                          <a:solidFill>
                            <a:schemeClr val="dk1"/>
                          </a:solidFill>
                          <a:latin typeface="Times New Roman" panose="02020603050405020304" pitchFamily="18" charset="0"/>
                          <a:ea typeface="+mn-ea"/>
                          <a:cs typeface="Times New Roman" panose="02020603050405020304" pitchFamily="18" charset="0"/>
                        </a:rPr>
                        <a:t>simulated using NS 2.35 where the TCL files are </a:t>
                      </a:r>
                      <a:r>
                        <a:rPr lang="en-IN" sz="1100" kern="1200" dirty="0" err="1" smtClean="0">
                          <a:solidFill>
                            <a:schemeClr val="dk1"/>
                          </a:solidFill>
                          <a:latin typeface="Times New Roman" panose="02020603050405020304" pitchFamily="18" charset="0"/>
                          <a:ea typeface="+mn-ea"/>
                          <a:cs typeface="Times New Roman" panose="02020603050405020304" pitchFamily="18" charset="0"/>
                        </a:rPr>
                        <a:t>usedfor</a:t>
                      </a:r>
                      <a:r>
                        <a:rPr lang="en-IN" sz="1100" kern="1200" dirty="0" smtClean="0">
                          <a:solidFill>
                            <a:schemeClr val="dk1"/>
                          </a:solidFill>
                          <a:latin typeface="Times New Roman" panose="02020603050405020304" pitchFamily="18" charset="0"/>
                          <a:ea typeface="+mn-ea"/>
                          <a:cs typeface="Times New Roman" panose="02020603050405020304" pitchFamily="18" charset="0"/>
                        </a:rPr>
                        <a:t> placement and message sending. The C files </a:t>
                      </a:r>
                      <a:r>
                        <a:rPr lang="en-IN" sz="1100" kern="1200" dirty="0" err="1" smtClean="0">
                          <a:solidFill>
                            <a:schemeClr val="dk1"/>
                          </a:solidFill>
                          <a:latin typeface="Times New Roman" panose="02020603050405020304" pitchFamily="18" charset="0"/>
                          <a:ea typeface="+mn-ea"/>
                          <a:cs typeface="Times New Roman" panose="02020603050405020304" pitchFamily="18" charset="0"/>
                        </a:rPr>
                        <a:t>containindependent</a:t>
                      </a:r>
                      <a:r>
                        <a:rPr lang="en-IN" sz="1100" kern="1200" dirty="0" smtClean="0">
                          <a:solidFill>
                            <a:schemeClr val="dk1"/>
                          </a:solidFill>
                          <a:latin typeface="Times New Roman" panose="02020603050405020304" pitchFamily="18" charset="0"/>
                          <a:ea typeface="+mn-ea"/>
                          <a:cs typeface="Times New Roman" panose="02020603050405020304" pitchFamily="18" charset="0"/>
                        </a:rPr>
                        <a:t> classes for configuring sensing devices, </a:t>
                      </a:r>
                      <a:r>
                        <a:rPr lang="en-IN" sz="1100" kern="1200" dirty="0" err="1" smtClean="0">
                          <a:solidFill>
                            <a:schemeClr val="dk1"/>
                          </a:solidFill>
                          <a:latin typeface="Times New Roman" panose="02020603050405020304" pitchFamily="18" charset="0"/>
                          <a:ea typeface="+mn-ea"/>
                          <a:cs typeface="Times New Roman" panose="02020603050405020304" pitchFamily="18" charset="0"/>
                        </a:rPr>
                        <a:t>AN,and</a:t>
                      </a:r>
                      <a:r>
                        <a:rPr lang="en-IN" sz="1100" kern="1200" dirty="0" smtClean="0">
                          <a:solidFill>
                            <a:schemeClr val="dk1"/>
                          </a:solidFill>
                          <a:latin typeface="Times New Roman" panose="02020603050405020304" pitchFamily="18" charset="0"/>
                          <a:ea typeface="+mn-ea"/>
                          <a:cs typeface="Times New Roman" panose="02020603050405020304" pitchFamily="18" charset="0"/>
                        </a:rPr>
                        <a:t> the </a:t>
                      </a:r>
                      <a:r>
                        <a:rPr lang="en-IN" sz="1100" kern="1200" dirty="0" err="1" smtClean="0">
                          <a:solidFill>
                            <a:schemeClr val="dk1"/>
                          </a:solidFill>
                          <a:latin typeface="Times New Roman" panose="02020603050405020304" pitchFamily="18" charset="0"/>
                          <a:ea typeface="+mn-ea"/>
                          <a:cs typeface="Times New Roman" panose="02020603050405020304" pitchFamily="18" charset="0"/>
                        </a:rPr>
                        <a:t>FoG</a:t>
                      </a:r>
                      <a:r>
                        <a:rPr lang="en-IN" sz="1100" kern="1200" dirty="0" smtClean="0">
                          <a:solidFill>
                            <a:schemeClr val="dk1"/>
                          </a:solidFill>
                          <a:latin typeface="Times New Roman" panose="02020603050405020304" pitchFamily="18" charset="0"/>
                          <a:ea typeface="+mn-ea"/>
                          <a:cs typeface="Times New Roman" panose="02020603050405020304" pitchFamily="18" charset="0"/>
                        </a:rPr>
                        <a:t>- Server</a:t>
                      </a:r>
                      <a:endParaRPr lang="en-IN" sz="1100" dirty="0">
                        <a:latin typeface="Times New Roman" panose="02020603050405020304" pitchFamily="18" charset="0"/>
                        <a:cs typeface="Times New Roman" panose="02020603050405020304" pitchFamily="18" charset="0"/>
                      </a:endParaRPr>
                    </a:p>
                  </a:txBody>
                  <a:tcPr/>
                </a:tc>
              </a:tr>
              <a:tr h="1966119">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100" dirty="0" smtClean="0">
                          <a:latin typeface="Times New Roman" panose="02020603050405020304" pitchFamily="18" charset="0"/>
                          <a:cs typeface="Times New Roman" panose="02020603050405020304" pitchFamily="18" charset="0"/>
                        </a:rPr>
                        <a:t>2022</a:t>
                      </a:r>
                      <a:endParaRPr lang="en-IN" sz="1100" dirty="0">
                        <a:latin typeface="Times New Roman" panose="02020603050405020304" pitchFamily="18" charset="0"/>
                        <a:cs typeface="Times New Roman" panose="02020603050405020304" pitchFamily="18" charset="0"/>
                      </a:endParaRPr>
                    </a:p>
                  </a:txBody>
                  <a:tcPr/>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IN" sz="1100" b="1" kern="1200" dirty="0" smtClean="0">
                          <a:solidFill>
                            <a:schemeClr val="dk1"/>
                          </a:solidFill>
                          <a:latin typeface="Times New Roman" panose="02020603050405020304" pitchFamily="18" charset="0"/>
                          <a:ea typeface="+mn-ea"/>
                          <a:cs typeface="Times New Roman" panose="02020603050405020304" pitchFamily="18" charset="0"/>
                        </a:rPr>
                        <a:t>Hierarchical </a:t>
                      </a:r>
                      <a:r>
                        <a:rPr lang="en-IN" sz="1100" b="1" kern="1200" dirty="0" err="1" smtClean="0">
                          <a:solidFill>
                            <a:schemeClr val="dk1"/>
                          </a:solidFill>
                          <a:latin typeface="Times New Roman" panose="02020603050405020304" pitchFamily="18" charset="0"/>
                          <a:ea typeface="+mn-ea"/>
                          <a:cs typeface="Times New Roman" panose="02020603050405020304" pitchFamily="18" charset="0"/>
                        </a:rPr>
                        <a:t>Blockchain</a:t>
                      </a:r>
                      <a:r>
                        <a:rPr lang="en-IN" sz="1100" b="1" kern="1200" dirty="0" smtClean="0">
                          <a:solidFill>
                            <a:schemeClr val="dk1"/>
                          </a:solidFill>
                          <a:latin typeface="Times New Roman" panose="02020603050405020304" pitchFamily="18" charset="0"/>
                          <a:ea typeface="+mn-ea"/>
                          <a:cs typeface="Times New Roman" panose="02020603050405020304" pitchFamily="18" charset="0"/>
                        </a:rPr>
                        <a:t>-Based Group and Group </a:t>
                      </a:r>
                      <a:r>
                        <a:rPr lang="en-IN" sz="1100" b="1" kern="1200" dirty="0" err="1" smtClean="0">
                          <a:solidFill>
                            <a:schemeClr val="dk1"/>
                          </a:solidFill>
                          <a:latin typeface="Times New Roman" panose="02020603050405020304" pitchFamily="18" charset="0"/>
                          <a:ea typeface="+mn-ea"/>
                          <a:cs typeface="Times New Roman" panose="02020603050405020304" pitchFamily="18" charset="0"/>
                        </a:rPr>
                        <a:t>KeyManagement</a:t>
                      </a:r>
                      <a:r>
                        <a:rPr lang="en-IN" sz="1100" b="1" kern="1200" dirty="0" smtClean="0">
                          <a:solidFill>
                            <a:schemeClr val="dk1"/>
                          </a:solidFill>
                          <a:latin typeface="Times New Roman" panose="02020603050405020304" pitchFamily="18" charset="0"/>
                          <a:ea typeface="+mn-ea"/>
                          <a:cs typeface="Times New Roman" panose="02020603050405020304" pitchFamily="18" charset="0"/>
                        </a:rPr>
                        <a:t> Scheme Exploiting Unmanned Aerial Vehicles for Urban Computing</a:t>
                      </a:r>
                      <a:endParaRPr lang="en-US" sz="1100" kern="1200" dirty="0" smtClean="0">
                        <a:solidFill>
                          <a:schemeClr val="dk1"/>
                        </a:solidFill>
                        <a:latin typeface="Times New Roman" panose="02020603050405020304" pitchFamily="18" charset="0"/>
                        <a:ea typeface="+mn-ea"/>
                        <a:cs typeface="Times New Roman" panose="02020603050405020304" pitchFamily="18" charset="0"/>
                      </a:endParaRPr>
                    </a:p>
                    <a:p>
                      <a:endParaRPr lang="en-IN" sz="1100" dirty="0">
                        <a:latin typeface="Times New Roman" panose="02020603050405020304" pitchFamily="18" charset="0"/>
                        <a:cs typeface="Times New Roman" panose="02020603050405020304" pitchFamily="18" charset="0"/>
                      </a:endParaRPr>
                    </a:p>
                  </a:txBody>
                  <a:tcPr/>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1100" kern="1200" dirty="0" err="1" smtClean="0">
                          <a:solidFill>
                            <a:schemeClr val="dk1"/>
                          </a:solidFill>
                          <a:latin typeface="Times New Roman" panose="02020603050405020304" pitchFamily="18" charset="0"/>
                          <a:ea typeface="+mn-ea"/>
                          <a:cs typeface="Times New Roman" panose="02020603050405020304" pitchFamily="18" charset="0"/>
                        </a:rPr>
                        <a:t>Gabin</a:t>
                      </a:r>
                      <a:r>
                        <a:rPr lang="en-IN" sz="1100" kern="1200" dirty="0" smtClean="0">
                          <a:solidFill>
                            <a:schemeClr val="dk1"/>
                          </a:solidFill>
                          <a:latin typeface="Times New Roman" panose="02020603050405020304" pitchFamily="18" charset="0"/>
                          <a:ea typeface="+mn-ea"/>
                          <a:cs typeface="Times New Roman" panose="02020603050405020304" pitchFamily="18" charset="0"/>
                        </a:rPr>
                        <a:t> </a:t>
                      </a:r>
                      <a:r>
                        <a:rPr lang="en-IN" sz="1100" kern="1200" dirty="0" err="1" smtClean="0">
                          <a:solidFill>
                            <a:schemeClr val="dk1"/>
                          </a:solidFill>
                          <a:latin typeface="Times New Roman" panose="02020603050405020304" pitchFamily="18" charset="0"/>
                          <a:ea typeface="+mn-ea"/>
                          <a:cs typeface="Times New Roman" panose="02020603050405020304" pitchFamily="18" charset="0"/>
                        </a:rPr>
                        <a:t>Heo</a:t>
                      </a:r>
                      <a:r>
                        <a:rPr lang="en-IN" sz="1100" kern="1200" dirty="0" smtClean="0">
                          <a:solidFill>
                            <a:schemeClr val="dk1"/>
                          </a:solidFill>
                          <a:latin typeface="Times New Roman" panose="02020603050405020304" pitchFamily="18" charset="0"/>
                          <a:ea typeface="+mn-ea"/>
                          <a:cs typeface="Times New Roman" panose="02020603050405020304" pitchFamily="18" charset="0"/>
                        </a:rPr>
                        <a:t>; </a:t>
                      </a:r>
                      <a:r>
                        <a:rPr lang="en-IN" sz="1100" kern="1200" dirty="0" err="1" smtClean="0">
                          <a:solidFill>
                            <a:schemeClr val="dk1"/>
                          </a:solidFill>
                          <a:latin typeface="Times New Roman" panose="02020603050405020304" pitchFamily="18" charset="0"/>
                          <a:ea typeface="+mn-ea"/>
                          <a:cs typeface="Times New Roman" panose="02020603050405020304" pitchFamily="18" charset="0"/>
                        </a:rPr>
                        <a:t>Kijoon</a:t>
                      </a:r>
                      <a:r>
                        <a:rPr lang="en-IN" sz="1100" kern="1200" dirty="0" smtClean="0">
                          <a:solidFill>
                            <a:schemeClr val="dk1"/>
                          </a:solidFill>
                          <a:latin typeface="Times New Roman" panose="02020603050405020304" pitchFamily="18" charset="0"/>
                          <a:ea typeface="+mn-ea"/>
                          <a:cs typeface="Times New Roman" panose="02020603050405020304" pitchFamily="18" charset="0"/>
                        </a:rPr>
                        <a:t> </a:t>
                      </a:r>
                      <a:r>
                        <a:rPr lang="en-IN" sz="1100" kern="1200" dirty="0" err="1" smtClean="0">
                          <a:solidFill>
                            <a:schemeClr val="dk1"/>
                          </a:solidFill>
                          <a:latin typeface="Times New Roman" panose="02020603050405020304" pitchFamily="18" charset="0"/>
                          <a:ea typeface="+mn-ea"/>
                          <a:cs typeface="Times New Roman" panose="02020603050405020304" pitchFamily="18" charset="0"/>
                        </a:rPr>
                        <a:t>Chae</a:t>
                      </a:r>
                      <a:endParaRPr lang="en-IN" sz="1100" dirty="0">
                        <a:latin typeface="Times New Roman" panose="02020603050405020304" pitchFamily="18" charset="0"/>
                        <a:cs typeface="Times New Roman" panose="02020603050405020304" pitchFamily="18" charset="0"/>
                      </a:endParaRPr>
                    </a:p>
                  </a:txBody>
                  <a:tcPr/>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100" dirty="0">
                          <a:latin typeface="Times New Roman" panose="02020603050405020304" pitchFamily="18" charset="0"/>
                          <a:cs typeface="Times New Roman" panose="02020603050405020304" pitchFamily="18" charset="0"/>
                        </a:rPr>
                        <a:t> </a:t>
                      </a:r>
                      <a:r>
                        <a:rPr lang="en-IN" sz="1100" kern="1200" dirty="0" smtClean="0">
                          <a:solidFill>
                            <a:schemeClr val="dk1"/>
                          </a:solidFill>
                          <a:latin typeface="Times New Roman" panose="02020603050405020304" pitchFamily="18" charset="0"/>
                          <a:ea typeface="+mn-ea"/>
                          <a:cs typeface="Times New Roman" panose="02020603050405020304" pitchFamily="18" charset="0"/>
                        </a:rPr>
                        <a:t>adopted </a:t>
                      </a:r>
                      <a:r>
                        <a:rPr lang="en-IN" sz="1100" kern="1200" dirty="0" err="1" smtClean="0">
                          <a:solidFill>
                            <a:schemeClr val="dk1"/>
                          </a:solidFill>
                          <a:latin typeface="Times New Roman" panose="02020603050405020304" pitchFamily="18" charset="0"/>
                          <a:ea typeface="+mn-ea"/>
                          <a:cs typeface="Times New Roman" panose="02020603050405020304" pitchFamily="18" charset="0"/>
                        </a:rPr>
                        <a:t>blockchains</a:t>
                      </a:r>
                      <a:r>
                        <a:rPr lang="en-IN" sz="1100" kern="1200" dirty="0" smtClean="0">
                          <a:solidFill>
                            <a:schemeClr val="dk1"/>
                          </a:solidFill>
                          <a:latin typeface="Times New Roman" panose="02020603050405020304" pitchFamily="18" charset="0"/>
                          <a:ea typeface="+mn-ea"/>
                          <a:cs typeface="Times New Roman" panose="02020603050405020304" pitchFamily="18" charset="0"/>
                        </a:rPr>
                        <a:t> to track the movement and density of IoT and secure node authorization. Using the upper layer </a:t>
                      </a:r>
                      <a:r>
                        <a:rPr lang="en-IN" sz="1100" kern="1200" dirty="0" err="1" smtClean="0">
                          <a:solidFill>
                            <a:schemeClr val="dk1"/>
                          </a:solidFill>
                          <a:latin typeface="Times New Roman" panose="02020603050405020304" pitchFamily="18" charset="0"/>
                          <a:ea typeface="+mn-ea"/>
                          <a:cs typeface="Times New Roman" panose="02020603050405020304" pitchFamily="18" charset="0"/>
                        </a:rPr>
                        <a:t>blockchain</a:t>
                      </a:r>
                      <a:r>
                        <a:rPr lang="en-IN" sz="1100" kern="1200" dirty="0" smtClean="0">
                          <a:solidFill>
                            <a:schemeClr val="dk1"/>
                          </a:solidFill>
                          <a:latin typeface="Times New Roman" panose="02020603050405020304" pitchFamily="18" charset="0"/>
                          <a:ea typeface="+mn-ea"/>
                          <a:cs typeface="Times New Roman" panose="02020603050405020304" pitchFamily="18" charset="0"/>
                        </a:rPr>
                        <a:t>, the unmanned aerial vehicle (UAV) determines the movement and density of </a:t>
                      </a:r>
                      <a:r>
                        <a:rPr lang="en-IN" sz="1100" kern="1200" dirty="0" err="1" smtClean="0">
                          <a:solidFill>
                            <a:schemeClr val="dk1"/>
                          </a:solidFill>
                          <a:latin typeface="Times New Roman" panose="02020603050405020304" pitchFamily="18" charset="0"/>
                          <a:ea typeface="+mn-ea"/>
                          <a:cs typeface="Times New Roman" panose="02020603050405020304" pitchFamily="18" charset="0"/>
                        </a:rPr>
                        <a:t>IoTs</a:t>
                      </a:r>
                      <a:r>
                        <a:rPr lang="en-IN" sz="1100" kern="1200" dirty="0" smtClean="0">
                          <a:solidFill>
                            <a:schemeClr val="dk1"/>
                          </a:solidFill>
                          <a:latin typeface="Times New Roman" panose="02020603050405020304" pitchFamily="18" charset="0"/>
                          <a:ea typeface="+mn-ea"/>
                          <a:cs typeface="Times New Roman" panose="02020603050405020304" pitchFamily="18" charset="0"/>
                        </a:rPr>
                        <a:t>. </a:t>
                      </a:r>
                      <a:r>
                        <a:rPr lang="en-US" sz="1100" dirty="0" smtClean="0">
                          <a:latin typeface="Times New Roman" panose="02020603050405020304" pitchFamily="18" charset="0"/>
                          <a:cs typeface="Times New Roman" panose="02020603050405020304" pitchFamily="18" charset="0"/>
                        </a:rPr>
                        <a:t>.</a:t>
                      </a:r>
                      <a:endParaRPr lang="en-IN" sz="1100" dirty="0">
                        <a:latin typeface="Times New Roman" panose="02020603050405020304" pitchFamily="18" charset="0"/>
                        <a:cs typeface="Times New Roman" panose="02020603050405020304" pitchFamily="18" charset="0"/>
                      </a:endParaRPr>
                    </a:p>
                  </a:txBody>
                  <a:tcPr/>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1100" kern="1200" dirty="0" smtClean="0">
                          <a:solidFill>
                            <a:schemeClr val="dk1"/>
                          </a:solidFill>
                          <a:latin typeface="Times New Roman" panose="02020603050405020304" pitchFamily="18" charset="0"/>
                          <a:ea typeface="+mn-ea"/>
                          <a:cs typeface="Times New Roman" panose="02020603050405020304" pitchFamily="18" charset="0"/>
                        </a:rPr>
                        <a:t>This research scope did </a:t>
                      </a:r>
                      <a:r>
                        <a:rPr lang="en-IN" sz="1100" kern="1200" dirty="0" err="1" smtClean="0">
                          <a:solidFill>
                            <a:schemeClr val="dk1"/>
                          </a:solidFill>
                          <a:latin typeface="Times New Roman" panose="02020603050405020304" pitchFamily="18" charset="0"/>
                          <a:ea typeface="+mn-ea"/>
                          <a:cs typeface="Times New Roman" panose="02020603050405020304" pitchFamily="18" charset="0"/>
                        </a:rPr>
                        <a:t>notinclude</a:t>
                      </a:r>
                      <a:r>
                        <a:rPr lang="en-IN" sz="1100" kern="1200" dirty="0" smtClean="0">
                          <a:solidFill>
                            <a:schemeClr val="dk1"/>
                          </a:solidFill>
                          <a:latin typeface="Times New Roman" panose="02020603050405020304" pitchFamily="18" charset="0"/>
                          <a:ea typeface="+mn-ea"/>
                          <a:cs typeface="Times New Roman" panose="02020603050405020304" pitchFamily="18" charset="0"/>
                        </a:rPr>
                        <a:t> group separation.</a:t>
                      </a:r>
                      <a:endParaRPr lang="en-IN" sz="11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p:nvPr/>
        </p:nvSpPr>
        <p:spPr>
          <a:xfrm>
            <a:off x="2339752" y="980728"/>
            <a:ext cx="4572032"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smtClean="0">
                <a:latin typeface="Times New Roman" panose="02020603050405020304" pitchFamily="18" charset="0"/>
                <a:cs typeface="Times New Roman" panose="02020603050405020304" pitchFamily="18" charset="0"/>
              </a:rPr>
              <a:t>LITEREATURE SURVEY</a:t>
            </a:r>
            <a:endParaRPr lang="en-US" sz="2400" dirty="0"/>
          </a:p>
        </p:txBody>
      </p:sp>
      <p:graphicFrame>
        <p:nvGraphicFramePr>
          <p:cNvPr id="7" name="Table 6"/>
          <p:cNvGraphicFramePr>
            <a:graphicFrameLocks noGrp="1"/>
          </p:cNvGraphicFramePr>
          <p:nvPr/>
        </p:nvGraphicFramePr>
        <p:xfrm>
          <a:off x="755576" y="1844824"/>
          <a:ext cx="7776863" cy="4464496"/>
        </p:xfrm>
        <a:graphic>
          <a:graphicData uri="http://schemas.openxmlformats.org/drawingml/2006/table">
            <a:tbl>
              <a:tblPr firstRow="1" bandRow="1">
                <a:tableStyleId>{F5AB1C69-6EDB-4FF4-983F-18BD219EF322}</a:tableStyleId>
              </a:tblPr>
              <a:tblGrid>
                <a:gridCol w="664661"/>
                <a:gridCol w="1859409"/>
                <a:gridCol w="1855266"/>
                <a:gridCol w="1842155"/>
                <a:gridCol w="1555372"/>
              </a:tblGrid>
              <a:tr h="340875">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algn="ctr"/>
                      <a:r>
                        <a:rPr lang="en-US" sz="1100" dirty="0">
                          <a:solidFill>
                            <a:schemeClr val="tx1"/>
                          </a:solidFill>
                          <a:latin typeface="Times New Roman" panose="02020603050405020304" pitchFamily="18" charset="0"/>
                          <a:cs typeface="Times New Roman" panose="02020603050405020304" pitchFamily="18" charset="0"/>
                        </a:rPr>
                        <a:t>Year</a:t>
                      </a:r>
                      <a:endParaRPr lang="en-IN" sz="1100" dirty="0">
                        <a:solidFill>
                          <a:schemeClr val="tx1"/>
                        </a:solidFill>
                        <a:latin typeface="Times New Roman" panose="02020603050405020304" pitchFamily="18" charset="0"/>
                        <a:cs typeface="Times New Roman" panose="02020603050405020304" pitchFamily="18" charset="0"/>
                      </a:endParaRPr>
                    </a:p>
                  </a:txBody>
                  <a:tcPr/>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algn="ctr"/>
                      <a:r>
                        <a:rPr lang="en-US" sz="1100" dirty="0">
                          <a:solidFill>
                            <a:schemeClr val="tx1"/>
                          </a:solidFill>
                          <a:latin typeface="Times New Roman" panose="02020603050405020304" pitchFamily="18" charset="0"/>
                          <a:cs typeface="Times New Roman" panose="02020603050405020304" pitchFamily="18" charset="0"/>
                        </a:rPr>
                        <a:t>Title</a:t>
                      </a:r>
                      <a:endParaRPr lang="en-IN" sz="1100" dirty="0">
                        <a:solidFill>
                          <a:schemeClr val="tx1"/>
                        </a:solidFill>
                        <a:latin typeface="Times New Roman" panose="02020603050405020304" pitchFamily="18" charset="0"/>
                        <a:cs typeface="Times New Roman" panose="02020603050405020304" pitchFamily="18" charset="0"/>
                      </a:endParaRPr>
                    </a:p>
                  </a:txBody>
                  <a:tcPr/>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algn="ctr"/>
                      <a:r>
                        <a:rPr lang="en-US" sz="1100" dirty="0">
                          <a:solidFill>
                            <a:schemeClr val="tx1"/>
                          </a:solidFill>
                          <a:latin typeface="Times New Roman" panose="02020603050405020304" pitchFamily="18" charset="0"/>
                          <a:cs typeface="Times New Roman" panose="02020603050405020304" pitchFamily="18" charset="0"/>
                        </a:rPr>
                        <a:t>Author</a:t>
                      </a:r>
                      <a:endParaRPr lang="en-IN" sz="1100" dirty="0">
                        <a:solidFill>
                          <a:schemeClr val="tx1"/>
                        </a:solidFill>
                        <a:latin typeface="Times New Roman" panose="02020603050405020304" pitchFamily="18" charset="0"/>
                        <a:cs typeface="Times New Roman" panose="02020603050405020304" pitchFamily="18" charset="0"/>
                      </a:endParaRPr>
                    </a:p>
                  </a:txBody>
                  <a:tcPr/>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algn="ctr"/>
                      <a:r>
                        <a:rPr lang="en-US" sz="1100" dirty="0">
                          <a:solidFill>
                            <a:schemeClr val="tx1"/>
                          </a:solidFill>
                          <a:latin typeface="Times New Roman" panose="02020603050405020304" pitchFamily="18" charset="0"/>
                          <a:cs typeface="Times New Roman" panose="02020603050405020304" pitchFamily="18" charset="0"/>
                        </a:rPr>
                        <a:t>Methods/Overview</a:t>
                      </a:r>
                      <a:endParaRPr lang="en-IN" sz="1100" dirty="0">
                        <a:solidFill>
                          <a:schemeClr val="tx1"/>
                        </a:solidFill>
                        <a:latin typeface="Times New Roman" panose="02020603050405020304" pitchFamily="18" charset="0"/>
                        <a:cs typeface="Times New Roman" panose="02020603050405020304" pitchFamily="18" charset="0"/>
                      </a:endParaRPr>
                    </a:p>
                  </a:txBody>
                  <a:tcPr/>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algn="ctr"/>
                      <a:r>
                        <a:rPr lang="en-IN" sz="1100" dirty="0" smtClean="0">
                          <a:solidFill>
                            <a:schemeClr val="tx1"/>
                          </a:solidFill>
                          <a:latin typeface="Times New Roman" panose="02020603050405020304" pitchFamily="18" charset="0"/>
                          <a:cs typeface="Times New Roman" panose="02020603050405020304" pitchFamily="18" charset="0"/>
                        </a:rPr>
                        <a:t>Finding</a:t>
                      </a:r>
                      <a:endParaRPr lang="en-IN" sz="1100" dirty="0">
                        <a:solidFill>
                          <a:schemeClr val="tx1"/>
                        </a:solidFill>
                        <a:latin typeface="Times New Roman" panose="02020603050405020304" pitchFamily="18" charset="0"/>
                        <a:cs typeface="Times New Roman" panose="02020603050405020304" pitchFamily="18" charset="0"/>
                      </a:endParaRPr>
                    </a:p>
                  </a:txBody>
                  <a:tcPr/>
                </a:tc>
              </a:tr>
              <a:tr h="2164562">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100" dirty="0" smtClean="0">
                          <a:latin typeface="Times New Roman" panose="02020603050405020304" pitchFamily="18" charset="0"/>
                          <a:cs typeface="Times New Roman" panose="02020603050405020304" pitchFamily="18" charset="0"/>
                        </a:rPr>
                        <a:t>2021</a:t>
                      </a:r>
                      <a:endParaRPr lang="en-IN" sz="1100" dirty="0">
                        <a:latin typeface="Times New Roman" panose="02020603050405020304" pitchFamily="18" charset="0"/>
                        <a:cs typeface="Times New Roman" panose="02020603050405020304" pitchFamily="18" charset="0"/>
                      </a:endParaRPr>
                    </a:p>
                  </a:txBody>
                  <a:tcPr/>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1100" b="1" kern="1200" dirty="0" smtClean="0">
                          <a:solidFill>
                            <a:schemeClr val="dk1"/>
                          </a:solidFill>
                          <a:latin typeface="Times New Roman" panose="02020603050405020304" pitchFamily="18" charset="0"/>
                          <a:ea typeface="+mn-ea"/>
                          <a:cs typeface="Times New Roman" panose="02020603050405020304" pitchFamily="18" charset="0"/>
                        </a:rPr>
                        <a:t>Security Analysis of LNMNT-</a:t>
                      </a:r>
                      <a:r>
                        <a:rPr lang="en-IN" sz="1100" b="1" kern="1200" dirty="0" err="1" smtClean="0">
                          <a:solidFill>
                            <a:schemeClr val="dk1"/>
                          </a:solidFill>
                          <a:latin typeface="Times New Roman" panose="02020603050405020304" pitchFamily="18" charset="0"/>
                          <a:ea typeface="+mn-ea"/>
                          <a:cs typeface="Times New Roman" panose="02020603050405020304" pitchFamily="18" charset="0"/>
                        </a:rPr>
                        <a:t>LightWeight</a:t>
                      </a:r>
                      <a:r>
                        <a:rPr lang="en-IN" sz="1100" b="1" kern="1200" dirty="0" smtClean="0">
                          <a:solidFill>
                            <a:schemeClr val="dk1"/>
                          </a:solidFill>
                          <a:latin typeface="Times New Roman" panose="02020603050405020304" pitchFamily="18" charset="0"/>
                          <a:ea typeface="+mn-ea"/>
                          <a:cs typeface="Times New Roman" panose="02020603050405020304" pitchFamily="18" charset="0"/>
                        </a:rPr>
                        <a:t> Crypto Hash Function for IoT</a:t>
                      </a:r>
                      <a:endParaRPr lang="en-IN" sz="1100" dirty="0">
                        <a:latin typeface="Times New Roman" panose="02020603050405020304" pitchFamily="18" charset="0"/>
                        <a:cs typeface="Times New Roman" panose="02020603050405020304" pitchFamily="18" charset="0"/>
                      </a:endParaRPr>
                    </a:p>
                  </a:txBody>
                  <a:tcPr/>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en-IN" sz="1100" kern="1200" dirty="0" err="1" smtClean="0">
                          <a:solidFill>
                            <a:schemeClr val="dk1"/>
                          </a:solidFill>
                          <a:latin typeface="Times New Roman" panose="02020603050405020304" pitchFamily="18" charset="0"/>
                          <a:ea typeface="+mn-ea"/>
                          <a:cs typeface="Times New Roman" panose="02020603050405020304" pitchFamily="18" charset="0"/>
                        </a:rPr>
                        <a:t>Nubila</a:t>
                      </a:r>
                      <a:r>
                        <a:rPr lang="en-IN" sz="1100" kern="1200" dirty="0" smtClean="0">
                          <a:solidFill>
                            <a:schemeClr val="dk1"/>
                          </a:solidFill>
                          <a:latin typeface="Times New Roman" panose="02020603050405020304" pitchFamily="18" charset="0"/>
                          <a:ea typeface="+mn-ea"/>
                          <a:cs typeface="Times New Roman" panose="02020603050405020304" pitchFamily="18" charset="0"/>
                        </a:rPr>
                        <a:t> </a:t>
                      </a:r>
                      <a:r>
                        <a:rPr lang="en-IN" sz="1100" kern="1200" dirty="0" err="1" smtClean="0">
                          <a:solidFill>
                            <a:schemeClr val="dk1"/>
                          </a:solidFill>
                          <a:latin typeface="Times New Roman" panose="02020603050405020304" pitchFamily="18" charset="0"/>
                          <a:ea typeface="+mn-ea"/>
                          <a:cs typeface="Times New Roman" panose="02020603050405020304" pitchFamily="18" charset="0"/>
                        </a:rPr>
                        <a:t>Nabeel</a:t>
                      </a:r>
                      <a:r>
                        <a:rPr lang="en-IN" sz="1100" kern="1200" dirty="0" smtClean="0">
                          <a:solidFill>
                            <a:schemeClr val="dk1"/>
                          </a:solidFill>
                          <a:latin typeface="Times New Roman" panose="02020603050405020304" pitchFamily="18" charset="0"/>
                          <a:ea typeface="+mn-ea"/>
                          <a:cs typeface="Times New Roman" panose="02020603050405020304" pitchFamily="18" charset="0"/>
                        </a:rPr>
                        <a:t>; Mohamed </a:t>
                      </a:r>
                      <a:r>
                        <a:rPr lang="en-IN" sz="1100" kern="1200" dirty="0" err="1" smtClean="0">
                          <a:solidFill>
                            <a:schemeClr val="dk1"/>
                          </a:solidFill>
                          <a:latin typeface="Times New Roman" panose="02020603050405020304" pitchFamily="18" charset="0"/>
                          <a:ea typeface="+mn-ea"/>
                          <a:cs typeface="Times New Roman" panose="02020603050405020304" pitchFamily="18" charset="0"/>
                        </a:rPr>
                        <a:t>Hadi</a:t>
                      </a:r>
                      <a:r>
                        <a:rPr lang="en-IN" sz="1100" kern="1200" dirty="0" smtClean="0">
                          <a:solidFill>
                            <a:schemeClr val="dk1"/>
                          </a:solidFill>
                          <a:latin typeface="Times New Roman" panose="02020603050405020304" pitchFamily="18" charset="0"/>
                          <a:ea typeface="+mn-ea"/>
                          <a:cs typeface="Times New Roman" panose="02020603050405020304" pitchFamily="18" charset="0"/>
                        </a:rPr>
                        <a:t> </a:t>
                      </a:r>
                      <a:r>
                        <a:rPr lang="en-IN" sz="1100" kern="1200" dirty="0" err="1" smtClean="0">
                          <a:solidFill>
                            <a:schemeClr val="dk1"/>
                          </a:solidFill>
                          <a:latin typeface="Times New Roman" panose="02020603050405020304" pitchFamily="18" charset="0"/>
                          <a:ea typeface="+mn-ea"/>
                          <a:cs typeface="Times New Roman" panose="02020603050405020304" pitchFamily="18" charset="0"/>
                        </a:rPr>
                        <a:t>Habaebi</a:t>
                      </a:r>
                      <a:endParaRPr lang="en-US" sz="1100" kern="1200" dirty="0" smtClean="0">
                        <a:solidFill>
                          <a:schemeClr val="dk1"/>
                        </a:solidFill>
                        <a:latin typeface="Times New Roman" panose="02020603050405020304" pitchFamily="18" charset="0"/>
                        <a:ea typeface="+mn-ea"/>
                        <a:cs typeface="Times New Roman" panose="02020603050405020304" pitchFamily="18" charset="0"/>
                      </a:endParaRPr>
                    </a:p>
                    <a:p>
                      <a:endParaRPr lang="en-IN" sz="1100" dirty="0">
                        <a:latin typeface="Times New Roman" panose="02020603050405020304" pitchFamily="18" charset="0"/>
                        <a:cs typeface="Times New Roman" panose="02020603050405020304" pitchFamily="18" charset="0"/>
                      </a:endParaRPr>
                    </a:p>
                  </a:txBody>
                  <a:tcPr/>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1100" kern="1200" dirty="0" smtClean="0">
                          <a:solidFill>
                            <a:schemeClr val="dk1"/>
                          </a:solidFill>
                          <a:latin typeface="Times New Roman" panose="02020603050405020304" pitchFamily="18" charset="0"/>
                          <a:ea typeface="+mn-ea"/>
                          <a:cs typeface="Times New Roman" panose="02020603050405020304" pitchFamily="18" charset="0"/>
                        </a:rPr>
                        <a:t>This paper introduces a new Lightweight (LWT) hash function termed Lightweight New </a:t>
                      </a:r>
                      <a:r>
                        <a:rPr lang="en-IN" sz="1100" kern="1200" dirty="0" err="1" smtClean="0">
                          <a:solidFill>
                            <a:schemeClr val="dk1"/>
                          </a:solidFill>
                          <a:latin typeface="Times New Roman" panose="02020603050405020304" pitchFamily="18" charset="0"/>
                          <a:ea typeface="+mn-ea"/>
                          <a:cs typeface="Times New Roman" panose="02020603050405020304" pitchFamily="18" charset="0"/>
                        </a:rPr>
                        <a:t>Mersenne</a:t>
                      </a:r>
                      <a:r>
                        <a:rPr lang="en-IN" sz="1100" kern="1200" dirty="0" smtClean="0">
                          <a:solidFill>
                            <a:schemeClr val="dk1"/>
                          </a:solidFill>
                          <a:latin typeface="Times New Roman" panose="02020603050405020304" pitchFamily="18" charset="0"/>
                          <a:ea typeface="+mn-ea"/>
                          <a:cs typeface="Times New Roman" panose="02020603050405020304" pitchFamily="18" charset="0"/>
                        </a:rPr>
                        <a:t> Number Transform (LNMNT) Hash function, suitable for many IoT applications</a:t>
                      </a:r>
                      <a:endParaRPr lang="en-IN" sz="1100" dirty="0">
                        <a:latin typeface="Times New Roman" panose="02020603050405020304" pitchFamily="18" charset="0"/>
                        <a:cs typeface="Times New Roman" panose="02020603050405020304" pitchFamily="18" charset="0"/>
                      </a:endParaRPr>
                    </a:p>
                  </a:txBody>
                  <a:tcPr/>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en-IN" sz="1100" kern="1200" dirty="0" smtClean="0">
                          <a:solidFill>
                            <a:schemeClr val="dk1"/>
                          </a:solidFill>
                          <a:latin typeface="Times New Roman" panose="02020603050405020304" pitchFamily="18" charset="0"/>
                          <a:ea typeface="+mn-ea"/>
                          <a:cs typeface="Times New Roman" panose="02020603050405020304" pitchFamily="18" charset="0"/>
                        </a:rPr>
                        <a:t>the NIST test suite for randomness, confusion, diffusion, and attack types. </a:t>
                      </a:r>
                      <a:r>
                        <a:rPr lang="en-IN" sz="1100" kern="1200" dirty="0" err="1" smtClean="0">
                          <a:solidFill>
                            <a:schemeClr val="dk1"/>
                          </a:solidFill>
                          <a:latin typeface="Times New Roman" panose="02020603050405020304" pitchFamily="18" charset="0"/>
                          <a:ea typeface="+mn-ea"/>
                          <a:cs typeface="Times New Roman" panose="02020603050405020304" pitchFamily="18" charset="0"/>
                        </a:rPr>
                        <a:t>Cooja</a:t>
                      </a:r>
                      <a:r>
                        <a:rPr lang="en-IN" sz="1100" kern="1200" dirty="0" smtClean="0">
                          <a:solidFill>
                            <a:schemeClr val="dk1"/>
                          </a:solidFill>
                          <a:latin typeface="Times New Roman" panose="02020603050405020304" pitchFamily="18" charset="0"/>
                          <a:ea typeface="+mn-ea"/>
                          <a:cs typeface="Times New Roman" panose="02020603050405020304" pitchFamily="18" charset="0"/>
                        </a:rPr>
                        <a:t> Simulator was used to assess its computational complexity and energy consumption.</a:t>
                      </a:r>
                      <a:r>
                        <a:rPr lang="en-US" sz="1100" dirty="0" smtClean="0">
                          <a:latin typeface="Times New Roman" panose="02020603050405020304" pitchFamily="18" charset="0"/>
                          <a:cs typeface="Times New Roman" panose="02020603050405020304" pitchFamily="18" charset="0"/>
                        </a:rPr>
                        <a:t> </a:t>
                      </a:r>
                      <a:r>
                        <a:rPr lang="en-IN" sz="1100" kern="1200" dirty="0" smtClean="0">
                          <a:solidFill>
                            <a:schemeClr val="dk1"/>
                          </a:solidFill>
                          <a:latin typeface="Times New Roman" panose="02020603050405020304" pitchFamily="18" charset="0"/>
                          <a:ea typeface="+mn-ea"/>
                          <a:cs typeface="Times New Roman" panose="02020603050405020304" pitchFamily="18" charset="0"/>
                        </a:rPr>
                        <a:t> </a:t>
                      </a:r>
                      <a:endParaRPr lang="en-US" sz="1100" kern="1200" dirty="0" smtClean="0">
                        <a:solidFill>
                          <a:schemeClr val="dk1"/>
                        </a:solidFill>
                        <a:latin typeface="Times New Roman" panose="02020603050405020304" pitchFamily="18" charset="0"/>
                        <a:ea typeface="+mn-ea"/>
                        <a:cs typeface="Times New Roman" panose="02020603050405020304" pitchFamily="18" charset="0"/>
                      </a:endParaRPr>
                    </a:p>
                    <a:p>
                      <a:endParaRPr lang="en-IN" sz="1100" dirty="0">
                        <a:latin typeface="Times New Roman" panose="02020603050405020304" pitchFamily="18" charset="0"/>
                        <a:cs typeface="Times New Roman" panose="02020603050405020304" pitchFamily="18" charset="0"/>
                      </a:endParaRPr>
                    </a:p>
                  </a:txBody>
                  <a:tcPr/>
                </a:tc>
              </a:tr>
              <a:tr h="1959059">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100" dirty="0" smtClean="0">
                          <a:latin typeface="Times New Roman" panose="02020603050405020304" pitchFamily="18" charset="0"/>
                          <a:cs typeface="Times New Roman" panose="02020603050405020304" pitchFamily="18" charset="0"/>
                        </a:rPr>
                        <a:t>2021</a:t>
                      </a:r>
                      <a:endParaRPr lang="en-IN" sz="1100" dirty="0">
                        <a:latin typeface="Times New Roman" panose="02020603050405020304" pitchFamily="18" charset="0"/>
                        <a:cs typeface="Times New Roman" panose="02020603050405020304" pitchFamily="18" charset="0"/>
                      </a:endParaRPr>
                    </a:p>
                  </a:txBody>
                  <a:tcPr/>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1100" b="1" kern="1200" dirty="0" smtClean="0">
                          <a:solidFill>
                            <a:schemeClr val="dk1"/>
                          </a:solidFill>
                          <a:latin typeface="Times New Roman" panose="02020603050405020304" pitchFamily="18" charset="0"/>
                          <a:ea typeface="+mn-ea"/>
                          <a:cs typeface="Times New Roman" panose="02020603050405020304" pitchFamily="18" charset="0"/>
                        </a:rPr>
                        <a:t>Lightweight Three-Factor-Based Privacy- Preserving Authentication Scheme for </a:t>
                      </a:r>
                      <a:r>
                        <a:rPr lang="en-IN" sz="1100" b="1" kern="1200" dirty="0" err="1" smtClean="0">
                          <a:solidFill>
                            <a:schemeClr val="dk1"/>
                          </a:solidFill>
                          <a:latin typeface="Times New Roman" panose="02020603050405020304" pitchFamily="18" charset="0"/>
                          <a:ea typeface="+mn-ea"/>
                          <a:cs typeface="Times New Roman" panose="02020603050405020304" pitchFamily="18" charset="0"/>
                        </a:rPr>
                        <a:t>IoT</a:t>
                      </a:r>
                      <a:r>
                        <a:rPr lang="en-IN" sz="1100" b="1" kern="1200" dirty="0" smtClean="0">
                          <a:solidFill>
                            <a:schemeClr val="dk1"/>
                          </a:solidFill>
                          <a:latin typeface="Times New Roman" panose="02020603050405020304" pitchFamily="18" charset="0"/>
                          <a:ea typeface="+mn-ea"/>
                          <a:cs typeface="Times New Roman" panose="02020603050405020304" pitchFamily="18" charset="0"/>
                        </a:rPr>
                        <a:t>-Enabled Smart Homes</a:t>
                      </a:r>
                      <a:endParaRPr lang="en-IN" sz="1100" dirty="0">
                        <a:latin typeface="Times New Roman" panose="02020603050405020304" pitchFamily="18" charset="0"/>
                        <a:cs typeface="Times New Roman" panose="02020603050405020304" pitchFamily="18" charset="0"/>
                      </a:endParaRPr>
                    </a:p>
                  </a:txBody>
                  <a:tcPr/>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1100" kern="1200" dirty="0" err="1" smtClean="0">
                          <a:solidFill>
                            <a:schemeClr val="dk1"/>
                          </a:solidFill>
                          <a:latin typeface="Times New Roman" panose="02020603050405020304" pitchFamily="18" charset="0"/>
                          <a:ea typeface="+mn-ea"/>
                          <a:cs typeface="Times New Roman" panose="02020603050405020304" pitchFamily="18" charset="0"/>
                        </a:rPr>
                        <a:t>Sungjin</a:t>
                      </a:r>
                      <a:r>
                        <a:rPr lang="en-IN" sz="1100" kern="1200" dirty="0" smtClean="0">
                          <a:solidFill>
                            <a:schemeClr val="dk1"/>
                          </a:solidFill>
                          <a:latin typeface="Times New Roman" panose="02020603050405020304" pitchFamily="18" charset="0"/>
                          <a:ea typeface="+mn-ea"/>
                          <a:cs typeface="Times New Roman" panose="02020603050405020304" pitchFamily="18" charset="0"/>
                        </a:rPr>
                        <a:t> Yu</a:t>
                      </a:r>
                      <a:endParaRPr lang="en-IN" sz="1100" dirty="0">
                        <a:latin typeface="Times New Roman" panose="02020603050405020304" pitchFamily="18" charset="0"/>
                        <a:cs typeface="Times New Roman" panose="02020603050405020304" pitchFamily="18" charset="0"/>
                      </a:endParaRPr>
                    </a:p>
                  </a:txBody>
                  <a:tcPr/>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100" dirty="0">
                          <a:latin typeface="Times New Roman" panose="02020603050405020304" pitchFamily="18" charset="0"/>
                          <a:cs typeface="Times New Roman" panose="02020603050405020304" pitchFamily="18" charset="0"/>
                        </a:rPr>
                        <a:t> </a:t>
                      </a:r>
                      <a:r>
                        <a:rPr lang="en-IN" sz="1100" kern="1200" dirty="0" smtClean="0">
                          <a:solidFill>
                            <a:schemeClr val="dk1"/>
                          </a:solidFill>
                          <a:latin typeface="Times New Roman" panose="02020603050405020304" pitchFamily="18" charset="0"/>
                          <a:ea typeface="+mn-ea"/>
                          <a:cs typeface="Times New Roman" panose="02020603050405020304" pitchFamily="18" charset="0"/>
                        </a:rPr>
                        <a:t>The proposed AKA scheme resists various security attacks such as impersonation attack, and session key disclosure attack, and also provides the security functionalities such as mutual authentication, anonymity, and privacy</a:t>
                      </a:r>
                      <a:endParaRPr lang="en-IN" sz="1100" dirty="0">
                        <a:latin typeface="Times New Roman" panose="02020603050405020304" pitchFamily="18" charset="0"/>
                        <a:cs typeface="Times New Roman" panose="02020603050405020304" pitchFamily="18" charset="0"/>
                      </a:endParaRPr>
                    </a:p>
                  </a:txBody>
                  <a:tcPr/>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1100" kern="1200" dirty="0" smtClean="0">
                          <a:solidFill>
                            <a:schemeClr val="dk1"/>
                          </a:solidFill>
                          <a:latin typeface="Times New Roman" panose="02020603050405020304" pitchFamily="18" charset="0"/>
                          <a:ea typeface="+mn-ea"/>
                          <a:cs typeface="Times New Roman" panose="02020603050405020304" pitchFamily="18" charset="0"/>
                        </a:rPr>
                        <a:t>NB-</a:t>
                      </a:r>
                      <a:r>
                        <a:rPr lang="en-IN" sz="1100" kern="1200" dirty="0" err="1" smtClean="0">
                          <a:solidFill>
                            <a:schemeClr val="dk1"/>
                          </a:solidFill>
                          <a:latin typeface="Times New Roman" panose="02020603050405020304" pitchFamily="18" charset="0"/>
                          <a:ea typeface="+mn-ea"/>
                          <a:cs typeface="Times New Roman" panose="02020603050405020304" pitchFamily="18" charset="0"/>
                        </a:rPr>
                        <a:t>IoT</a:t>
                      </a:r>
                      <a:r>
                        <a:rPr lang="en-IN" sz="1100" kern="1200" dirty="0" smtClean="0">
                          <a:solidFill>
                            <a:schemeClr val="dk1"/>
                          </a:solidFill>
                          <a:latin typeface="Times New Roman" panose="02020603050405020304" pitchFamily="18" charset="0"/>
                          <a:ea typeface="+mn-ea"/>
                          <a:cs typeface="Times New Roman" panose="02020603050405020304" pitchFamily="18" charset="0"/>
                        </a:rPr>
                        <a:t> network (without any security consideration)and a secure NB-</a:t>
                      </a:r>
                      <a:r>
                        <a:rPr lang="en-IN" sz="1100" kern="1200" dirty="0" err="1" smtClean="0">
                          <a:solidFill>
                            <a:schemeClr val="dk1"/>
                          </a:solidFill>
                          <a:latin typeface="Times New Roman" panose="02020603050405020304" pitchFamily="18" charset="0"/>
                          <a:ea typeface="+mn-ea"/>
                          <a:cs typeface="Times New Roman" panose="02020603050405020304" pitchFamily="18" charset="0"/>
                        </a:rPr>
                        <a:t>IoT</a:t>
                      </a:r>
                      <a:r>
                        <a:rPr lang="en-IN" sz="1100" kern="1200" dirty="0" smtClean="0">
                          <a:solidFill>
                            <a:schemeClr val="dk1"/>
                          </a:solidFill>
                          <a:latin typeface="Times New Roman" panose="02020603050405020304" pitchFamily="18" charset="0"/>
                          <a:ea typeface="+mn-ea"/>
                          <a:cs typeface="Times New Roman" panose="02020603050405020304" pitchFamily="18" charset="0"/>
                        </a:rPr>
                        <a:t> network (via the </a:t>
                      </a:r>
                      <a:r>
                        <a:rPr lang="en-IN" sz="1100" kern="1200" dirty="0" err="1" smtClean="0">
                          <a:solidFill>
                            <a:schemeClr val="dk1"/>
                          </a:solidFill>
                          <a:latin typeface="Times New Roman" panose="02020603050405020304" pitchFamily="18" charset="0"/>
                          <a:ea typeface="+mn-ea"/>
                          <a:cs typeface="Times New Roman" panose="02020603050405020304" pitchFamily="18" charset="0"/>
                        </a:rPr>
                        <a:t>proposedcryptosystem</a:t>
                      </a:r>
                      <a:r>
                        <a:rPr lang="en-IN" sz="1100" kern="1200" dirty="0" smtClean="0">
                          <a:solidFill>
                            <a:schemeClr val="dk1"/>
                          </a:solidFill>
                          <a:latin typeface="Times New Roman" panose="02020603050405020304" pitchFamily="18" charset="0"/>
                          <a:ea typeface="+mn-ea"/>
                          <a:cs typeface="Times New Roman" panose="02020603050405020304" pitchFamily="18" charset="0"/>
                        </a:rPr>
                        <a:t>). </a:t>
                      </a:r>
                      <a:endParaRPr lang="en-IN" sz="11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52736"/>
            <a:ext cx="8229600" cy="1143000"/>
          </a:xfrm>
        </p:spPr>
        <p:txBody>
          <a:bodyPr>
            <a:noAutofit/>
          </a:bodyPr>
          <a:lstStyle/>
          <a:p>
            <a:r>
              <a:rPr lang="en-IN" sz="4000" b="1" dirty="0"/>
              <a:t>Proposed System</a:t>
            </a:r>
            <a:r>
              <a:rPr lang="en-US" sz="4000" dirty="0"/>
              <a:t/>
            </a:r>
            <a:br>
              <a:rPr lang="en-US" sz="4000" dirty="0"/>
            </a:br>
            <a:endParaRPr lang="en-US" sz="4000" dirty="0"/>
          </a:p>
        </p:txBody>
      </p:sp>
      <p:sp>
        <p:nvSpPr>
          <p:cNvPr id="3" name="Content Placeholder 2"/>
          <p:cNvSpPr>
            <a:spLocks noGrp="1"/>
          </p:cNvSpPr>
          <p:nvPr>
            <p:ph idx="1"/>
          </p:nvPr>
        </p:nvSpPr>
        <p:spPr>
          <a:xfrm>
            <a:off x="467544" y="1988840"/>
            <a:ext cx="8496944" cy="3528392"/>
          </a:xfrm>
        </p:spPr>
        <p:txBody>
          <a:bodyPr>
            <a:noAutofit/>
          </a:bodyPr>
          <a:lstStyle/>
          <a:p>
            <a:pPr algn="just">
              <a:buFont typeface="Wingdings" pitchFamily="2" charset="2"/>
              <a:buChar char="Ø"/>
            </a:pPr>
            <a:r>
              <a:rPr lang="en-IN" sz="2200" dirty="0" smtClean="0">
                <a:latin typeface="Times New Roman" pitchFamily="18" charset="0"/>
                <a:cs typeface="Times New Roman" pitchFamily="18" charset="0"/>
              </a:rPr>
              <a:t>The Internet of Things (IoT) connects billions of machines that can interact with each other. IoT is one of the fastest-growing areas in the history of computing, and will continue in this direction in the 6G era.</a:t>
            </a:r>
          </a:p>
          <a:p>
            <a:pPr algn="just">
              <a:buFont typeface="Wingdings" pitchFamily="2" charset="2"/>
              <a:buChar char="Ø"/>
            </a:pPr>
            <a:r>
              <a:rPr lang="en-IN" sz="2200" dirty="0" smtClean="0">
                <a:latin typeface="Times New Roman" pitchFamily="18" charset="0"/>
                <a:cs typeface="Times New Roman" pitchFamily="18" charset="0"/>
              </a:rPr>
              <a:t>This project proposes the use of quantum cryptography techniques in order to protect IoT devices in the beyond 5G and 6G era.</a:t>
            </a:r>
          </a:p>
          <a:p>
            <a:pPr algn="just">
              <a:buFont typeface="Wingdings" pitchFamily="2" charset="2"/>
              <a:buChar char="Ø"/>
            </a:pPr>
            <a:r>
              <a:rPr lang="en-IN" sz="2200" dirty="0" smtClean="0">
                <a:latin typeface="Times New Roman" pitchFamily="18" charset="0"/>
                <a:cs typeface="Times New Roman" pitchFamily="18" charset="0"/>
              </a:rPr>
              <a:t>The approach proposed in this project consists of performing quantum key distribution (QKD) between the remote server and the IoT device controllers. Afterwards, Bank Server can distribute the generated keys to the IoT devices and remote server connected to it.</a:t>
            </a:r>
            <a:endParaRPr lang="en-US" sz="22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411</TotalTime>
  <Words>1283</Words>
  <Application>Microsoft Office PowerPoint</Application>
  <PresentationFormat>On-screen Show (4:3)</PresentationFormat>
  <Paragraphs>101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Slide 1</vt:lpstr>
      <vt:lpstr>Abstract </vt:lpstr>
      <vt:lpstr>Problems Identified </vt:lpstr>
      <vt:lpstr>Objective</vt:lpstr>
      <vt:lpstr>Existing System </vt:lpstr>
      <vt:lpstr>Disadvantages </vt:lpstr>
      <vt:lpstr>Slide 7</vt:lpstr>
      <vt:lpstr>Slide 8</vt:lpstr>
      <vt:lpstr>Proposed System </vt:lpstr>
      <vt:lpstr>Block Diagram </vt:lpstr>
      <vt:lpstr>System Architecture </vt:lpstr>
      <vt:lpstr>Software Specification</vt:lpstr>
      <vt:lpstr>Hardware Specification</vt:lpstr>
      <vt:lpstr>Slide 14</vt:lpstr>
      <vt:lpstr>Slide 15</vt:lpstr>
      <vt:lpstr>Slide 16</vt:lpstr>
      <vt:lpstr>Slide 17</vt:lpstr>
      <vt:lpstr>Slide 18</vt:lpstr>
      <vt:lpstr>Slide 19</vt:lpstr>
      <vt:lpstr>Slide 20</vt:lpstr>
      <vt:lpstr>Slide 21</vt:lpstr>
      <vt:lpstr>Slide 22</vt:lpstr>
      <vt:lpstr>References </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varma</dc:creator>
  <cp:lastModifiedBy>selvam</cp:lastModifiedBy>
  <cp:revision>53</cp:revision>
  <dcterms:created xsi:type="dcterms:W3CDTF">2023-02-07T15:28:32Z</dcterms:created>
  <dcterms:modified xsi:type="dcterms:W3CDTF">2023-04-28T23:29:36Z</dcterms:modified>
</cp:coreProperties>
</file>