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259" r:id="rId3"/>
    <p:sldId id="258" r:id="rId4"/>
    <p:sldId id="260" r:id="rId5"/>
    <p:sldId id="256" r:id="rId6"/>
    <p:sldId id="267" r:id="rId7"/>
    <p:sldId id="263" r:id="rId8"/>
    <p:sldId id="257" r:id="rId9"/>
    <p:sldId id="264" r:id="rId10"/>
    <p:sldId id="266" r:id="rId11"/>
    <p:sldId id="265" r:id="rId12"/>
    <p:sldId id="262" r:id="rId13"/>
    <p:sldId id="272" r:id="rId14"/>
    <p:sldId id="273" r:id="rId15"/>
    <p:sldId id="275" r:id="rId16"/>
    <p:sldId id="276" r:id="rId17"/>
    <p:sldId id="277" r:id="rId18"/>
    <p:sldId id="278" r:id="rId19"/>
    <p:sldId id="26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89" autoAdjust="0"/>
  </p:normalViewPr>
  <p:slideViewPr>
    <p:cSldViewPr snapToGrid="0">
      <p:cViewPr varScale="1">
        <p:scale>
          <a:sx n="62" d="100"/>
          <a:sy n="62" d="100"/>
        </p:scale>
        <p:origin x="105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781AC-6239-4E6B-ACA8-63248082BEEF}"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A6CE4-C2BE-4F1F-9008-ACC32DF7BE5B}" type="slidenum">
              <a:rPr lang="en-US" smtClean="0"/>
              <a:t>‹#›</a:t>
            </a:fld>
            <a:endParaRPr lang="en-US"/>
          </a:p>
        </p:txBody>
      </p:sp>
    </p:spTree>
    <p:extLst>
      <p:ext uri="{BB962C8B-B14F-4D97-AF65-F5344CB8AC3E}">
        <p14:creationId xmlns:p14="http://schemas.microsoft.com/office/powerpoint/2010/main" val="9146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ominirani.com/docker-on-windows-mounting-host-directories-d96f3f056a2c"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ominirani.com/docker-tutorial-series-part-7-data-volumes-93073a1b5b7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is a platform for developers and </a:t>
            </a:r>
            <a:r>
              <a:rPr lang="en-US" sz="1200" b="0" i="0" kern="1200" dirty="0" err="1" smtClean="0">
                <a:solidFill>
                  <a:schemeClr val="tx1"/>
                </a:solidFill>
                <a:effectLst/>
                <a:latin typeface="+mn-lt"/>
                <a:ea typeface="+mn-ea"/>
                <a:cs typeface="+mn-cs"/>
              </a:rPr>
              <a:t>sysadmins</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build, share, and run</a:t>
            </a:r>
            <a:r>
              <a:rPr lang="en-US" sz="1200" b="0" i="0" kern="1200" dirty="0" smtClean="0">
                <a:solidFill>
                  <a:schemeClr val="tx1"/>
                </a:solidFill>
                <a:effectLst/>
                <a:latin typeface="+mn-lt"/>
                <a:ea typeface="+mn-ea"/>
                <a:cs typeface="+mn-cs"/>
              </a:rPr>
              <a:t> applications with containers. The use of containers to deploy applications is called </a:t>
            </a:r>
            <a:r>
              <a:rPr lang="en-US" sz="1200" b="0" i="1" kern="1200" dirty="0" smtClean="0">
                <a:solidFill>
                  <a:schemeClr val="tx1"/>
                </a:solidFill>
                <a:effectLst/>
                <a:latin typeface="+mn-lt"/>
                <a:ea typeface="+mn-ea"/>
                <a:cs typeface="+mn-cs"/>
              </a:rPr>
              <a:t>containerization</a:t>
            </a:r>
            <a:r>
              <a:rPr lang="en-US"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container runs </a:t>
            </a:r>
            <a:r>
              <a:rPr lang="en-US" sz="1200" b="0" i="1" kern="1200" dirty="0" smtClean="0">
                <a:solidFill>
                  <a:schemeClr val="tx1"/>
                </a:solidFill>
                <a:effectLst/>
                <a:latin typeface="+mn-lt"/>
                <a:ea typeface="+mn-ea"/>
                <a:cs typeface="+mn-cs"/>
              </a:rPr>
              <a:t>natively</a:t>
            </a:r>
            <a:r>
              <a:rPr lang="en-US" sz="1200" b="0" i="0" kern="1200" dirty="0" smtClean="0">
                <a:solidFill>
                  <a:schemeClr val="tx1"/>
                </a:solidFill>
                <a:effectLst/>
                <a:latin typeface="+mn-lt"/>
                <a:ea typeface="+mn-ea"/>
                <a:cs typeface="+mn-cs"/>
              </a:rPr>
              <a:t> on Linux and shares the kernel of the host machine with other containers.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engine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r>
              <a:rPr lang="en-US" sz="1200" b="0" i="0" kern="1200" dirty="0" smtClean="0">
                <a:solidFill>
                  <a:schemeClr val="tx1"/>
                </a:solidFill>
                <a:effectLst/>
                <a:latin typeface="+mn-lt"/>
                <a:ea typeface="+mn-ea"/>
                <a:cs typeface="+mn-cs"/>
              </a:rPr>
              <a:t>This is used to run the operating system which earlier used to be virtual machines as Docker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is computer software used for Virtualization in order to have multiple Operating systems running on the same host.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Unlike Hypervisors which are used for creating VM (Virtual machines), virtualization in Docker is performed on system-level in so-called Docker containers.</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a:t>
            </a:fld>
            <a:endParaRPr lang="en-US"/>
          </a:p>
        </p:txBody>
      </p:sp>
    </p:spTree>
    <p:extLst>
      <p:ext uri="{BB962C8B-B14F-4D97-AF65-F5344CB8AC3E}">
        <p14:creationId xmlns:p14="http://schemas.microsoft.com/office/powerpoint/2010/main" val="3219526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In the System Tray, you should have the cute Docker whale swimming. Right click and select </a:t>
            </a:r>
            <a:r>
              <a:rPr lang="en-US" sz="1200" b="1" i="0" kern="1200" dirty="0" smtClean="0">
                <a:solidFill>
                  <a:schemeClr val="tx1"/>
                </a:solidFill>
                <a:effectLst/>
                <a:latin typeface="+mn-lt"/>
                <a:ea typeface="+mn-ea"/>
                <a:cs typeface="+mn-cs"/>
              </a:rPr>
              <a:t>Settings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2. In the Settings dialog that comes up, click on Shared Drives. This should be able to list down the drives that you have available on your Windows machine. In my case, I have </a:t>
            </a:r>
            <a:r>
              <a:rPr lang="en-US" sz="1200" b="1" i="0" kern="1200" dirty="0" smtClean="0">
                <a:solidFill>
                  <a:schemeClr val="tx1"/>
                </a:solidFill>
                <a:effectLst/>
                <a:latin typeface="+mn-lt"/>
                <a:ea typeface="+mn-ea"/>
                <a:cs typeface="+mn-cs"/>
              </a:rPr>
              <a:t>C and D drives </a:t>
            </a:r>
            <a:r>
              <a:rPr lang="en-US" sz="1200" b="0" i="0" kern="1200" dirty="0" smtClean="0">
                <a:solidFill>
                  <a:schemeClr val="tx1"/>
                </a:solidFill>
                <a:effectLst/>
                <a:latin typeface="+mn-lt"/>
                <a:ea typeface="+mn-ea"/>
                <a:cs typeface="+mn-cs"/>
              </a:rPr>
              <a:t>and I have chosen to share </a:t>
            </a:r>
            <a:r>
              <a:rPr lang="en-US" sz="1200" b="1" i="0" kern="1200" dirty="0" smtClean="0">
                <a:solidFill>
                  <a:schemeClr val="tx1"/>
                </a:solidFill>
                <a:effectLst/>
                <a:latin typeface="+mn-lt"/>
                <a:ea typeface="+mn-ea"/>
                <a:cs typeface="+mn-cs"/>
              </a:rPr>
              <a:t>D:\ drive</a:t>
            </a:r>
            <a:r>
              <a:rPr lang="en-US" sz="1200" b="0" i="0" kern="1200" dirty="0" smtClean="0">
                <a:solidFill>
                  <a:schemeClr val="tx1"/>
                </a:solidFill>
                <a:effectLst/>
                <a:latin typeface="+mn-lt"/>
                <a:ea typeface="+mn-ea"/>
                <a:cs typeface="+mn-cs"/>
              </a:rPr>
              <a:t> since I want to expose the </a:t>
            </a:r>
            <a:r>
              <a:rPr lang="en-US" sz="1200" b="1" i="0" kern="1200" dirty="0" smtClean="0">
                <a:solidFill>
                  <a:schemeClr val="tx1"/>
                </a:solidFill>
                <a:effectLst/>
                <a:latin typeface="+mn-lt"/>
                <a:ea typeface="+mn-ea"/>
                <a:cs typeface="+mn-cs"/>
              </a:rPr>
              <a:t>D:\data</a:t>
            </a:r>
            <a:r>
              <a:rPr lang="en-US" sz="1200" b="0" i="0" kern="1200" dirty="0" smtClean="0">
                <a:solidFill>
                  <a:schemeClr val="tx1"/>
                </a:solidFill>
                <a:effectLst/>
                <a:latin typeface="+mn-lt"/>
                <a:ea typeface="+mn-ea"/>
                <a:cs typeface="+mn-cs"/>
              </a:rPr>
              <a:t> folder to my containers.</a:t>
            </a:r>
          </a:p>
          <a:p>
            <a:r>
              <a:rPr lang="en-US" sz="1200" b="0" i="0" kern="1200" dirty="0" smtClean="0">
                <a:solidFill>
                  <a:schemeClr val="tx1"/>
                </a:solidFill>
                <a:effectLst/>
                <a:latin typeface="+mn-lt"/>
                <a:ea typeface="+mn-ea"/>
                <a:cs typeface="+mn-cs"/>
              </a:rPr>
              <a:t>3. Click on </a:t>
            </a:r>
            <a:r>
              <a:rPr lang="en-US" sz="1200" b="1" i="0" kern="1200" dirty="0" smtClean="0">
                <a:solidFill>
                  <a:schemeClr val="tx1"/>
                </a:solidFill>
                <a:effectLst/>
                <a:latin typeface="+mn-lt"/>
                <a:ea typeface="+mn-ea"/>
                <a:cs typeface="+mn-cs"/>
              </a:rPr>
              <a:t>Apply. </a:t>
            </a:r>
            <a:r>
              <a:rPr lang="en-US" sz="1200" b="0" i="0" kern="1200" dirty="0" smtClean="0">
                <a:solidFill>
                  <a:schemeClr val="tx1"/>
                </a:solidFill>
                <a:effectLst/>
                <a:latin typeface="+mn-lt"/>
                <a:ea typeface="+mn-ea"/>
                <a:cs typeface="+mn-cs"/>
              </a:rPr>
              <a:t>This will bring up the Credentials dialog and you will need to provide your current Windows credentials. Ensure that you give it correctly. I also suspect that you might need to be an Administrator.</a:t>
            </a:r>
          </a:p>
          <a:p>
            <a:r>
              <a:rPr lang="en-US" dirty="0" smtClean="0">
                <a:hlinkClick r:id="rId3"/>
              </a:rPr>
              <a:t>https://rominirani.com/docker-on-windows-mounting-host-directories-d96f3f056a2c</a:t>
            </a:r>
            <a:endParaRPr lang="en-US" dirty="0" smtClean="0"/>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16</a:t>
            </a:fld>
            <a:endParaRPr lang="en-US"/>
          </a:p>
        </p:txBody>
      </p:sp>
    </p:spTree>
    <p:extLst>
      <p:ext uri="{BB962C8B-B14F-4D97-AF65-F5344CB8AC3E}">
        <p14:creationId xmlns:p14="http://schemas.microsoft.com/office/powerpoint/2010/main" val="12150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https://rominirani.com/docker-tutorial-series-part-7-data-volumes-93073a1b5b72</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17</a:t>
            </a:fld>
            <a:endParaRPr lang="en-US"/>
          </a:p>
        </p:txBody>
      </p:sp>
    </p:spTree>
    <p:extLst>
      <p:ext uri="{BB962C8B-B14F-4D97-AF65-F5344CB8AC3E}">
        <p14:creationId xmlns:p14="http://schemas.microsoft.com/office/powerpoint/2010/main" val="11793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C:\Users\267692&gt; </a:t>
            </a:r>
            <a:r>
              <a:rPr lang="en-US" dirty="0" err="1" smtClean="0"/>
              <a:t>docker</a:t>
            </a:r>
            <a:r>
              <a:rPr lang="en-US" dirty="0" smtClean="0"/>
              <a:t> exec -it  my-app3 /bin/bash</a:t>
            </a:r>
          </a:p>
          <a:p>
            <a:r>
              <a:rPr lang="en-US" dirty="0" smtClean="0"/>
              <a:t>root@513b575c6463:/</a:t>
            </a:r>
            <a:r>
              <a:rPr lang="en-US" dirty="0" err="1" smtClean="0"/>
              <a:t>usr</a:t>
            </a:r>
            <a:r>
              <a:rPr lang="en-US" dirty="0" smtClean="0"/>
              <a:t>/</a:t>
            </a:r>
            <a:r>
              <a:rPr lang="en-US" dirty="0" err="1" smtClean="0"/>
              <a:t>src</a:t>
            </a:r>
            <a:r>
              <a:rPr lang="en-US" dirty="0" smtClean="0"/>
              <a:t>/</a:t>
            </a:r>
            <a:r>
              <a:rPr lang="en-US" dirty="0" err="1" smtClean="0"/>
              <a:t>stc</a:t>
            </a:r>
            <a:r>
              <a:rPr lang="en-US" dirty="0" smtClean="0"/>
              <a:t># ls</a:t>
            </a:r>
          </a:p>
          <a:p>
            <a:r>
              <a:rPr lang="en-US" dirty="0" smtClean="0"/>
              <a:t>EnvVarApp-0.0.1-SNAPSHOT.jar</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18</a:t>
            </a:fld>
            <a:endParaRPr lang="en-US"/>
          </a:p>
        </p:txBody>
      </p:sp>
    </p:spTree>
    <p:extLst>
      <p:ext uri="{BB962C8B-B14F-4D97-AF65-F5344CB8AC3E}">
        <p14:creationId xmlns:p14="http://schemas.microsoft.com/office/powerpoint/2010/main" val="1970166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 –d –name </a:t>
            </a:r>
            <a:r>
              <a:rPr lang="en-US" dirty="0" err="1" smtClean="0"/>
              <a:t>dblink</a:t>
            </a:r>
            <a:r>
              <a:rPr lang="en-US" dirty="0" smtClean="0"/>
              <a:t> training/</a:t>
            </a:r>
            <a:r>
              <a:rPr lang="en-US" dirty="0" err="1" smtClean="0"/>
              <a:t>postgres</a:t>
            </a:r>
            <a:endParaRPr lang="en-US" dirty="0" smtClean="0"/>
          </a:p>
          <a:p>
            <a:r>
              <a:rPr lang="en-US" dirty="0" err="1" smtClean="0"/>
              <a:t>docker</a:t>
            </a:r>
            <a:r>
              <a:rPr lang="en-US" dirty="0" smtClean="0"/>
              <a:t> run –d –P –name web –link </a:t>
            </a:r>
            <a:r>
              <a:rPr lang="en-US" dirty="0" err="1" smtClean="0"/>
              <a:t>dblink:dblink</a:t>
            </a:r>
            <a:r>
              <a:rPr lang="en-US" dirty="0" smtClean="0"/>
              <a:t> training/</a:t>
            </a:r>
            <a:r>
              <a:rPr lang="en-US" dirty="0" err="1" smtClean="0"/>
              <a:t>webapp</a:t>
            </a:r>
            <a:r>
              <a:rPr lang="en-US" dirty="0" smtClean="0"/>
              <a:t> python app.py</a:t>
            </a:r>
          </a:p>
          <a:p>
            <a:r>
              <a:rPr lang="en-US" dirty="0" err="1" smtClean="0"/>
              <a:t>docker</a:t>
            </a:r>
            <a:r>
              <a:rPr lang="en-US" dirty="0" smtClean="0"/>
              <a:t> inspect –f “{{.</a:t>
            </a:r>
            <a:r>
              <a:rPr lang="en-US" dirty="0" err="1" smtClean="0"/>
              <a:t>HostConfig.Links</a:t>
            </a:r>
            <a:r>
              <a:rPr lang="en-US" dirty="0" smtClean="0"/>
              <a:t>}}” web</a:t>
            </a:r>
          </a:p>
          <a:p>
            <a:r>
              <a:rPr lang="en-US" dirty="0" smtClean="0"/>
              <a:t>--------------------------</a:t>
            </a:r>
          </a:p>
          <a:p>
            <a:r>
              <a:rPr lang="en-US" dirty="0" smtClean="0"/>
              <a:t>PS C:\Users\267692&gt; </a:t>
            </a:r>
            <a:r>
              <a:rPr lang="en-US" dirty="0" err="1" smtClean="0"/>
              <a:t>docker</a:t>
            </a:r>
            <a:r>
              <a:rPr lang="en-US" dirty="0" smtClean="0"/>
              <a:t> run -d -p 3306:3306 -e MYSQL_ROOT_PASSWORD=</a:t>
            </a:r>
            <a:r>
              <a:rPr lang="en-US" dirty="0" err="1" smtClean="0"/>
              <a:t>mypassword</a:t>
            </a:r>
            <a:r>
              <a:rPr lang="en-US" dirty="0" smtClean="0"/>
              <a:t> mysql:5.7</a:t>
            </a:r>
          </a:p>
          <a:p>
            <a:r>
              <a:rPr lang="en-US" dirty="0" smtClean="0"/>
              <a:t>PS C:\Users\267692&gt; </a:t>
            </a:r>
            <a:r>
              <a:rPr lang="en-US" dirty="0" err="1" smtClean="0"/>
              <a:t>docker</a:t>
            </a:r>
            <a:r>
              <a:rPr lang="en-US" dirty="0" smtClean="0"/>
              <a:t> exec -it ba47e876a0b0  bash</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19</a:t>
            </a:fld>
            <a:endParaRPr lang="en-US"/>
          </a:p>
        </p:txBody>
      </p:sp>
    </p:spTree>
    <p:extLst>
      <p:ext uri="{BB962C8B-B14F-4D97-AF65-F5344CB8AC3E}">
        <p14:creationId xmlns:p14="http://schemas.microsoft.com/office/powerpoint/2010/main" val="1779375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C:\Users\22\Documents\workspace-sts-3.9.7.RELEASE\App1&gt; </a:t>
            </a:r>
            <a:r>
              <a:rPr lang="en-US" b="1" dirty="0" err="1" smtClean="0"/>
              <a:t>docker</a:t>
            </a:r>
            <a:r>
              <a:rPr lang="en-US" b="1" dirty="0" smtClean="0"/>
              <a:t> exec -it my-app2 bash</a:t>
            </a:r>
          </a:p>
          <a:p>
            <a:r>
              <a:rPr lang="en-US" dirty="0" smtClean="0"/>
              <a:t>root@839f8eada43a:/</a:t>
            </a:r>
            <a:r>
              <a:rPr lang="en-US" dirty="0" err="1" smtClean="0"/>
              <a:t>usr</a:t>
            </a:r>
            <a:r>
              <a:rPr lang="en-US" dirty="0" smtClean="0"/>
              <a:t>/</a:t>
            </a:r>
            <a:r>
              <a:rPr lang="en-US" dirty="0" err="1" smtClean="0"/>
              <a:t>src</a:t>
            </a:r>
            <a:r>
              <a:rPr lang="en-US" dirty="0" smtClean="0"/>
              <a:t>/</a:t>
            </a:r>
            <a:r>
              <a:rPr lang="en-US" dirty="0" err="1" smtClean="0"/>
              <a:t>stc</a:t>
            </a:r>
            <a:r>
              <a:rPr lang="en-US" dirty="0" smtClean="0"/>
              <a:t># ls</a:t>
            </a:r>
          </a:p>
          <a:p>
            <a:r>
              <a:rPr lang="en-US" dirty="0" smtClean="0"/>
              <a:t>App2-0.0.1-SNAPSHOT.jar</a:t>
            </a:r>
          </a:p>
          <a:p>
            <a:r>
              <a:rPr lang="en-US" dirty="0" smtClean="0"/>
              <a:t>root@839f8eada43a:/</a:t>
            </a:r>
            <a:r>
              <a:rPr lang="en-US" dirty="0" err="1" smtClean="0"/>
              <a:t>usr</a:t>
            </a:r>
            <a:r>
              <a:rPr lang="en-US" dirty="0" smtClean="0"/>
              <a:t>/</a:t>
            </a:r>
            <a:r>
              <a:rPr lang="en-US" dirty="0" err="1" smtClean="0"/>
              <a:t>src</a:t>
            </a:r>
            <a:r>
              <a:rPr lang="en-US" dirty="0" smtClean="0"/>
              <a:t>/</a:t>
            </a:r>
            <a:r>
              <a:rPr lang="en-US" dirty="0" err="1" smtClean="0"/>
              <a:t>stc</a:t>
            </a:r>
            <a:r>
              <a:rPr lang="en-US" dirty="0" smtClean="0"/>
              <a:t># </a:t>
            </a:r>
            <a:r>
              <a:rPr lang="en-US" b="1" dirty="0" smtClean="0"/>
              <a:t>cat /</a:t>
            </a:r>
            <a:r>
              <a:rPr lang="en-US" b="1" dirty="0" err="1" smtClean="0"/>
              <a:t>etc</a:t>
            </a:r>
            <a:r>
              <a:rPr lang="en-US" b="1" dirty="0" smtClean="0"/>
              <a:t>/hosts</a:t>
            </a:r>
          </a:p>
          <a:p>
            <a:r>
              <a:rPr lang="en-US" dirty="0" smtClean="0"/>
              <a:t>127.0.0.1       localhost</a:t>
            </a:r>
          </a:p>
          <a:p>
            <a:r>
              <a:rPr lang="en-US" dirty="0" smtClean="0"/>
              <a:t>::1     localhost ip6-localhost ip6-loopback</a:t>
            </a:r>
          </a:p>
          <a:p>
            <a:r>
              <a:rPr lang="en-US" dirty="0" smtClean="0"/>
              <a:t>fe00::0 ip6-localnet</a:t>
            </a:r>
          </a:p>
          <a:p>
            <a:r>
              <a:rPr lang="en-US" dirty="0" smtClean="0"/>
              <a:t>ff00::0 ip6-mcastprefix</a:t>
            </a:r>
          </a:p>
          <a:p>
            <a:r>
              <a:rPr lang="en-US" dirty="0" smtClean="0"/>
              <a:t>ff02::1 ip6-allnodes</a:t>
            </a:r>
          </a:p>
          <a:p>
            <a:r>
              <a:rPr lang="en-US" dirty="0" smtClean="0"/>
              <a:t>ff02::2 ip6-allrouters</a:t>
            </a:r>
          </a:p>
          <a:p>
            <a:r>
              <a:rPr lang="en-US" dirty="0" smtClean="0"/>
              <a:t>172.17.0.2      my-app1 5a95d3010a1e</a:t>
            </a:r>
          </a:p>
          <a:p>
            <a:r>
              <a:rPr lang="en-US" dirty="0" smtClean="0"/>
              <a:t>172.17.0.3      839f8eada43a</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20</a:t>
            </a:fld>
            <a:endParaRPr lang="en-US"/>
          </a:p>
        </p:txBody>
      </p:sp>
    </p:spTree>
    <p:extLst>
      <p:ext uri="{BB962C8B-B14F-4D97-AF65-F5344CB8AC3E}">
        <p14:creationId xmlns:p14="http://schemas.microsoft.com/office/powerpoint/2010/main" val="31761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C:\Users\22\Documents\workspace-sts-3.9.7.RELEASE\App2&gt; </a:t>
            </a:r>
            <a:r>
              <a:rPr lang="en-US" b="1" dirty="0" err="1" smtClean="0"/>
              <a:t>docker</a:t>
            </a:r>
            <a:r>
              <a:rPr lang="en-US" b="1" dirty="0" smtClean="0"/>
              <a:t> exec -it my-app2 /bin/bash</a:t>
            </a:r>
          </a:p>
          <a:p>
            <a:r>
              <a:rPr lang="en-US" dirty="0" smtClean="0"/>
              <a:t>root@813e4cd0295a:/</a:t>
            </a:r>
            <a:r>
              <a:rPr lang="en-US" dirty="0" err="1" smtClean="0"/>
              <a:t>usr</a:t>
            </a:r>
            <a:r>
              <a:rPr lang="en-US" dirty="0" smtClean="0"/>
              <a:t>/</a:t>
            </a:r>
            <a:r>
              <a:rPr lang="en-US" dirty="0" err="1" smtClean="0"/>
              <a:t>src</a:t>
            </a:r>
            <a:r>
              <a:rPr lang="en-US" dirty="0" smtClean="0"/>
              <a:t>/</a:t>
            </a:r>
            <a:r>
              <a:rPr lang="en-US" dirty="0" err="1" smtClean="0"/>
              <a:t>stc</a:t>
            </a:r>
            <a:r>
              <a:rPr lang="en-US" dirty="0" smtClean="0"/>
              <a:t># </a:t>
            </a:r>
            <a:r>
              <a:rPr lang="en-US" b="1" dirty="0" smtClean="0"/>
              <a:t>cat /</a:t>
            </a:r>
            <a:r>
              <a:rPr lang="en-US" b="1" dirty="0" err="1" smtClean="0"/>
              <a:t>etc</a:t>
            </a:r>
            <a:r>
              <a:rPr lang="en-US" b="1" dirty="0" smtClean="0"/>
              <a:t>/hosts</a:t>
            </a:r>
          </a:p>
          <a:p>
            <a:r>
              <a:rPr lang="en-US" dirty="0" smtClean="0"/>
              <a:t>127.0.0.1       localhost</a:t>
            </a:r>
          </a:p>
          <a:p>
            <a:r>
              <a:rPr lang="en-US" dirty="0" smtClean="0"/>
              <a:t>::1     localhost ip6-localhost ip6-loopback</a:t>
            </a:r>
          </a:p>
          <a:p>
            <a:r>
              <a:rPr lang="en-US" dirty="0" smtClean="0"/>
              <a:t>fe00::0 ip6-localnet</a:t>
            </a:r>
          </a:p>
          <a:p>
            <a:r>
              <a:rPr lang="en-US" dirty="0" smtClean="0"/>
              <a:t>ff00::0 ip6-mcastprefix</a:t>
            </a:r>
          </a:p>
          <a:p>
            <a:r>
              <a:rPr lang="en-US" dirty="0" smtClean="0"/>
              <a:t>ff02::1 ip6-allnodes</a:t>
            </a:r>
          </a:p>
          <a:p>
            <a:r>
              <a:rPr lang="en-US" dirty="0" smtClean="0"/>
              <a:t>ff02::2 ip6-allrouters</a:t>
            </a:r>
          </a:p>
          <a:p>
            <a:r>
              <a:rPr lang="en-US" b="1" dirty="0" smtClean="0"/>
              <a:t>172.17.0.2      my-app1-link 5a95d3010a1e my-app1</a:t>
            </a:r>
          </a:p>
          <a:p>
            <a:r>
              <a:rPr lang="en-US" dirty="0" smtClean="0"/>
              <a:t>172.17.0.3      813e4cd0295a</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21</a:t>
            </a:fld>
            <a:endParaRPr lang="en-US"/>
          </a:p>
        </p:txBody>
      </p:sp>
    </p:spTree>
    <p:extLst>
      <p:ext uri="{BB962C8B-B14F-4D97-AF65-F5344CB8AC3E}">
        <p14:creationId xmlns:p14="http://schemas.microsoft.com/office/powerpoint/2010/main" val="149476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uses a client-server architecture. The Docker </a:t>
            </a:r>
            <a:r>
              <a:rPr lang="en-US" sz="1200" b="0" i="1" kern="1200" dirty="0" smtClean="0">
                <a:solidFill>
                  <a:schemeClr val="tx1"/>
                </a:solidFill>
                <a:effectLst/>
                <a:latin typeface="+mn-lt"/>
                <a:ea typeface="+mn-ea"/>
                <a:cs typeface="+mn-cs"/>
              </a:rPr>
              <a:t>client</a:t>
            </a:r>
            <a:r>
              <a:rPr lang="en-US" sz="1200" b="0" i="0" kern="1200" dirty="0" smtClean="0">
                <a:solidFill>
                  <a:schemeClr val="tx1"/>
                </a:solidFill>
                <a:effectLst/>
                <a:latin typeface="+mn-lt"/>
                <a:ea typeface="+mn-ea"/>
                <a:cs typeface="+mn-cs"/>
              </a:rPr>
              <a:t> talks to the Docker </a:t>
            </a:r>
            <a:r>
              <a:rPr lang="en-US" sz="1200" b="0" i="1" kern="1200" dirty="0" smtClean="0">
                <a:solidFill>
                  <a:schemeClr val="tx1"/>
                </a:solidFill>
                <a:effectLst/>
                <a:latin typeface="+mn-lt"/>
                <a:ea typeface="+mn-ea"/>
                <a:cs typeface="+mn-cs"/>
              </a:rPr>
              <a:t>daemon</a:t>
            </a:r>
            <a:r>
              <a:rPr lang="en-US" sz="1200" b="0" i="0" kern="1200" dirty="0" smtClean="0">
                <a:solidFill>
                  <a:schemeClr val="tx1"/>
                </a:solidFill>
                <a:effectLst/>
                <a:latin typeface="+mn-lt"/>
                <a:ea typeface="+mn-ea"/>
                <a:cs typeface="+mn-cs"/>
              </a:rPr>
              <a:t>, which does the heavy lifting of building, running, and distributing your Docker containers. The Docker client and daemon </a:t>
            </a:r>
            <a:r>
              <a:rPr lang="en-US" sz="1200" b="0" i="1" kern="1200" dirty="0" smtClean="0">
                <a:solidFill>
                  <a:schemeClr val="tx1"/>
                </a:solidFill>
                <a:effectLst/>
                <a:latin typeface="+mn-lt"/>
                <a:ea typeface="+mn-ea"/>
                <a:cs typeface="+mn-cs"/>
              </a:rPr>
              <a:t>can</a:t>
            </a:r>
            <a:r>
              <a:rPr lang="en-US" sz="1200" b="0" i="0" kern="1200" dirty="0" smtClean="0">
                <a:solidFill>
                  <a:schemeClr val="tx1"/>
                </a:solidFill>
                <a:effectLst/>
                <a:latin typeface="+mn-lt"/>
                <a:ea typeface="+mn-ea"/>
                <a:cs typeface="+mn-cs"/>
              </a:rPr>
              <a:t> run on the same system, or you can connect a Docker client to a remote Docker daemon. The Docker client and daemon communicate using a REST API, over UNIX sockets or a network interface.</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a:t>
            </a:fld>
            <a:endParaRPr lang="en-US"/>
          </a:p>
        </p:txBody>
      </p:sp>
    </p:spTree>
    <p:extLst>
      <p:ext uri="{BB962C8B-B14F-4D97-AF65-F5344CB8AC3E}">
        <p14:creationId xmlns:p14="http://schemas.microsoft.com/office/powerpoint/2010/main" val="44247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Docker Engine</a:t>
            </a:r>
            <a:r>
              <a:rPr lang="en-US" sz="1200" b="0" i="0" kern="1200" dirty="0" smtClean="0">
                <a:solidFill>
                  <a:schemeClr val="tx1"/>
                </a:solidFill>
                <a:effectLst/>
                <a:latin typeface="+mn-lt"/>
                <a:ea typeface="+mn-ea"/>
                <a:cs typeface="+mn-cs"/>
              </a:rPr>
              <a:t> is a client-server application with these major components: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server which is a type of long-running program called a daemon process (the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command).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REST API which specifies interfaces that programs can use to talk to the daemon and instruct it what to do.</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command line interface (CLI) client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command).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CLI uses the Docker REST API to control or interact with the Docker daemon through scripting or direct CLI commands. Many other Docker applications use the underlying API and CLI.</a:t>
            </a:r>
          </a:p>
          <a:p>
            <a:r>
              <a:rPr lang="en-US" sz="1200" b="0" i="0" kern="1200" dirty="0" smtClean="0">
                <a:solidFill>
                  <a:schemeClr val="tx1"/>
                </a:solidFill>
                <a:effectLst/>
                <a:latin typeface="+mn-lt"/>
                <a:ea typeface="+mn-ea"/>
                <a:cs typeface="+mn-cs"/>
              </a:rPr>
              <a:t>The daemon creates and manages Docker </a:t>
            </a:r>
            <a:r>
              <a:rPr lang="en-US" sz="1200" b="0" i="1" kern="1200" dirty="0" smtClean="0">
                <a:solidFill>
                  <a:schemeClr val="tx1"/>
                </a:solidFill>
                <a:effectLst/>
                <a:latin typeface="+mn-lt"/>
                <a:ea typeface="+mn-ea"/>
                <a:cs typeface="+mn-cs"/>
              </a:rPr>
              <a:t>objects</a:t>
            </a:r>
            <a:r>
              <a:rPr lang="en-US" sz="1200" b="0" i="0" kern="1200" dirty="0" smtClean="0">
                <a:solidFill>
                  <a:schemeClr val="tx1"/>
                </a:solidFill>
                <a:effectLst/>
                <a:latin typeface="+mn-lt"/>
                <a:ea typeface="+mn-ea"/>
                <a:cs typeface="+mn-cs"/>
              </a:rPr>
              <a:t>, such as images, containers, networks, and volumes.</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3</a:t>
            </a:fld>
            <a:endParaRPr lang="en-US"/>
          </a:p>
        </p:txBody>
      </p:sp>
    </p:spTree>
    <p:extLst>
      <p:ext uri="{BB962C8B-B14F-4D97-AF65-F5344CB8AC3E}">
        <p14:creationId xmlns:p14="http://schemas.microsoft.com/office/powerpoint/2010/main" val="286565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 Engine</a:t>
            </a:r>
          </a:p>
          <a:p>
            <a:r>
              <a:rPr lang="en-US" sz="1200" b="0" i="0" kern="1200" dirty="0" smtClean="0">
                <a:solidFill>
                  <a:schemeClr val="tx1"/>
                </a:solidFill>
                <a:effectLst/>
                <a:latin typeface="+mn-lt"/>
                <a:ea typeface="+mn-ea"/>
                <a:cs typeface="+mn-cs"/>
              </a:rPr>
              <a:t>Docker is the client-server type of application which means we have clients who relay to the server. So the Docker daemon called: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is the Docker engine which represents the server. </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info:</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we have information about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how many are running, paused or stopped and how many images we have downloaded</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Docker Hub </a:t>
            </a:r>
            <a:r>
              <a:rPr lang="en-US" dirty="0" smtClean="0"/>
              <a:t>is a registry service on the cloud that allows you to download Docker images that are built by other communities.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Images</a:t>
            </a:r>
          </a:p>
          <a:p>
            <a:r>
              <a:rPr lang="en-US" sz="1200" b="0" i="0" kern="1200" dirty="0" smtClean="0">
                <a:solidFill>
                  <a:schemeClr val="tx1"/>
                </a:solidFill>
                <a:effectLst/>
                <a:latin typeface="+mn-lt"/>
                <a:ea typeface="+mn-ea"/>
                <a:cs typeface="+mn-cs"/>
              </a:rPr>
              <a:t> An image is a combination of a file system and parameters.</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images are the "source code" for our containers; we use them to build containers. They can have software pre-installed which speeds up deployment. They are portable, and we can use existing images or build our 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1" kern="1200" dirty="0"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 is a read-only template with instructions for creating a Docker contai</a:t>
            </a:r>
            <a:r>
              <a:rPr lang="en-US" sz="1200" b="1" i="0" kern="1200" dirty="0" smtClean="0">
                <a:solidFill>
                  <a:schemeClr val="tx1"/>
                </a:solidFill>
                <a:effectLst/>
                <a:latin typeface="+mn-lt"/>
                <a:ea typeface="+mn-ea"/>
                <a:cs typeface="+mn-cs"/>
              </a:rPr>
              <a:t>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 image includes everything needed to run an application -- the code or binary, runtimes, dependencies, and any other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objects required.</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Containers  - instance</a:t>
            </a:r>
            <a:r>
              <a:rPr lang="en-US" sz="1200" b="1" i="0" kern="1200" baseline="0" dirty="0" smtClean="0">
                <a:solidFill>
                  <a:schemeClr val="tx1"/>
                </a:solidFill>
                <a:effectLst/>
                <a:latin typeface="+mn-lt"/>
                <a:ea typeface="+mn-ea"/>
                <a:cs typeface="+mn-cs"/>
              </a:rPr>
              <a:t> of an image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container is a runnable instance of an image. You can create, start, stop, move, or delete a container using the Docker API or CLI.</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a:t>
            </a:r>
            <a:r>
              <a:rPr lang="en-US" sz="1200" b="0" i="0" kern="1200" dirty="0" err="1" smtClean="0">
                <a:solidFill>
                  <a:schemeClr val="tx1"/>
                </a:solidFill>
                <a:effectLst/>
                <a:latin typeface="+mn-lt"/>
                <a:ea typeface="+mn-ea"/>
                <a:cs typeface="+mn-cs"/>
              </a:rPr>
              <a:t>Gibibyte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GiB</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 1.07374 GB</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4</a:t>
            </a:fld>
            <a:endParaRPr lang="en-US"/>
          </a:p>
        </p:txBody>
      </p:sp>
    </p:spTree>
    <p:extLst>
      <p:ext uri="{BB962C8B-B14F-4D97-AF65-F5344CB8AC3E}">
        <p14:creationId xmlns:p14="http://schemas.microsoft.com/office/powerpoint/2010/main" val="242925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err="1" smtClean="0"/>
              <a:t>docker</a:t>
            </a:r>
            <a:r>
              <a:rPr lang="en-US" baseline="0" dirty="0" smtClean="0"/>
              <a:t> push</a:t>
            </a:r>
          </a:p>
          <a:p>
            <a:pPr marL="228600" indent="-228600" fontAlgn="base">
              <a:buAutoNum type="arabicPeriod"/>
            </a:pPr>
            <a:r>
              <a:rPr lang="en-US" baseline="0" dirty="0" err="1" smtClean="0"/>
              <a:t>docker</a:t>
            </a:r>
            <a:r>
              <a:rPr lang="en-US" baseline="0" dirty="0" smtClean="0"/>
              <a:t> login</a:t>
            </a:r>
          </a:p>
          <a:p>
            <a:pPr marL="228600" indent="-228600" fontAlgn="base">
              <a:buAutoNum type="arabicPeriod"/>
            </a:pPr>
            <a:endParaRPr lang="en-US" dirty="0" smtClean="0"/>
          </a:p>
          <a:p>
            <a:pPr fontAlgn="base"/>
            <a:r>
              <a:rPr lang="en-US" dirty="0" smtClean="0"/>
              <a:t> 2.   You need to include the namespace for Docker Hub to associate it with your account. The namespace is the same as your Docker Hub account name. </a:t>
            </a:r>
          </a:p>
          <a:p>
            <a:pPr fontAlgn="base"/>
            <a:r>
              <a:rPr lang="en-US" dirty="0" smtClean="0"/>
              <a:t>      You need to rename the image to YOUR_DOCKERHUB_NAME/</a:t>
            </a:r>
            <a:r>
              <a:rPr lang="en-US" dirty="0" err="1" smtClean="0"/>
              <a:t>docker</a:t>
            </a:r>
            <a:r>
              <a:rPr lang="en-US" dirty="0" smtClean="0"/>
              <a:t>-whale. </a:t>
            </a:r>
            <a:r>
              <a:rPr lang="en-US" sz="1200" b="0" i="0" kern="1200" dirty="0" smtClean="0">
                <a:solidFill>
                  <a:schemeClr val="tx1"/>
                </a:solidFill>
                <a:effectLst/>
                <a:latin typeface="+mn-lt"/>
                <a:ea typeface="+mn-ea"/>
                <a:cs typeface="+mn-cs"/>
              </a:rPr>
              <a:t>So, this means you have to </a:t>
            </a:r>
            <a:r>
              <a:rPr lang="en-US" sz="1200" b="1" i="0" kern="1200" dirty="0" smtClean="0">
                <a:solidFill>
                  <a:schemeClr val="tx1"/>
                </a:solidFill>
                <a:effectLst/>
                <a:latin typeface="+mn-lt"/>
                <a:ea typeface="+mn-ea"/>
                <a:cs typeface="+mn-cs"/>
              </a:rPr>
              <a:t>tag</a:t>
            </a:r>
            <a:r>
              <a:rPr lang="en-US" sz="1200" b="0" i="0" kern="1200" dirty="0" smtClean="0">
                <a:solidFill>
                  <a:schemeClr val="tx1"/>
                </a:solidFill>
                <a:effectLst/>
                <a:latin typeface="+mn-lt"/>
                <a:ea typeface="+mn-ea"/>
                <a:cs typeface="+mn-cs"/>
              </a:rPr>
              <a:t> your image before pushing:</a:t>
            </a:r>
          </a:p>
          <a:p>
            <a:pPr fontAlgn="base"/>
            <a:r>
              <a:rPr lang="en-US" dirty="0" smtClean="0"/>
              <a:t>	</a:t>
            </a:r>
            <a:r>
              <a:rPr lang="en-US" dirty="0" err="1" smtClean="0"/>
              <a:t>docker</a:t>
            </a:r>
            <a:r>
              <a:rPr lang="en-US" dirty="0" smtClean="0"/>
              <a:t> tag </a:t>
            </a:r>
            <a:r>
              <a:rPr lang="en-US" dirty="0" err="1" smtClean="0"/>
              <a:t>firstimage</a:t>
            </a:r>
            <a:r>
              <a:rPr lang="en-US" dirty="0" smtClean="0"/>
              <a:t> YOUR_DOCKERHUB_NAME/</a:t>
            </a:r>
            <a:r>
              <a:rPr lang="en-US" dirty="0" err="1" smtClean="0"/>
              <a:t>firstimage</a:t>
            </a:r>
            <a:r>
              <a:rPr lang="en-US" dirty="0" smtClean="0"/>
              <a:t> </a:t>
            </a:r>
            <a:r>
              <a:rPr lang="en-US" sz="1200" b="0" i="0" kern="1200" dirty="0" smtClean="0">
                <a:solidFill>
                  <a:schemeClr val="tx1"/>
                </a:solidFill>
                <a:effectLst/>
                <a:latin typeface="+mn-lt"/>
                <a:ea typeface="+mn-ea"/>
                <a:cs typeface="+mn-cs"/>
              </a:rPr>
              <a:t>and then you should be able to push it.</a:t>
            </a:r>
          </a:p>
          <a:p>
            <a:r>
              <a:rPr lang="en-US" dirty="0" smtClean="0"/>
              <a:t>	</a:t>
            </a:r>
            <a:r>
              <a:rPr lang="en-US" dirty="0" err="1" smtClean="0"/>
              <a:t>docker</a:t>
            </a:r>
            <a:r>
              <a:rPr lang="en-US" dirty="0" smtClean="0"/>
              <a:t> push YOUR_DOCKERHUB_NAME/</a:t>
            </a:r>
            <a:r>
              <a:rPr lang="en-US" dirty="0" err="1" smtClean="0"/>
              <a:t>firstimage</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6</a:t>
            </a:fld>
            <a:endParaRPr lang="en-US"/>
          </a:p>
        </p:txBody>
      </p:sp>
    </p:spTree>
    <p:extLst>
      <p:ext uri="{BB962C8B-B14F-4D97-AF65-F5344CB8AC3E}">
        <p14:creationId xmlns:p14="http://schemas.microsoft.com/office/powerpoint/2010/main" val="1954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images</a:t>
            </a:r>
            <a:r>
              <a:rPr lang="en-US" sz="1200" b="0" i="0" kern="1200" dirty="0" smtClean="0">
                <a:solidFill>
                  <a:schemeClr val="tx1"/>
                </a:solidFill>
                <a:effectLst/>
                <a:latin typeface="+mn-lt"/>
                <a:ea typeface="+mn-ea"/>
                <a:cs typeface="+mn-cs"/>
              </a:rPr>
              <a:t>: display all the images currently installed on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run: </a:t>
            </a:r>
            <a:r>
              <a:rPr lang="en-US" sz="1200" b="0" i="0" kern="1200" dirty="0" smtClean="0">
                <a:solidFill>
                  <a:schemeClr val="tx1"/>
                </a:solidFill>
                <a:effectLst/>
                <a:latin typeface="+mn-lt"/>
                <a:ea typeface="+mn-ea"/>
                <a:cs typeface="+mn-cs"/>
              </a:rPr>
              <a:t>Downloading Docker Images, the output will run the command on the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inspect: </a:t>
            </a:r>
            <a:r>
              <a:rPr lang="en-US" sz="1200" b="0" i="0" kern="1200" dirty="0" smtClean="0">
                <a:solidFill>
                  <a:schemeClr val="tx1"/>
                </a:solidFill>
                <a:effectLst/>
                <a:latin typeface="+mn-lt"/>
                <a:ea typeface="+mn-ea"/>
                <a:cs typeface="+mn-cs"/>
              </a:rPr>
              <a:t>details of an image or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rmi</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Removing Docker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-q</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return only image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7</a:t>
            </a:fld>
            <a:endParaRPr lang="en-US"/>
          </a:p>
        </p:txBody>
      </p:sp>
    </p:spTree>
    <p:extLst>
      <p:ext uri="{BB962C8B-B14F-4D97-AF65-F5344CB8AC3E}">
        <p14:creationId xmlns:p14="http://schemas.microsoft.com/office/powerpoint/2010/main" val="185909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commit -p -a "</a:t>
            </a:r>
            <a:r>
              <a:rPr lang="en-US" sz="1200" b="0" i="0" kern="1200" dirty="0" err="1" smtClean="0">
                <a:solidFill>
                  <a:schemeClr val="tx1"/>
                </a:solidFill>
                <a:effectLst/>
                <a:latin typeface="+mn-lt"/>
                <a:ea typeface="+mn-ea"/>
                <a:cs typeface="+mn-cs"/>
              </a:rPr>
              <a:t>author_here</a:t>
            </a:r>
            <a:r>
              <a:rPr lang="en-US" sz="1200" b="0" i="0" kern="1200" dirty="0" smtClean="0">
                <a:solidFill>
                  <a:schemeClr val="tx1"/>
                </a:solidFill>
                <a:effectLst/>
                <a:latin typeface="+mn-lt"/>
                <a:ea typeface="+mn-ea"/>
                <a:cs typeface="+mn-cs"/>
              </a:rPr>
              <a:t>" -m "</a:t>
            </a:r>
            <a:r>
              <a:rPr lang="en-US" sz="1200" b="0" i="0" kern="1200" dirty="0" err="1" smtClean="0">
                <a:solidFill>
                  <a:schemeClr val="tx1"/>
                </a:solidFill>
                <a:effectLst/>
                <a:latin typeface="+mn-lt"/>
                <a:ea typeface="+mn-ea"/>
                <a:cs typeface="+mn-cs"/>
              </a:rPr>
              <a:t>your_message</a:t>
            </a:r>
            <a:r>
              <a:rPr lang="en-US" sz="1200" b="0" i="0" kern="1200" dirty="0" smtClean="0">
                <a:solidFill>
                  <a:schemeClr val="tx1"/>
                </a:solidFill>
                <a:effectLst/>
                <a:latin typeface="+mn-lt"/>
                <a:ea typeface="+mn-ea"/>
                <a:cs typeface="+mn-cs"/>
              </a:rPr>
              <a:t>" &lt;running container id&gt; </a:t>
            </a:r>
            <a:r>
              <a:rPr lang="en-US" sz="1200" b="0" i="0" kern="1200" dirty="0" err="1" smtClean="0">
                <a:solidFill>
                  <a:schemeClr val="tx1"/>
                </a:solidFill>
                <a:effectLst/>
                <a:latin typeface="+mn-lt"/>
                <a:ea typeface="+mn-ea"/>
                <a:cs typeface="+mn-cs"/>
              </a:rPr>
              <a:t>name_of_new_image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 pauses the container while commit command is building the new image.</a:t>
            </a:r>
          </a:p>
          <a:p>
            <a:pPr fontAlgn="base"/>
            <a:r>
              <a:rPr lang="en-US" sz="1200" b="0" i="0" kern="1200" dirty="0" smtClean="0">
                <a:solidFill>
                  <a:schemeClr val="tx1"/>
                </a:solidFill>
                <a:effectLst/>
                <a:latin typeface="+mn-lt"/>
                <a:ea typeface="+mn-ea"/>
                <a:cs typeface="+mn-cs"/>
              </a:rPr>
              <a:t>-a allows you to supply author information of the new image.</a:t>
            </a:r>
          </a:p>
          <a:p>
            <a:pPr fontAlgn="base"/>
            <a:r>
              <a:rPr lang="en-US" sz="1200" b="0" i="0" kern="1200" dirty="0" smtClean="0">
                <a:solidFill>
                  <a:schemeClr val="tx1"/>
                </a:solidFill>
                <a:effectLst/>
                <a:latin typeface="+mn-lt"/>
                <a:ea typeface="+mn-ea"/>
                <a:cs typeface="+mn-cs"/>
              </a:rPr>
              <a:t>-m allows you to add a comment just as in the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10</a:t>
            </a:fld>
            <a:endParaRPr lang="en-US"/>
          </a:p>
        </p:txBody>
      </p:sp>
    </p:spTree>
    <p:extLst>
      <p:ext uri="{BB962C8B-B14F-4D97-AF65-F5344CB8AC3E}">
        <p14:creationId xmlns:p14="http://schemas.microsoft.com/office/powerpoint/2010/main" val="204538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Writing a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is the first step to containerizing an application. </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Start FROM the pre-existing node:6.11.5 image. This is an </a:t>
            </a:r>
            <a:r>
              <a:rPr lang="en-US" sz="1200" b="0" i="1" kern="1200" dirty="0" smtClean="0">
                <a:solidFill>
                  <a:schemeClr val="tx1"/>
                </a:solidFill>
                <a:effectLst/>
                <a:latin typeface="+mn-lt"/>
                <a:ea typeface="+mn-ea"/>
                <a:cs typeface="+mn-cs"/>
              </a:rPr>
              <a:t>official image</a:t>
            </a:r>
            <a:r>
              <a:rPr lang="en-US" sz="1200" b="0" i="0" kern="1200" dirty="0" smtClean="0">
                <a:solidFill>
                  <a:schemeClr val="tx1"/>
                </a:solidFill>
                <a:effectLst/>
                <a:latin typeface="+mn-lt"/>
                <a:ea typeface="+mn-ea"/>
                <a:cs typeface="+mn-cs"/>
              </a:rPr>
              <a:t>, built by the node.js vendors and validated by Docker to be a high-quality image containing the node 6.11.5 interpreter and basic dependencies.</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Use WORKDIR to specify that all subsequent actions should be taken from the directory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/app </a:t>
            </a:r>
            <a:r>
              <a:rPr lang="en-US" sz="1200" b="0" i="1" kern="1200" dirty="0" smtClean="0">
                <a:solidFill>
                  <a:schemeClr val="tx1"/>
                </a:solidFill>
                <a:effectLst/>
                <a:latin typeface="+mn-lt"/>
                <a:ea typeface="+mn-ea"/>
                <a:cs typeface="+mn-cs"/>
              </a:rPr>
              <a:t>in your image </a:t>
            </a:r>
            <a:r>
              <a:rPr lang="en-US" sz="1200" b="0" i="1"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(never the host’s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COPY the file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from your host to the present location (.) in your image (so in this case, to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/app/</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RUN the command </a:t>
            </a:r>
            <a:r>
              <a:rPr lang="en-US" sz="1200" b="0" i="0" kern="1200" dirty="0" err="1" smtClean="0">
                <a:solidFill>
                  <a:schemeClr val="tx1"/>
                </a:solidFill>
                <a:effectLst/>
                <a:latin typeface="+mn-lt"/>
                <a:ea typeface="+mn-ea"/>
                <a:cs typeface="+mn-cs"/>
              </a:rPr>
              <a:t>npm</a:t>
            </a:r>
            <a:r>
              <a:rPr lang="en-US" sz="1200" b="0" i="0" kern="1200" dirty="0" smtClean="0">
                <a:solidFill>
                  <a:schemeClr val="tx1"/>
                </a:solidFill>
                <a:effectLst/>
                <a:latin typeface="+mn-lt"/>
                <a:ea typeface="+mn-ea"/>
                <a:cs typeface="+mn-cs"/>
              </a:rPr>
              <a:t> install inside your image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(which will read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to determine your app’s node dependencies, and install them)</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COPY in the rest of your app’s source code from your host to your image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a:t>
            </a:r>
          </a:p>
          <a:p>
            <a:pPr marL="0" indent="0">
              <a:buFont typeface="Wingdings" panose="05000000000000000000" pitchFamily="2" charset="2"/>
              <a:buNone/>
            </a:pP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--publish asks Docker to forward traffic incoming on the host’s port 8000, to the container’s port 8080 (containers have their own private set of ports, so if we want to reach one from the network, we have to forward traffic to it in this way; otherwise, firewall rules will prevent all network traffic from reaching your container, as a default security posture).</a:t>
            </a:r>
          </a:p>
          <a:p>
            <a:r>
              <a:rPr lang="en-US" sz="1200" b="0" i="0" kern="1200" dirty="0" smtClean="0">
                <a:solidFill>
                  <a:schemeClr val="tx1"/>
                </a:solidFill>
                <a:effectLst/>
                <a:latin typeface="+mn-lt"/>
                <a:ea typeface="+mn-ea"/>
                <a:cs typeface="+mn-cs"/>
              </a:rPr>
              <a:t>--detach asks Docker to run this container in the background.</a:t>
            </a:r>
          </a:p>
          <a:p>
            <a:r>
              <a:rPr lang="en-US" sz="1200" b="0" i="0" kern="1200" dirty="0" smtClean="0">
                <a:solidFill>
                  <a:schemeClr val="tx1"/>
                </a:solidFill>
                <a:effectLst/>
                <a:latin typeface="+mn-lt"/>
                <a:ea typeface="+mn-ea"/>
                <a:cs typeface="+mn-cs"/>
              </a:rPr>
              <a:t>--name lets us specify a name with which we can refer to our container in subsequent commands, in this case bb.</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12</a:t>
            </a:fld>
            <a:endParaRPr lang="en-US"/>
          </a:p>
        </p:txBody>
      </p:sp>
    </p:spTree>
    <p:extLst>
      <p:ext uri="{BB962C8B-B14F-4D97-AF65-F5344CB8AC3E}">
        <p14:creationId xmlns:p14="http://schemas.microsoft.com/office/powerpoint/2010/main" val="2226018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C:\Users\22\App1&gt; </a:t>
            </a:r>
            <a:r>
              <a:rPr lang="en-US" dirty="0" err="1" smtClean="0"/>
              <a:t>docker</a:t>
            </a:r>
            <a:r>
              <a:rPr lang="en-US" dirty="0" smtClean="0"/>
              <a:t> run -it -v /</a:t>
            </a:r>
            <a:r>
              <a:rPr lang="en-US" dirty="0" err="1" smtClean="0"/>
              <a:t>datavol</a:t>
            </a:r>
            <a:r>
              <a:rPr lang="en-US" dirty="0" smtClean="0"/>
              <a:t> --name container1 </a:t>
            </a:r>
            <a:r>
              <a:rPr lang="en-US" dirty="0" err="1" smtClean="0"/>
              <a:t>busybox</a:t>
            </a:r>
            <a:endParaRPr lang="en-US" dirty="0" smtClean="0"/>
          </a:p>
          <a:p>
            <a:r>
              <a:rPr lang="en-US" dirty="0" smtClean="0"/>
              <a:t>/ # ls</a:t>
            </a:r>
          </a:p>
          <a:p>
            <a:r>
              <a:rPr lang="en-US" dirty="0" smtClean="0"/>
              <a:t>bin      </a:t>
            </a:r>
            <a:r>
              <a:rPr lang="en-US" dirty="0" err="1" smtClean="0"/>
              <a:t>datavol</a:t>
            </a:r>
            <a:r>
              <a:rPr lang="en-US" dirty="0" smtClean="0"/>
              <a:t>  dev      </a:t>
            </a:r>
            <a:r>
              <a:rPr lang="en-US" dirty="0" err="1" smtClean="0"/>
              <a:t>etc</a:t>
            </a:r>
            <a:r>
              <a:rPr lang="en-US" dirty="0" smtClean="0"/>
              <a:t>      home     </a:t>
            </a:r>
            <a:r>
              <a:rPr lang="en-US" dirty="0" err="1" smtClean="0"/>
              <a:t>proc</a:t>
            </a:r>
            <a:r>
              <a:rPr lang="en-US" dirty="0" smtClean="0"/>
              <a:t>     root     sys      </a:t>
            </a:r>
            <a:r>
              <a:rPr lang="en-US" dirty="0" err="1" smtClean="0"/>
              <a:t>tmp</a:t>
            </a:r>
            <a:r>
              <a:rPr lang="en-US" dirty="0" smtClean="0"/>
              <a:t>      </a:t>
            </a:r>
            <a:r>
              <a:rPr lang="en-US" dirty="0" err="1" smtClean="0"/>
              <a:t>usr</a:t>
            </a:r>
            <a:r>
              <a:rPr lang="en-US" dirty="0" smtClean="0"/>
              <a:t>      </a:t>
            </a:r>
            <a:r>
              <a:rPr lang="en-US" dirty="0" err="1" smtClean="0"/>
              <a:t>var</a:t>
            </a:r>
            <a:endParaRPr lang="en-US" dirty="0" smtClean="0"/>
          </a:p>
          <a:p>
            <a:r>
              <a:rPr lang="en-US" dirty="0" smtClean="0"/>
              <a:t>/ # cd </a:t>
            </a:r>
            <a:r>
              <a:rPr lang="en-US" dirty="0" err="1" smtClean="0"/>
              <a:t>datavol</a:t>
            </a:r>
            <a:r>
              <a:rPr lang="en-US" dirty="0" smtClean="0"/>
              <a:t>/</a:t>
            </a:r>
          </a:p>
          <a:p>
            <a:r>
              <a:rPr lang="en-US" dirty="0" smtClean="0"/>
              <a:t>/</a:t>
            </a:r>
            <a:r>
              <a:rPr lang="en-US" dirty="0" err="1" smtClean="0"/>
              <a:t>datavol</a:t>
            </a:r>
            <a:r>
              <a:rPr lang="en-US" dirty="0" smtClean="0"/>
              <a:t> # touch file1.txt</a:t>
            </a:r>
          </a:p>
          <a:p>
            <a:r>
              <a:rPr lang="en-US" dirty="0" smtClean="0"/>
              <a:t>/</a:t>
            </a:r>
            <a:r>
              <a:rPr lang="en-US" dirty="0" err="1" smtClean="0"/>
              <a:t>datavol</a:t>
            </a:r>
            <a:r>
              <a:rPr lang="en-US" dirty="0" smtClean="0"/>
              <a:t> # ls</a:t>
            </a:r>
          </a:p>
          <a:p>
            <a:r>
              <a:rPr lang="en-US" dirty="0" smtClean="0"/>
              <a:t>file1.txt</a:t>
            </a:r>
          </a:p>
          <a:p>
            <a:r>
              <a:rPr lang="en-US" dirty="0" smtClean="0"/>
              <a:t>/</a:t>
            </a:r>
            <a:r>
              <a:rPr lang="en-US" dirty="0" err="1" smtClean="0"/>
              <a:t>datavol</a:t>
            </a:r>
            <a:r>
              <a:rPr lang="en-US" dirty="0" smtClean="0"/>
              <a:t> # exit</a:t>
            </a:r>
          </a:p>
          <a:p>
            <a:endParaRPr lang="en-US" dirty="0" smtClean="0"/>
          </a:p>
          <a:p>
            <a:r>
              <a:rPr lang="en-US" dirty="0" smtClean="0"/>
              <a:t>PS C:\Users\22\App1&gt; </a:t>
            </a:r>
            <a:r>
              <a:rPr lang="en-US" dirty="0" err="1" smtClean="0"/>
              <a:t>docker</a:t>
            </a:r>
            <a:r>
              <a:rPr lang="en-US" dirty="0" smtClean="0"/>
              <a:t> </a:t>
            </a:r>
            <a:r>
              <a:rPr lang="en-US" dirty="0" err="1" smtClean="0"/>
              <a:t>ps</a:t>
            </a:r>
            <a:r>
              <a:rPr lang="en-US" dirty="0" smtClean="0"/>
              <a:t> -a</a:t>
            </a:r>
          </a:p>
          <a:p>
            <a:r>
              <a:rPr lang="en-US" dirty="0" smtClean="0"/>
              <a:t>PS C:\Users\22\App1&gt; </a:t>
            </a:r>
            <a:r>
              <a:rPr lang="en-US" dirty="0" err="1" smtClean="0"/>
              <a:t>docker</a:t>
            </a:r>
            <a:r>
              <a:rPr lang="en-US" dirty="0" smtClean="0"/>
              <a:t> inspect container1</a:t>
            </a:r>
          </a:p>
          <a:p>
            <a:r>
              <a:rPr lang="en-US" dirty="0" smtClean="0"/>
              <a:t>"Mounts": [</a:t>
            </a:r>
          </a:p>
          <a:p>
            <a:r>
              <a:rPr lang="en-US" dirty="0" smtClean="0"/>
              <a:t>            {</a:t>
            </a:r>
          </a:p>
          <a:p>
            <a:r>
              <a:rPr lang="en-US" dirty="0" smtClean="0"/>
              <a:t>                "Type": "volume",</a:t>
            </a:r>
          </a:p>
          <a:p>
            <a:r>
              <a:rPr lang="en-US" dirty="0" smtClean="0"/>
              <a:t>                "Name": "d2384ef457f4683cb242ddcb896664363c7d312ba43b8cd2fd7be56e5f98a3ee",</a:t>
            </a:r>
          </a:p>
          <a:p>
            <a:r>
              <a:rPr lang="en-US" dirty="0" smtClean="0"/>
              <a:t>                "Source": "/</a:t>
            </a:r>
            <a:r>
              <a:rPr lang="en-US" dirty="0" err="1" smtClean="0"/>
              <a:t>var</a:t>
            </a:r>
            <a:r>
              <a:rPr lang="en-US" dirty="0" smtClean="0"/>
              <a:t>/lib/</a:t>
            </a:r>
            <a:r>
              <a:rPr lang="en-US" dirty="0" err="1" smtClean="0"/>
              <a:t>docker</a:t>
            </a:r>
            <a:r>
              <a:rPr lang="en-US" dirty="0" smtClean="0"/>
              <a:t>/volumes/d2384ef457f4683cb242ddcb896664363c7d312ba43b8cd2fd7be56e5f98a3ee/_data",</a:t>
            </a:r>
          </a:p>
          <a:p>
            <a:r>
              <a:rPr lang="en-US" dirty="0" smtClean="0"/>
              <a:t>                "Destination": "/</a:t>
            </a:r>
            <a:r>
              <a:rPr lang="en-US" dirty="0" err="1" smtClean="0"/>
              <a:t>datavol</a:t>
            </a:r>
            <a:r>
              <a:rPr lang="en-US" dirty="0" smtClean="0"/>
              <a:t>",</a:t>
            </a:r>
          </a:p>
          <a:p>
            <a:r>
              <a:rPr lang="en-US" dirty="0" smtClean="0"/>
              <a:t>                "Driver": "local",</a:t>
            </a:r>
          </a:p>
          <a:p>
            <a:r>
              <a:rPr lang="en-US" dirty="0" smtClean="0"/>
              <a:t>                "Mode": "",</a:t>
            </a:r>
          </a:p>
          <a:p>
            <a:r>
              <a:rPr lang="en-US" dirty="0" smtClean="0"/>
              <a:t>                "RW": true,</a:t>
            </a:r>
          </a:p>
          <a:p>
            <a:r>
              <a:rPr lang="en-US" dirty="0" smtClean="0"/>
              <a:t>                "Propagation": ""</a:t>
            </a:r>
          </a:p>
          <a:p>
            <a:r>
              <a:rPr lang="en-US" dirty="0" smtClean="0"/>
              <a:t>            }</a:t>
            </a:r>
          </a:p>
          <a:p>
            <a:r>
              <a:rPr lang="en-US" dirty="0" smtClean="0"/>
              <a:t>        ],</a:t>
            </a:r>
          </a:p>
          <a:p>
            <a:r>
              <a:rPr lang="en-US" dirty="0" smtClean="0"/>
              <a:t>#Stop or remove the container, then check the volume </a:t>
            </a:r>
          </a:p>
          <a:p>
            <a:r>
              <a:rPr lang="en-US" dirty="0" smtClean="0"/>
              <a:t>PS C:\Users\22\App1&gt; </a:t>
            </a:r>
            <a:r>
              <a:rPr lang="en-US" dirty="0" err="1" smtClean="0"/>
              <a:t>docker</a:t>
            </a:r>
            <a:r>
              <a:rPr lang="en-US" dirty="0" smtClean="0"/>
              <a:t> volume ls</a:t>
            </a:r>
          </a:p>
          <a:p>
            <a:r>
              <a:rPr lang="en-US" dirty="0" smtClean="0"/>
              <a:t>DRIVER              VOLUME NAME</a:t>
            </a:r>
          </a:p>
          <a:p>
            <a:r>
              <a:rPr lang="en-US" dirty="0" smtClean="0"/>
              <a:t>local               d2384ef457f4683cb242ddcb896664363c7d312ba43b8cd2fd7be56e5f98a3ee</a:t>
            </a:r>
          </a:p>
          <a:p>
            <a:r>
              <a:rPr lang="en-US" dirty="0" smtClean="0"/>
              <a:t>PS C:\Users\22\App1&gt; </a:t>
            </a:r>
            <a:r>
              <a:rPr lang="en-US" dirty="0" err="1" smtClean="0"/>
              <a:t>docker</a:t>
            </a:r>
            <a:r>
              <a:rPr lang="en-US" dirty="0" smtClean="0"/>
              <a:t> restart container1</a:t>
            </a:r>
          </a:p>
          <a:p>
            <a:r>
              <a:rPr lang="en-US" dirty="0" smtClean="0"/>
              <a:t>PS C:\Users\22\App1&gt; </a:t>
            </a:r>
            <a:r>
              <a:rPr lang="en-US" dirty="0" err="1" smtClean="0"/>
              <a:t>docker</a:t>
            </a:r>
            <a:r>
              <a:rPr lang="en-US" dirty="0" smtClean="0"/>
              <a:t> attach container1</a:t>
            </a:r>
          </a:p>
          <a:p>
            <a:r>
              <a:rPr lang="en-US" dirty="0" smtClean="0"/>
              <a:t>/ # ls</a:t>
            </a:r>
          </a:p>
          <a:p>
            <a:r>
              <a:rPr lang="en-US" dirty="0" smtClean="0"/>
              <a:t>bin      </a:t>
            </a:r>
            <a:r>
              <a:rPr lang="en-US" dirty="0" err="1" smtClean="0"/>
              <a:t>datavol</a:t>
            </a:r>
            <a:r>
              <a:rPr lang="en-US" dirty="0" smtClean="0"/>
              <a:t>  dev      </a:t>
            </a:r>
            <a:r>
              <a:rPr lang="en-US" dirty="0" err="1" smtClean="0"/>
              <a:t>etc</a:t>
            </a:r>
            <a:r>
              <a:rPr lang="en-US" dirty="0" smtClean="0"/>
              <a:t>      home     </a:t>
            </a:r>
            <a:r>
              <a:rPr lang="en-US" dirty="0" err="1" smtClean="0"/>
              <a:t>proc</a:t>
            </a:r>
            <a:r>
              <a:rPr lang="en-US" dirty="0" smtClean="0"/>
              <a:t>     root     sys      </a:t>
            </a:r>
            <a:r>
              <a:rPr lang="en-US" dirty="0" err="1" smtClean="0"/>
              <a:t>tmp</a:t>
            </a:r>
            <a:r>
              <a:rPr lang="en-US" dirty="0" smtClean="0"/>
              <a:t>      </a:t>
            </a:r>
            <a:r>
              <a:rPr lang="en-US" dirty="0" err="1" smtClean="0"/>
              <a:t>usr</a:t>
            </a:r>
            <a:r>
              <a:rPr lang="en-US" dirty="0" smtClean="0"/>
              <a:t>      </a:t>
            </a:r>
            <a:r>
              <a:rPr lang="en-US" dirty="0" err="1" smtClean="0"/>
              <a:t>var</a:t>
            </a:r>
            <a:endParaRPr lang="en-US" dirty="0" smtClean="0"/>
          </a:p>
          <a:p>
            <a:r>
              <a:rPr lang="en-US" dirty="0" smtClean="0"/>
              <a:t>/ # cd </a:t>
            </a:r>
            <a:r>
              <a:rPr lang="en-US" dirty="0" err="1" smtClean="0"/>
              <a:t>datavol</a:t>
            </a:r>
            <a:r>
              <a:rPr lang="en-US" dirty="0" smtClean="0"/>
              <a:t>/</a:t>
            </a:r>
          </a:p>
          <a:p>
            <a:r>
              <a:rPr lang="en-US" dirty="0" smtClean="0"/>
              <a:t>/</a:t>
            </a:r>
            <a:r>
              <a:rPr lang="en-US" dirty="0" err="1" smtClean="0"/>
              <a:t>datavol</a:t>
            </a:r>
            <a:r>
              <a:rPr lang="en-US" dirty="0" smtClean="0"/>
              <a:t> # ls</a:t>
            </a:r>
          </a:p>
          <a:p>
            <a:r>
              <a:rPr lang="en-US" dirty="0" smtClean="0"/>
              <a:t>file1.txt</a:t>
            </a:r>
          </a:p>
          <a:p>
            <a:r>
              <a:rPr lang="en-US" dirty="0" smtClean="0"/>
              <a:t>/</a:t>
            </a:r>
            <a:r>
              <a:rPr lang="en-US" dirty="0" err="1" smtClean="0"/>
              <a:t>datavol</a:t>
            </a:r>
            <a:r>
              <a:rPr lang="en-US" dirty="0" smtClean="0"/>
              <a:t> #</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15</a:t>
            </a:fld>
            <a:endParaRPr lang="en-US"/>
          </a:p>
        </p:txBody>
      </p:sp>
    </p:spTree>
    <p:extLst>
      <p:ext uri="{BB962C8B-B14F-4D97-AF65-F5344CB8AC3E}">
        <p14:creationId xmlns:p14="http://schemas.microsoft.com/office/powerpoint/2010/main" val="373973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11173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86186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43481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345865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ECA91F-7278-45F7-8BDD-A21A1ED552DD}"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65110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ECA91F-7278-45F7-8BDD-A21A1ED552DD}"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01926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ECA91F-7278-45F7-8BDD-A21A1ED552DD}"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28346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ECA91F-7278-45F7-8BDD-A21A1ED552DD}"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78664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CA91F-7278-45F7-8BDD-A21A1ED552DD}"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95424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CA91F-7278-45F7-8BDD-A21A1ED552DD}"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94320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CA91F-7278-45F7-8BDD-A21A1ED552DD}"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4995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CA91F-7278-45F7-8BDD-A21A1ED552DD}" type="datetimeFigureOut">
              <a:rPr lang="en-US" smtClean="0"/>
              <a:t>12/12/2019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9FAEB-B6C1-41B4-B3B3-032FD49E6CE2}" type="slidenum">
              <a:rPr lang="en-US" smtClean="0"/>
              <a:t>‹#›</a:t>
            </a:fld>
            <a:endParaRPr lang="en-US"/>
          </a:p>
        </p:txBody>
      </p:sp>
    </p:spTree>
    <p:extLst>
      <p:ext uri="{BB962C8B-B14F-4D97-AF65-F5344CB8AC3E}">
        <p14:creationId xmlns:p14="http://schemas.microsoft.com/office/powerpoint/2010/main" val="3868256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commandline/create" TargetMode="External"/><Relationship Id="rId7" Type="http://schemas.openxmlformats.org/officeDocument/2006/relationships/hyperlink" Target="https://docs.docker.com/engine/reference/commandline/updat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docker.com/engine/reference/commandline/rm" TargetMode="External"/><Relationship Id="rId5" Type="http://schemas.openxmlformats.org/officeDocument/2006/relationships/hyperlink" Target="https://docs.docker.com/engine/reference/commandline/run" TargetMode="External"/><Relationship Id="rId4" Type="http://schemas.openxmlformats.org/officeDocument/2006/relationships/hyperlink" Target="https://docs.docker.com/engine/reference/commandline/rename/"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ocs.docker.com/engine/reference/commandline/stats" TargetMode="External"/><Relationship Id="rId3" Type="http://schemas.openxmlformats.org/officeDocument/2006/relationships/hyperlink" Target="https://docs.docker.com/engine/reference/commandline/logs" TargetMode="External"/><Relationship Id="rId7" Type="http://schemas.openxmlformats.org/officeDocument/2006/relationships/hyperlink" Target="https://docs.docker.com/engine/reference/commandline/top" TargetMode="External"/><Relationship Id="rId2" Type="http://schemas.openxmlformats.org/officeDocument/2006/relationships/hyperlink" Target="https://docs.docker.com/engine/reference/commandline/ps"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port" TargetMode="External"/><Relationship Id="rId5" Type="http://schemas.openxmlformats.org/officeDocument/2006/relationships/hyperlink" Target="https://docs.docker.com/engine/reference/commandline/events" TargetMode="External"/><Relationship Id="rId4" Type="http://schemas.openxmlformats.org/officeDocument/2006/relationships/hyperlink" Target="https://docs.docker.com/engine/reference/commandline/inspect" TargetMode="External"/><Relationship Id="rId9" Type="http://schemas.openxmlformats.org/officeDocument/2006/relationships/hyperlink" Target="https://docs.docker.com/engine/reference/commandline/dif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ocker.com/community-edition#/add_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docs.docker.com/engine/reference/commandline/search" TargetMode="External"/><Relationship Id="rId3" Type="http://schemas.openxmlformats.org/officeDocument/2006/relationships/hyperlink" Target="https://docs.docker.com/engine/tutorials/dockerrepos/" TargetMode="External"/><Relationship Id="rId7" Type="http://schemas.openxmlformats.org/officeDocument/2006/relationships/hyperlink" Target="https://docs.docker.com/engine/reference/commandline/logou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docker.com/engine/reference/commandline/login" TargetMode="External"/><Relationship Id="rId5" Type="http://schemas.openxmlformats.org/officeDocument/2006/relationships/hyperlink" Target="https://titanous.com/posts/docker-insecurity" TargetMode="External"/><Relationship Id="rId10" Type="http://schemas.openxmlformats.org/officeDocument/2006/relationships/hyperlink" Target="https://docs.docker.com/engine/reference/commandline/push" TargetMode="External"/><Relationship Id="rId4" Type="http://schemas.openxmlformats.org/officeDocument/2006/relationships/hyperlink" Target="https://hub.docker.com/" TargetMode="External"/><Relationship Id="rId9" Type="http://schemas.openxmlformats.org/officeDocument/2006/relationships/hyperlink" Target="https://docs.docker.com/engine/reference/commandline/pul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8888/examples/simplehtm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commandline/kill" TargetMode="External"/><Relationship Id="rId3" Type="http://schemas.openxmlformats.org/officeDocument/2006/relationships/hyperlink" Target="https://docs.docker.com/engine/reference/commandline/stop" TargetMode="External"/><Relationship Id="rId7" Type="http://schemas.openxmlformats.org/officeDocument/2006/relationships/hyperlink" Target="https://docs.docker.com/engine/reference/commandline/wait" TargetMode="External"/><Relationship Id="rId2" Type="http://schemas.openxmlformats.org/officeDocument/2006/relationships/hyperlink" Target="https://docs.docker.com/engine/reference/commandline/start"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unpause/" TargetMode="External"/><Relationship Id="rId5" Type="http://schemas.openxmlformats.org/officeDocument/2006/relationships/hyperlink" Target="https://docs.docker.com/engine/reference/commandline/pause/" TargetMode="External"/><Relationship Id="rId4" Type="http://schemas.openxmlformats.org/officeDocument/2006/relationships/hyperlink" Target="https://docs.docker.com/engine/reference/commandline/restart" TargetMode="External"/><Relationship Id="rId9" Type="http://schemas.openxmlformats.org/officeDocument/2006/relationships/hyperlink" Target="https://docs.docker.com/engine/reference/commandline/atta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644526"/>
          </a:xfrm>
        </p:spPr>
        <p:txBody>
          <a:bodyPr>
            <a:normAutofit fontScale="90000"/>
          </a:bodyPr>
          <a:lstStyle/>
          <a:p>
            <a:r>
              <a:rPr lang="en-US" dirty="0" smtClean="0"/>
              <a:t>Containers Vs Virtual machines</a:t>
            </a:r>
            <a:endParaRPr lang="en-US" dirty="0"/>
          </a:p>
        </p:txBody>
      </p:sp>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4"/>
          <a:stretch>
            <a:fillRect/>
          </a:stretch>
        </p:blipFill>
        <p:spPr>
          <a:xfrm>
            <a:off x="0" y="1009651"/>
            <a:ext cx="12191999" cy="5848350"/>
          </a:xfrm>
          <a:prstGeom prst="rect">
            <a:avLst/>
          </a:prstGeom>
        </p:spPr>
      </p:pic>
    </p:spTree>
    <p:extLst>
      <p:ext uri="{BB962C8B-B14F-4D97-AF65-F5344CB8AC3E}">
        <p14:creationId xmlns:p14="http://schemas.microsoft.com/office/powerpoint/2010/main" val="16716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Container commands</a:t>
            </a:r>
            <a:endParaRPr lang="en-US" dirty="0"/>
          </a:p>
        </p:txBody>
      </p:sp>
      <p:sp>
        <p:nvSpPr>
          <p:cNvPr id="4" name="Rectangle 3"/>
          <p:cNvSpPr/>
          <p:nvPr/>
        </p:nvSpPr>
        <p:spPr>
          <a:xfrm>
            <a:off x="838200" y="1219200"/>
            <a:ext cx="10515600" cy="5345053"/>
          </a:xfrm>
          <a:prstGeom prst="rect">
            <a:avLst/>
          </a:prstGeom>
        </p:spPr>
        <p:txBody>
          <a:bodyPr wrap="square">
            <a:spAutoFit/>
          </a:bodyPr>
          <a:lstStyle/>
          <a:p>
            <a:pPr>
              <a:lnSpc>
                <a:spcPct val="80000"/>
              </a:lnSpc>
              <a:buClr>
                <a:srgbClr val="888888"/>
              </a:buClr>
              <a:buSzPts val="1760"/>
            </a:pPr>
            <a:r>
              <a:rPr lang="en-US" u="sng" dirty="0" err="1">
                <a:solidFill>
                  <a:schemeClr val="hlink"/>
                </a:solidFill>
                <a:ea typeface="Calibri"/>
                <a:cs typeface="Calibri"/>
                <a:sym typeface="Calibri"/>
                <a:hlinkClick r:id="rId3"/>
              </a:rPr>
              <a:t>docker</a:t>
            </a:r>
            <a:r>
              <a:rPr lang="en-US" u="sng" dirty="0">
                <a:solidFill>
                  <a:schemeClr val="hlink"/>
                </a:solidFill>
                <a:ea typeface="Calibri"/>
                <a:cs typeface="Calibri"/>
                <a:sym typeface="Calibri"/>
                <a:hlinkClick r:id="rId3"/>
              </a:rPr>
              <a:t> create</a:t>
            </a:r>
            <a:r>
              <a:rPr lang="en-US" u="sng" dirty="0">
                <a:solidFill>
                  <a:schemeClr val="hlink"/>
                </a:solidFill>
                <a:ea typeface="Calibri"/>
                <a:cs typeface="Calibri"/>
                <a:sym typeface="Calibri"/>
              </a:rPr>
              <a:t> </a:t>
            </a:r>
            <a:r>
              <a:rPr lang="en-US" dirty="0">
                <a:solidFill>
                  <a:schemeClr val="hlink"/>
                </a:solidFill>
                <a:ea typeface="Calibri"/>
                <a:cs typeface="Calibri"/>
                <a:sym typeface="Calibri"/>
              </a:rPr>
              <a:t>&lt;container-name&gt;:</a:t>
            </a:r>
            <a:r>
              <a:rPr lang="en-US" dirty="0">
                <a:solidFill>
                  <a:srgbClr val="888888"/>
                </a:solidFill>
                <a:ea typeface="Calibri"/>
                <a:cs typeface="Calibri"/>
                <a:sym typeface="Calibri"/>
              </a:rPr>
              <a:t> creates a container but does not start it.</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4"/>
              </a:rPr>
              <a:t>docker</a:t>
            </a:r>
            <a:r>
              <a:rPr lang="en-US" u="sng" dirty="0">
                <a:solidFill>
                  <a:schemeClr val="hlink"/>
                </a:solidFill>
                <a:ea typeface="Calibri"/>
                <a:cs typeface="Calibri"/>
                <a:sym typeface="Calibri"/>
                <a:hlinkClick r:id="rId4"/>
              </a:rPr>
              <a:t> rename</a:t>
            </a:r>
            <a:r>
              <a:rPr lang="en-US" dirty="0">
                <a:solidFill>
                  <a:srgbClr val="888888"/>
                </a:solidFill>
                <a:ea typeface="Calibri"/>
                <a:cs typeface="Calibri"/>
                <a:sym typeface="Calibri"/>
              </a:rPr>
              <a:t> allows the container to be renamed.</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5"/>
              </a:rPr>
              <a:t>docker</a:t>
            </a:r>
            <a:r>
              <a:rPr lang="en-US" u="sng" dirty="0">
                <a:solidFill>
                  <a:schemeClr val="hlink"/>
                </a:solidFill>
                <a:ea typeface="Calibri"/>
                <a:cs typeface="Calibri"/>
                <a:sym typeface="Calibri"/>
                <a:hlinkClick r:id="rId5"/>
              </a:rPr>
              <a:t> run</a:t>
            </a:r>
            <a:r>
              <a:rPr lang="en-US" dirty="0">
                <a:solidFill>
                  <a:srgbClr val="888888"/>
                </a:solidFill>
                <a:ea typeface="Calibri"/>
                <a:cs typeface="Calibri"/>
                <a:sym typeface="Calibri"/>
              </a:rPr>
              <a:t> creates and starts a container in one operation.</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6"/>
              </a:rPr>
              <a:t>docker</a:t>
            </a:r>
            <a:r>
              <a:rPr lang="en-US" u="sng" dirty="0">
                <a:solidFill>
                  <a:schemeClr val="hlink"/>
                </a:solidFill>
                <a:ea typeface="Calibri"/>
                <a:cs typeface="Calibri"/>
                <a:sym typeface="Calibri"/>
                <a:hlinkClick r:id="rId6"/>
              </a:rPr>
              <a:t> </a:t>
            </a:r>
            <a:r>
              <a:rPr lang="en-US" u="sng" dirty="0" err="1">
                <a:solidFill>
                  <a:schemeClr val="hlink"/>
                </a:solidFill>
                <a:ea typeface="Calibri"/>
                <a:cs typeface="Calibri"/>
                <a:sym typeface="Calibri"/>
                <a:hlinkClick r:id="rId6"/>
              </a:rPr>
              <a:t>rm</a:t>
            </a:r>
            <a:r>
              <a:rPr lang="en-US" dirty="0">
                <a:solidFill>
                  <a:srgbClr val="888888"/>
                </a:solidFill>
                <a:ea typeface="Calibri"/>
                <a:cs typeface="Calibri"/>
                <a:sym typeface="Calibri"/>
              </a:rPr>
              <a:t> deletes a container.</a:t>
            </a:r>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7"/>
              </a:rPr>
              <a:t>docker</a:t>
            </a:r>
            <a:r>
              <a:rPr lang="en-US" u="sng" dirty="0">
                <a:solidFill>
                  <a:schemeClr val="hlink"/>
                </a:solidFill>
                <a:ea typeface="Calibri"/>
                <a:cs typeface="Calibri"/>
                <a:sym typeface="Calibri"/>
                <a:hlinkClick r:id="rId7"/>
              </a:rPr>
              <a:t> update</a:t>
            </a:r>
            <a:r>
              <a:rPr lang="en-US" dirty="0">
                <a:solidFill>
                  <a:srgbClr val="888888"/>
                </a:solidFill>
                <a:ea typeface="Calibri"/>
                <a:cs typeface="Calibri"/>
                <a:sym typeface="Calibri"/>
              </a:rPr>
              <a:t> updates a container's resource limits.</a:t>
            </a:r>
          </a:p>
          <a:p>
            <a:pPr lvl="0">
              <a:lnSpc>
                <a:spcPct val="80000"/>
              </a:lnSpc>
              <a:spcBef>
                <a:spcPts val="352"/>
              </a:spcBef>
              <a:buClr>
                <a:srgbClr val="888888"/>
              </a:buClr>
              <a:buSzPts val="1760"/>
            </a:pPr>
            <a:r>
              <a:rPr lang="en-US" u="sng" dirty="0" err="1">
                <a:solidFill>
                  <a:schemeClr val="hlink"/>
                </a:solidFill>
                <a:ea typeface="Calibri"/>
                <a:cs typeface="Calibri"/>
                <a:sym typeface="Calibri"/>
              </a:rPr>
              <a:t>docker</a:t>
            </a:r>
            <a:r>
              <a:rPr lang="en-US" u="sng" dirty="0">
                <a:solidFill>
                  <a:schemeClr val="hlink"/>
                </a:solidFill>
                <a:ea typeface="Calibri"/>
                <a:cs typeface="Calibri"/>
                <a:sym typeface="Calibri"/>
              </a:rPr>
              <a:t> logs </a:t>
            </a:r>
            <a:r>
              <a:rPr lang="en-US" dirty="0">
                <a:solidFill>
                  <a:schemeClr val="hlink"/>
                </a:solidFill>
                <a:ea typeface="Calibri"/>
                <a:cs typeface="Calibri"/>
                <a:sym typeface="Calibri"/>
              </a:rPr>
              <a:t>&lt;container-name</a:t>
            </a:r>
            <a:r>
              <a:rPr lang="en-US" dirty="0" smtClean="0">
                <a:solidFill>
                  <a:schemeClr val="hlink"/>
                </a:solidFill>
                <a:ea typeface="Calibri"/>
                <a:cs typeface="Calibri"/>
                <a:sym typeface="Calibri"/>
              </a:rPr>
              <a:t>&gt;</a:t>
            </a:r>
          </a:p>
          <a:p>
            <a:pPr lvl="0">
              <a:lnSpc>
                <a:spcPct val="80000"/>
              </a:lnSpc>
              <a:spcBef>
                <a:spcPts val="352"/>
              </a:spcBef>
              <a:buClr>
                <a:srgbClr val="888888"/>
              </a:buClr>
              <a:buSzPts val="1760"/>
            </a:pPr>
            <a:endParaRPr lang="en-US" dirty="0">
              <a:solidFill>
                <a:schemeClr val="hlink"/>
              </a:solidFill>
              <a:ea typeface="Calibri"/>
              <a:cs typeface="Calibri"/>
              <a:sym typeface="Calibri"/>
            </a:endParaRPr>
          </a:p>
          <a:p>
            <a:pPr lvl="0">
              <a:lnSpc>
                <a:spcPct val="80000"/>
              </a:lnSpc>
              <a:spcBef>
                <a:spcPts val="352"/>
              </a:spcBef>
              <a:buClr>
                <a:srgbClr val="888888"/>
              </a:buClr>
              <a:buSzPts val="1760"/>
            </a:pPr>
            <a:r>
              <a:rPr lang="en-US" b="1" u="sng" dirty="0" smtClean="0">
                <a:solidFill>
                  <a:schemeClr val="hlink"/>
                </a:solidFill>
                <a:ea typeface="Calibri"/>
                <a:cs typeface="Calibri"/>
                <a:sym typeface="Calibri"/>
              </a:rPr>
              <a:t>Create </a:t>
            </a:r>
            <a:r>
              <a:rPr lang="en-US" b="1" u="sng" dirty="0" err="1" smtClean="0">
                <a:solidFill>
                  <a:schemeClr val="hlink"/>
                </a:solidFill>
                <a:ea typeface="Calibri"/>
                <a:cs typeface="Calibri"/>
                <a:sym typeface="Calibri"/>
              </a:rPr>
              <a:t>docker</a:t>
            </a:r>
            <a:r>
              <a:rPr lang="en-US" b="1" u="sng" dirty="0" smtClean="0">
                <a:solidFill>
                  <a:schemeClr val="hlink"/>
                </a:solidFill>
                <a:ea typeface="Calibri"/>
                <a:cs typeface="Calibri"/>
                <a:sym typeface="Calibri"/>
              </a:rPr>
              <a:t> image from the running container:</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b="1" dirty="0" err="1">
                <a:solidFill>
                  <a:schemeClr val="hlink"/>
                </a:solidFill>
                <a:ea typeface="Calibri"/>
                <a:cs typeface="Calibri"/>
                <a:sym typeface="Calibri"/>
              </a:rPr>
              <a:t>docker</a:t>
            </a:r>
            <a:r>
              <a:rPr lang="en-US" b="1" dirty="0">
                <a:solidFill>
                  <a:schemeClr val="hlink"/>
                </a:solidFill>
                <a:ea typeface="Calibri"/>
                <a:cs typeface="Calibri"/>
                <a:sym typeface="Calibri"/>
              </a:rPr>
              <a:t> </a:t>
            </a:r>
            <a:r>
              <a:rPr lang="en-US" b="1" dirty="0" err="1">
                <a:solidFill>
                  <a:schemeClr val="hlink"/>
                </a:solidFill>
                <a:ea typeface="Calibri"/>
                <a:cs typeface="Calibri"/>
                <a:sym typeface="Calibri"/>
              </a:rPr>
              <a:t>ps</a:t>
            </a:r>
            <a:endParaRPr lang="en-US" b="1" dirty="0">
              <a:solidFill>
                <a:schemeClr val="hlink"/>
              </a:solidFill>
              <a:ea typeface="Calibri"/>
              <a:cs typeface="Calibri"/>
              <a:sym typeface="Calibri"/>
            </a:endParaRPr>
          </a:p>
          <a:p>
            <a:pPr lvl="0">
              <a:lnSpc>
                <a:spcPct val="80000"/>
              </a:lnSpc>
              <a:spcBef>
                <a:spcPts val="352"/>
              </a:spcBef>
              <a:buClr>
                <a:srgbClr val="888888"/>
              </a:buClr>
              <a:buSzPts val="1760"/>
            </a:pPr>
            <a:r>
              <a:rPr lang="en-US" dirty="0">
                <a:solidFill>
                  <a:schemeClr val="hlink"/>
                </a:solidFill>
                <a:ea typeface="Calibri"/>
                <a:cs typeface="Calibri"/>
                <a:sym typeface="Calibri"/>
              </a:rPr>
              <a:t>CONTAINER ID        IMAGE               COMMAND                  CREATED             STATUS              PORTS                    NAMES</a:t>
            </a:r>
          </a:p>
          <a:p>
            <a:pPr lvl="0">
              <a:lnSpc>
                <a:spcPct val="80000"/>
              </a:lnSpc>
              <a:spcBef>
                <a:spcPts val="352"/>
              </a:spcBef>
              <a:buClr>
                <a:srgbClr val="888888"/>
              </a:buClr>
              <a:buSzPts val="1760"/>
            </a:pPr>
            <a:r>
              <a:rPr lang="en-US" dirty="0">
                <a:solidFill>
                  <a:schemeClr val="hlink"/>
                </a:solidFill>
                <a:ea typeface="Calibri"/>
                <a:cs typeface="Calibri"/>
                <a:sym typeface="Calibri"/>
              </a:rPr>
              <a:t>75f4c7d7110a        app1-manual-build   "java -jar App1-0.0.…"   29 seconds ago      Up 27 seconds       0.0.0.0:8081-&gt;8081/</a:t>
            </a:r>
            <a:r>
              <a:rPr lang="en-US" dirty="0" err="1">
                <a:solidFill>
                  <a:schemeClr val="hlink"/>
                </a:solidFill>
                <a:ea typeface="Calibri"/>
                <a:cs typeface="Calibri"/>
                <a:sym typeface="Calibri"/>
              </a:rPr>
              <a:t>tcp</a:t>
            </a:r>
            <a:r>
              <a:rPr lang="en-US" dirty="0">
                <a:solidFill>
                  <a:schemeClr val="hlink"/>
                </a:solidFill>
                <a:ea typeface="Calibri"/>
                <a:cs typeface="Calibri"/>
                <a:sym typeface="Calibri"/>
              </a:rPr>
              <a:t>   springbootsample1</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b="1" dirty="0" err="1">
                <a:solidFill>
                  <a:schemeClr val="hlink"/>
                </a:solidFill>
                <a:ea typeface="Calibri"/>
                <a:cs typeface="Calibri"/>
                <a:sym typeface="Calibri"/>
              </a:rPr>
              <a:t>docker</a:t>
            </a:r>
            <a:r>
              <a:rPr lang="en-US" b="1" dirty="0">
                <a:solidFill>
                  <a:schemeClr val="hlink"/>
                </a:solidFill>
                <a:ea typeface="Calibri"/>
                <a:cs typeface="Calibri"/>
                <a:sym typeface="Calibri"/>
              </a:rPr>
              <a:t> commit -p -a "ST" -m "Spring Boot Rest app" 75f4c7d7110a  docker22/springbootrestapp1</a:t>
            </a:r>
          </a:p>
          <a:p>
            <a:pPr lvl="0">
              <a:lnSpc>
                <a:spcPct val="80000"/>
              </a:lnSpc>
              <a:spcBef>
                <a:spcPts val="352"/>
              </a:spcBef>
              <a:buClr>
                <a:srgbClr val="888888"/>
              </a:buClr>
              <a:buSzPts val="1760"/>
            </a:pPr>
            <a:r>
              <a:rPr lang="en-US" dirty="0">
                <a:solidFill>
                  <a:schemeClr val="hlink"/>
                </a:solidFill>
                <a:ea typeface="Calibri"/>
                <a:cs typeface="Calibri"/>
                <a:sym typeface="Calibri"/>
              </a:rPr>
              <a:t>sha256:928f89272753b8c1a363446b03c8858af5b33487a99ae78f7da381432f292636</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dirty="0" err="1">
                <a:solidFill>
                  <a:schemeClr val="hlink"/>
                </a:solidFill>
                <a:ea typeface="Calibri"/>
                <a:cs typeface="Calibri"/>
                <a:sym typeface="Calibri"/>
              </a:rPr>
              <a:t>docker</a:t>
            </a:r>
            <a:r>
              <a:rPr lang="en-US" dirty="0">
                <a:solidFill>
                  <a:schemeClr val="hlink"/>
                </a:solidFill>
                <a:ea typeface="Calibri"/>
                <a:cs typeface="Calibri"/>
                <a:sym typeface="Calibri"/>
              </a:rPr>
              <a:t> images</a:t>
            </a:r>
          </a:p>
          <a:p>
            <a:pPr lvl="0">
              <a:lnSpc>
                <a:spcPct val="80000"/>
              </a:lnSpc>
              <a:spcBef>
                <a:spcPts val="352"/>
              </a:spcBef>
              <a:buClr>
                <a:srgbClr val="888888"/>
              </a:buClr>
              <a:buSzPts val="1760"/>
            </a:pPr>
            <a:r>
              <a:rPr lang="en-US" dirty="0">
                <a:solidFill>
                  <a:schemeClr val="hlink"/>
                </a:solidFill>
                <a:ea typeface="Calibri"/>
                <a:cs typeface="Calibri"/>
                <a:sym typeface="Calibri"/>
              </a:rPr>
              <a:t>REPOSITORY                           TAG                 IMAGE ID            CREATED             SIZE</a:t>
            </a:r>
          </a:p>
          <a:p>
            <a:pPr lvl="0">
              <a:lnSpc>
                <a:spcPct val="80000"/>
              </a:lnSpc>
              <a:spcBef>
                <a:spcPts val="352"/>
              </a:spcBef>
              <a:buClr>
                <a:srgbClr val="888888"/>
              </a:buClr>
              <a:buSzPts val="1760"/>
            </a:pPr>
            <a:r>
              <a:rPr lang="en-US" dirty="0">
                <a:solidFill>
                  <a:schemeClr val="hlink"/>
                </a:solidFill>
                <a:ea typeface="Calibri"/>
                <a:cs typeface="Calibri"/>
                <a:sym typeface="Calibri"/>
              </a:rPr>
              <a:t>docker22/springbootrestapp1      latest              928f89272753        11 seconds ago      661MB</a:t>
            </a:r>
          </a:p>
          <a:p>
            <a:pPr lvl="0">
              <a:lnSpc>
                <a:spcPct val="80000"/>
              </a:lnSpc>
              <a:spcBef>
                <a:spcPts val="352"/>
              </a:spcBef>
              <a:buClr>
                <a:srgbClr val="888888"/>
              </a:buClr>
              <a:buSzPts val="1760"/>
            </a:pPr>
            <a:endParaRPr lang="en-US" dirty="0"/>
          </a:p>
        </p:txBody>
      </p:sp>
    </p:spTree>
    <p:extLst>
      <p:ext uri="{BB962C8B-B14F-4D97-AF65-F5344CB8AC3E}">
        <p14:creationId xmlns:p14="http://schemas.microsoft.com/office/powerpoint/2010/main" val="110654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0;p17"/>
          <p:cNvSpPr txBox="1">
            <a:spLocks noGrp="1"/>
          </p:cNvSpPr>
          <p:nvPr/>
        </p:nvSpPr>
        <p:spPr>
          <a:xfrm>
            <a:off x="1847528" y="260648"/>
            <a:ext cx="7772400"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more Container commands</a:t>
            </a:r>
            <a:endParaRPr sz="3959" b="0" i="0" u="none" strike="noStrike" cap="none">
              <a:solidFill>
                <a:schemeClr val="dk1"/>
              </a:solidFill>
              <a:latin typeface="Calibri"/>
              <a:ea typeface="Calibri"/>
              <a:cs typeface="Calibri"/>
              <a:sym typeface="Calibri"/>
            </a:endParaRPr>
          </a:p>
        </p:txBody>
      </p:sp>
      <p:sp>
        <p:nvSpPr>
          <p:cNvPr id="6" name="Google Shape;111;p17"/>
          <p:cNvSpPr txBox="1">
            <a:spLocks noGrp="1"/>
          </p:cNvSpPr>
          <p:nvPr/>
        </p:nvSpPr>
        <p:spPr>
          <a:xfrm>
            <a:off x="1804263" y="911151"/>
            <a:ext cx="8496944"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90000"/>
              </a:lnSpc>
              <a:spcBef>
                <a:spcPts val="0"/>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2"/>
              </a:rPr>
              <a:t>docker</a:t>
            </a:r>
            <a:r>
              <a:rPr lang="en-US" sz="2720" b="0" i="0" u="sng" strike="noStrike" cap="none" dirty="0">
                <a:solidFill>
                  <a:schemeClr val="hlink"/>
                </a:solidFill>
                <a:latin typeface="Calibri"/>
                <a:ea typeface="Calibri"/>
                <a:cs typeface="Calibri"/>
                <a:sym typeface="Calibri"/>
                <a:hlinkClick r:id="rId2"/>
              </a:rPr>
              <a:t> </a:t>
            </a:r>
            <a:r>
              <a:rPr lang="en-US" sz="2720" b="0" i="0" u="sng" strike="noStrike" cap="none" dirty="0" err="1">
                <a:solidFill>
                  <a:schemeClr val="hlink"/>
                </a:solidFill>
                <a:latin typeface="Calibri"/>
                <a:ea typeface="Calibri"/>
                <a:cs typeface="Calibri"/>
                <a:sym typeface="Calibri"/>
                <a:hlinkClick r:id="rId2"/>
              </a:rPr>
              <a:t>ps</a:t>
            </a:r>
            <a:r>
              <a:rPr lang="en-US" sz="2720" b="0" i="0" u="none" strike="noStrike" cap="none" dirty="0">
                <a:solidFill>
                  <a:srgbClr val="888888"/>
                </a:solidFill>
                <a:latin typeface="Calibri"/>
                <a:ea typeface="Calibri"/>
                <a:cs typeface="Calibri"/>
                <a:sym typeface="Calibri"/>
              </a:rPr>
              <a:t> shows running containers</a:t>
            </a:r>
            <a:r>
              <a:rPr lang="en-US" sz="2720" b="0" i="0" u="none" strike="noStrike" cap="none" dirty="0" smtClean="0">
                <a:solidFill>
                  <a:srgbClr val="888888"/>
                </a:solidFill>
                <a:latin typeface="Calibri"/>
                <a:ea typeface="Calibri"/>
                <a:cs typeface="Calibri"/>
                <a:sym typeface="Calibri"/>
              </a:rPr>
              <a:t>.</a:t>
            </a:r>
          </a:p>
          <a:p>
            <a:pPr marL="0" indent="0" algn="l">
              <a:lnSpc>
                <a:spcPct val="90000"/>
              </a:lnSpc>
              <a:spcBef>
                <a:spcPts val="0"/>
              </a:spcBef>
              <a:buSzPts val="2720"/>
            </a:pPr>
            <a:r>
              <a:rPr lang="en-US" sz="2720" u="sng" dirty="0" err="1">
                <a:solidFill>
                  <a:schemeClr val="hlink"/>
                </a:solidFill>
              </a:rPr>
              <a:t>docker</a:t>
            </a:r>
            <a:r>
              <a:rPr lang="en-US" sz="2720" u="sng" dirty="0">
                <a:solidFill>
                  <a:schemeClr val="hlink"/>
                </a:solidFill>
              </a:rPr>
              <a:t> </a:t>
            </a:r>
            <a:r>
              <a:rPr lang="en-US" sz="2720" u="sng" dirty="0" err="1">
                <a:solidFill>
                  <a:schemeClr val="hlink"/>
                </a:solidFill>
              </a:rPr>
              <a:t>ps</a:t>
            </a:r>
            <a:r>
              <a:rPr lang="en-US" sz="2720" u="sng" dirty="0">
                <a:solidFill>
                  <a:schemeClr val="hlink"/>
                </a:solidFill>
              </a:rPr>
              <a:t> -a</a:t>
            </a:r>
            <a:r>
              <a:rPr lang="en-US" dirty="0"/>
              <a:t> shows running and stopped containers</a:t>
            </a:r>
            <a:r>
              <a:rPr lang="en-US" dirty="0" smtClean="0"/>
              <a:t>.</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3"/>
              </a:rPr>
              <a:t>docker</a:t>
            </a:r>
            <a:r>
              <a:rPr lang="en-US" sz="2720" b="0" i="0" u="sng" strike="noStrike" cap="none" dirty="0">
                <a:solidFill>
                  <a:schemeClr val="hlink"/>
                </a:solidFill>
                <a:latin typeface="Calibri"/>
                <a:ea typeface="Calibri"/>
                <a:cs typeface="Calibri"/>
                <a:sym typeface="Calibri"/>
                <a:hlinkClick r:id="rId3"/>
              </a:rPr>
              <a:t> logs</a:t>
            </a:r>
            <a:r>
              <a:rPr lang="en-US" sz="2720" b="0" i="0" u="none" strike="noStrike" cap="none" dirty="0">
                <a:solidFill>
                  <a:srgbClr val="888888"/>
                </a:solidFill>
                <a:latin typeface="Calibri"/>
                <a:ea typeface="Calibri"/>
                <a:cs typeface="Calibri"/>
                <a:sym typeface="Calibri"/>
              </a:rPr>
              <a:t> gets logs from container. </a:t>
            </a:r>
            <a:endParaRPr sz="2720" b="0" i="0" u="none" strike="noStrike" cap="none" dirty="0">
              <a:solidFill>
                <a:srgbClr val="888888"/>
              </a:solidFill>
              <a:latin typeface="Calibri"/>
              <a:ea typeface="Calibri"/>
              <a:cs typeface="Calibri"/>
              <a:sym typeface="Calibri"/>
            </a:endParaRPr>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4"/>
              </a:rPr>
              <a:t>docker</a:t>
            </a:r>
            <a:r>
              <a:rPr lang="en-US" sz="2720" b="0" i="0" u="sng" strike="noStrike" cap="none" dirty="0">
                <a:solidFill>
                  <a:schemeClr val="hlink"/>
                </a:solidFill>
                <a:latin typeface="Calibri"/>
                <a:ea typeface="Calibri"/>
                <a:cs typeface="Calibri"/>
                <a:sym typeface="Calibri"/>
                <a:hlinkClick r:id="rId4"/>
              </a:rPr>
              <a:t> inspect</a:t>
            </a:r>
            <a:r>
              <a:rPr lang="en-US" sz="2720" b="0" i="0" u="none" strike="noStrike" cap="none" dirty="0">
                <a:solidFill>
                  <a:srgbClr val="888888"/>
                </a:solidFill>
                <a:latin typeface="Calibri"/>
                <a:ea typeface="Calibri"/>
                <a:cs typeface="Calibri"/>
                <a:sym typeface="Calibri"/>
              </a:rPr>
              <a:t> looks at all the info on a container (including IP address).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smtClean="0">
                <a:solidFill>
                  <a:schemeClr val="hlink"/>
                </a:solidFill>
                <a:latin typeface="Calibri"/>
                <a:ea typeface="Calibri"/>
                <a:cs typeface="Calibri"/>
                <a:sym typeface="Calibri"/>
                <a:hlinkClick r:id="rId5"/>
              </a:rPr>
              <a:t>docker</a:t>
            </a:r>
            <a:r>
              <a:rPr lang="en-US" sz="2720" b="0" i="0" u="sng" strike="noStrike" cap="none" dirty="0" smtClean="0">
                <a:solidFill>
                  <a:schemeClr val="hlink"/>
                </a:solidFill>
                <a:latin typeface="Calibri"/>
                <a:ea typeface="Calibri"/>
                <a:cs typeface="Calibri"/>
                <a:sym typeface="Calibri"/>
                <a:hlinkClick r:id="rId5"/>
              </a:rPr>
              <a:t> </a:t>
            </a:r>
            <a:r>
              <a:rPr lang="en-US" sz="2720" b="0" i="0" u="sng" strike="noStrike" cap="none" dirty="0">
                <a:solidFill>
                  <a:schemeClr val="hlink"/>
                </a:solidFill>
                <a:latin typeface="Calibri"/>
                <a:ea typeface="Calibri"/>
                <a:cs typeface="Calibri"/>
                <a:sym typeface="Calibri"/>
                <a:hlinkClick r:id="rId5"/>
              </a:rPr>
              <a:t>events</a:t>
            </a:r>
            <a:r>
              <a:rPr lang="en-US" sz="2720" b="0" i="0" u="none" strike="noStrike" cap="none" dirty="0">
                <a:solidFill>
                  <a:srgbClr val="888888"/>
                </a:solidFill>
                <a:latin typeface="Calibri"/>
                <a:ea typeface="Calibri"/>
                <a:cs typeface="Calibri"/>
                <a:sym typeface="Calibri"/>
              </a:rPr>
              <a:t> gets events from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6"/>
              </a:rPr>
              <a:t>docker</a:t>
            </a:r>
            <a:r>
              <a:rPr lang="en-US" sz="2720" b="0" i="0" u="sng" strike="noStrike" cap="none" dirty="0">
                <a:solidFill>
                  <a:schemeClr val="hlink"/>
                </a:solidFill>
                <a:latin typeface="Calibri"/>
                <a:ea typeface="Calibri"/>
                <a:cs typeface="Calibri"/>
                <a:sym typeface="Calibri"/>
                <a:hlinkClick r:id="rId6"/>
              </a:rPr>
              <a:t> port</a:t>
            </a:r>
            <a:r>
              <a:rPr lang="en-US" sz="2720" b="0" i="0" u="none" strike="noStrike" cap="none" dirty="0">
                <a:solidFill>
                  <a:srgbClr val="888888"/>
                </a:solidFill>
                <a:latin typeface="Calibri"/>
                <a:ea typeface="Calibri"/>
                <a:cs typeface="Calibri"/>
                <a:sym typeface="Calibri"/>
              </a:rPr>
              <a:t> shows public facing port of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7"/>
              </a:rPr>
              <a:t>docker</a:t>
            </a:r>
            <a:r>
              <a:rPr lang="en-US" sz="2720" b="0" i="0" u="sng" strike="noStrike" cap="none" dirty="0">
                <a:solidFill>
                  <a:schemeClr val="hlink"/>
                </a:solidFill>
                <a:latin typeface="Calibri"/>
                <a:ea typeface="Calibri"/>
                <a:cs typeface="Calibri"/>
                <a:sym typeface="Calibri"/>
                <a:hlinkClick r:id="rId7"/>
              </a:rPr>
              <a:t> top</a:t>
            </a:r>
            <a:r>
              <a:rPr lang="en-US" sz="2720" b="0" i="0" u="none" strike="noStrike" cap="none" dirty="0">
                <a:solidFill>
                  <a:srgbClr val="888888"/>
                </a:solidFill>
                <a:latin typeface="Calibri"/>
                <a:ea typeface="Calibri"/>
                <a:cs typeface="Calibri"/>
                <a:sym typeface="Calibri"/>
              </a:rPr>
              <a:t> shows running processes in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8"/>
              </a:rPr>
              <a:t>docker</a:t>
            </a:r>
            <a:r>
              <a:rPr lang="en-US" sz="2720" b="0" i="0" u="sng" strike="noStrike" cap="none" dirty="0">
                <a:solidFill>
                  <a:schemeClr val="hlink"/>
                </a:solidFill>
                <a:latin typeface="Calibri"/>
                <a:ea typeface="Calibri"/>
                <a:cs typeface="Calibri"/>
                <a:sym typeface="Calibri"/>
                <a:hlinkClick r:id="rId8"/>
              </a:rPr>
              <a:t> stats</a:t>
            </a:r>
            <a:r>
              <a:rPr lang="en-US" sz="2720" b="0" i="0" u="none" strike="noStrike" cap="none" dirty="0">
                <a:solidFill>
                  <a:srgbClr val="888888"/>
                </a:solidFill>
                <a:latin typeface="Calibri"/>
                <a:ea typeface="Calibri"/>
                <a:cs typeface="Calibri"/>
                <a:sym typeface="Calibri"/>
              </a:rPr>
              <a:t> shows containers' resource usage statistics.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9"/>
              </a:rPr>
              <a:t>docker</a:t>
            </a:r>
            <a:r>
              <a:rPr lang="en-US" sz="2720" b="0" i="0" u="sng" strike="noStrike" cap="none" dirty="0">
                <a:solidFill>
                  <a:schemeClr val="hlink"/>
                </a:solidFill>
                <a:latin typeface="Calibri"/>
                <a:ea typeface="Calibri"/>
                <a:cs typeface="Calibri"/>
                <a:sym typeface="Calibri"/>
                <a:hlinkClick r:id="rId9"/>
              </a:rPr>
              <a:t> diff</a:t>
            </a:r>
            <a:r>
              <a:rPr lang="en-US" sz="2720" b="0" i="0" u="none" strike="noStrike" cap="none" dirty="0">
                <a:solidFill>
                  <a:srgbClr val="888888"/>
                </a:solidFill>
                <a:latin typeface="Calibri"/>
                <a:ea typeface="Calibri"/>
                <a:cs typeface="Calibri"/>
                <a:sym typeface="Calibri"/>
              </a:rPr>
              <a:t> shows changed files in the container's FS.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none" strike="noStrike" cap="none" dirty="0" err="1" smtClean="0">
                <a:solidFill>
                  <a:srgbClr val="888888"/>
                </a:solidFill>
                <a:latin typeface="Calibri"/>
                <a:ea typeface="Calibri"/>
                <a:cs typeface="Calibri"/>
                <a:sym typeface="Calibri"/>
              </a:rPr>
              <a:t>docker</a:t>
            </a:r>
            <a:r>
              <a:rPr lang="en-US" sz="2720" b="0" i="0" u="none" strike="noStrike" cap="none" dirty="0" smtClean="0">
                <a:solidFill>
                  <a:srgbClr val="888888"/>
                </a:solidFill>
                <a:latin typeface="Calibri"/>
                <a:ea typeface="Calibri"/>
                <a:cs typeface="Calibri"/>
                <a:sym typeface="Calibri"/>
              </a:rPr>
              <a:t> </a:t>
            </a:r>
            <a:r>
              <a:rPr lang="en-US" sz="2720" b="0" i="0" u="none" strike="noStrike" cap="none" dirty="0">
                <a:solidFill>
                  <a:srgbClr val="888888"/>
                </a:solidFill>
                <a:latin typeface="Calibri"/>
                <a:ea typeface="Calibri"/>
                <a:cs typeface="Calibri"/>
                <a:sym typeface="Calibri"/>
              </a:rPr>
              <a:t>stats --all shows a running list of containers.</a:t>
            </a:r>
            <a:endParaRPr dirty="0"/>
          </a:p>
        </p:txBody>
      </p:sp>
    </p:spTree>
    <p:extLst>
      <p:ext uri="{BB962C8B-B14F-4D97-AF65-F5344CB8AC3E}">
        <p14:creationId xmlns:p14="http://schemas.microsoft.com/office/powerpoint/2010/main" val="17346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871"/>
          </a:xfrm>
        </p:spPr>
        <p:txBody>
          <a:bodyPr>
            <a:noAutofit/>
          </a:bodyPr>
          <a:lstStyle/>
          <a:p>
            <a:r>
              <a:rPr lang="en-US" dirty="0"/>
              <a:t>Containerizing an application</a:t>
            </a:r>
            <a:r>
              <a:rPr lang="en-US" sz="1800" dirty="0">
                <a:latin typeface="+mn-lt"/>
              </a:rPr>
              <a:t/>
            </a:r>
            <a:br>
              <a:rPr lang="en-US" sz="1800" dirty="0">
                <a:latin typeface="+mn-lt"/>
              </a:rPr>
            </a:br>
            <a:endParaRPr lang="en-US" sz="1800" dirty="0">
              <a:latin typeface="+mn-lt"/>
            </a:endParaRPr>
          </a:p>
        </p:txBody>
      </p:sp>
      <p:sp>
        <p:nvSpPr>
          <p:cNvPr id="6" name="Rectangle 2"/>
          <p:cNvSpPr>
            <a:spLocks noChangeArrowheads="1"/>
          </p:cNvSpPr>
          <p:nvPr/>
        </p:nvSpPr>
        <p:spPr bwMode="auto">
          <a:xfrm>
            <a:off x="400050" y="834169"/>
            <a:ext cx="7410450" cy="64373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git</a:t>
            </a:r>
            <a:r>
              <a:rPr kumimoji="0" lang="en-US" altLang="en-US" b="0" i="0" u="none" strike="noStrike" cap="none" normalizeH="0" baseline="0" dirty="0" smtClean="0">
                <a:ln>
                  <a:noFill/>
                </a:ln>
                <a:solidFill>
                  <a:srgbClr val="333333"/>
                </a:solidFill>
                <a:effectLst/>
              </a:rPr>
              <a:t> clone </a:t>
            </a:r>
            <a:r>
              <a:rPr kumimoji="0" lang="en-US" altLang="en-US" b="0" i="0" u="none" strike="noStrike" cap="none" normalizeH="0" baseline="0" dirty="0" smtClean="0">
                <a:ln>
                  <a:noFill/>
                </a:ln>
                <a:solidFill>
                  <a:srgbClr val="8B008B"/>
                </a:solidFill>
                <a:effectLst/>
              </a:rPr>
              <a:t>-b</a:t>
            </a:r>
            <a:r>
              <a:rPr kumimoji="0" lang="en-US" altLang="en-US" b="0" i="0" u="none" strike="noStrike" cap="none" normalizeH="0" baseline="0" dirty="0" smtClean="0">
                <a:ln>
                  <a:noFill/>
                </a:ln>
                <a:solidFill>
                  <a:srgbClr val="333333"/>
                </a:solidFill>
                <a:effectLst/>
              </a:rPr>
              <a:t> v1 https://github.com/docker-training/projectManager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smtClean="0">
                <a:solidFill>
                  <a:srgbClr val="333333"/>
                </a:solidFill>
              </a:rPr>
              <a:t>projectManager</a:t>
            </a:r>
            <a:endParaRPr kumimoji="0" lang="en-US" altLang="en-US" b="0" i="0" u="none" strike="noStrike" cap="none" normalizeH="0" baseline="0" dirty="0" smtClean="0">
              <a:ln>
                <a:noFill/>
              </a:ln>
              <a:solidFill>
                <a:schemeClr val="tx1"/>
              </a:solidFill>
              <a:effectLst/>
            </a:endParaRPr>
          </a:p>
        </p:txBody>
      </p:sp>
      <p:sp>
        <p:nvSpPr>
          <p:cNvPr id="7" name="TextBox 6"/>
          <p:cNvSpPr txBox="1"/>
          <p:nvPr/>
        </p:nvSpPr>
        <p:spPr>
          <a:xfrm>
            <a:off x="400050" y="2074085"/>
            <a:ext cx="558165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2000" b="0" i="0" u="none" strike="noStrike" cap="none" normalizeH="0" baseline="0">
                <a:ln>
                  <a:noFill/>
                </a:ln>
                <a:solidFill>
                  <a:srgbClr val="333333"/>
                </a:solidFill>
                <a:effectLst/>
              </a:defRPr>
            </a:lvl1pPr>
          </a:lstStyle>
          <a:p>
            <a:r>
              <a:rPr lang="en-US" sz="1800" dirty="0"/>
              <a:t>create file “</a:t>
            </a:r>
            <a:r>
              <a:rPr lang="en-US" sz="1800" dirty="0" err="1"/>
              <a:t>Dockerfile</a:t>
            </a:r>
            <a:r>
              <a:rPr lang="en-US" sz="1800" dirty="0"/>
              <a:t>”</a:t>
            </a:r>
          </a:p>
        </p:txBody>
      </p:sp>
      <p:sp>
        <p:nvSpPr>
          <p:cNvPr id="8" name="Rectangle 3"/>
          <p:cNvSpPr>
            <a:spLocks noChangeArrowheads="1"/>
          </p:cNvSpPr>
          <p:nvPr/>
        </p:nvSpPr>
        <p:spPr bwMode="auto">
          <a:xfrm>
            <a:off x="400050" y="2674755"/>
            <a:ext cx="5124450" cy="175173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FROM</a:t>
            </a:r>
            <a:r>
              <a:rPr kumimoji="0" lang="en-US" altLang="en-US" b="0" i="0" u="none" strike="noStrike" cap="none" normalizeH="0" baseline="0" dirty="0" smtClean="0">
                <a:ln>
                  <a:noFill/>
                </a:ln>
                <a:solidFill>
                  <a:srgbClr val="CD5555"/>
                </a:solidFill>
                <a:effectLst/>
              </a:rPr>
              <a:t> </a:t>
            </a:r>
            <a:r>
              <a:rPr lang="en-US" altLang="en-US" dirty="0">
                <a:solidFill>
                  <a:srgbClr val="333333"/>
                </a:solidFill>
              </a:rPr>
              <a:t>node:6.11.5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smtClean="0">
                <a:ln>
                  <a:noFill/>
                </a:ln>
                <a:solidFill>
                  <a:srgbClr val="8B008B"/>
                </a:solidFill>
                <a:effectLst/>
              </a:rPr>
              <a:t>WORKDIR</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err="1" smtClean="0">
                <a:ln>
                  <a:noFill/>
                </a:ln>
                <a:solidFill>
                  <a:srgbClr val="CD5555"/>
                </a:solidFill>
                <a:effectLst/>
              </a:rPr>
              <a:t>usr</a:t>
            </a:r>
            <a:r>
              <a:rPr kumimoji="0" lang="en-US" altLang="en-US" b="0" i="0" u="none" strike="noStrike" cap="none" normalizeH="0" baseline="0" dirty="0" smtClean="0">
                <a:ln>
                  <a:noFill/>
                </a:ln>
                <a:solidFill>
                  <a:srgbClr val="CD5555"/>
                </a:solidFill>
                <a:effectLst/>
              </a:rPr>
              <a:t>/</a:t>
            </a:r>
            <a:r>
              <a:rPr kumimoji="0" lang="en-US" altLang="en-US" b="0" i="0" u="none" strike="noStrike" cap="none" normalizeH="0" baseline="0" dirty="0" err="1" smtClean="0">
                <a:ln>
                  <a:noFill/>
                </a:ln>
                <a:solidFill>
                  <a:srgbClr val="CD5555"/>
                </a:solidFill>
                <a:effectLst/>
              </a:rPr>
              <a:t>src</a:t>
            </a:r>
            <a:r>
              <a:rPr kumimoji="0" lang="en-US" altLang="en-US" b="0" i="0" u="none" strike="noStrike" cap="none" normalizeH="0" baseline="0" dirty="0" smtClean="0">
                <a:ln>
                  <a:noFill/>
                </a:ln>
                <a:solidFill>
                  <a:srgbClr val="CD5555"/>
                </a:solidFill>
                <a:effectLst/>
              </a:rPr>
              <a:t>/app</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COPY</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err="1" smtClean="0">
                <a:ln>
                  <a:noFill/>
                </a:ln>
                <a:solidFill>
                  <a:srgbClr val="CD5555"/>
                </a:solidFill>
                <a:effectLst/>
              </a:rPr>
              <a:t>package.json</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RUN </a:t>
            </a:r>
            <a:r>
              <a:rPr kumimoji="0" lang="en-US" altLang="en-US" b="0" i="0" u="none" strike="noStrike" cap="none" normalizeH="0" baseline="0" dirty="0" err="1" smtClean="0">
                <a:ln>
                  <a:noFill/>
                </a:ln>
                <a:solidFill>
                  <a:srgbClr val="333333"/>
                </a:solidFill>
                <a:effectLst/>
              </a:rPr>
              <a:t>npm</a:t>
            </a:r>
            <a:r>
              <a:rPr kumimoji="0" lang="en-US" altLang="en-US" b="0" i="0" u="none" strike="noStrike" cap="none" normalizeH="0" baseline="0" dirty="0" smtClean="0">
                <a:ln>
                  <a:noFill/>
                </a:ln>
                <a:solidFill>
                  <a:srgbClr val="333333"/>
                </a:solidFill>
                <a:effectLst/>
              </a:rPr>
              <a:t> install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COPY</a:t>
            </a:r>
            <a:r>
              <a:rPr kumimoji="0" lang="en-US" altLang="en-US" b="0" i="0" u="none" strike="noStrike" cap="none" normalizeH="0" baseline="0" dirty="0" smtClean="0">
                <a:ln>
                  <a:noFill/>
                </a:ln>
                <a:solidFill>
                  <a:srgbClr val="CD5555"/>
                </a:solidFill>
                <a:effectLst/>
              </a:rPr>
              <a:t> . .</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CMD</a:t>
            </a:r>
            <a:r>
              <a:rPr kumimoji="0" lang="en-US" altLang="en-US" b="0" i="0" u="none" strike="noStrike" cap="none" normalizeH="0" baseline="0" dirty="0" smtClean="0">
                <a:ln>
                  <a:noFill/>
                </a:ln>
                <a:solidFill>
                  <a:srgbClr val="CD5555"/>
                </a:solidFill>
                <a:effectLst/>
              </a:rPr>
              <a:t> [ "</a:t>
            </a:r>
            <a:r>
              <a:rPr kumimoji="0" lang="en-US" altLang="en-US" b="0" i="0" u="none" strike="noStrike" cap="none" normalizeH="0" baseline="0" dirty="0" err="1" smtClean="0">
                <a:ln>
                  <a:noFill/>
                </a:ln>
                <a:solidFill>
                  <a:srgbClr val="CD5555"/>
                </a:solidFill>
                <a:effectLst/>
              </a:rPr>
              <a:t>npm</a:t>
            </a:r>
            <a:r>
              <a:rPr kumimoji="0" lang="en-US" altLang="en-US" b="0" i="0" u="none" strike="noStrike" cap="none" normalizeH="0" baseline="0" dirty="0" smtClean="0">
                <a:ln>
                  <a:noFill/>
                </a:ln>
                <a:solidFill>
                  <a:srgbClr val="CD5555"/>
                </a:solidFill>
                <a:effectLst/>
              </a:rPr>
              <a:t>", "start" ] </a:t>
            </a:r>
            <a:endParaRPr kumimoji="0" lang="en-US" altLang="en-US" b="0" i="0" u="none" strike="noStrike" cap="none" normalizeH="0" baseline="0" dirty="0" smtClean="0">
              <a:ln>
                <a:noFill/>
              </a:ln>
              <a:solidFill>
                <a:schemeClr val="tx1"/>
              </a:solidFill>
              <a:effectLst/>
            </a:endParaRPr>
          </a:p>
        </p:txBody>
      </p:sp>
      <p:sp>
        <p:nvSpPr>
          <p:cNvPr id="9" name="Rectangle 4"/>
          <p:cNvSpPr>
            <a:spLocks noChangeArrowheads="1"/>
          </p:cNvSpPr>
          <p:nvPr/>
        </p:nvSpPr>
        <p:spPr bwMode="auto">
          <a:xfrm>
            <a:off x="400050" y="4721806"/>
            <a:ext cx="621030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image build -t projectmanager:1.0 .</a:t>
            </a:r>
            <a:r>
              <a:rPr kumimoji="0" lang="en-US" altLang="en-US" b="0" i="0" u="none" strike="noStrike" cap="none" normalizeH="0" baseline="0" dirty="0" smtClean="0">
                <a:ln>
                  <a:noFill/>
                </a:ln>
                <a:solidFill>
                  <a:schemeClr val="tx1"/>
                </a:solidFill>
                <a:effectLst/>
              </a:rPr>
              <a:t> </a:t>
            </a:r>
          </a:p>
        </p:txBody>
      </p:sp>
      <p:sp>
        <p:nvSpPr>
          <p:cNvPr id="10" name="Rectangle 5"/>
          <p:cNvSpPr>
            <a:spLocks noChangeArrowheads="1"/>
          </p:cNvSpPr>
          <p:nvPr/>
        </p:nvSpPr>
        <p:spPr bwMode="auto">
          <a:xfrm>
            <a:off x="400050" y="5334670"/>
            <a:ext cx="765810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container run --publish 8000:4200 --detach --name pm projectmanager:1.0</a:t>
            </a:r>
            <a:r>
              <a:rPr kumimoji="0" lang="en-US" altLang="en-US" b="0" i="0" u="none" strike="noStrike" cap="none" normalizeH="0" baseline="0" dirty="0" smtClean="0">
                <a:ln>
                  <a:noFill/>
                </a:ln>
                <a:solidFill>
                  <a:schemeClr val="tx1"/>
                </a:solidFill>
                <a:effectLst/>
              </a:rPr>
              <a:t> </a:t>
            </a:r>
          </a:p>
        </p:txBody>
      </p:sp>
      <p:sp>
        <p:nvSpPr>
          <p:cNvPr id="11" name="Rectangle 6"/>
          <p:cNvSpPr>
            <a:spLocks noChangeArrowheads="1"/>
          </p:cNvSpPr>
          <p:nvPr/>
        </p:nvSpPr>
        <p:spPr bwMode="auto">
          <a:xfrm>
            <a:off x="400050" y="6005811"/>
            <a:ext cx="297985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container </a:t>
            </a:r>
            <a:r>
              <a:rPr kumimoji="0" lang="en-US" altLang="en-US" b="0" i="0" u="none" strike="noStrike" cap="none" normalizeH="0" baseline="0" dirty="0" err="1" smtClean="0">
                <a:ln>
                  <a:noFill/>
                </a:ln>
                <a:solidFill>
                  <a:srgbClr val="333333"/>
                </a:solidFill>
                <a:effectLst/>
              </a:rPr>
              <a:t>rm</a:t>
            </a:r>
            <a:r>
              <a:rPr kumimoji="0" lang="en-US" altLang="en-US" b="0" i="0" u="none" strike="noStrike" cap="none" normalizeH="0" baseline="0" dirty="0" smtClean="0">
                <a:ln>
                  <a:noFill/>
                </a:ln>
                <a:solidFill>
                  <a:srgbClr val="333333"/>
                </a:solidFill>
                <a:effectLst/>
              </a:rPr>
              <a:t> --force pm</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69463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4850" y="453231"/>
            <a:ext cx="10515600" cy="3743325"/>
          </a:xfrm>
          <a:prstGeom prst="rect">
            <a:avLst/>
          </a:prstGeom>
        </p:spPr>
      </p:pic>
    </p:spTree>
    <p:extLst>
      <p:ext uri="{BB962C8B-B14F-4D97-AF65-F5344CB8AC3E}">
        <p14:creationId xmlns:p14="http://schemas.microsoft.com/office/powerpoint/2010/main" val="118669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1450"/>
            <a:ext cx="12192000" cy="6686549"/>
          </a:xfrm>
          <a:prstGeom prst="rect">
            <a:avLst/>
          </a:prstGeom>
        </p:spPr>
      </p:pic>
    </p:spTree>
    <p:extLst>
      <p:ext uri="{BB962C8B-B14F-4D97-AF65-F5344CB8AC3E}">
        <p14:creationId xmlns:p14="http://schemas.microsoft.com/office/powerpoint/2010/main" val="298092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1"/>
            <a:ext cx="4857750" cy="533400"/>
          </a:xfrm>
        </p:spPr>
        <p:txBody>
          <a:bodyPr>
            <a:normAutofit fontScale="90000"/>
          </a:bodyPr>
          <a:lstStyle/>
          <a:p>
            <a:r>
              <a:rPr lang="en-US" dirty="0" smtClean="0"/>
              <a:t>Mounting data volume</a:t>
            </a:r>
            <a:endParaRPr lang="en-US" dirty="0"/>
          </a:p>
        </p:txBody>
      </p:sp>
      <p:sp>
        <p:nvSpPr>
          <p:cNvPr id="5" name="TextBox 4"/>
          <p:cNvSpPr txBox="1"/>
          <p:nvPr/>
        </p:nvSpPr>
        <p:spPr>
          <a:xfrm>
            <a:off x="438150" y="800101"/>
            <a:ext cx="11544300" cy="6186309"/>
          </a:xfrm>
          <a:prstGeom prst="rect">
            <a:avLst/>
          </a:prstGeom>
          <a:noFill/>
        </p:spPr>
        <p:txBody>
          <a:bodyPr wrap="square" rtlCol="0">
            <a:spAutoFit/>
          </a:bodyPr>
          <a:lstStyle/>
          <a:p>
            <a:r>
              <a:rPr lang="en-US" dirty="0"/>
              <a:t>PS C:\Users\22\App1&gt; </a:t>
            </a:r>
            <a:r>
              <a:rPr lang="en-US" b="1" dirty="0" err="1"/>
              <a:t>docker</a:t>
            </a:r>
            <a:r>
              <a:rPr lang="en-US" b="1" dirty="0"/>
              <a:t> run -it -v /</a:t>
            </a:r>
            <a:r>
              <a:rPr lang="en-US" b="1" dirty="0" err="1"/>
              <a:t>datavol</a:t>
            </a:r>
            <a:r>
              <a:rPr lang="en-US" b="1" dirty="0"/>
              <a:t> --name container1 </a:t>
            </a:r>
            <a:r>
              <a:rPr lang="en-US" b="1" dirty="0" err="1"/>
              <a:t>busybox</a:t>
            </a:r>
            <a:endParaRPr lang="en-US" b="1" dirty="0"/>
          </a:p>
          <a:p>
            <a:r>
              <a:rPr lang="en-US" dirty="0"/>
              <a:t>/ # ls</a:t>
            </a:r>
          </a:p>
          <a:p>
            <a:r>
              <a:rPr lang="en-US" dirty="0"/>
              <a:t>bin      </a:t>
            </a:r>
            <a:r>
              <a:rPr lang="en-US" dirty="0" err="1"/>
              <a:t>datavol</a:t>
            </a:r>
            <a:r>
              <a:rPr lang="en-US" dirty="0"/>
              <a:t>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r>
              <a:rPr lang="en-US" dirty="0"/>
              <a:t>/ # cd </a:t>
            </a:r>
            <a:r>
              <a:rPr lang="en-US" dirty="0" err="1"/>
              <a:t>datavol</a:t>
            </a:r>
            <a:r>
              <a:rPr lang="en-US" dirty="0"/>
              <a:t>/</a:t>
            </a:r>
          </a:p>
          <a:p>
            <a:r>
              <a:rPr lang="en-US" dirty="0"/>
              <a:t>/</a:t>
            </a:r>
            <a:r>
              <a:rPr lang="en-US" dirty="0" err="1"/>
              <a:t>datavol</a:t>
            </a:r>
            <a:r>
              <a:rPr lang="en-US" dirty="0"/>
              <a:t> # touch file1.txt</a:t>
            </a:r>
          </a:p>
          <a:p>
            <a:r>
              <a:rPr lang="en-US" dirty="0"/>
              <a:t>/</a:t>
            </a:r>
            <a:r>
              <a:rPr lang="en-US" dirty="0" err="1"/>
              <a:t>datavol</a:t>
            </a:r>
            <a:r>
              <a:rPr lang="en-US" dirty="0"/>
              <a:t> # ls</a:t>
            </a:r>
          </a:p>
          <a:p>
            <a:r>
              <a:rPr lang="en-US" dirty="0"/>
              <a:t>file1.txt</a:t>
            </a:r>
          </a:p>
          <a:p>
            <a:r>
              <a:rPr lang="en-US" dirty="0"/>
              <a:t>/</a:t>
            </a:r>
            <a:r>
              <a:rPr lang="en-US" dirty="0" err="1"/>
              <a:t>datavol</a:t>
            </a:r>
            <a:r>
              <a:rPr lang="en-US" dirty="0"/>
              <a:t> # exit</a:t>
            </a:r>
          </a:p>
          <a:p>
            <a:endParaRPr lang="en-US" dirty="0"/>
          </a:p>
          <a:p>
            <a:r>
              <a:rPr lang="en-US" dirty="0"/>
              <a:t>PS C:\Users\22\App1&gt; </a:t>
            </a:r>
            <a:r>
              <a:rPr lang="en-US" b="1" dirty="0" err="1"/>
              <a:t>docker</a:t>
            </a:r>
            <a:r>
              <a:rPr lang="en-US" b="1" dirty="0"/>
              <a:t> </a:t>
            </a:r>
            <a:r>
              <a:rPr lang="en-US" b="1" dirty="0" err="1"/>
              <a:t>ps</a:t>
            </a:r>
            <a:r>
              <a:rPr lang="en-US" b="1" dirty="0"/>
              <a:t> -a</a:t>
            </a:r>
          </a:p>
          <a:p>
            <a:r>
              <a:rPr lang="en-US" dirty="0"/>
              <a:t>PS C:\Users\22\App1&gt; </a:t>
            </a:r>
            <a:r>
              <a:rPr lang="en-US" b="1" dirty="0" err="1"/>
              <a:t>docker</a:t>
            </a:r>
            <a:r>
              <a:rPr lang="en-US" b="1" dirty="0"/>
              <a:t> inspect container1</a:t>
            </a:r>
          </a:p>
          <a:p>
            <a:r>
              <a:rPr lang="en-US" dirty="0" smtClean="0"/>
              <a:t>#</a:t>
            </a:r>
            <a:r>
              <a:rPr lang="en-US" dirty="0"/>
              <a:t>Stop or remove the container, then check the volume </a:t>
            </a:r>
          </a:p>
          <a:p>
            <a:r>
              <a:rPr lang="en-US" dirty="0"/>
              <a:t>PS C:\Users\22\App1&gt; </a:t>
            </a:r>
            <a:r>
              <a:rPr lang="en-US" b="1" dirty="0" err="1"/>
              <a:t>docker</a:t>
            </a:r>
            <a:r>
              <a:rPr lang="en-US" b="1" dirty="0"/>
              <a:t> volume ls</a:t>
            </a:r>
          </a:p>
          <a:p>
            <a:r>
              <a:rPr lang="en-US" dirty="0"/>
              <a:t>DRIVER              VOLUME NAME</a:t>
            </a:r>
          </a:p>
          <a:p>
            <a:r>
              <a:rPr lang="en-US" dirty="0"/>
              <a:t>local               d2384ef457f4683cb242ddcb896664363c7d312ba43b8cd2fd7be56e5f98a3ee</a:t>
            </a:r>
          </a:p>
          <a:p>
            <a:r>
              <a:rPr lang="en-US" dirty="0"/>
              <a:t>PS C:\Users\22\App1&gt; </a:t>
            </a:r>
            <a:r>
              <a:rPr lang="en-US" b="1" dirty="0" err="1"/>
              <a:t>docker</a:t>
            </a:r>
            <a:r>
              <a:rPr lang="en-US" b="1" dirty="0"/>
              <a:t> restart container1</a:t>
            </a:r>
          </a:p>
          <a:p>
            <a:r>
              <a:rPr lang="en-US" dirty="0"/>
              <a:t>PS C:\Users\22\App1&gt; </a:t>
            </a:r>
            <a:r>
              <a:rPr lang="en-US" b="1" dirty="0" err="1" smtClean="0"/>
              <a:t>docker</a:t>
            </a:r>
            <a:r>
              <a:rPr lang="en-US" b="1" dirty="0" smtClean="0"/>
              <a:t> attach container1</a:t>
            </a:r>
          </a:p>
          <a:p>
            <a:r>
              <a:rPr lang="en-US" dirty="0" smtClean="0"/>
              <a:t>/ # ls</a:t>
            </a:r>
          </a:p>
          <a:p>
            <a:r>
              <a:rPr lang="en-US" dirty="0" smtClean="0"/>
              <a:t>bin      </a:t>
            </a:r>
            <a:r>
              <a:rPr lang="en-US" dirty="0" err="1"/>
              <a:t>datavol</a:t>
            </a:r>
            <a:r>
              <a:rPr lang="en-US" dirty="0"/>
              <a:t>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r>
              <a:rPr lang="en-US" dirty="0"/>
              <a:t>/ # cd </a:t>
            </a:r>
            <a:r>
              <a:rPr lang="en-US" dirty="0" err="1"/>
              <a:t>datavol</a:t>
            </a:r>
            <a:r>
              <a:rPr lang="en-US" dirty="0"/>
              <a:t>/</a:t>
            </a:r>
          </a:p>
          <a:p>
            <a:r>
              <a:rPr lang="en-US" dirty="0"/>
              <a:t>/</a:t>
            </a:r>
            <a:r>
              <a:rPr lang="en-US" dirty="0" err="1"/>
              <a:t>datavol</a:t>
            </a:r>
            <a:r>
              <a:rPr lang="en-US" dirty="0"/>
              <a:t> # ls</a:t>
            </a:r>
          </a:p>
          <a:p>
            <a:r>
              <a:rPr lang="en-US" dirty="0" smtClean="0"/>
              <a:t>file1.txt</a:t>
            </a:r>
            <a:endParaRPr lang="en-US" dirty="0"/>
          </a:p>
        </p:txBody>
      </p:sp>
    </p:spTree>
    <p:extLst>
      <p:ext uri="{BB962C8B-B14F-4D97-AF65-F5344CB8AC3E}">
        <p14:creationId xmlns:p14="http://schemas.microsoft.com/office/powerpoint/2010/main" val="257353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smtClean="0"/>
              <a:t>Mounting a Host Directory as a Data Volume</a:t>
            </a:r>
            <a:endParaRPr lang="en-US" dirty="0"/>
          </a:p>
        </p:txBody>
      </p:sp>
      <p:sp>
        <p:nvSpPr>
          <p:cNvPr id="3" name="Content Placeholder 2"/>
          <p:cNvSpPr>
            <a:spLocks noGrp="1"/>
          </p:cNvSpPr>
          <p:nvPr>
            <p:ph idx="1"/>
          </p:nvPr>
        </p:nvSpPr>
        <p:spPr>
          <a:xfrm>
            <a:off x="838200" y="990600"/>
            <a:ext cx="10515600" cy="5186363"/>
          </a:xfrm>
        </p:spPr>
        <p:txBody>
          <a:bodyPr>
            <a:normAutofit fontScale="77500" lnSpcReduction="20000"/>
          </a:bodyPr>
          <a:lstStyle/>
          <a:p>
            <a:pPr marL="0" indent="0">
              <a:buNone/>
            </a:pPr>
            <a:r>
              <a:rPr lang="en-US" dirty="0" smtClean="0"/>
              <a:t>-v </a:t>
            </a:r>
            <a:r>
              <a:rPr lang="en-US" dirty="0" err="1" smtClean="0"/>
              <a:t>HostFolder:ContainerVolumeName</a:t>
            </a:r>
            <a:endParaRPr lang="en-US" dirty="0" smtClean="0"/>
          </a:p>
          <a:p>
            <a:pPr marL="0" indent="0">
              <a:buNone/>
            </a:pPr>
            <a:endParaRPr lang="en-US" dirty="0"/>
          </a:p>
          <a:p>
            <a:pPr marL="0" indent="0">
              <a:buNone/>
            </a:pPr>
            <a:r>
              <a:rPr lang="en-US" dirty="0"/>
              <a:t>PS C:\Users\22&gt; </a:t>
            </a:r>
            <a:r>
              <a:rPr lang="en-US" b="1" dirty="0" err="1"/>
              <a:t>docker</a:t>
            </a:r>
            <a:r>
              <a:rPr lang="en-US" b="1" dirty="0"/>
              <a:t> run -it --name container2 -v C:/Users/22/Documents/workspace-sts-3.9.7.RELEASE/App1/datavol2:/datavol2 </a:t>
            </a:r>
            <a:r>
              <a:rPr lang="en-US" b="1" dirty="0" err="1" smtClean="0"/>
              <a:t>busybox</a:t>
            </a:r>
            <a:endParaRPr lang="en-US" b="1" dirty="0"/>
          </a:p>
          <a:p>
            <a:pPr marL="0" indent="0">
              <a:buNone/>
            </a:pPr>
            <a:r>
              <a:rPr lang="en-US" dirty="0"/>
              <a:t>/ # </a:t>
            </a:r>
            <a:r>
              <a:rPr lang="en-US" b="1" dirty="0"/>
              <a:t>ls</a:t>
            </a:r>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a:t>
            </a:r>
            <a:r>
              <a:rPr lang="en-US" b="1" dirty="0"/>
              <a:t>ls</a:t>
            </a:r>
          </a:p>
          <a:p>
            <a:pPr marL="0" indent="0">
              <a:buNone/>
            </a:pPr>
            <a:r>
              <a:rPr lang="en-US" dirty="0"/>
              <a:t>createdInHost.txt</a:t>
            </a:r>
          </a:p>
          <a:p>
            <a:pPr marL="0" indent="0">
              <a:buNone/>
            </a:pPr>
            <a:r>
              <a:rPr lang="en-US" dirty="0"/>
              <a:t>/datavol2 # </a:t>
            </a:r>
            <a:r>
              <a:rPr lang="en-US" b="1" dirty="0"/>
              <a:t>touch createdInContainer.txt</a:t>
            </a:r>
          </a:p>
          <a:p>
            <a:pPr marL="0" indent="0">
              <a:buNone/>
            </a:pPr>
            <a:r>
              <a:rPr lang="en-US" dirty="0"/>
              <a:t>/datavol2 # ls</a:t>
            </a:r>
          </a:p>
          <a:p>
            <a:pPr marL="0" indent="0">
              <a:buNone/>
            </a:pPr>
            <a:r>
              <a:rPr lang="en-US" dirty="0"/>
              <a:t>createdInContainer.txt  </a:t>
            </a:r>
            <a:r>
              <a:rPr lang="en-US" dirty="0" smtClean="0"/>
              <a:t>createdInHost.txt</a:t>
            </a:r>
          </a:p>
          <a:p>
            <a:pPr marL="0" indent="0">
              <a:buNone/>
            </a:pPr>
            <a:endParaRPr lang="en-US" dirty="0" smtClean="0"/>
          </a:p>
          <a:p>
            <a:pPr marL="0" indent="0">
              <a:buNone/>
            </a:pPr>
            <a:r>
              <a:rPr lang="en-US" dirty="0" smtClean="0"/>
              <a:t># Verify in window in the path </a:t>
            </a:r>
            <a:r>
              <a:rPr lang="en-US" b="1" dirty="0"/>
              <a:t>C:/Users/22/Documents/workspace-sts-3.9.7.RELEASE/App1/datavol2</a:t>
            </a:r>
            <a:endParaRPr lang="en-US" dirty="0"/>
          </a:p>
        </p:txBody>
      </p:sp>
    </p:spTree>
    <p:extLst>
      <p:ext uri="{BB962C8B-B14F-4D97-AF65-F5344CB8AC3E}">
        <p14:creationId xmlns:p14="http://schemas.microsoft.com/office/powerpoint/2010/main" val="365601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0"/>
            <a:ext cx="5029200" cy="533400"/>
          </a:xfrm>
        </p:spPr>
        <p:txBody>
          <a:bodyPr>
            <a:normAutofit fontScale="90000"/>
          </a:bodyPr>
          <a:lstStyle/>
          <a:p>
            <a:r>
              <a:rPr lang="en-US" b="1" dirty="0"/>
              <a:t>Data volume containers</a:t>
            </a:r>
          </a:p>
        </p:txBody>
      </p:sp>
      <p:sp>
        <p:nvSpPr>
          <p:cNvPr id="3" name="Content Placeholder 2"/>
          <p:cNvSpPr>
            <a:spLocks noGrp="1"/>
          </p:cNvSpPr>
          <p:nvPr>
            <p:ph idx="1"/>
          </p:nvPr>
        </p:nvSpPr>
        <p:spPr>
          <a:xfrm>
            <a:off x="838200" y="971550"/>
            <a:ext cx="10515600" cy="5205413"/>
          </a:xfrm>
        </p:spPr>
        <p:txBody>
          <a:bodyPr>
            <a:normAutofit fontScale="62500" lnSpcReduction="20000"/>
          </a:bodyPr>
          <a:lstStyle/>
          <a:p>
            <a:pPr marL="0" indent="0">
              <a:buNone/>
            </a:pPr>
            <a:r>
              <a:rPr lang="en-US" b="1" dirty="0" smtClean="0"/>
              <a:t>-- </a:t>
            </a:r>
            <a:r>
              <a:rPr lang="en-US" b="1" dirty="0"/>
              <a:t>volumes-from</a:t>
            </a:r>
            <a:r>
              <a:rPr lang="en-US" dirty="0"/>
              <a:t> &lt;</a:t>
            </a:r>
            <a:r>
              <a:rPr lang="en-US" b="1" dirty="0" err="1"/>
              <a:t>containername</a:t>
            </a:r>
            <a:r>
              <a:rPr lang="en-US" dirty="0" smtClean="0"/>
              <a:t>&gt;</a:t>
            </a:r>
            <a:endParaRPr lang="en-US" dirty="0"/>
          </a:p>
          <a:p>
            <a:pPr marL="0" indent="0">
              <a:buNone/>
            </a:pPr>
            <a:endParaRPr lang="en-US" dirty="0" smtClean="0"/>
          </a:p>
          <a:p>
            <a:pPr marL="0" indent="0">
              <a:buNone/>
            </a:pPr>
            <a:r>
              <a:rPr lang="en-US" dirty="0"/>
              <a:t>PS C:\Users&gt; </a:t>
            </a:r>
            <a:r>
              <a:rPr lang="en-US" b="1" dirty="0" err="1"/>
              <a:t>docker</a:t>
            </a:r>
            <a:r>
              <a:rPr lang="en-US" b="1" dirty="0"/>
              <a:t> run -it --name container2 -v C:/Users/datavol2:/datavol2 </a:t>
            </a:r>
            <a:r>
              <a:rPr lang="en-US" b="1" dirty="0" err="1"/>
              <a:t>busybox</a:t>
            </a:r>
            <a:endParaRPr lang="en-US" b="1" dirty="0"/>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ls</a:t>
            </a:r>
          </a:p>
          <a:p>
            <a:pPr marL="0" indent="0">
              <a:buNone/>
            </a:pPr>
            <a:r>
              <a:rPr lang="en-US" dirty="0"/>
              <a:t>createdInContainer.txt  createdInHost.txt</a:t>
            </a:r>
          </a:p>
          <a:p>
            <a:pPr marL="0" indent="0">
              <a:buNone/>
            </a:pPr>
            <a:r>
              <a:rPr lang="en-US" dirty="0"/>
              <a:t>/datavol2 # exit</a:t>
            </a:r>
          </a:p>
          <a:p>
            <a:pPr marL="0" indent="0">
              <a:buNone/>
            </a:pPr>
            <a:endParaRPr lang="en-US" dirty="0" smtClean="0"/>
          </a:p>
          <a:p>
            <a:pPr marL="0" indent="0">
              <a:buNone/>
            </a:pPr>
            <a:r>
              <a:rPr lang="en-US" dirty="0" smtClean="0"/>
              <a:t># Create new container named  container3 which used container2 volume</a:t>
            </a:r>
            <a:endParaRPr lang="en-US" dirty="0"/>
          </a:p>
          <a:p>
            <a:pPr marL="0" indent="0">
              <a:buNone/>
            </a:pPr>
            <a:r>
              <a:rPr lang="en-US" dirty="0"/>
              <a:t>PS C:\Users&gt; </a:t>
            </a:r>
            <a:r>
              <a:rPr lang="en-US" b="1" dirty="0" err="1"/>
              <a:t>docker</a:t>
            </a:r>
            <a:r>
              <a:rPr lang="en-US" b="1" dirty="0"/>
              <a:t> run -it --volumes-from container2 --name container3 </a:t>
            </a:r>
            <a:r>
              <a:rPr lang="en-US" b="1" dirty="0" err="1"/>
              <a:t>busybox</a:t>
            </a:r>
            <a:endParaRPr lang="en-US" b="1" dirty="0"/>
          </a:p>
          <a:p>
            <a:pPr marL="0" indent="0">
              <a:buNone/>
            </a:pPr>
            <a:r>
              <a:rPr lang="en-US" dirty="0"/>
              <a:t>/ # ls</a:t>
            </a:r>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ls</a:t>
            </a:r>
          </a:p>
          <a:p>
            <a:pPr marL="0" indent="0">
              <a:buNone/>
            </a:pPr>
            <a:r>
              <a:rPr lang="en-US" dirty="0"/>
              <a:t>createdInContainer.txt  createdInHost.txt</a:t>
            </a:r>
          </a:p>
        </p:txBody>
      </p:sp>
    </p:spTree>
    <p:extLst>
      <p:ext uri="{BB962C8B-B14F-4D97-AF65-F5344CB8AC3E}">
        <p14:creationId xmlns:p14="http://schemas.microsoft.com/office/powerpoint/2010/main" val="259840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7763"/>
          </a:xfrm>
        </p:spPr>
        <p:txBody>
          <a:bodyPr>
            <a:normAutofit fontScale="90000"/>
          </a:bodyPr>
          <a:lstStyle/>
          <a:p>
            <a:r>
              <a:rPr lang="en-US" dirty="0"/>
              <a:t>P</a:t>
            </a:r>
            <a:r>
              <a:rPr lang="en-US" dirty="0" smtClean="0"/>
              <a:t>ass value thru Environment variable</a:t>
            </a:r>
            <a:endParaRPr lang="en-US" dirty="0"/>
          </a:p>
        </p:txBody>
      </p:sp>
      <p:sp>
        <p:nvSpPr>
          <p:cNvPr id="3" name="Content Placeholder 2"/>
          <p:cNvSpPr>
            <a:spLocks noGrp="1"/>
          </p:cNvSpPr>
          <p:nvPr>
            <p:ph idx="1"/>
          </p:nvPr>
        </p:nvSpPr>
        <p:spPr>
          <a:xfrm>
            <a:off x="838200" y="1193369"/>
            <a:ext cx="10515600" cy="5548394"/>
          </a:xfrm>
        </p:spPr>
        <p:txBody>
          <a:bodyPr>
            <a:normAutofit fontScale="62500" lnSpcReduction="20000"/>
          </a:bodyPr>
          <a:lstStyle/>
          <a:p>
            <a:pPr marL="0" indent="0">
              <a:buNone/>
            </a:pPr>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pPr marL="0" indent="0">
              <a:buNone/>
            </a:pPr>
            <a:r>
              <a:rPr lang="en-US" dirty="0">
                <a:sym typeface="Wingdings" panose="05000000000000000000" pitchFamily="2" charset="2"/>
              </a:rPr>
              <a:t>FROM java:8</a:t>
            </a:r>
          </a:p>
          <a:p>
            <a:pPr marL="0" indent="0">
              <a:buNone/>
            </a:pPr>
            <a:r>
              <a:rPr lang="en-US" dirty="0">
                <a:sym typeface="Wingdings" panose="05000000000000000000" pitchFamily="2" charset="2"/>
              </a:rPr>
              <a:t>COPY ./target/EnvVarApp-0.0.1-SNAPSHOT.jar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pPr marL="0" indent="0">
              <a:buNone/>
            </a:pPr>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pPr marL="0" indent="0">
              <a:buNone/>
            </a:pPr>
            <a:r>
              <a:rPr lang="en-US" dirty="0">
                <a:sym typeface="Wingdings" panose="05000000000000000000" pitchFamily="2" charset="2"/>
              </a:rPr>
              <a:t>EXPOSE 8084</a:t>
            </a:r>
          </a:p>
          <a:p>
            <a:pPr marL="0" indent="0">
              <a:buNone/>
            </a:pPr>
            <a:r>
              <a:rPr lang="en-US" dirty="0">
                <a:sym typeface="Wingdings" panose="05000000000000000000" pitchFamily="2" charset="2"/>
              </a:rPr>
              <a:t>CMD ["java", "-jar", "EnvVarApp-0.0.1-SNAPSHOT.jar"]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#we give it a name with -t flag</a:t>
            </a:r>
          </a:p>
          <a:p>
            <a:pPr marL="0" indent="0">
              <a:buNone/>
            </a:pPr>
            <a:r>
              <a:rPr lang="en-US" dirty="0" err="1">
                <a:sym typeface="Wingdings" panose="05000000000000000000" pitchFamily="2" charset="2"/>
              </a:rPr>
              <a:t>docker</a:t>
            </a:r>
            <a:r>
              <a:rPr lang="en-US" dirty="0">
                <a:sym typeface="Wingdings" panose="05000000000000000000" pitchFamily="2" charset="2"/>
              </a:rPr>
              <a:t> build -t </a:t>
            </a:r>
            <a:r>
              <a:rPr lang="en-US" dirty="0" smtClean="0">
                <a:sym typeface="Wingdings" panose="05000000000000000000" pitchFamily="2" charset="2"/>
              </a:rPr>
              <a:t>app3 </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#Running the Spring Boot application with Docker</a:t>
            </a:r>
          </a:p>
          <a:p>
            <a:pPr marL="0" indent="0">
              <a:buNone/>
            </a:pPr>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pPr marL="0" indent="0">
              <a:buNone/>
            </a:pPr>
            <a:r>
              <a:rPr lang="en-US" dirty="0" err="1">
                <a:sym typeface="Wingdings" panose="05000000000000000000" pitchFamily="2" charset="2"/>
              </a:rPr>
              <a:t>docker</a:t>
            </a:r>
            <a:r>
              <a:rPr lang="en-US" dirty="0">
                <a:sym typeface="Wingdings" panose="05000000000000000000" pitchFamily="2" charset="2"/>
              </a:rPr>
              <a:t> run -p </a:t>
            </a:r>
            <a:r>
              <a:rPr lang="en-US" dirty="0" smtClean="0">
                <a:sym typeface="Wingdings" panose="05000000000000000000" pitchFamily="2" charset="2"/>
              </a:rPr>
              <a:t>8084:8080 </a:t>
            </a:r>
            <a:r>
              <a:rPr lang="en-US" dirty="0">
                <a:sym typeface="Wingdings" panose="05000000000000000000" pitchFamily="2" charset="2"/>
              </a:rPr>
              <a:t>--name=my-app3 </a:t>
            </a:r>
            <a:r>
              <a:rPr lang="en-US" b="1" dirty="0">
                <a:sym typeface="Wingdings" panose="05000000000000000000" pitchFamily="2" charset="2"/>
              </a:rPr>
              <a:t>-e app.name=</a:t>
            </a:r>
            <a:r>
              <a:rPr lang="en-US" b="1" dirty="0" err="1">
                <a:sym typeface="Wingdings" panose="05000000000000000000" pitchFamily="2" charset="2"/>
              </a:rPr>
              <a:t>appAccessEnvVar</a:t>
            </a:r>
            <a:r>
              <a:rPr lang="en-US" b="1" dirty="0">
                <a:sym typeface="Wingdings" panose="05000000000000000000" pitchFamily="2" charset="2"/>
              </a:rPr>
              <a:t> </a:t>
            </a:r>
            <a:r>
              <a:rPr lang="en-US" dirty="0" smtClean="0">
                <a:sym typeface="Wingdings" panose="05000000000000000000" pitchFamily="2" charset="2"/>
              </a:rPr>
              <a:t>app3</a:t>
            </a:r>
          </a:p>
          <a:p>
            <a:pPr marL="0" indent="0">
              <a:buNone/>
            </a:pPr>
            <a:endParaRPr lang="en-US" dirty="0">
              <a:sym typeface="Wingdings" panose="05000000000000000000" pitchFamily="2" charset="2"/>
              <a:hlinkClick r:id="rId3"/>
            </a:endParaRPr>
          </a:p>
          <a:p>
            <a:pPr marL="0" indent="0">
              <a:buNone/>
            </a:pPr>
            <a:r>
              <a:rPr lang="en-US" sz="3200" dirty="0" smtClean="0">
                <a:sym typeface="Wingdings" panose="05000000000000000000" pitchFamily="2" charset="2"/>
              </a:rPr>
              <a:t>#Verify in browser</a:t>
            </a:r>
            <a:endParaRPr lang="en-US" sz="3200" dirty="0">
              <a:sym typeface="Wingdings" panose="05000000000000000000" pitchFamily="2" charset="2"/>
            </a:endParaRPr>
          </a:p>
          <a:p>
            <a:pPr marL="0" indent="0">
              <a:buNone/>
            </a:pPr>
            <a:r>
              <a:rPr lang="en-US" dirty="0" smtClean="0">
                <a:hlinkClick r:id="rId3"/>
              </a:rPr>
              <a:t>http</a:t>
            </a:r>
            <a:r>
              <a:rPr lang="en-US" dirty="0">
                <a:hlinkClick r:id="rId3"/>
              </a:rPr>
              <a:t>://localhost:8084</a:t>
            </a:r>
            <a:r>
              <a:rPr lang="en-US" dirty="0" smtClean="0">
                <a:hlinkClick r:id="rId3"/>
              </a:rPr>
              <a:t>/</a:t>
            </a:r>
            <a:endParaRPr lang="en-US" dirty="0" smtClean="0"/>
          </a:p>
          <a:p>
            <a:pPr marL="0" indent="0">
              <a:buNone/>
            </a:pPr>
            <a:r>
              <a:rPr lang="en-US" dirty="0"/>
              <a:t>Welcome to </a:t>
            </a:r>
            <a:r>
              <a:rPr lang="en-US" dirty="0" err="1"/>
              <a:t>EnvVarApp</a:t>
            </a:r>
            <a:r>
              <a:rPr lang="en-US" dirty="0"/>
              <a:t> , app.name= </a:t>
            </a:r>
            <a:r>
              <a:rPr lang="en-US" dirty="0" err="1"/>
              <a:t>appAccessEnvVar</a:t>
            </a:r>
            <a:endParaRPr lang="en-US" dirty="0"/>
          </a:p>
        </p:txBody>
      </p:sp>
    </p:spTree>
    <p:extLst>
      <p:ext uri="{BB962C8B-B14F-4D97-AF65-F5344CB8AC3E}">
        <p14:creationId xmlns:p14="http://schemas.microsoft.com/office/powerpoint/2010/main" val="13710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containers through naming</a:t>
            </a:r>
            <a:endParaRPr lang="en-US" dirty="0"/>
          </a:p>
        </p:txBody>
      </p:sp>
      <p:sp>
        <p:nvSpPr>
          <p:cNvPr id="3" name="Content Placeholder 2"/>
          <p:cNvSpPr>
            <a:spLocks noGrp="1"/>
          </p:cNvSpPr>
          <p:nvPr>
            <p:ph idx="1"/>
          </p:nvPr>
        </p:nvSpPr>
        <p:spPr/>
        <p:txBody>
          <a:bodyPr>
            <a:normAutofit/>
          </a:bodyPr>
          <a:lstStyle/>
          <a:p>
            <a:r>
              <a:rPr lang="en-US" dirty="0"/>
              <a:t>Links allow containers to discover each other and securely transfer information about one container to another </a:t>
            </a:r>
            <a:r>
              <a:rPr lang="en-US" dirty="0" smtClean="0"/>
              <a:t>container</a:t>
            </a:r>
          </a:p>
          <a:p>
            <a:r>
              <a:rPr lang="en-US" altLang="en-US" dirty="0">
                <a:solidFill>
                  <a:srgbClr val="333333"/>
                </a:solidFill>
                <a:latin typeface="Menlo"/>
              </a:rPr>
              <a:t>link &lt;name or id&gt;:alias</a:t>
            </a:r>
            <a:r>
              <a:rPr lang="en-US" altLang="en-US" sz="3600" dirty="0"/>
              <a:t> </a:t>
            </a:r>
            <a:endParaRPr lang="en-US" altLang="en-US" sz="3600" dirty="0" smtClean="0"/>
          </a:p>
          <a:p>
            <a:pPr marL="0" indent="0">
              <a:buNone/>
            </a:pPr>
            <a:r>
              <a:rPr lang="en-US" b="1" smtClean="0"/>
              <a:t>-- </a:t>
            </a:r>
            <a:r>
              <a:rPr lang="en-US" b="1" dirty="0"/>
              <a:t>link</a:t>
            </a:r>
            <a:r>
              <a:rPr lang="en-US" dirty="0"/>
              <a:t> flag is </a:t>
            </a:r>
            <a:r>
              <a:rPr lang="en-US" b="1" dirty="0" err="1"/>
              <a:t>sourcecontainername:containeraliasname</a:t>
            </a:r>
            <a:r>
              <a:rPr lang="en-US" dirty="0"/>
              <a:t>. </a:t>
            </a:r>
            <a:endParaRPr lang="en-US" altLang="en-US" sz="3600" dirty="0" smtClean="0"/>
          </a:p>
          <a:p>
            <a:r>
              <a:rPr lang="en-US" dirty="0"/>
              <a:t>Where name is the name of the container we’re linking to and alias is an alias for the link name</a:t>
            </a:r>
            <a:r>
              <a:rPr lang="en-US" dirty="0" smtClean="0"/>
              <a:t>.</a:t>
            </a:r>
          </a:p>
        </p:txBody>
      </p:sp>
    </p:spTree>
    <p:extLst>
      <p:ext uri="{BB962C8B-B14F-4D97-AF65-F5344CB8AC3E}">
        <p14:creationId xmlns:p14="http://schemas.microsoft.com/office/powerpoint/2010/main" val="386510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5" name="AutoShape 4" descr="Docker Architecture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ocker Architecture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ocker Architecture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460375" y="1371600"/>
            <a:ext cx="11350625" cy="5486400"/>
          </a:xfrm>
          <a:prstGeom prst="rect">
            <a:avLst/>
          </a:prstGeom>
        </p:spPr>
      </p:pic>
    </p:spTree>
    <p:extLst>
      <p:ext uri="{BB962C8B-B14F-4D97-AF65-F5344CB8AC3E}">
        <p14:creationId xmlns:p14="http://schemas.microsoft.com/office/powerpoint/2010/main" val="1494433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850" y="742950"/>
            <a:ext cx="11353800" cy="6186309"/>
          </a:xfrm>
          <a:prstGeom prst="rect">
            <a:avLst/>
          </a:prstGeom>
          <a:noFill/>
        </p:spPr>
        <p:txBody>
          <a:bodyPr wrap="square" rtlCol="0">
            <a:spAutoFit/>
          </a:bodyPr>
          <a:lstStyle/>
          <a:p>
            <a:r>
              <a:rPr lang="en-US" dirty="0" smtClean="0"/>
              <a:t>App1   </a:t>
            </a:r>
            <a:r>
              <a:rPr lang="en-US" dirty="0" smtClean="0">
                <a:sym typeface="Wingdings" panose="05000000000000000000" pitchFamily="2" charset="2"/>
              </a:rPr>
              <a:t> port </a:t>
            </a:r>
            <a:r>
              <a:rPr lang="en-US" dirty="0" smtClean="0"/>
              <a:t>8001  </a:t>
            </a:r>
            <a:r>
              <a:rPr lang="en-US" dirty="0" smtClean="0">
                <a:sym typeface="Wingdings" panose="05000000000000000000" pitchFamily="2" charset="2"/>
              </a:rPr>
              <a:t> return “Welcome to App1 from host address: ”+</a:t>
            </a:r>
            <a:r>
              <a:rPr lang="en-US" dirty="0" smtClean="0"/>
              <a:t> </a:t>
            </a:r>
            <a:r>
              <a:rPr lang="en-US" dirty="0" err="1"/>
              <a:t>InetAddress.getLocalHost</a:t>
            </a:r>
            <a:r>
              <a:rPr lang="en-US" dirty="0"/>
              <a:t>().</a:t>
            </a:r>
            <a:r>
              <a:rPr lang="en-US" dirty="0" err="1"/>
              <a:t>getHostAddress</a:t>
            </a:r>
            <a:r>
              <a:rPr lang="en-US" dirty="0"/>
              <a:t>()</a:t>
            </a:r>
            <a:r>
              <a:rPr lang="en-US" dirty="0" smtClean="0">
                <a:sym typeface="Wingdings" panose="05000000000000000000" pitchFamily="2" charset="2"/>
              </a:rPr>
              <a:t> </a:t>
            </a:r>
          </a:p>
          <a:p>
            <a:endParaRPr lang="en-US" dirty="0" smtClean="0">
              <a:sym typeface="Wingdings" panose="05000000000000000000" pitchFamily="2" charset="2"/>
            </a:endParaRPr>
          </a:p>
          <a:p>
            <a:r>
              <a:rPr lang="en-US" dirty="0" smtClean="0">
                <a:sym typeface="Wingdings" panose="05000000000000000000" pitchFamily="2" charset="2"/>
              </a:rPr>
              <a:t>#</a:t>
            </a:r>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r>
              <a:rPr lang="en-US" dirty="0">
                <a:sym typeface="Wingdings" panose="05000000000000000000" pitchFamily="2" charset="2"/>
              </a:rPr>
              <a:t>FROM java:8</a:t>
            </a:r>
          </a:p>
          <a:p>
            <a:r>
              <a:rPr lang="en-US" dirty="0">
                <a:sym typeface="Wingdings" panose="05000000000000000000" pitchFamily="2" charset="2"/>
              </a:rPr>
              <a:t>COPY ./target/App1-0.0.1-SNAPSHOT.jar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r>
              <a:rPr lang="en-US" dirty="0">
                <a:sym typeface="Wingdings" panose="05000000000000000000" pitchFamily="2" charset="2"/>
              </a:rPr>
              <a:t>EXPOSE 8081</a:t>
            </a:r>
          </a:p>
          <a:p>
            <a:r>
              <a:rPr lang="en-US" dirty="0">
                <a:sym typeface="Wingdings" panose="05000000000000000000" pitchFamily="2" charset="2"/>
              </a:rPr>
              <a:t>CMD ["java", "-jar", "App1-0.0.1-SNAPSHOT.jar"]</a:t>
            </a:r>
          </a:p>
          <a:p>
            <a:endParaRPr lang="en-US" dirty="0">
              <a:sym typeface="Wingdings" panose="05000000000000000000" pitchFamily="2" charset="2"/>
            </a:endParaRPr>
          </a:p>
          <a:p>
            <a:r>
              <a:rPr lang="en-US" dirty="0">
                <a:sym typeface="Wingdings" panose="05000000000000000000" pitchFamily="2" charset="2"/>
              </a:rPr>
              <a:t>#we give it a name with -t flag</a:t>
            </a:r>
          </a:p>
          <a:p>
            <a:r>
              <a:rPr lang="en-US" dirty="0" err="1">
                <a:sym typeface="Wingdings" panose="05000000000000000000" pitchFamily="2" charset="2"/>
              </a:rPr>
              <a:t>docker</a:t>
            </a:r>
            <a:r>
              <a:rPr lang="en-US" dirty="0">
                <a:sym typeface="Wingdings" panose="05000000000000000000" pitchFamily="2" charset="2"/>
              </a:rPr>
              <a:t> build -t app1-manual-build .</a:t>
            </a:r>
          </a:p>
          <a:p>
            <a:endParaRPr lang="en-US" dirty="0">
              <a:sym typeface="Wingdings" panose="05000000000000000000" pitchFamily="2" charset="2"/>
            </a:endParaRPr>
          </a:p>
          <a:p>
            <a:r>
              <a:rPr lang="en-US" dirty="0">
                <a:sym typeface="Wingdings" panose="05000000000000000000" pitchFamily="2" charset="2"/>
              </a:rPr>
              <a:t>#Running the Spring Boot application with Docker</a:t>
            </a:r>
          </a:p>
          <a:p>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r>
              <a:rPr lang="en-US" dirty="0" err="1">
                <a:sym typeface="Wingdings" panose="05000000000000000000" pitchFamily="2" charset="2"/>
              </a:rPr>
              <a:t>docker</a:t>
            </a:r>
            <a:r>
              <a:rPr lang="en-US" dirty="0">
                <a:sym typeface="Wingdings" panose="05000000000000000000" pitchFamily="2" charset="2"/>
              </a:rPr>
              <a:t> run -p 8081:8081 --name=my-app1 app1-manual-build</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p>
          <a:p>
            <a:endParaRPr lang="en-US" dirty="0"/>
          </a:p>
        </p:txBody>
      </p:sp>
    </p:spTree>
    <p:extLst>
      <p:ext uri="{BB962C8B-B14F-4D97-AF65-F5344CB8AC3E}">
        <p14:creationId xmlns:p14="http://schemas.microsoft.com/office/powerpoint/2010/main" val="246332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751344"/>
            <a:ext cx="10401300" cy="6186309"/>
          </a:xfrm>
          <a:prstGeom prst="rect">
            <a:avLst/>
          </a:prstGeom>
        </p:spPr>
        <p:txBody>
          <a:bodyPr wrap="square">
            <a:spAutoFit/>
          </a:bodyPr>
          <a:lstStyle/>
          <a:p>
            <a:endParaRPr lang="en-US" dirty="0">
              <a:sym typeface="Wingdings" panose="05000000000000000000" pitchFamily="2" charset="2"/>
            </a:endParaRPr>
          </a:p>
          <a:p>
            <a:r>
              <a:rPr lang="en-US" dirty="0">
                <a:sym typeface="Wingdings" panose="05000000000000000000" pitchFamily="2" charset="2"/>
              </a:rPr>
              <a:t>App2    port 8002    return  &lt;String from App1&gt; +</a:t>
            </a:r>
          </a:p>
          <a:p>
            <a:r>
              <a:rPr lang="en-US" dirty="0">
                <a:sym typeface="Wingdings" panose="05000000000000000000" pitchFamily="2" charset="2"/>
              </a:rPr>
              <a:t> “Welcome to App2 from host address:” + </a:t>
            </a:r>
            <a:r>
              <a:rPr lang="en-US" dirty="0"/>
              <a:t> </a:t>
            </a:r>
            <a:r>
              <a:rPr lang="en-US" dirty="0" err="1"/>
              <a:t>InetAddress.getLocalHost</a:t>
            </a:r>
            <a:r>
              <a:rPr lang="en-US" dirty="0"/>
              <a:t>().</a:t>
            </a:r>
            <a:r>
              <a:rPr lang="en-US" dirty="0" err="1"/>
              <a:t>getHostAddress</a:t>
            </a:r>
            <a:r>
              <a:rPr lang="en-US" dirty="0"/>
              <a: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r>
              <a:rPr lang="en-US" dirty="0">
                <a:sym typeface="Wingdings" panose="05000000000000000000" pitchFamily="2" charset="2"/>
              </a:rPr>
              <a:t>FROM java:8</a:t>
            </a:r>
          </a:p>
          <a:p>
            <a:r>
              <a:rPr lang="en-US" dirty="0">
                <a:sym typeface="Wingdings" panose="05000000000000000000" pitchFamily="2" charset="2"/>
              </a:rPr>
              <a:t>COPY ./target/App2-0.0.1-SNAPSHOT.jar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r>
              <a:rPr lang="en-US" dirty="0">
                <a:sym typeface="Wingdings" panose="05000000000000000000" pitchFamily="2" charset="2"/>
              </a:rPr>
              <a:t>EXPOSE 8083</a:t>
            </a:r>
          </a:p>
          <a:p>
            <a:r>
              <a:rPr lang="en-US" dirty="0">
                <a:sym typeface="Wingdings" panose="05000000000000000000" pitchFamily="2" charset="2"/>
              </a:rPr>
              <a:t>CMD ["java", "-jar", "App2-0.0.1-SNAPSHOT.jar"]</a:t>
            </a:r>
          </a:p>
          <a:p>
            <a:endParaRPr lang="en-US" dirty="0">
              <a:sym typeface="Wingdings" panose="05000000000000000000" pitchFamily="2" charset="2"/>
            </a:endParaRPr>
          </a:p>
          <a:p>
            <a:r>
              <a:rPr lang="en-US" dirty="0">
                <a:sym typeface="Wingdings" panose="05000000000000000000" pitchFamily="2" charset="2"/>
              </a:rPr>
              <a:t>#we give it a name with -t flag</a:t>
            </a:r>
          </a:p>
          <a:p>
            <a:r>
              <a:rPr lang="en-US" dirty="0" err="1">
                <a:sym typeface="Wingdings" panose="05000000000000000000" pitchFamily="2" charset="2"/>
              </a:rPr>
              <a:t>docker</a:t>
            </a:r>
            <a:r>
              <a:rPr lang="en-US" dirty="0">
                <a:sym typeface="Wingdings" panose="05000000000000000000" pitchFamily="2" charset="2"/>
              </a:rPr>
              <a:t> build -t app2-manual-build .</a:t>
            </a:r>
          </a:p>
          <a:p>
            <a:endParaRPr lang="en-US" dirty="0">
              <a:sym typeface="Wingdings" panose="05000000000000000000" pitchFamily="2" charset="2"/>
            </a:endParaRPr>
          </a:p>
          <a:p>
            <a:r>
              <a:rPr lang="en-US" dirty="0">
                <a:sym typeface="Wingdings" panose="05000000000000000000" pitchFamily="2" charset="2"/>
              </a:rPr>
              <a:t>#Running the Spring Boot application with Docker</a:t>
            </a:r>
          </a:p>
          <a:p>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r>
              <a:rPr lang="en-US" dirty="0" err="1">
                <a:sym typeface="Wingdings" panose="05000000000000000000" pitchFamily="2" charset="2"/>
              </a:rPr>
              <a:t>docker</a:t>
            </a:r>
            <a:r>
              <a:rPr lang="en-US" dirty="0">
                <a:sym typeface="Wingdings" panose="05000000000000000000" pitchFamily="2" charset="2"/>
              </a:rPr>
              <a:t> run -p 8083:8083 --name=my-app2 --link </a:t>
            </a:r>
            <a:r>
              <a:rPr lang="en-US" dirty="0" smtClean="0">
                <a:sym typeface="Wingdings" panose="05000000000000000000" pitchFamily="2" charset="2"/>
              </a:rPr>
              <a:t>my-app1:my-app1-link app2-manual-build</a:t>
            </a:r>
          </a:p>
          <a:p>
            <a:endParaRPr lang="en-US" dirty="0">
              <a:sym typeface="Wingdings" panose="05000000000000000000" pitchFamily="2" charset="2"/>
            </a:endParaRPr>
          </a:p>
          <a:p>
            <a:r>
              <a:rPr lang="en-US" dirty="0" smtClean="0">
                <a:sym typeface="Wingdings" panose="05000000000000000000" pitchFamily="2" charset="2"/>
              </a:rPr>
              <a:t>#browser</a:t>
            </a:r>
          </a:p>
          <a:p>
            <a:r>
              <a:rPr lang="en-US" dirty="0" smtClean="0">
                <a:sym typeface="Wingdings" panose="05000000000000000000" pitchFamily="2" charset="2"/>
                <a:hlinkClick r:id="rId3"/>
              </a:rPr>
              <a:t>http://localhost:8083</a:t>
            </a:r>
            <a:endParaRPr lang="en-US" dirty="0" smtClean="0">
              <a:sym typeface="Wingdings" panose="05000000000000000000" pitchFamily="2" charset="2"/>
            </a:endParaRPr>
          </a:p>
          <a:p>
            <a:endParaRPr lang="en-US" dirty="0">
              <a:sym typeface="Wingdings" panose="05000000000000000000" pitchFamily="2" charset="2"/>
            </a:endParaRPr>
          </a:p>
          <a:p>
            <a:r>
              <a:rPr lang="en-US" dirty="0"/>
              <a:t>Welcome to App1 from host address: 172.17.0.2 Welcome to App2 from host address: 172.17.0.3</a:t>
            </a:r>
          </a:p>
        </p:txBody>
      </p:sp>
    </p:spTree>
    <p:extLst>
      <p:ext uri="{BB962C8B-B14F-4D97-AF65-F5344CB8AC3E}">
        <p14:creationId xmlns:p14="http://schemas.microsoft.com/office/powerpoint/2010/main" val="23058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 Engine Components Flo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69771" y="600891"/>
            <a:ext cx="8895805" cy="61656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Docker Engine</a:t>
            </a:r>
            <a:endParaRPr lang="en-US" dirty="0"/>
          </a:p>
        </p:txBody>
      </p:sp>
    </p:spTree>
    <p:extLst>
      <p:ext uri="{BB962C8B-B14F-4D97-AF65-F5344CB8AC3E}">
        <p14:creationId xmlns:p14="http://schemas.microsoft.com/office/powerpoint/2010/main" val="3290791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a:t>
            </a:r>
            <a:r>
              <a:rPr lang="en-US" b="1" dirty="0" smtClean="0"/>
              <a:t>Main Components</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a:t>Docker </a:t>
            </a:r>
            <a:r>
              <a:rPr lang="en-US" b="1" dirty="0" smtClean="0"/>
              <a:t>Engine</a:t>
            </a:r>
          </a:p>
          <a:p>
            <a:pPr lvl="1"/>
            <a:r>
              <a:rPr lang="en-US" dirty="0"/>
              <a:t>The Docker daemon</a:t>
            </a:r>
          </a:p>
          <a:p>
            <a:pPr lvl="1"/>
            <a:r>
              <a:rPr lang="en-US" dirty="0"/>
              <a:t>The Docker client</a:t>
            </a:r>
          </a:p>
          <a:p>
            <a:pPr lvl="1"/>
            <a:endParaRPr lang="en-US" b="1" dirty="0"/>
          </a:p>
          <a:p>
            <a:r>
              <a:rPr lang="en-US" b="1" dirty="0" err="1" smtClean="0"/>
              <a:t>docker</a:t>
            </a:r>
            <a:r>
              <a:rPr lang="en-US" b="1" dirty="0" smtClean="0"/>
              <a:t> info</a:t>
            </a:r>
          </a:p>
          <a:p>
            <a:r>
              <a:rPr lang="en-US" b="1" dirty="0" smtClean="0"/>
              <a:t>Docker </a:t>
            </a:r>
            <a:r>
              <a:rPr lang="en-US" b="1" dirty="0"/>
              <a:t>Hub </a:t>
            </a:r>
            <a:endParaRPr lang="en-US" b="1" dirty="0" smtClean="0"/>
          </a:p>
          <a:p>
            <a:pPr lvl="1"/>
            <a:r>
              <a:rPr lang="en-US" dirty="0"/>
              <a:t> </a:t>
            </a:r>
            <a:r>
              <a:rPr lang="en-US" u="sng" dirty="0">
                <a:hlinkClick r:id="rId3"/>
              </a:rPr>
              <a:t>https://www.docker.com/community-edition#/add_ons</a:t>
            </a:r>
            <a:endParaRPr lang="en-US" dirty="0" smtClean="0"/>
          </a:p>
          <a:p>
            <a:pPr lvl="1"/>
            <a:r>
              <a:rPr lang="en-US" dirty="0" err="1"/>
              <a:t>docker</a:t>
            </a:r>
            <a:r>
              <a:rPr lang="en-US" dirty="0"/>
              <a:t> run -p 8080:8080 </a:t>
            </a:r>
            <a:r>
              <a:rPr lang="en-US" dirty="0" smtClean="0"/>
              <a:t>Jenkins</a:t>
            </a:r>
          </a:p>
          <a:p>
            <a:pPr lvl="1"/>
            <a:endParaRPr lang="en-US" dirty="0"/>
          </a:p>
          <a:p>
            <a:r>
              <a:rPr lang="en-US" b="1" dirty="0" smtClean="0"/>
              <a:t>Docker </a:t>
            </a:r>
            <a:r>
              <a:rPr lang="en-US" b="1" dirty="0"/>
              <a:t>objects</a:t>
            </a:r>
          </a:p>
          <a:p>
            <a:pPr lvl="1"/>
            <a:r>
              <a:rPr lang="en-US" cap="all" dirty="0" smtClean="0"/>
              <a:t>IMAGES</a:t>
            </a:r>
          </a:p>
          <a:p>
            <a:pPr lvl="2"/>
            <a:endParaRPr lang="en-US" cap="all" dirty="0"/>
          </a:p>
          <a:p>
            <a:pPr lvl="1"/>
            <a:r>
              <a:rPr lang="en-US" cap="all" dirty="0" err="1" smtClean="0"/>
              <a:t>CONTAIners</a:t>
            </a:r>
            <a:endParaRPr lang="en-US" cap="all" dirty="0"/>
          </a:p>
        </p:txBody>
      </p:sp>
    </p:spTree>
    <p:extLst>
      <p:ext uri="{BB962C8B-B14F-4D97-AF65-F5344CB8AC3E}">
        <p14:creationId xmlns:p14="http://schemas.microsoft.com/office/powerpoint/2010/main" val="1452324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703" y="653143"/>
            <a:ext cx="10946674" cy="4247317"/>
          </a:xfrm>
          <a:prstGeom prst="rect">
            <a:avLst/>
          </a:prstGeom>
          <a:noFill/>
        </p:spPr>
        <p:txBody>
          <a:bodyPr wrap="square" rtlCol="0">
            <a:spAutoFit/>
          </a:bodyPr>
          <a:lstStyle/>
          <a:p>
            <a:r>
              <a:rPr lang="en-US" dirty="0" err="1" smtClean="0"/>
              <a:t>docker</a:t>
            </a:r>
            <a:r>
              <a:rPr lang="en-US" dirty="0" smtClean="0"/>
              <a:t> version	</a:t>
            </a:r>
            <a:r>
              <a:rPr lang="en-US" dirty="0" smtClean="0">
                <a:sym typeface="Wingdings" panose="05000000000000000000" pitchFamily="2" charset="2"/>
              </a:rPr>
              <a:t></a:t>
            </a:r>
            <a:r>
              <a:rPr lang="en-US" dirty="0" smtClean="0"/>
              <a:t> To </a:t>
            </a:r>
            <a:r>
              <a:rPr lang="en-US" dirty="0"/>
              <a:t>see the version of Docker </a:t>
            </a:r>
            <a:r>
              <a:rPr lang="en-US" dirty="0" smtClean="0"/>
              <a:t>running</a:t>
            </a:r>
          </a:p>
          <a:p>
            <a:r>
              <a:rPr lang="en-US" dirty="0" err="1" smtClean="0"/>
              <a:t>docker</a:t>
            </a:r>
            <a:r>
              <a:rPr lang="en-US" dirty="0" smtClean="0"/>
              <a:t> info	</a:t>
            </a:r>
            <a:r>
              <a:rPr lang="en-US" dirty="0" smtClean="0">
                <a:sym typeface="Wingdings" panose="05000000000000000000" pitchFamily="2" charset="2"/>
              </a:rPr>
              <a:t></a:t>
            </a:r>
            <a:r>
              <a:rPr lang="en-US" dirty="0" smtClean="0"/>
              <a:t> Detailed </a:t>
            </a:r>
            <a:r>
              <a:rPr lang="en-US" dirty="0"/>
              <a:t>information on the Docker service </a:t>
            </a:r>
            <a:r>
              <a:rPr lang="en-US" dirty="0" smtClean="0"/>
              <a:t>installed</a:t>
            </a:r>
          </a:p>
          <a:p>
            <a:pPr marL="3028950" lvl="6" indent="-285750">
              <a:buFont typeface="Arial" panose="020B0604020202020204" pitchFamily="34" charset="0"/>
              <a:buChar char="•"/>
            </a:pPr>
            <a:r>
              <a:rPr lang="en-US" dirty="0" smtClean="0"/>
              <a:t>Number </a:t>
            </a:r>
            <a:r>
              <a:rPr lang="en-US" dirty="0"/>
              <a:t>of containers</a:t>
            </a:r>
          </a:p>
          <a:p>
            <a:pPr marL="3028950" lvl="6" indent="-285750">
              <a:buFont typeface="Arial" panose="020B0604020202020204" pitchFamily="34" charset="0"/>
              <a:buChar char="•"/>
            </a:pPr>
            <a:r>
              <a:rPr lang="en-US" dirty="0"/>
              <a:t>Number of images</a:t>
            </a:r>
          </a:p>
          <a:p>
            <a:pPr marL="3028950" lvl="6" indent="-285750">
              <a:buFont typeface="Arial" panose="020B0604020202020204" pitchFamily="34" charset="0"/>
              <a:buChar char="•"/>
            </a:pPr>
            <a:r>
              <a:rPr lang="en-US" dirty="0"/>
              <a:t>The storage driver used by Docker</a:t>
            </a:r>
          </a:p>
          <a:p>
            <a:pPr marL="3028950" lvl="6" indent="-285750">
              <a:buFont typeface="Arial" panose="020B0604020202020204" pitchFamily="34" charset="0"/>
              <a:buChar char="•"/>
            </a:pPr>
            <a:r>
              <a:rPr lang="en-US" dirty="0"/>
              <a:t>The root directory used by Docker</a:t>
            </a:r>
          </a:p>
          <a:p>
            <a:pPr marL="3028950" lvl="6" indent="-285750">
              <a:buFont typeface="Arial" panose="020B0604020202020204" pitchFamily="34" charset="0"/>
              <a:buChar char="•"/>
            </a:pPr>
            <a:r>
              <a:rPr lang="en-US" dirty="0"/>
              <a:t>The execution driver used by </a:t>
            </a:r>
            <a:r>
              <a:rPr lang="en-US" dirty="0" smtClean="0"/>
              <a:t>Docker</a:t>
            </a:r>
            <a:endParaRPr lang="en-US" dirty="0"/>
          </a:p>
          <a:p>
            <a:endParaRPr lang="en-US" dirty="0" smtClean="0"/>
          </a:p>
          <a:p>
            <a:r>
              <a:rPr lang="en-US" dirty="0" err="1" smtClean="0"/>
              <a:t>docker</a:t>
            </a:r>
            <a:r>
              <a:rPr lang="en-US" dirty="0" smtClean="0"/>
              <a:t> run hello-world   </a:t>
            </a:r>
            <a:r>
              <a:rPr lang="en-US" dirty="0" smtClean="0">
                <a:sym typeface="Wingdings" panose="05000000000000000000" pitchFamily="2" charset="2"/>
              </a:rPr>
              <a:t> download the hello-world image, if not present and run it as container</a:t>
            </a:r>
            <a:endParaRPr lang="en-US" dirty="0" smtClean="0"/>
          </a:p>
          <a:p>
            <a:r>
              <a:rPr lang="en-US" dirty="0" err="1" smtClean="0"/>
              <a:t>docker</a:t>
            </a:r>
            <a:r>
              <a:rPr lang="en-US" dirty="0" smtClean="0"/>
              <a:t> run -it </a:t>
            </a:r>
            <a:r>
              <a:rPr lang="en-US" dirty="0" err="1" smtClean="0"/>
              <a:t>ubuntu</a:t>
            </a:r>
            <a:r>
              <a:rPr lang="en-US" dirty="0" smtClean="0"/>
              <a:t> bash  </a:t>
            </a:r>
            <a:r>
              <a:rPr lang="en-US" dirty="0" smtClean="0">
                <a:sym typeface="Wingdings" panose="05000000000000000000" pitchFamily="2" charset="2"/>
              </a:rPr>
              <a:t> run the </a:t>
            </a:r>
            <a:r>
              <a:rPr lang="en-US" dirty="0" err="1" smtClean="0">
                <a:sym typeface="Wingdings" panose="05000000000000000000" pitchFamily="2" charset="2"/>
              </a:rPr>
              <a:t>ubuntu</a:t>
            </a:r>
            <a:r>
              <a:rPr lang="en-US" dirty="0" smtClean="0">
                <a:sym typeface="Wingdings" panose="05000000000000000000" pitchFamily="2" charset="2"/>
              </a:rPr>
              <a:t> </a:t>
            </a:r>
            <a:r>
              <a:rPr lang="en-US" dirty="0" err="1" smtClean="0">
                <a:sym typeface="Wingdings" panose="05000000000000000000" pitchFamily="2" charset="2"/>
              </a:rPr>
              <a:t>os</a:t>
            </a:r>
            <a:r>
              <a:rPr lang="en-US" dirty="0" smtClean="0">
                <a:sym typeface="Wingdings" panose="05000000000000000000" pitchFamily="2" charset="2"/>
              </a:rPr>
              <a:t> in windows</a:t>
            </a:r>
          </a:p>
          <a:p>
            <a:r>
              <a:rPr lang="en-US" dirty="0">
                <a:sym typeface="Wingdings" panose="05000000000000000000" pitchFamily="2" charset="2"/>
              </a:rPr>
              <a:t> </a:t>
            </a:r>
            <a:r>
              <a:rPr lang="en-US" dirty="0" smtClean="0">
                <a:sym typeface="Wingdings" panose="05000000000000000000" pitchFamily="2" charset="2"/>
              </a:rPr>
              <a:t>                                       exit  - will stop the </a:t>
            </a:r>
            <a:r>
              <a:rPr lang="en-US" dirty="0" err="1" smtClean="0">
                <a:sym typeface="Wingdings" panose="05000000000000000000" pitchFamily="2" charset="2"/>
              </a:rPr>
              <a:t>ubuntu</a:t>
            </a:r>
            <a:r>
              <a:rPr lang="en-US" dirty="0" smtClean="0">
                <a:sym typeface="Wingdings" panose="05000000000000000000" pitchFamily="2" charset="2"/>
              </a:rPr>
              <a:t> </a:t>
            </a:r>
            <a:r>
              <a:rPr lang="en-US" dirty="0" err="1" smtClean="0">
                <a:sym typeface="Wingdings" panose="05000000000000000000" pitchFamily="2" charset="2"/>
              </a:rPr>
              <a:t>os</a:t>
            </a:r>
            <a:r>
              <a:rPr lang="en-US" dirty="0" smtClean="0">
                <a:sym typeface="Wingdings" panose="05000000000000000000" pitchFamily="2" charset="2"/>
              </a:rPr>
              <a:t> and exit</a:t>
            </a:r>
          </a:p>
          <a:p>
            <a:r>
              <a:rPr lang="en-US" dirty="0">
                <a:sym typeface="Wingdings" panose="05000000000000000000" pitchFamily="2" charset="2"/>
              </a:rPr>
              <a:t> </a:t>
            </a:r>
            <a:r>
              <a:rPr lang="en-US" dirty="0" smtClean="0">
                <a:sym typeface="Wingdings" panose="05000000000000000000" pitchFamily="2" charset="2"/>
              </a:rPr>
              <a:t>                                        exec  command - </a:t>
            </a:r>
            <a:r>
              <a:rPr lang="en-US" dirty="0" smtClean="0"/>
              <a:t>connect </a:t>
            </a:r>
            <a:r>
              <a:rPr lang="en-US" dirty="0"/>
              <a:t>to a </a:t>
            </a:r>
            <a:r>
              <a:rPr lang="en-US" dirty="0" smtClean="0"/>
              <a:t>container that </a:t>
            </a:r>
            <a:r>
              <a:rPr lang="en-US" dirty="0"/>
              <a:t>is already </a:t>
            </a:r>
            <a:r>
              <a:rPr lang="en-US" dirty="0" smtClean="0"/>
              <a:t>running</a:t>
            </a:r>
          </a:p>
          <a:p>
            <a:r>
              <a:rPr lang="en-US" b="1" dirty="0" smtClean="0"/>
              <a:t>                                             </a:t>
            </a:r>
            <a:r>
              <a:rPr lang="en-US" b="1" dirty="0" err="1" smtClean="0"/>
              <a:t>docker</a:t>
            </a:r>
            <a:r>
              <a:rPr lang="en-US" dirty="0"/>
              <a:t> exec -it &lt;</a:t>
            </a:r>
            <a:r>
              <a:rPr lang="en-US" b="1" dirty="0"/>
              <a:t>container</a:t>
            </a:r>
            <a:r>
              <a:rPr lang="en-US" dirty="0"/>
              <a:t> name&gt; /bin/bash</a:t>
            </a:r>
            <a:endParaRPr lang="en-US" dirty="0" smtClean="0"/>
          </a:p>
          <a:p>
            <a:r>
              <a:rPr lang="en-US" dirty="0"/>
              <a:t> </a:t>
            </a:r>
            <a:r>
              <a:rPr lang="en-US" dirty="0" smtClean="0"/>
              <a:t>           </a:t>
            </a:r>
          </a:p>
          <a:p>
            <a:endParaRPr lang="en-US" dirty="0"/>
          </a:p>
        </p:txBody>
      </p:sp>
    </p:spTree>
    <p:extLst>
      <p:ext uri="{BB962C8B-B14F-4D97-AF65-F5344CB8AC3E}">
        <p14:creationId xmlns:p14="http://schemas.microsoft.com/office/powerpoint/2010/main" val="318487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p19"/>
          <p:cNvSpPr txBox="1">
            <a:spLocks noGrp="1"/>
          </p:cNvSpPr>
          <p:nvPr/>
        </p:nvSpPr>
        <p:spPr>
          <a:xfrm>
            <a:off x="1847528" y="260648"/>
            <a:ext cx="7772400"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Registry &amp; Repository</a:t>
            </a:r>
            <a:endParaRPr sz="3959" b="0" i="0" u="none" strike="noStrike" cap="none">
              <a:solidFill>
                <a:schemeClr val="dk1"/>
              </a:solidFill>
              <a:latin typeface="Calibri"/>
              <a:ea typeface="Calibri"/>
              <a:cs typeface="Calibri"/>
              <a:sym typeface="Calibri"/>
            </a:endParaRPr>
          </a:p>
        </p:txBody>
      </p:sp>
      <p:sp>
        <p:nvSpPr>
          <p:cNvPr id="5" name="Google Shape;123;p19"/>
          <p:cNvSpPr txBox="1">
            <a:spLocks noGrp="1"/>
          </p:cNvSpPr>
          <p:nvPr/>
        </p:nvSpPr>
        <p:spPr>
          <a:xfrm>
            <a:off x="1847528" y="908720"/>
            <a:ext cx="8496944"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spcBef>
                <a:spcPts val="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A repository is a </a:t>
            </a:r>
            <a:r>
              <a:rPr lang="en-US" sz="2400" b="0" i="1" u="none" strike="noStrike" cap="none">
                <a:solidFill>
                  <a:srgbClr val="888888"/>
                </a:solidFill>
                <a:latin typeface="Calibri"/>
                <a:ea typeface="Calibri"/>
                <a:cs typeface="Calibri"/>
                <a:sym typeface="Calibri"/>
              </a:rPr>
              <a:t>hosted</a:t>
            </a:r>
            <a:r>
              <a:rPr lang="en-US" sz="2400" b="0" i="0" u="none" strike="noStrike" cap="none">
                <a:solidFill>
                  <a:srgbClr val="888888"/>
                </a:solidFill>
                <a:latin typeface="Calibri"/>
                <a:ea typeface="Calibri"/>
                <a:cs typeface="Calibri"/>
                <a:sym typeface="Calibri"/>
              </a:rPr>
              <a:t> collection of tagged images that together create the file system for a container.</a:t>
            </a:r>
            <a:endParaRPr/>
          </a:p>
          <a:p>
            <a:pPr marL="0" marR="0" lvl="0" indent="0" algn="l" rtl="0">
              <a:spcBef>
                <a:spcPts val="48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A registry is a </a:t>
            </a:r>
            <a:r>
              <a:rPr lang="en-US" sz="2400" b="0" i="1" u="none" strike="noStrike" cap="none">
                <a:solidFill>
                  <a:srgbClr val="888888"/>
                </a:solidFill>
                <a:latin typeface="Calibri"/>
                <a:ea typeface="Calibri"/>
                <a:cs typeface="Calibri"/>
                <a:sym typeface="Calibri"/>
              </a:rPr>
              <a:t>host</a:t>
            </a:r>
            <a:r>
              <a:rPr lang="en-US" sz="2400" b="0" i="0" u="none" strike="noStrike" cap="none">
                <a:solidFill>
                  <a:srgbClr val="888888"/>
                </a:solidFill>
                <a:latin typeface="Calibri"/>
                <a:ea typeface="Calibri"/>
                <a:cs typeface="Calibri"/>
                <a:sym typeface="Calibri"/>
              </a:rPr>
              <a:t> -- a server that stores repositories and provides an HTTP API for </a:t>
            </a:r>
            <a:r>
              <a:rPr lang="en-US" sz="2400" b="0" i="0" u="sng" strike="noStrike" cap="none">
                <a:solidFill>
                  <a:schemeClr val="hlink"/>
                </a:solidFill>
                <a:latin typeface="Calibri"/>
                <a:ea typeface="Calibri"/>
                <a:cs typeface="Calibri"/>
                <a:sym typeface="Calibri"/>
                <a:hlinkClick r:id="rId3"/>
              </a:rPr>
              <a:t>managing the uploading and downloading of repositories</a:t>
            </a:r>
            <a:r>
              <a:rPr lang="en-US" sz="2400" b="0" i="0" u="none" strike="noStrike" cap="none">
                <a:solidFill>
                  <a:srgbClr val="888888"/>
                </a:solidFill>
                <a:latin typeface="Calibri"/>
                <a:ea typeface="Calibri"/>
                <a:cs typeface="Calibri"/>
                <a:sym typeface="Calibri"/>
              </a:rPr>
              <a:t>.</a:t>
            </a:r>
            <a:endParaRPr/>
          </a:p>
          <a:p>
            <a:pPr marL="0" marR="0" lvl="0" indent="0" algn="l" rtl="0">
              <a:spcBef>
                <a:spcPts val="48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Docker.com hosts its own </a:t>
            </a:r>
            <a:r>
              <a:rPr lang="en-US" sz="2400" b="0" i="0" u="sng" strike="noStrike" cap="none">
                <a:solidFill>
                  <a:schemeClr val="hlink"/>
                </a:solidFill>
                <a:latin typeface="Calibri"/>
                <a:ea typeface="Calibri"/>
                <a:cs typeface="Calibri"/>
                <a:sym typeface="Calibri"/>
                <a:hlinkClick r:id="rId4"/>
              </a:rPr>
              <a:t>index</a:t>
            </a:r>
            <a:r>
              <a:rPr lang="en-US" sz="2400" b="0" i="0" u="none" strike="noStrike" cap="none">
                <a:solidFill>
                  <a:srgbClr val="888888"/>
                </a:solidFill>
                <a:latin typeface="Calibri"/>
                <a:ea typeface="Calibri"/>
                <a:cs typeface="Calibri"/>
                <a:sym typeface="Calibri"/>
              </a:rPr>
              <a:t> to a central registry which contains a large number of repositories. Having said that, the central docker registry </a:t>
            </a:r>
            <a:r>
              <a:rPr lang="en-US" sz="2400" b="0" i="0" u="sng" strike="noStrike" cap="none">
                <a:solidFill>
                  <a:schemeClr val="hlink"/>
                </a:solidFill>
                <a:latin typeface="Calibri"/>
                <a:ea typeface="Calibri"/>
                <a:cs typeface="Calibri"/>
                <a:sym typeface="Calibri"/>
                <a:hlinkClick r:id="rId5"/>
              </a:rPr>
              <a:t>does not do a good job of verifying images</a:t>
            </a:r>
            <a:r>
              <a:rPr lang="en-US" sz="2400" b="0" i="0" u="none" strike="noStrike" cap="none">
                <a:solidFill>
                  <a:srgbClr val="888888"/>
                </a:solidFill>
                <a:latin typeface="Calibri"/>
                <a:ea typeface="Calibri"/>
                <a:cs typeface="Calibri"/>
                <a:sym typeface="Calibri"/>
              </a:rPr>
              <a:t> and should be avoided if you're worried about security.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6"/>
              </a:rPr>
              <a:t>docker login</a:t>
            </a:r>
            <a:r>
              <a:rPr lang="en-US" sz="2400" b="0" i="0" u="none" strike="noStrike" cap="none">
                <a:solidFill>
                  <a:srgbClr val="888888"/>
                </a:solidFill>
                <a:latin typeface="Calibri"/>
                <a:ea typeface="Calibri"/>
                <a:cs typeface="Calibri"/>
                <a:sym typeface="Calibri"/>
              </a:rPr>
              <a:t> to login to a registry.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7"/>
              </a:rPr>
              <a:t>docker logout</a:t>
            </a:r>
            <a:r>
              <a:rPr lang="en-US" sz="2400" b="0" i="0" u="none" strike="noStrike" cap="none">
                <a:solidFill>
                  <a:srgbClr val="888888"/>
                </a:solidFill>
                <a:latin typeface="Calibri"/>
                <a:ea typeface="Calibri"/>
                <a:cs typeface="Calibri"/>
                <a:sym typeface="Calibri"/>
              </a:rPr>
              <a:t> to logout from a registry.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8"/>
              </a:rPr>
              <a:t>docker search</a:t>
            </a:r>
            <a:r>
              <a:rPr lang="en-US" sz="2400" b="0" i="0" u="none" strike="noStrike" cap="none">
                <a:solidFill>
                  <a:srgbClr val="888888"/>
                </a:solidFill>
                <a:latin typeface="Calibri"/>
                <a:ea typeface="Calibri"/>
                <a:cs typeface="Calibri"/>
                <a:sym typeface="Calibri"/>
              </a:rPr>
              <a:t> searches registry for image.</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9"/>
              </a:rPr>
              <a:t>docker pull</a:t>
            </a:r>
            <a:r>
              <a:rPr lang="en-US" sz="2400" b="0" i="0" u="none" strike="noStrike" cap="none">
                <a:solidFill>
                  <a:srgbClr val="888888"/>
                </a:solidFill>
                <a:latin typeface="Calibri"/>
                <a:ea typeface="Calibri"/>
                <a:cs typeface="Calibri"/>
                <a:sym typeface="Calibri"/>
              </a:rPr>
              <a:t> pulls an image from registry to local machine.</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10"/>
              </a:rPr>
              <a:t>docker push</a:t>
            </a:r>
            <a:r>
              <a:rPr lang="en-US" sz="2400" b="0" i="0" u="none" strike="noStrike" cap="none">
                <a:solidFill>
                  <a:srgbClr val="888888"/>
                </a:solidFill>
                <a:latin typeface="Calibri"/>
                <a:ea typeface="Calibri"/>
                <a:cs typeface="Calibri"/>
                <a:sym typeface="Calibri"/>
              </a:rPr>
              <a:t> pushes an image to the registry from local machine.</a:t>
            </a:r>
            <a:endParaRPr/>
          </a:p>
        </p:txBody>
      </p:sp>
    </p:spTree>
    <p:extLst>
      <p:ext uri="{BB962C8B-B14F-4D97-AF65-F5344CB8AC3E}">
        <p14:creationId xmlns:p14="http://schemas.microsoft.com/office/powerpoint/2010/main" val="5862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a:t>
            </a:r>
            <a:endParaRPr lang="en-US" dirty="0"/>
          </a:p>
        </p:txBody>
      </p:sp>
      <p:sp>
        <p:nvSpPr>
          <p:cNvPr id="3" name="Content Placeholder 2"/>
          <p:cNvSpPr>
            <a:spLocks noGrp="1"/>
          </p:cNvSpPr>
          <p:nvPr>
            <p:ph idx="1"/>
          </p:nvPr>
        </p:nvSpPr>
        <p:spPr/>
        <p:txBody>
          <a:bodyPr/>
          <a:lstStyle/>
          <a:p>
            <a:r>
              <a:rPr lang="en-US" dirty="0" err="1" smtClean="0"/>
              <a:t>docker</a:t>
            </a:r>
            <a:r>
              <a:rPr lang="en-US" dirty="0" smtClean="0"/>
              <a:t> images</a:t>
            </a:r>
          </a:p>
          <a:p>
            <a:r>
              <a:rPr lang="en-US" dirty="0" err="1" smtClean="0"/>
              <a:t>docker</a:t>
            </a:r>
            <a:r>
              <a:rPr lang="en-US" dirty="0" smtClean="0"/>
              <a:t> pull &lt;</a:t>
            </a:r>
            <a:r>
              <a:rPr lang="en-US" dirty="0" err="1" smtClean="0"/>
              <a:t>image_name</a:t>
            </a:r>
            <a:r>
              <a:rPr lang="en-US" dirty="0" smtClean="0"/>
              <a:t>&gt;          Ex: </a:t>
            </a:r>
            <a:r>
              <a:rPr lang="en-US" dirty="0" err="1" smtClean="0"/>
              <a:t>docker</a:t>
            </a:r>
            <a:r>
              <a:rPr lang="en-US" dirty="0" smtClean="0"/>
              <a:t>  pull </a:t>
            </a:r>
            <a:r>
              <a:rPr lang="en-US" dirty="0" err="1" smtClean="0"/>
              <a:t>mysql</a:t>
            </a:r>
            <a:endParaRPr lang="en-US" dirty="0" smtClean="0"/>
          </a:p>
          <a:p>
            <a:r>
              <a:rPr lang="en-US" dirty="0" err="1" smtClean="0"/>
              <a:t>docker</a:t>
            </a:r>
            <a:r>
              <a:rPr lang="en-US" dirty="0" smtClean="0"/>
              <a:t> run &lt;</a:t>
            </a:r>
            <a:r>
              <a:rPr lang="en-US" dirty="0" err="1" smtClean="0"/>
              <a:t>image_name</a:t>
            </a:r>
            <a:r>
              <a:rPr lang="en-US" dirty="0" smtClean="0"/>
              <a:t>&gt;          Ex: </a:t>
            </a:r>
            <a:r>
              <a:rPr lang="en-US" dirty="0" err="1" smtClean="0"/>
              <a:t>docker</a:t>
            </a:r>
            <a:r>
              <a:rPr lang="en-US" dirty="0" smtClean="0"/>
              <a:t> run centos</a:t>
            </a:r>
          </a:p>
          <a:p>
            <a:r>
              <a:rPr lang="en-US" dirty="0" err="1"/>
              <a:t>docker</a:t>
            </a:r>
            <a:r>
              <a:rPr lang="en-US" dirty="0"/>
              <a:t> images -q</a:t>
            </a:r>
          </a:p>
          <a:p>
            <a:r>
              <a:rPr lang="en-US" dirty="0" err="1"/>
              <a:t>docker</a:t>
            </a:r>
            <a:r>
              <a:rPr lang="en-US" dirty="0"/>
              <a:t> inspect </a:t>
            </a:r>
            <a:r>
              <a:rPr lang="en-US" dirty="0" smtClean="0"/>
              <a:t>&lt;</a:t>
            </a:r>
            <a:r>
              <a:rPr lang="en-US" dirty="0" err="1" smtClean="0"/>
              <a:t>image_name</a:t>
            </a:r>
            <a:r>
              <a:rPr lang="en-US" dirty="0" smtClean="0"/>
              <a:t>&gt;      Ex: </a:t>
            </a:r>
            <a:r>
              <a:rPr lang="en-US" dirty="0" err="1" smtClean="0"/>
              <a:t>docker</a:t>
            </a:r>
            <a:r>
              <a:rPr lang="en-US" dirty="0" smtClean="0"/>
              <a:t> inspect </a:t>
            </a:r>
            <a:r>
              <a:rPr lang="en-US" dirty="0" err="1" smtClean="0"/>
              <a:t>jenkins</a:t>
            </a:r>
            <a:endParaRPr lang="en-US" dirty="0"/>
          </a:p>
          <a:p>
            <a:r>
              <a:rPr lang="en-US" dirty="0" err="1" smtClean="0"/>
              <a:t>docker</a:t>
            </a:r>
            <a:r>
              <a:rPr lang="en-US" dirty="0" smtClean="0"/>
              <a:t> </a:t>
            </a:r>
            <a:r>
              <a:rPr lang="en-US" dirty="0" err="1" smtClean="0"/>
              <a:t>rmi</a:t>
            </a:r>
            <a:r>
              <a:rPr lang="en-US" dirty="0" smtClean="0"/>
              <a:t> &lt;</a:t>
            </a:r>
            <a:r>
              <a:rPr lang="en-US" dirty="0" err="1" smtClean="0"/>
              <a:t>imageid</a:t>
            </a:r>
            <a:r>
              <a:rPr lang="en-US" dirty="0" smtClean="0"/>
              <a:t>&gt;</a:t>
            </a:r>
          </a:p>
          <a:p>
            <a:endParaRPr lang="en-US" dirty="0" smtClean="0"/>
          </a:p>
          <a:p>
            <a:endParaRPr lang="en-US" dirty="0"/>
          </a:p>
        </p:txBody>
      </p:sp>
    </p:spTree>
    <p:extLst>
      <p:ext uri="{BB962C8B-B14F-4D97-AF65-F5344CB8AC3E}">
        <p14:creationId xmlns:p14="http://schemas.microsoft.com/office/powerpoint/2010/main" val="15174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simple html in tomcat</a:t>
            </a:r>
            <a:endParaRPr lang="en-US" dirty="0"/>
          </a:p>
        </p:txBody>
      </p:sp>
      <p:sp>
        <p:nvSpPr>
          <p:cNvPr id="3" name="Content Placeholder 2"/>
          <p:cNvSpPr>
            <a:spLocks noGrp="1"/>
          </p:cNvSpPr>
          <p:nvPr>
            <p:ph idx="1"/>
          </p:nvPr>
        </p:nvSpPr>
        <p:spPr>
          <a:xfrm>
            <a:off x="838200" y="1825625"/>
            <a:ext cx="11772900" cy="4351338"/>
          </a:xfrm>
        </p:spPr>
        <p:txBody>
          <a:bodyPr>
            <a:normAutofit fontScale="77500" lnSpcReduction="20000"/>
          </a:bodyPr>
          <a:lstStyle/>
          <a:p>
            <a:r>
              <a:rPr lang="en-US" dirty="0"/>
              <a:t>PS C:\Users\22\Desktop\Pers\KC\Docker</a:t>
            </a:r>
            <a:r>
              <a:rPr lang="en-US" dirty="0" smtClean="0"/>
              <a:t>&gt; </a:t>
            </a:r>
            <a:r>
              <a:rPr lang="en-US" dirty="0" err="1" smtClean="0"/>
              <a:t>docker</a:t>
            </a:r>
            <a:r>
              <a:rPr lang="en-US" dirty="0" smtClean="0"/>
              <a:t> run –p 8888:8080 tomcat</a:t>
            </a:r>
          </a:p>
          <a:p>
            <a:r>
              <a:rPr lang="en-US" dirty="0" smtClean="0"/>
              <a:t>PS </a:t>
            </a:r>
            <a:r>
              <a:rPr lang="en-US" dirty="0"/>
              <a:t>C:\Users\22\Desktop\Pers\KC\Docker&gt; </a:t>
            </a:r>
            <a:r>
              <a:rPr lang="en-US" dirty="0" err="1"/>
              <a:t>docker</a:t>
            </a:r>
            <a:r>
              <a:rPr lang="en-US" dirty="0"/>
              <a:t> </a:t>
            </a:r>
            <a:r>
              <a:rPr lang="en-US" dirty="0" err="1"/>
              <a:t>cp</a:t>
            </a:r>
            <a:r>
              <a:rPr lang="en-US" dirty="0"/>
              <a:t> simplehtml.html  </a:t>
            </a:r>
            <a:r>
              <a:rPr lang="en-US" dirty="0" smtClean="0"/>
              <a:t>0abc5996fc85: </a:t>
            </a:r>
            <a:r>
              <a:rPr lang="en-US" dirty="0"/>
              <a:t>/</a:t>
            </a:r>
            <a:r>
              <a:rPr lang="en-US" dirty="0" err="1"/>
              <a:t>usr</a:t>
            </a:r>
            <a:r>
              <a:rPr lang="en-US" dirty="0"/>
              <a:t>/local/tomcat/</a:t>
            </a:r>
            <a:r>
              <a:rPr lang="en-US" dirty="0" err="1"/>
              <a:t>webapps</a:t>
            </a:r>
            <a:r>
              <a:rPr lang="en-US" dirty="0"/>
              <a:t>/examples/simplehtml.html</a:t>
            </a:r>
          </a:p>
          <a:p>
            <a:r>
              <a:rPr lang="en-US" dirty="0"/>
              <a:t>PS C:\Users\22\Desktop\Pers\KC\Docker&gt; </a:t>
            </a:r>
            <a:r>
              <a:rPr lang="en-US" dirty="0" err="1"/>
              <a:t>docker</a:t>
            </a:r>
            <a:r>
              <a:rPr lang="en-US" dirty="0"/>
              <a:t> restart 39a1ff2033e2</a:t>
            </a:r>
          </a:p>
          <a:p>
            <a:r>
              <a:rPr lang="en-US" dirty="0">
                <a:hlinkClick r:id="rId2"/>
              </a:rPr>
              <a:t>http://localhost:8888/examples/simplehtml.html</a:t>
            </a:r>
            <a:endParaRPr lang="en-US" dirty="0"/>
          </a:p>
          <a:p>
            <a:r>
              <a:rPr lang="en-US" dirty="0" smtClean="0">
                <a:sym typeface="Wingdings" panose="05000000000000000000" pitchFamily="2" charset="2"/>
              </a:rPr>
              <a:t>PS </a:t>
            </a:r>
            <a:r>
              <a:rPr lang="en-US" dirty="0">
                <a:sym typeface="Wingdings" panose="05000000000000000000" pitchFamily="2" charset="2"/>
              </a:rPr>
              <a:t>C:\Users\22&gt; </a:t>
            </a:r>
            <a:r>
              <a:rPr lang="en-US" dirty="0" err="1" smtClean="0">
                <a:sym typeface="Wingdings" panose="05000000000000000000" pitchFamily="2" charset="2"/>
              </a:rPr>
              <a:t>docker</a:t>
            </a:r>
            <a:r>
              <a:rPr lang="en-US" dirty="0" smtClean="0">
                <a:sym typeface="Wingdings" panose="05000000000000000000" pitchFamily="2" charset="2"/>
              </a:rPr>
              <a:t> </a:t>
            </a:r>
            <a:r>
              <a:rPr lang="en-US" dirty="0">
                <a:sym typeface="Wingdings" panose="05000000000000000000" pitchFamily="2" charset="2"/>
              </a:rPr>
              <a:t>exec 39a1ff2033e2  cat /</a:t>
            </a:r>
            <a:r>
              <a:rPr lang="en-US" dirty="0" err="1" smtClean="0">
                <a:sym typeface="Wingdings" panose="05000000000000000000" pitchFamily="2" charset="2"/>
              </a:rPr>
              <a:t>usr</a:t>
            </a:r>
            <a:r>
              <a:rPr lang="en-US" dirty="0" smtClean="0">
                <a:sym typeface="Wingdings" panose="05000000000000000000" pitchFamily="2" charset="2"/>
              </a:rPr>
              <a:t>/local/tomcat/</a:t>
            </a:r>
            <a:r>
              <a:rPr lang="en-US" dirty="0" err="1" smtClean="0">
                <a:sym typeface="Wingdings" panose="05000000000000000000" pitchFamily="2" charset="2"/>
              </a:rPr>
              <a:t>conf</a:t>
            </a:r>
            <a:r>
              <a:rPr lang="en-US" dirty="0" smtClean="0">
                <a:sym typeface="Wingdings" panose="05000000000000000000" pitchFamily="2" charset="2"/>
              </a:rPr>
              <a:t>/tomcat-users.xml</a:t>
            </a:r>
          </a:p>
          <a:p>
            <a:r>
              <a:rPr lang="en-US" dirty="0">
                <a:sym typeface="Wingdings" panose="05000000000000000000" pitchFamily="2" charset="2"/>
              </a:rPr>
              <a:t>PS C:\</a:t>
            </a:r>
            <a:r>
              <a:rPr lang="en-US" dirty="0" smtClean="0">
                <a:sym typeface="Wingdings" panose="05000000000000000000" pitchFamily="2" charset="2"/>
              </a:rPr>
              <a:t>Users\22</a:t>
            </a:r>
            <a:r>
              <a:rPr lang="en-US" dirty="0">
                <a:sym typeface="Wingdings" panose="05000000000000000000" pitchFamily="2" charset="2"/>
              </a:rPr>
              <a:t>&gt; </a:t>
            </a:r>
            <a:r>
              <a:rPr lang="en-US" dirty="0" err="1">
                <a:sym typeface="Wingdings" panose="05000000000000000000" pitchFamily="2" charset="2"/>
              </a:rPr>
              <a:t>docker</a:t>
            </a:r>
            <a:r>
              <a:rPr lang="en-US" dirty="0">
                <a:sym typeface="Wingdings" panose="05000000000000000000" pitchFamily="2" charset="2"/>
              </a:rPr>
              <a:t> exec 39a1ff2033e2 ls /</a:t>
            </a:r>
            <a:r>
              <a:rPr lang="en-US" dirty="0" err="1">
                <a:sym typeface="Wingdings" panose="05000000000000000000" pitchFamily="2" charset="2"/>
              </a:rPr>
              <a:t>usr</a:t>
            </a:r>
            <a:r>
              <a:rPr lang="en-US" dirty="0">
                <a:sym typeface="Wingdings" panose="05000000000000000000" pitchFamily="2" charset="2"/>
              </a:rPr>
              <a:t>/local/tomcat </a:t>
            </a:r>
            <a:endParaRPr lang="en-US" dirty="0" smtClean="0">
              <a:sym typeface="Wingdings" panose="05000000000000000000" pitchFamily="2" charset="2"/>
            </a:endParaRPr>
          </a:p>
          <a:p>
            <a:r>
              <a:rPr lang="en-US" dirty="0"/>
              <a:t>PS C:\</a:t>
            </a:r>
            <a:r>
              <a:rPr lang="en-US" dirty="0" smtClean="0"/>
              <a:t>Users\22&gt; </a:t>
            </a:r>
            <a:r>
              <a:rPr lang="en-US" dirty="0" err="1"/>
              <a:t>docker</a:t>
            </a:r>
            <a:r>
              <a:rPr lang="en-US" dirty="0"/>
              <a:t> exec -it 39a1ff2033e2 /</a:t>
            </a:r>
            <a:r>
              <a:rPr lang="en-US" dirty="0" smtClean="0"/>
              <a:t>bin/bash</a:t>
            </a:r>
          </a:p>
          <a:p>
            <a:r>
              <a:rPr lang="en-US" dirty="0"/>
              <a:t>PS C:\</a:t>
            </a:r>
            <a:r>
              <a:rPr lang="en-US" dirty="0" smtClean="0"/>
              <a:t>Users\22\Desktop\Pers\KC\Docker</a:t>
            </a:r>
            <a:r>
              <a:rPr lang="en-US" dirty="0"/>
              <a:t>&gt; </a:t>
            </a:r>
            <a:r>
              <a:rPr lang="en-US" dirty="0" err="1"/>
              <a:t>docker</a:t>
            </a:r>
            <a:r>
              <a:rPr lang="en-US" dirty="0"/>
              <a:t> </a:t>
            </a:r>
            <a:r>
              <a:rPr lang="en-US" dirty="0" err="1"/>
              <a:t>cp</a:t>
            </a:r>
            <a:r>
              <a:rPr lang="en-US" dirty="0"/>
              <a:t> tomcat-users.xml 39a1ff2033e2:/</a:t>
            </a:r>
            <a:r>
              <a:rPr lang="en-US" dirty="0" err="1" smtClean="0"/>
              <a:t>usr</a:t>
            </a:r>
            <a:r>
              <a:rPr lang="en-US" dirty="0" smtClean="0"/>
              <a:t>/local/tomcat/</a:t>
            </a:r>
            <a:r>
              <a:rPr lang="en-US" dirty="0" err="1" smtClean="0"/>
              <a:t>conf</a:t>
            </a:r>
            <a:r>
              <a:rPr lang="en-US" dirty="0" smtClean="0"/>
              <a:t>/tomcat-users.xml</a:t>
            </a:r>
            <a:endParaRPr lang="en-US" dirty="0"/>
          </a:p>
          <a:p>
            <a:pPr marL="0" indent="0">
              <a:buNone/>
            </a:pPr>
            <a:endParaRPr lang="en-US" dirty="0"/>
          </a:p>
          <a:p>
            <a:r>
              <a:rPr lang="en-US" dirty="0"/>
              <a:t>PS C:\</a:t>
            </a:r>
            <a:r>
              <a:rPr lang="en-US" dirty="0" smtClean="0"/>
              <a:t>Users\22\Desktop\Pers\KC\Docker</a:t>
            </a:r>
            <a:r>
              <a:rPr lang="en-US" dirty="0"/>
              <a:t>&gt; </a:t>
            </a:r>
            <a:r>
              <a:rPr lang="en-US" dirty="0" err="1"/>
              <a:t>docker</a:t>
            </a:r>
            <a:r>
              <a:rPr lang="en-US" dirty="0"/>
              <a:t> exec 39a1ff2033e2 cat /</a:t>
            </a:r>
            <a:r>
              <a:rPr lang="en-US" dirty="0" err="1" smtClean="0"/>
              <a:t>usr</a:t>
            </a:r>
            <a:r>
              <a:rPr lang="en-US" dirty="0" smtClean="0"/>
              <a:t>/local/tomcat/</a:t>
            </a:r>
            <a:r>
              <a:rPr lang="en-US" dirty="0" err="1" smtClean="0"/>
              <a:t>conf</a:t>
            </a:r>
            <a:r>
              <a:rPr lang="en-US" dirty="0" smtClean="0"/>
              <a:t>/tomcat-users.xml</a:t>
            </a:r>
          </a:p>
        </p:txBody>
      </p:sp>
    </p:spTree>
    <p:extLst>
      <p:ext uri="{BB962C8B-B14F-4D97-AF65-F5344CB8AC3E}">
        <p14:creationId xmlns:p14="http://schemas.microsoft.com/office/powerpoint/2010/main" val="140452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6;p15"/>
          <p:cNvSpPr txBox="1">
            <a:spLocks noGrp="1"/>
          </p:cNvSpPr>
          <p:nvPr/>
        </p:nvSpPr>
        <p:spPr>
          <a:xfrm>
            <a:off x="1721768" y="260648"/>
            <a:ext cx="8820472"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Starting and Stopping Container</a:t>
            </a:r>
            <a:endParaRPr sz="3959" b="0" i="0" u="none" strike="noStrike" cap="none">
              <a:solidFill>
                <a:schemeClr val="dk1"/>
              </a:solidFill>
              <a:latin typeface="Calibri"/>
              <a:ea typeface="Calibri"/>
              <a:cs typeface="Calibri"/>
              <a:sym typeface="Calibri"/>
            </a:endParaRPr>
          </a:p>
        </p:txBody>
      </p:sp>
      <p:sp>
        <p:nvSpPr>
          <p:cNvPr id="5" name="Google Shape;97;p15"/>
          <p:cNvSpPr txBox="1">
            <a:spLocks noGrp="1"/>
          </p:cNvSpPr>
          <p:nvPr/>
        </p:nvSpPr>
        <p:spPr>
          <a:xfrm>
            <a:off x="0" y="908720"/>
            <a:ext cx="12192000"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spcBef>
                <a:spcPts val="0"/>
              </a:spcBef>
              <a:spcAft>
                <a:spcPts val="0"/>
              </a:spcAft>
              <a:buClr>
                <a:srgbClr val="888888"/>
              </a:buClr>
              <a:buSzPts val="3200"/>
              <a:buFont typeface="Arial"/>
              <a:buNone/>
            </a:pPr>
            <a:r>
              <a:rPr lang="en-US" sz="3200" b="0" i="0" strike="noStrike" cap="none" dirty="0" err="1" smtClean="0">
                <a:solidFill>
                  <a:schemeClr val="hlink"/>
                </a:solidFill>
                <a:latin typeface="Calibri"/>
                <a:ea typeface="Calibri"/>
                <a:cs typeface="Calibri"/>
                <a:sym typeface="Calibri"/>
                <a:hlinkClick r:id="rId2"/>
              </a:rPr>
              <a:t>docker</a:t>
            </a:r>
            <a:r>
              <a:rPr lang="en-US" sz="3200" b="0" i="0" strike="noStrike" cap="none" dirty="0" smtClean="0">
                <a:solidFill>
                  <a:schemeClr val="hlink"/>
                </a:solidFill>
                <a:latin typeface="Calibri"/>
                <a:ea typeface="Calibri"/>
                <a:cs typeface="Calibri"/>
                <a:sym typeface="Calibri"/>
                <a:hlinkClick r:id="rId2"/>
              </a:rPr>
              <a:t> start</a:t>
            </a:r>
            <a:r>
              <a:rPr lang="en-US" sz="3200" b="0" i="0" strike="noStrike" cap="none" dirty="0" smtClean="0">
                <a:solidFill>
                  <a:schemeClr val="hlink"/>
                </a:solidFill>
                <a:latin typeface="Calibri"/>
                <a:ea typeface="Calibri"/>
                <a:cs typeface="Calibri"/>
                <a:sym typeface="Calibri"/>
              </a:rPr>
              <a:t> &lt;</a:t>
            </a:r>
            <a:r>
              <a:rPr lang="en-US" sz="3200" b="0" i="0" strike="noStrike" cap="none" dirty="0" err="1" smtClean="0">
                <a:solidFill>
                  <a:schemeClr val="hlink"/>
                </a:solidFill>
                <a:latin typeface="Calibri"/>
                <a:ea typeface="Calibri"/>
                <a:cs typeface="Calibri"/>
                <a:sym typeface="Calibri"/>
              </a:rPr>
              <a:t>container_name</a:t>
            </a:r>
            <a:r>
              <a:rPr lang="en-US" sz="3200" b="0" i="0" strike="noStrike" cap="none" dirty="0" smtClean="0">
                <a:solidFill>
                  <a:schemeClr val="hlink"/>
                </a:solidFill>
                <a:latin typeface="Calibri"/>
                <a:ea typeface="Calibri"/>
                <a:cs typeface="Calibri"/>
                <a:sym typeface="Calibri"/>
              </a:rPr>
              <a:t>&gt;</a:t>
            </a:r>
            <a:r>
              <a:rPr lang="en-US" sz="3200" b="0" i="0" u="none" strike="noStrike" cap="none" dirty="0">
                <a:solidFill>
                  <a:srgbClr val="888888"/>
                </a:solidFill>
                <a:latin typeface="Calibri"/>
                <a:ea typeface="Calibri"/>
                <a:cs typeface="Calibri"/>
                <a:sym typeface="Calibri"/>
              </a:rPr>
              <a:t> starts a container so it is running.</a:t>
            </a:r>
            <a:endParaRPr dirty="0"/>
          </a:p>
          <a:p>
            <a:pPr marL="0" lvl="0" indent="0" algn="l"/>
            <a:r>
              <a:rPr lang="en-US" sz="3200" b="0" i="0" u="sng" strike="noStrike" cap="none" dirty="0" err="1">
                <a:solidFill>
                  <a:schemeClr val="hlink"/>
                </a:solidFill>
                <a:latin typeface="Calibri"/>
                <a:ea typeface="Calibri"/>
                <a:cs typeface="Calibri"/>
                <a:sym typeface="Calibri"/>
                <a:hlinkClick r:id="rId3"/>
              </a:rPr>
              <a:t>docker</a:t>
            </a:r>
            <a:r>
              <a:rPr lang="en-US" sz="3200" b="0" i="0" u="sng" strike="noStrike" cap="none" dirty="0">
                <a:solidFill>
                  <a:schemeClr val="hlink"/>
                </a:solidFill>
                <a:latin typeface="Calibri"/>
                <a:ea typeface="Calibri"/>
                <a:cs typeface="Calibri"/>
                <a:sym typeface="Calibri"/>
                <a:hlinkClick r:id="rId3"/>
              </a:rPr>
              <a:t> </a:t>
            </a:r>
            <a:r>
              <a:rPr lang="en-US" sz="3200" b="0" i="0" u="sng" strike="noStrike" cap="none" dirty="0" smtClean="0">
                <a:solidFill>
                  <a:schemeClr val="hlink"/>
                </a:solidFill>
                <a:latin typeface="Calibri"/>
                <a:ea typeface="Calibri"/>
                <a:cs typeface="Calibri"/>
                <a:sym typeface="Calibri"/>
                <a:hlinkClick r:id="rId3"/>
              </a:rPr>
              <a:t>stop</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stops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4"/>
              </a:rPr>
              <a:t>docker</a:t>
            </a:r>
            <a:r>
              <a:rPr lang="en-US" sz="3200" b="0" i="0" u="sng" strike="noStrike" cap="none" dirty="0">
                <a:solidFill>
                  <a:schemeClr val="hlink"/>
                </a:solidFill>
                <a:latin typeface="Calibri"/>
                <a:ea typeface="Calibri"/>
                <a:cs typeface="Calibri"/>
                <a:sym typeface="Calibri"/>
                <a:hlinkClick r:id="rId4"/>
              </a:rPr>
              <a:t> </a:t>
            </a:r>
            <a:r>
              <a:rPr lang="en-US" sz="3200" b="0" i="0" u="sng" strike="noStrike" cap="none" dirty="0" smtClean="0">
                <a:solidFill>
                  <a:schemeClr val="hlink"/>
                </a:solidFill>
                <a:latin typeface="Calibri"/>
                <a:ea typeface="Calibri"/>
                <a:cs typeface="Calibri"/>
                <a:sym typeface="Calibri"/>
                <a:hlinkClick r:id="rId4"/>
              </a:rPr>
              <a:t>restart</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stops and starts a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5"/>
              </a:rPr>
              <a:t>docker</a:t>
            </a:r>
            <a:r>
              <a:rPr lang="en-US" sz="3200" b="0" i="0" u="sng" strike="noStrike" cap="none" dirty="0">
                <a:solidFill>
                  <a:schemeClr val="hlink"/>
                </a:solidFill>
                <a:latin typeface="Calibri"/>
                <a:ea typeface="Calibri"/>
                <a:cs typeface="Calibri"/>
                <a:sym typeface="Calibri"/>
                <a:hlinkClick r:id="rId5"/>
              </a:rPr>
              <a:t> pause</a:t>
            </a:r>
            <a:r>
              <a:rPr lang="en-US" sz="3200" b="0" i="0" u="none" strike="noStrike" cap="none" dirty="0">
                <a:solidFill>
                  <a:srgbClr val="888888"/>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pauses </a:t>
            </a:r>
            <a:r>
              <a:rPr lang="en-US" sz="3200" b="0" i="0" u="none" strike="noStrike" cap="none" dirty="0">
                <a:solidFill>
                  <a:srgbClr val="888888"/>
                </a:solidFill>
                <a:latin typeface="Calibri"/>
                <a:ea typeface="Calibri"/>
                <a:cs typeface="Calibri"/>
                <a:sym typeface="Calibri"/>
              </a:rPr>
              <a:t>a running container, "freezing" it in place.</a:t>
            </a:r>
            <a:endParaRPr dirty="0"/>
          </a:p>
          <a:p>
            <a:pPr marL="0" lvl="0" indent="0" algn="l"/>
            <a:r>
              <a:rPr lang="en-US" sz="3200" b="0" i="0" u="sng" strike="noStrike" cap="none" dirty="0" err="1">
                <a:solidFill>
                  <a:schemeClr val="hlink"/>
                </a:solidFill>
                <a:latin typeface="Calibri"/>
                <a:ea typeface="Calibri"/>
                <a:cs typeface="Calibri"/>
                <a:sym typeface="Calibri"/>
                <a:hlinkClick r:id="rId6"/>
              </a:rPr>
              <a:t>docker</a:t>
            </a:r>
            <a:r>
              <a:rPr lang="en-US" sz="3200" b="0" i="0" u="sng" strike="noStrike" cap="none" dirty="0">
                <a:solidFill>
                  <a:schemeClr val="hlink"/>
                </a:solidFill>
                <a:latin typeface="Calibri"/>
                <a:ea typeface="Calibri"/>
                <a:cs typeface="Calibri"/>
                <a:sym typeface="Calibri"/>
                <a:hlinkClick r:id="rId6"/>
              </a:rPr>
              <a:t> </a:t>
            </a:r>
            <a:r>
              <a:rPr lang="en-US" sz="3200" b="0" i="0" u="sng" strike="noStrike" cap="none" dirty="0" err="1" smtClean="0">
                <a:solidFill>
                  <a:schemeClr val="hlink"/>
                </a:solidFill>
                <a:latin typeface="Calibri"/>
                <a:ea typeface="Calibri"/>
                <a:cs typeface="Calibri"/>
                <a:sym typeface="Calibri"/>
                <a:hlinkClick r:id="rId6"/>
              </a:rPr>
              <a:t>unpause</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will </a:t>
            </a:r>
            <a:r>
              <a:rPr lang="en-US" sz="3200" b="0" i="0" u="none" strike="noStrike" cap="none" dirty="0" err="1">
                <a:solidFill>
                  <a:srgbClr val="888888"/>
                </a:solidFill>
                <a:latin typeface="Calibri"/>
                <a:ea typeface="Calibri"/>
                <a:cs typeface="Calibri"/>
                <a:sym typeface="Calibri"/>
              </a:rPr>
              <a:t>unpause</a:t>
            </a:r>
            <a:r>
              <a:rPr lang="en-US" sz="3200" b="0" i="0" u="none" strike="noStrike" cap="none" dirty="0">
                <a:solidFill>
                  <a:srgbClr val="888888"/>
                </a:solidFill>
                <a:latin typeface="Calibri"/>
                <a:ea typeface="Calibri"/>
                <a:cs typeface="Calibri"/>
                <a:sym typeface="Calibri"/>
              </a:rPr>
              <a:t>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7"/>
              </a:rPr>
              <a:t>docker</a:t>
            </a:r>
            <a:r>
              <a:rPr lang="en-US" sz="3200" b="0" i="0" u="sng" strike="noStrike" cap="none" dirty="0">
                <a:solidFill>
                  <a:schemeClr val="hlink"/>
                </a:solidFill>
                <a:latin typeface="Calibri"/>
                <a:ea typeface="Calibri"/>
                <a:cs typeface="Calibri"/>
                <a:sym typeface="Calibri"/>
                <a:hlinkClick r:id="rId7"/>
              </a:rPr>
              <a:t> </a:t>
            </a:r>
            <a:r>
              <a:rPr lang="en-US" sz="3200" b="0" i="0" u="sng" strike="noStrike" cap="none" dirty="0" smtClean="0">
                <a:solidFill>
                  <a:schemeClr val="hlink"/>
                </a:solidFill>
                <a:latin typeface="Calibri"/>
                <a:ea typeface="Calibri"/>
                <a:cs typeface="Calibri"/>
                <a:sym typeface="Calibri"/>
                <a:hlinkClick r:id="rId7"/>
              </a:rPr>
              <a:t>wait</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blocks until running container stops.</a:t>
            </a:r>
            <a:endParaRPr dirty="0"/>
          </a:p>
          <a:p>
            <a:pPr marL="0" lvl="0" indent="0" algn="l"/>
            <a:r>
              <a:rPr lang="en-US" sz="3200" b="0" i="0" u="sng" strike="noStrike" cap="none" dirty="0" err="1">
                <a:solidFill>
                  <a:schemeClr val="hlink"/>
                </a:solidFill>
                <a:latin typeface="Calibri"/>
                <a:ea typeface="Calibri"/>
                <a:cs typeface="Calibri"/>
                <a:sym typeface="Calibri"/>
                <a:hlinkClick r:id="rId8"/>
              </a:rPr>
              <a:t>docker</a:t>
            </a:r>
            <a:r>
              <a:rPr lang="en-US" sz="3200" b="0" i="0" u="sng" strike="noStrike" cap="none" dirty="0">
                <a:solidFill>
                  <a:schemeClr val="hlink"/>
                </a:solidFill>
                <a:latin typeface="Calibri"/>
                <a:ea typeface="Calibri"/>
                <a:cs typeface="Calibri"/>
                <a:sym typeface="Calibri"/>
                <a:hlinkClick r:id="rId8"/>
              </a:rPr>
              <a:t> kill</a:t>
            </a:r>
            <a:r>
              <a:rPr lang="en-US" sz="3200" b="0" i="0" u="none" strike="noStrike" cap="none" dirty="0">
                <a:solidFill>
                  <a:srgbClr val="888888"/>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sends </a:t>
            </a:r>
            <a:r>
              <a:rPr lang="en-US" sz="3200" b="0" i="0" u="none" strike="noStrike" cap="none" dirty="0">
                <a:solidFill>
                  <a:srgbClr val="888888"/>
                </a:solidFill>
                <a:latin typeface="Calibri"/>
                <a:ea typeface="Calibri"/>
                <a:cs typeface="Calibri"/>
                <a:sym typeface="Calibri"/>
              </a:rPr>
              <a:t>a SIGKILL to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9"/>
              </a:rPr>
              <a:t>docker</a:t>
            </a:r>
            <a:r>
              <a:rPr lang="en-US" sz="3200" b="0" i="0" u="sng" strike="noStrike" cap="none" dirty="0">
                <a:solidFill>
                  <a:schemeClr val="hlink"/>
                </a:solidFill>
                <a:latin typeface="Calibri"/>
                <a:ea typeface="Calibri"/>
                <a:cs typeface="Calibri"/>
                <a:sym typeface="Calibri"/>
                <a:hlinkClick r:id="rId9"/>
              </a:rPr>
              <a:t> </a:t>
            </a:r>
            <a:r>
              <a:rPr lang="en-US" sz="3200" b="0" i="0" u="sng" strike="noStrike" cap="none" dirty="0" smtClean="0">
                <a:solidFill>
                  <a:schemeClr val="hlink"/>
                </a:solidFill>
                <a:latin typeface="Calibri"/>
                <a:ea typeface="Calibri"/>
                <a:cs typeface="Calibri"/>
                <a:sym typeface="Calibri"/>
                <a:hlinkClick r:id="rId9"/>
              </a:rPr>
              <a:t>attach</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will connect to a running container.</a:t>
            </a:r>
            <a:endParaRPr dirty="0"/>
          </a:p>
        </p:txBody>
      </p:sp>
    </p:spTree>
    <p:extLst>
      <p:ext uri="{BB962C8B-B14F-4D97-AF65-F5344CB8AC3E}">
        <p14:creationId xmlns:p14="http://schemas.microsoft.com/office/powerpoint/2010/main" val="1596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16439</TotalTime>
  <Words>1404</Words>
  <Application>Microsoft Office PowerPoint</Application>
  <PresentationFormat>Widescreen</PresentationFormat>
  <Paragraphs>373</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Menlo</vt:lpstr>
      <vt:lpstr>Wingdings</vt:lpstr>
      <vt:lpstr>Office Theme</vt:lpstr>
      <vt:lpstr>Containers Vs Virtual machines</vt:lpstr>
      <vt:lpstr>Docker architecture</vt:lpstr>
      <vt:lpstr>Docker Engine</vt:lpstr>
      <vt:lpstr>Docker Main Components</vt:lpstr>
      <vt:lpstr>PowerPoint Presentation</vt:lpstr>
      <vt:lpstr>PowerPoint Presentation</vt:lpstr>
      <vt:lpstr>Docker Image</vt:lpstr>
      <vt:lpstr>Run simple html in tomcat</vt:lpstr>
      <vt:lpstr>PowerPoint Presentation</vt:lpstr>
      <vt:lpstr>Container commands</vt:lpstr>
      <vt:lpstr>PowerPoint Presentation</vt:lpstr>
      <vt:lpstr>Containerizing an application </vt:lpstr>
      <vt:lpstr>PowerPoint Presentation</vt:lpstr>
      <vt:lpstr>PowerPoint Presentation</vt:lpstr>
      <vt:lpstr>Mounting data volume</vt:lpstr>
      <vt:lpstr>Mounting a Host Directory as a Data Volume</vt:lpstr>
      <vt:lpstr>Data volume containers</vt:lpstr>
      <vt:lpstr>Pass value thru Environment variable</vt:lpstr>
      <vt:lpstr>Connecting containers through naming</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Thangaraj, Selvam (Cognizant)</dc:creator>
  <cp:lastModifiedBy>Thangaraj, Selvam (Cognizant)</cp:lastModifiedBy>
  <cp:revision>86</cp:revision>
  <dcterms:created xsi:type="dcterms:W3CDTF">2019-11-23T03:58:29Z</dcterms:created>
  <dcterms:modified xsi:type="dcterms:W3CDTF">2019-12-12T05:49:56Z</dcterms:modified>
</cp:coreProperties>
</file>