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61" r:id="rId2"/>
    <p:sldId id="259" r:id="rId3"/>
    <p:sldId id="258" r:id="rId4"/>
    <p:sldId id="260" r:id="rId5"/>
    <p:sldId id="256" r:id="rId6"/>
    <p:sldId id="267" r:id="rId7"/>
    <p:sldId id="263" r:id="rId8"/>
    <p:sldId id="257" r:id="rId9"/>
    <p:sldId id="264" r:id="rId10"/>
    <p:sldId id="266" r:id="rId11"/>
    <p:sldId id="265" r:id="rId12"/>
    <p:sldId id="262" r:id="rId13"/>
    <p:sldId id="272" r:id="rId14"/>
    <p:sldId id="273" r:id="rId15"/>
    <p:sldId id="275" r:id="rId16"/>
    <p:sldId id="276" r:id="rId17"/>
    <p:sldId id="277" r:id="rId18"/>
    <p:sldId id="278" r:id="rId19"/>
    <p:sldId id="269" r:id="rId20"/>
    <p:sldId id="270" r:id="rId21"/>
    <p:sldId id="271" r:id="rId22"/>
    <p:sldId id="280" r:id="rId23"/>
    <p:sldId id="281" r:id="rId24"/>
    <p:sldId id="279"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ngaraj, Selvam (Cognizant)" initials="TS(" lastIdx="1" clrIdx="0">
    <p:extLst>
      <p:ext uri="{19B8F6BF-5375-455C-9EA6-DF929625EA0E}">
        <p15:presenceInfo xmlns:p15="http://schemas.microsoft.com/office/powerpoint/2012/main" userId="S-1-5-21-1178368992-402679808-390482200-6867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49818" autoAdjust="0"/>
  </p:normalViewPr>
  <p:slideViewPr>
    <p:cSldViewPr snapToGrid="0">
      <p:cViewPr varScale="1">
        <p:scale>
          <a:sx n="36" d="100"/>
          <a:sy n="36" d="100"/>
        </p:scale>
        <p:origin x="2058" y="5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781AC-6239-4E6B-ACA8-63248082BEEF}" type="datetimeFigureOut">
              <a:rPr lang="en-US" smtClean="0"/>
              <a:t>4/12/2020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7A6CE4-C2BE-4F1F-9008-ACC32DF7BE5B}" type="slidenum">
              <a:rPr lang="en-US" smtClean="0"/>
              <a:t>‹#›</a:t>
            </a:fld>
            <a:endParaRPr lang="en-US"/>
          </a:p>
        </p:txBody>
      </p:sp>
    </p:spTree>
    <p:extLst>
      <p:ext uri="{BB962C8B-B14F-4D97-AF65-F5344CB8AC3E}">
        <p14:creationId xmlns:p14="http://schemas.microsoft.com/office/powerpoint/2010/main" val="91467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rominirani.com/docker-on-windows-mounting-host-directories-d96f3f056a2c"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rominirani.com/docker-tutorial-series-part-7-data-volumes-93073a1b5b72"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Docker is a platform for developers and </a:t>
            </a:r>
            <a:r>
              <a:rPr lang="en-US" sz="1200" b="0" i="0" kern="1200" dirty="0" err="1" smtClean="0">
                <a:solidFill>
                  <a:schemeClr val="tx1"/>
                </a:solidFill>
                <a:effectLst/>
                <a:latin typeface="+mn-lt"/>
                <a:ea typeface="+mn-ea"/>
                <a:cs typeface="+mn-cs"/>
              </a:rPr>
              <a:t>sysadmins</a:t>
            </a:r>
            <a:r>
              <a:rPr lang="en-US" sz="1200" b="0" i="0" kern="1200" dirty="0" smtClean="0">
                <a:solidFill>
                  <a:schemeClr val="tx1"/>
                </a:solidFill>
                <a:effectLst/>
                <a:latin typeface="+mn-lt"/>
                <a:ea typeface="+mn-ea"/>
                <a:cs typeface="+mn-cs"/>
              </a:rPr>
              <a:t> to </a:t>
            </a:r>
            <a:r>
              <a:rPr lang="en-US" sz="1200" b="1" i="0" kern="1200" dirty="0" smtClean="0">
                <a:solidFill>
                  <a:schemeClr val="tx1"/>
                </a:solidFill>
                <a:effectLst/>
                <a:latin typeface="+mn-lt"/>
                <a:ea typeface="+mn-ea"/>
                <a:cs typeface="+mn-cs"/>
              </a:rPr>
              <a:t>build, share, and run</a:t>
            </a:r>
            <a:r>
              <a:rPr lang="en-US" sz="1200" b="0" i="0" kern="1200" dirty="0" smtClean="0">
                <a:solidFill>
                  <a:schemeClr val="tx1"/>
                </a:solidFill>
                <a:effectLst/>
                <a:latin typeface="+mn-lt"/>
                <a:ea typeface="+mn-ea"/>
                <a:cs typeface="+mn-cs"/>
              </a:rPr>
              <a:t> applications with containers. The use of containers to deploy applications is called </a:t>
            </a:r>
            <a:r>
              <a:rPr lang="en-US" sz="1200" b="0" i="1" kern="1200" dirty="0" smtClean="0">
                <a:solidFill>
                  <a:schemeClr val="tx1"/>
                </a:solidFill>
                <a:effectLst/>
                <a:latin typeface="+mn-lt"/>
                <a:ea typeface="+mn-ea"/>
                <a:cs typeface="+mn-cs"/>
              </a:rPr>
              <a:t>containerization</a:t>
            </a:r>
            <a:r>
              <a:rPr lang="en-US" sz="1200" b="0" i="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container runs </a:t>
            </a:r>
            <a:r>
              <a:rPr lang="en-US" sz="1200" b="0" i="1" kern="1200" dirty="0" smtClean="0">
                <a:solidFill>
                  <a:schemeClr val="tx1"/>
                </a:solidFill>
                <a:effectLst/>
                <a:latin typeface="+mn-lt"/>
                <a:ea typeface="+mn-ea"/>
                <a:cs typeface="+mn-cs"/>
              </a:rPr>
              <a:t>natively</a:t>
            </a:r>
            <a:r>
              <a:rPr lang="en-US" sz="1200" b="0" i="0" kern="1200" dirty="0" smtClean="0">
                <a:solidFill>
                  <a:schemeClr val="tx1"/>
                </a:solidFill>
                <a:effectLst/>
                <a:latin typeface="+mn-lt"/>
                <a:ea typeface="+mn-ea"/>
                <a:cs typeface="+mn-cs"/>
              </a:rPr>
              <a:t> on Linux and shares the kernel of the host machine with other containers.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Docker engine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r>
              <a:rPr lang="en-US" sz="1200" b="0" i="0" kern="1200" dirty="0" smtClean="0">
                <a:solidFill>
                  <a:schemeClr val="tx1"/>
                </a:solidFill>
                <a:effectLst/>
                <a:latin typeface="+mn-lt"/>
                <a:ea typeface="+mn-ea"/>
                <a:cs typeface="+mn-cs"/>
              </a:rPr>
              <a:t>This is used to run the operating system which earlier used to be virtual machines as Docker containers.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Docker is computer software used for Virtualization in order to have multiple Operating systems running on the same host.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Unlike Hypervisors which are used for creating VM (Virtual machines), virtualization in Docker is performed on system-level in so-called Docker containers.</a:t>
            </a:r>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1</a:t>
            </a:fld>
            <a:endParaRPr lang="en-US"/>
          </a:p>
        </p:txBody>
      </p:sp>
    </p:spTree>
    <p:extLst>
      <p:ext uri="{BB962C8B-B14F-4D97-AF65-F5344CB8AC3E}">
        <p14:creationId xmlns:p14="http://schemas.microsoft.com/office/powerpoint/2010/main" val="3219526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1. In the System Tray, you should have the cute Docker whale swimming. Right click and select </a:t>
            </a:r>
            <a:r>
              <a:rPr lang="en-US" sz="1200" b="1" i="0" kern="1200" dirty="0" smtClean="0">
                <a:solidFill>
                  <a:schemeClr val="tx1"/>
                </a:solidFill>
                <a:effectLst/>
                <a:latin typeface="+mn-lt"/>
                <a:ea typeface="+mn-ea"/>
                <a:cs typeface="+mn-cs"/>
              </a:rPr>
              <a:t>Settings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2. In the Settings dialog that comes up, click on Shared Drives. This should be able to list down the drives that you have available on your Windows machine. In my case, I have </a:t>
            </a:r>
            <a:r>
              <a:rPr lang="en-US" sz="1200" b="1" i="0" kern="1200" dirty="0" smtClean="0">
                <a:solidFill>
                  <a:schemeClr val="tx1"/>
                </a:solidFill>
                <a:effectLst/>
                <a:latin typeface="+mn-lt"/>
                <a:ea typeface="+mn-ea"/>
                <a:cs typeface="+mn-cs"/>
              </a:rPr>
              <a:t>C and D drives </a:t>
            </a:r>
            <a:r>
              <a:rPr lang="en-US" sz="1200" b="0" i="0" kern="1200" dirty="0" smtClean="0">
                <a:solidFill>
                  <a:schemeClr val="tx1"/>
                </a:solidFill>
                <a:effectLst/>
                <a:latin typeface="+mn-lt"/>
                <a:ea typeface="+mn-ea"/>
                <a:cs typeface="+mn-cs"/>
              </a:rPr>
              <a:t>and I have chosen to share </a:t>
            </a:r>
            <a:r>
              <a:rPr lang="en-US" sz="1200" b="1" i="0" kern="1200" dirty="0" smtClean="0">
                <a:solidFill>
                  <a:schemeClr val="tx1"/>
                </a:solidFill>
                <a:effectLst/>
                <a:latin typeface="+mn-lt"/>
                <a:ea typeface="+mn-ea"/>
                <a:cs typeface="+mn-cs"/>
              </a:rPr>
              <a:t>D:\ drive</a:t>
            </a:r>
            <a:r>
              <a:rPr lang="en-US" sz="1200" b="0" i="0" kern="1200" dirty="0" smtClean="0">
                <a:solidFill>
                  <a:schemeClr val="tx1"/>
                </a:solidFill>
                <a:effectLst/>
                <a:latin typeface="+mn-lt"/>
                <a:ea typeface="+mn-ea"/>
                <a:cs typeface="+mn-cs"/>
              </a:rPr>
              <a:t> since I want to expose the </a:t>
            </a:r>
            <a:r>
              <a:rPr lang="en-US" sz="1200" b="1" i="0" kern="1200" dirty="0" smtClean="0">
                <a:solidFill>
                  <a:schemeClr val="tx1"/>
                </a:solidFill>
                <a:effectLst/>
                <a:latin typeface="+mn-lt"/>
                <a:ea typeface="+mn-ea"/>
                <a:cs typeface="+mn-cs"/>
              </a:rPr>
              <a:t>D:\data</a:t>
            </a:r>
            <a:r>
              <a:rPr lang="en-US" sz="1200" b="0" i="0" kern="1200" dirty="0" smtClean="0">
                <a:solidFill>
                  <a:schemeClr val="tx1"/>
                </a:solidFill>
                <a:effectLst/>
                <a:latin typeface="+mn-lt"/>
                <a:ea typeface="+mn-ea"/>
                <a:cs typeface="+mn-cs"/>
              </a:rPr>
              <a:t> folder to my containers.</a:t>
            </a:r>
          </a:p>
          <a:p>
            <a:r>
              <a:rPr lang="en-US" sz="1200" b="0" i="0" kern="1200" dirty="0" smtClean="0">
                <a:solidFill>
                  <a:schemeClr val="tx1"/>
                </a:solidFill>
                <a:effectLst/>
                <a:latin typeface="+mn-lt"/>
                <a:ea typeface="+mn-ea"/>
                <a:cs typeface="+mn-cs"/>
              </a:rPr>
              <a:t>3. Click on </a:t>
            </a:r>
            <a:r>
              <a:rPr lang="en-US" sz="1200" b="1" i="0" kern="1200" dirty="0" smtClean="0">
                <a:solidFill>
                  <a:schemeClr val="tx1"/>
                </a:solidFill>
                <a:effectLst/>
                <a:latin typeface="+mn-lt"/>
                <a:ea typeface="+mn-ea"/>
                <a:cs typeface="+mn-cs"/>
              </a:rPr>
              <a:t>Apply. </a:t>
            </a:r>
            <a:r>
              <a:rPr lang="en-US" sz="1200" b="0" i="0" kern="1200" dirty="0" smtClean="0">
                <a:solidFill>
                  <a:schemeClr val="tx1"/>
                </a:solidFill>
                <a:effectLst/>
                <a:latin typeface="+mn-lt"/>
                <a:ea typeface="+mn-ea"/>
                <a:cs typeface="+mn-cs"/>
              </a:rPr>
              <a:t>This will bring up the Credentials dialog and you will need to provide your current Windows credentials. Ensure that you give it correctly. I also suspect that you might need to be an Administrator.</a:t>
            </a:r>
          </a:p>
          <a:p>
            <a:r>
              <a:rPr lang="en-US" dirty="0" smtClean="0">
                <a:hlinkClick r:id="rId3"/>
              </a:rPr>
              <a:t>https://rominirani.com/docker-on-windows-mounting-host-directories-d96f3f056a2c</a:t>
            </a:r>
            <a:endParaRPr lang="en-US" dirty="0" smtClean="0"/>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16</a:t>
            </a:fld>
            <a:endParaRPr lang="en-US"/>
          </a:p>
        </p:txBody>
      </p:sp>
    </p:spTree>
    <p:extLst>
      <p:ext uri="{BB962C8B-B14F-4D97-AF65-F5344CB8AC3E}">
        <p14:creationId xmlns:p14="http://schemas.microsoft.com/office/powerpoint/2010/main" val="1215023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https://rominirani.com/docker-tutorial-series-part-7-data-volumes-93073a1b5b72</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17</a:t>
            </a:fld>
            <a:endParaRPr lang="en-US"/>
          </a:p>
        </p:txBody>
      </p:sp>
    </p:spTree>
    <p:extLst>
      <p:ext uri="{BB962C8B-B14F-4D97-AF65-F5344CB8AC3E}">
        <p14:creationId xmlns:p14="http://schemas.microsoft.com/office/powerpoint/2010/main" val="1179342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PS C:\Users\267692&gt; </a:t>
            </a:r>
            <a:r>
              <a:rPr lang="en-US" dirty="0" err="1" smtClean="0"/>
              <a:t>docker</a:t>
            </a:r>
            <a:r>
              <a:rPr lang="en-US" dirty="0" smtClean="0"/>
              <a:t> exec -it  my-app3 /bin/bash</a:t>
            </a:r>
          </a:p>
          <a:p>
            <a:r>
              <a:rPr lang="en-US" dirty="0" smtClean="0"/>
              <a:t>root@513b575c6463:/</a:t>
            </a:r>
            <a:r>
              <a:rPr lang="en-US" dirty="0" err="1" smtClean="0"/>
              <a:t>usr</a:t>
            </a:r>
            <a:r>
              <a:rPr lang="en-US" dirty="0" smtClean="0"/>
              <a:t>/</a:t>
            </a:r>
            <a:r>
              <a:rPr lang="en-US" dirty="0" err="1" smtClean="0"/>
              <a:t>src</a:t>
            </a:r>
            <a:r>
              <a:rPr lang="en-US" dirty="0" smtClean="0"/>
              <a:t>/</a:t>
            </a:r>
            <a:r>
              <a:rPr lang="en-US" dirty="0" err="1" smtClean="0"/>
              <a:t>stc</a:t>
            </a:r>
            <a:r>
              <a:rPr lang="en-US" dirty="0" smtClean="0"/>
              <a:t># ls</a:t>
            </a:r>
          </a:p>
          <a:p>
            <a:r>
              <a:rPr lang="en-US" dirty="0" smtClean="0"/>
              <a:t>EnvVarApp-0.0.1-SNAPSHOT.jar</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18</a:t>
            </a:fld>
            <a:endParaRPr lang="en-US"/>
          </a:p>
        </p:txBody>
      </p:sp>
    </p:spTree>
    <p:extLst>
      <p:ext uri="{BB962C8B-B14F-4D97-AF65-F5344CB8AC3E}">
        <p14:creationId xmlns:p14="http://schemas.microsoft.com/office/powerpoint/2010/main" val="1970166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docker</a:t>
            </a:r>
            <a:r>
              <a:rPr lang="en-US" dirty="0" smtClean="0"/>
              <a:t> run –d –name </a:t>
            </a:r>
            <a:r>
              <a:rPr lang="en-US" dirty="0" err="1" smtClean="0"/>
              <a:t>dblink</a:t>
            </a:r>
            <a:r>
              <a:rPr lang="en-US" dirty="0" smtClean="0"/>
              <a:t> training/</a:t>
            </a:r>
            <a:r>
              <a:rPr lang="en-US" dirty="0" err="1" smtClean="0"/>
              <a:t>postgres</a:t>
            </a:r>
            <a:endParaRPr lang="en-US" dirty="0" smtClean="0"/>
          </a:p>
          <a:p>
            <a:r>
              <a:rPr lang="en-US" dirty="0" err="1" smtClean="0"/>
              <a:t>docker</a:t>
            </a:r>
            <a:r>
              <a:rPr lang="en-US" dirty="0" smtClean="0"/>
              <a:t> run –d –P –name web –link </a:t>
            </a:r>
            <a:r>
              <a:rPr lang="en-US" dirty="0" err="1" smtClean="0"/>
              <a:t>dblink:dblink</a:t>
            </a:r>
            <a:r>
              <a:rPr lang="en-US" dirty="0" smtClean="0"/>
              <a:t> training/</a:t>
            </a:r>
            <a:r>
              <a:rPr lang="en-US" dirty="0" err="1" smtClean="0"/>
              <a:t>webapp</a:t>
            </a:r>
            <a:r>
              <a:rPr lang="en-US" dirty="0" smtClean="0"/>
              <a:t> python app.py</a:t>
            </a:r>
          </a:p>
          <a:p>
            <a:r>
              <a:rPr lang="en-US" dirty="0" err="1" smtClean="0"/>
              <a:t>docker</a:t>
            </a:r>
            <a:r>
              <a:rPr lang="en-US" dirty="0" smtClean="0"/>
              <a:t> inspect –f “{{.</a:t>
            </a:r>
            <a:r>
              <a:rPr lang="en-US" dirty="0" err="1" smtClean="0"/>
              <a:t>HostConfig.Links</a:t>
            </a:r>
            <a:r>
              <a:rPr lang="en-US" dirty="0" smtClean="0"/>
              <a:t>}}” web</a:t>
            </a:r>
          </a:p>
          <a:p>
            <a:r>
              <a:rPr lang="en-US" dirty="0" smtClean="0"/>
              <a:t>--------------------------</a:t>
            </a:r>
          </a:p>
          <a:p>
            <a:r>
              <a:rPr lang="en-US" dirty="0" smtClean="0"/>
              <a:t>PS C:\Users\267692&gt; </a:t>
            </a:r>
            <a:r>
              <a:rPr lang="en-US" dirty="0" err="1" smtClean="0"/>
              <a:t>docker</a:t>
            </a:r>
            <a:r>
              <a:rPr lang="en-US" dirty="0" smtClean="0"/>
              <a:t> run -d -p 3306:3306 -e MYSQL_ROOT_PASSWORD=</a:t>
            </a:r>
            <a:r>
              <a:rPr lang="en-US" dirty="0" err="1" smtClean="0"/>
              <a:t>mypassword</a:t>
            </a:r>
            <a:r>
              <a:rPr lang="en-US" dirty="0" smtClean="0"/>
              <a:t> mysql:5.7</a:t>
            </a:r>
          </a:p>
          <a:p>
            <a:r>
              <a:rPr lang="en-US" dirty="0" smtClean="0"/>
              <a:t>PS C:\Users\267692&gt; </a:t>
            </a:r>
            <a:r>
              <a:rPr lang="en-US" dirty="0" err="1" smtClean="0"/>
              <a:t>docker</a:t>
            </a:r>
            <a:r>
              <a:rPr lang="en-US" dirty="0" smtClean="0"/>
              <a:t> exec -it ba47e876a0b0  bash</a:t>
            </a:r>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19</a:t>
            </a:fld>
            <a:endParaRPr lang="en-US"/>
          </a:p>
        </p:txBody>
      </p:sp>
    </p:spTree>
    <p:extLst>
      <p:ext uri="{BB962C8B-B14F-4D97-AF65-F5344CB8AC3E}">
        <p14:creationId xmlns:p14="http://schemas.microsoft.com/office/powerpoint/2010/main" val="1779375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PS C:\Users\22\Documents\workspace-sts-3.9.7.RELEASE\App1&gt; </a:t>
            </a:r>
            <a:r>
              <a:rPr lang="en-US" b="1" dirty="0" err="1" smtClean="0"/>
              <a:t>docker</a:t>
            </a:r>
            <a:r>
              <a:rPr lang="en-US" b="1" dirty="0" smtClean="0"/>
              <a:t> exec -it my-app2 bash</a:t>
            </a:r>
          </a:p>
          <a:p>
            <a:r>
              <a:rPr lang="en-US" dirty="0" smtClean="0"/>
              <a:t>root@839f8eada43a:/</a:t>
            </a:r>
            <a:r>
              <a:rPr lang="en-US" dirty="0" err="1" smtClean="0"/>
              <a:t>usr</a:t>
            </a:r>
            <a:r>
              <a:rPr lang="en-US" dirty="0" smtClean="0"/>
              <a:t>/</a:t>
            </a:r>
            <a:r>
              <a:rPr lang="en-US" dirty="0" err="1" smtClean="0"/>
              <a:t>src</a:t>
            </a:r>
            <a:r>
              <a:rPr lang="en-US" dirty="0" smtClean="0"/>
              <a:t>/</a:t>
            </a:r>
            <a:r>
              <a:rPr lang="en-US" dirty="0" err="1" smtClean="0"/>
              <a:t>stc</a:t>
            </a:r>
            <a:r>
              <a:rPr lang="en-US" dirty="0" smtClean="0"/>
              <a:t># ls</a:t>
            </a:r>
          </a:p>
          <a:p>
            <a:r>
              <a:rPr lang="en-US" dirty="0" smtClean="0"/>
              <a:t>App2-0.0.1-SNAPSHOT.jar</a:t>
            </a:r>
          </a:p>
          <a:p>
            <a:r>
              <a:rPr lang="en-US" dirty="0" smtClean="0"/>
              <a:t>root@839f8eada43a:/</a:t>
            </a:r>
            <a:r>
              <a:rPr lang="en-US" dirty="0" err="1" smtClean="0"/>
              <a:t>usr</a:t>
            </a:r>
            <a:r>
              <a:rPr lang="en-US" dirty="0" smtClean="0"/>
              <a:t>/</a:t>
            </a:r>
            <a:r>
              <a:rPr lang="en-US" dirty="0" err="1" smtClean="0"/>
              <a:t>src</a:t>
            </a:r>
            <a:r>
              <a:rPr lang="en-US" dirty="0" smtClean="0"/>
              <a:t>/</a:t>
            </a:r>
            <a:r>
              <a:rPr lang="en-US" dirty="0" err="1" smtClean="0"/>
              <a:t>stc</a:t>
            </a:r>
            <a:r>
              <a:rPr lang="en-US" dirty="0" smtClean="0"/>
              <a:t># </a:t>
            </a:r>
            <a:r>
              <a:rPr lang="en-US" b="1" dirty="0" smtClean="0"/>
              <a:t>cat /</a:t>
            </a:r>
            <a:r>
              <a:rPr lang="en-US" b="1" dirty="0" err="1" smtClean="0"/>
              <a:t>etc</a:t>
            </a:r>
            <a:r>
              <a:rPr lang="en-US" b="1" dirty="0" smtClean="0"/>
              <a:t>/hosts</a:t>
            </a:r>
          </a:p>
          <a:p>
            <a:r>
              <a:rPr lang="en-US" dirty="0" smtClean="0"/>
              <a:t>127.0.0.1       localhost</a:t>
            </a:r>
          </a:p>
          <a:p>
            <a:r>
              <a:rPr lang="en-US" dirty="0" smtClean="0"/>
              <a:t>::1     localhost ip6-localhost ip6-loopback</a:t>
            </a:r>
          </a:p>
          <a:p>
            <a:r>
              <a:rPr lang="en-US" dirty="0" smtClean="0"/>
              <a:t>fe00::0 ip6-localnet</a:t>
            </a:r>
          </a:p>
          <a:p>
            <a:r>
              <a:rPr lang="en-US" dirty="0" smtClean="0"/>
              <a:t>ff00::0 ip6-mcastprefix</a:t>
            </a:r>
          </a:p>
          <a:p>
            <a:r>
              <a:rPr lang="en-US" dirty="0" smtClean="0"/>
              <a:t>ff02::1 ip6-allnodes</a:t>
            </a:r>
          </a:p>
          <a:p>
            <a:r>
              <a:rPr lang="en-US" dirty="0" smtClean="0"/>
              <a:t>ff02::2 ip6-allrouters</a:t>
            </a:r>
          </a:p>
          <a:p>
            <a:r>
              <a:rPr lang="en-US" dirty="0" smtClean="0"/>
              <a:t>172.17.0.2      my-app1 5a95d3010a1e</a:t>
            </a:r>
          </a:p>
          <a:p>
            <a:r>
              <a:rPr lang="en-US" dirty="0" smtClean="0"/>
              <a:t>172.17.0.3      839f8eada43a</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20</a:t>
            </a:fld>
            <a:endParaRPr lang="en-US"/>
          </a:p>
        </p:txBody>
      </p:sp>
    </p:spTree>
    <p:extLst>
      <p:ext uri="{BB962C8B-B14F-4D97-AF65-F5344CB8AC3E}">
        <p14:creationId xmlns:p14="http://schemas.microsoft.com/office/powerpoint/2010/main" val="317615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PS C:\Users\22\Documents\workspace-sts-3.9.7.RELEASE\App2&gt; </a:t>
            </a:r>
            <a:r>
              <a:rPr lang="en-US" b="1" dirty="0" err="1" smtClean="0"/>
              <a:t>docker</a:t>
            </a:r>
            <a:r>
              <a:rPr lang="en-US" b="1" dirty="0" smtClean="0"/>
              <a:t> exec -it my-app2 /bin/bash</a:t>
            </a:r>
          </a:p>
          <a:p>
            <a:r>
              <a:rPr lang="en-US" dirty="0" smtClean="0"/>
              <a:t>root@813e4cd0295a:/</a:t>
            </a:r>
            <a:r>
              <a:rPr lang="en-US" dirty="0" err="1" smtClean="0"/>
              <a:t>usr</a:t>
            </a:r>
            <a:r>
              <a:rPr lang="en-US" dirty="0" smtClean="0"/>
              <a:t>/</a:t>
            </a:r>
            <a:r>
              <a:rPr lang="en-US" dirty="0" err="1" smtClean="0"/>
              <a:t>src</a:t>
            </a:r>
            <a:r>
              <a:rPr lang="en-US" dirty="0" smtClean="0"/>
              <a:t>/</a:t>
            </a:r>
            <a:r>
              <a:rPr lang="en-US" dirty="0" err="1" smtClean="0"/>
              <a:t>stc</a:t>
            </a:r>
            <a:r>
              <a:rPr lang="en-US" dirty="0" smtClean="0"/>
              <a:t># </a:t>
            </a:r>
            <a:r>
              <a:rPr lang="en-US" b="1" dirty="0" smtClean="0"/>
              <a:t>cat /</a:t>
            </a:r>
            <a:r>
              <a:rPr lang="en-US" b="1" dirty="0" err="1" smtClean="0"/>
              <a:t>etc</a:t>
            </a:r>
            <a:r>
              <a:rPr lang="en-US" b="1" dirty="0" smtClean="0"/>
              <a:t>/hosts</a:t>
            </a:r>
          </a:p>
          <a:p>
            <a:r>
              <a:rPr lang="en-US" dirty="0" smtClean="0"/>
              <a:t>127.0.0.1       localhost</a:t>
            </a:r>
          </a:p>
          <a:p>
            <a:r>
              <a:rPr lang="en-US" dirty="0" smtClean="0"/>
              <a:t>::1     localhost ip6-localhost ip6-loopback</a:t>
            </a:r>
          </a:p>
          <a:p>
            <a:r>
              <a:rPr lang="en-US" dirty="0" smtClean="0"/>
              <a:t>fe00::0 ip6-localnet</a:t>
            </a:r>
          </a:p>
          <a:p>
            <a:r>
              <a:rPr lang="en-US" dirty="0" smtClean="0"/>
              <a:t>ff00::0 ip6-mcastprefix</a:t>
            </a:r>
          </a:p>
          <a:p>
            <a:r>
              <a:rPr lang="en-US" dirty="0" smtClean="0"/>
              <a:t>ff02::1 ip6-allnodes</a:t>
            </a:r>
          </a:p>
          <a:p>
            <a:r>
              <a:rPr lang="en-US" dirty="0" smtClean="0"/>
              <a:t>ff02::2 ip6-allrouters</a:t>
            </a:r>
          </a:p>
          <a:p>
            <a:r>
              <a:rPr lang="en-US" b="1" dirty="0" smtClean="0"/>
              <a:t>172.17.0.2      my-app1-link 5a95d3010a1e my-app1</a:t>
            </a:r>
          </a:p>
          <a:p>
            <a:r>
              <a:rPr lang="en-US" dirty="0" smtClean="0"/>
              <a:t>172.17.0.3      813e4cd0295a</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21</a:t>
            </a:fld>
            <a:endParaRPr lang="en-US"/>
          </a:p>
        </p:txBody>
      </p:sp>
    </p:spTree>
    <p:extLst>
      <p:ext uri="{BB962C8B-B14F-4D97-AF65-F5344CB8AC3E}">
        <p14:creationId xmlns:p14="http://schemas.microsoft.com/office/powerpoint/2010/main" val="1494768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application.properties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spring.datasource.url=</a:t>
            </a:r>
            <a:r>
              <a:rPr lang="en-US" sz="1200" kern="1200" dirty="0" err="1" smtClean="0">
                <a:solidFill>
                  <a:schemeClr val="tx1"/>
                </a:solidFill>
                <a:latin typeface="+mn-lt"/>
                <a:ea typeface="+mn-ea"/>
                <a:cs typeface="+mn-cs"/>
              </a:rPr>
              <a:t>jdbc:mysql</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RDS_HOSTNAME:localhost</a:t>
            </a:r>
            <a:r>
              <a:rPr lang="en-US" sz="1200" kern="1200" dirty="0" smtClean="0">
                <a:solidFill>
                  <a:schemeClr val="tx1"/>
                </a:solidFill>
                <a:latin typeface="+mn-lt"/>
                <a:ea typeface="+mn-ea"/>
                <a:cs typeface="+mn-cs"/>
              </a:rPr>
              <a:t>}:${RDS_PORT:3306}/${</a:t>
            </a:r>
            <a:r>
              <a:rPr lang="en-US" sz="1200" kern="1200" dirty="0" err="1" smtClean="0">
                <a:solidFill>
                  <a:schemeClr val="tx1"/>
                </a:solidFill>
                <a:latin typeface="+mn-lt"/>
                <a:ea typeface="+mn-ea"/>
                <a:cs typeface="+mn-cs"/>
              </a:rPr>
              <a:t>RDS_DB_NAME:todos</a:t>
            </a:r>
            <a:r>
              <a:rPr lang="en-US" sz="1200" kern="1200" dirty="0" smtClean="0">
                <a:solidFill>
                  <a:schemeClr val="tx1"/>
                </a:solidFill>
                <a:latin typeface="+mn-lt"/>
                <a:ea typeface="+mn-ea"/>
                <a:cs typeface="+mn-cs"/>
              </a:rPr>
              <a:t>}</a:t>
            </a:r>
          </a:p>
          <a:p>
            <a:pPr lvl="1"/>
            <a:r>
              <a:rPr lang="en-US" sz="1200" kern="1200" dirty="0" err="1" smtClean="0">
                <a:solidFill>
                  <a:schemeClr val="tx1"/>
                </a:solidFill>
                <a:latin typeface="+mn-lt"/>
                <a:ea typeface="+mn-ea"/>
                <a:cs typeface="+mn-cs"/>
              </a:rPr>
              <a:t>spring.datasource.username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RDS_USERNAME:todos-user</a:t>
            </a:r>
            <a:r>
              <a:rPr lang="en-US" sz="1200" kern="1200" dirty="0" smtClean="0">
                <a:solidFill>
                  <a:schemeClr val="tx1"/>
                </a:solidFill>
                <a:latin typeface="+mn-lt"/>
                <a:ea typeface="+mn-ea"/>
                <a:cs typeface="+mn-cs"/>
              </a:rPr>
              <a:t>}</a:t>
            </a:r>
          </a:p>
          <a:p>
            <a:pPr lvl="1"/>
            <a:r>
              <a:rPr lang="en-US" sz="1200" kern="1200" dirty="0" err="1" smtClean="0">
                <a:solidFill>
                  <a:schemeClr val="tx1"/>
                </a:solidFill>
                <a:latin typeface="+mn-lt"/>
                <a:ea typeface="+mn-ea"/>
                <a:cs typeface="+mn-cs"/>
              </a:rPr>
              <a:t>spring.datasource.password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RDS_PASSWORD:dummytodos</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23</a:t>
            </a:fld>
            <a:endParaRPr lang="en-US"/>
          </a:p>
        </p:txBody>
      </p:sp>
    </p:spTree>
    <p:extLst>
      <p:ext uri="{BB962C8B-B14F-4D97-AF65-F5344CB8AC3E}">
        <p14:creationId xmlns:p14="http://schemas.microsoft.com/office/powerpoint/2010/main" val="2259123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if image is not available, then</a:t>
            </a:r>
            <a:r>
              <a:rPr lang="en-US" sz="1200" b="0" kern="1200" baseline="0" dirty="0" smtClean="0">
                <a:solidFill>
                  <a:schemeClr val="tx1"/>
                </a:solidFill>
                <a:effectLst/>
                <a:latin typeface="+mn-lt"/>
                <a:ea typeface="+mn-ea"/>
                <a:cs typeface="+mn-cs"/>
              </a:rPr>
              <a:t> comment image and uncomment build, context, </a:t>
            </a:r>
            <a:r>
              <a:rPr lang="en-US" sz="1200" b="0" kern="1200" baseline="0" dirty="0" err="1" smtClean="0">
                <a:solidFill>
                  <a:schemeClr val="tx1"/>
                </a:solidFill>
                <a:effectLst/>
                <a:latin typeface="+mn-lt"/>
                <a:ea typeface="+mn-ea"/>
                <a:cs typeface="+mn-cs"/>
              </a:rPr>
              <a:t>dockerfile</a:t>
            </a:r>
            <a:endParaRPr lang="en-US" sz="1200" b="0" kern="1200" dirty="0" smtClean="0">
              <a:solidFill>
                <a:schemeClr val="tx1"/>
              </a:solidFill>
              <a:effectLst/>
              <a:latin typeface="+mn-lt"/>
              <a:ea typeface="+mn-ea"/>
              <a:cs typeface="+mn-cs"/>
            </a:endParaRPr>
          </a:p>
          <a:p>
            <a:pPr lvl="1"/>
            <a:r>
              <a:rPr lang="en-US" sz="1200" b="0" kern="1200" dirty="0" err="1" smtClean="0">
                <a:solidFill>
                  <a:schemeClr val="tx1"/>
                </a:solidFill>
                <a:effectLst/>
                <a:latin typeface="+mn-lt"/>
                <a:ea typeface="+mn-ea"/>
                <a:cs typeface="+mn-cs"/>
              </a:rPr>
              <a:t>todo</a:t>
            </a:r>
            <a:r>
              <a:rPr lang="en-US" sz="1200" b="0" kern="1200" dirty="0" smtClean="0">
                <a:solidFill>
                  <a:schemeClr val="tx1"/>
                </a:solidFill>
                <a:effectLst/>
                <a:latin typeface="+mn-lt"/>
                <a:ea typeface="+mn-ea"/>
                <a:cs typeface="+mn-cs"/>
              </a:rPr>
              <a:t>-web-application:</a:t>
            </a:r>
          </a:p>
          <a:p>
            <a:pPr lvl="1"/>
            <a:r>
              <a:rPr lang="en-US" sz="1200" b="0" kern="1200" dirty="0" smtClean="0">
                <a:solidFill>
                  <a:schemeClr val="tx1"/>
                </a:solidFill>
                <a:effectLst/>
                <a:latin typeface="+mn-lt"/>
                <a:ea typeface="+mn-ea"/>
                <a:cs typeface="+mn-cs"/>
              </a:rPr>
              <a:t>    image: docker267692/todo-web-application-mysql:0.0.1-SNAPSHOT</a:t>
            </a:r>
          </a:p>
          <a:p>
            <a:pPr lvl="1"/>
            <a:r>
              <a:rPr lang="en-US" sz="1200" b="0" kern="1200" dirty="0" smtClean="0">
                <a:solidFill>
                  <a:schemeClr val="tx1"/>
                </a:solidFill>
                <a:effectLst/>
                <a:latin typeface="+mn-lt"/>
                <a:ea typeface="+mn-ea"/>
                <a:cs typeface="+mn-cs"/>
              </a:rPr>
              <a:t>    #build:</a:t>
            </a:r>
          </a:p>
          <a:p>
            <a:pPr lvl="1"/>
            <a:r>
              <a:rPr lang="en-US" sz="1200" b="0" kern="1200" dirty="0" smtClean="0">
                <a:solidFill>
                  <a:schemeClr val="tx1"/>
                </a:solidFill>
                <a:effectLst/>
                <a:latin typeface="+mn-lt"/>
                <a:ea typeface="+mn-ea"/>
                <a:cs typeface="+mn-cs"/>
              </a:rPr>
              <a:t>      #context: .</a:t>
            </a:r>
          </a:p>
          <a:p>
            <a:pPr lvl="1"/>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dockerfile</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Dockerfile</a:t>
            </a:r>
            <a:endParaRPr lang="en-US" sz="1200" b="0" kern="1200" dirty="0" smtClean="0">
              <a:solidFill>
                <a:schemeClr val="tx1"/>
              </a:solidFill>
              <a:effectLst/>
              <a:latin typeface="+mn-lt"/>
              <a:ea typeface="+mn-ea"/>
              <a:cs typeface="+mn-cs"/>
            </a:endParaRPr>
          </a:p>
          <a:p>
            <a:pPr lvl="1"/>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24</a:t>
            </a:fld>
            <a:endParaRPr lang="en-US"/>
          </a:p>
        </p:txBody>
      </p:sp>
    </p:spTree>
    <p:extLst>
      <p:ext uri="{BB962C8B-B14F-4D97-AF65-F5344CB8AC3E}">
        <p14:creationId xmlns:p14="http://schemas.microsoft.com/office/powerpoint/2010/main" val="1508397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C:\Users\docker-crash-course-master\docker-crash-course-master\05-microservices&gt;docker-compose up</a:t>
            </a:r>
          </a:p>
          <a:p>
            <a:r>
              <a:rPr lang="en-US" dirty="0" smtClean="0"/>
              <a:t>Creating 05-microservices_naming-server_1 ... done</a:t>
            </a:r>
          </a:p>
          <a:p>
            <a:r>
              <a:rPr lang="en-US" dirty="0" smtClean="0"/>
              <a:t>Creating 05-microservices_currency-exchange-service_1 ... done</a:t>
            </a:r>
          </a:p>
          <a:p>
            <a:r>
              <a:rPr lang="en-US" dirty="0" smtClean="0"/>
              <a:t>Creating 05-microservices_currency-conversion-service_1 ... done</a:t>
            </a:r>
          </a:p>
          <a:p>
            <a:r>
              <a:rPr lang="en-US" dirty="0" smtClean="0"/>
              <a:t>Attaching to 05-microservices_naming-server_1, 05-microservices_currency-exchange-service_1, 05-microservices_currency-conversion-service_1</a:t>
            </a:r>
          </a:p>
          <a:p>
            <a:r>
              <a:rPr lang="en-US" dirty="0" smtClean="0"/>
              <a:t>naming-server_1                | 2020-04-12 09:49:15.189  INFO 1 --- [           main] </a:t>
            </a:r>
            <a:r>
              <a:rPr lang="en-US" dirty="0" err="1" smtClean="0"/>
              <a:t>s.c.a.AnnotationConfigApplicationContext</a:t>
            </a:r>
            <a:r>
              <a:rPr lang="en-US" dirty="0" smtClean="0"/>
              <a:t> : Refreshing org.springframework.context.annotation.AnnotationConfigApplicationContext@50cbc42f: startup date [Sun Apr 12 09:49:15 GMT 2020]; root of context hierarchy</a:t>
            </a:r>
          </a:p>
          <a:p>
            <a:r>
              <a:rPr lang="en-US" dirty="0" smtClean="0"/>
              <a:t>naming-server_1                | 2020-04-12 09:49:16.781  INFO 1 --- [           main] </a:t>
            </a:r>
            <a:r>
              <a:rPr lang="en-US" dirty="0" err="1" smtClean="0"/>
              <a:t>f.a.AutowiredAnnotationBeanPostProcessor</a:t>
            </a:r>
            <a:r>
              <a:rPr lang="en-US" dirty="0" smtClean="0"/>
              <a:t> : JSR-330 '</a:t>
            </a:r>
            <a:r>
              <a:rPr lang="en-US" dirty="0" err="1" smtClean="0"/>
              <a:t>javax.inject.Inject</a:t>
            </a:r>
            <a:r>
              <a:rPr lang="en-US" dirty="0" smtClean="0"/>
              <a:t>' annotation found and supported for </a:t>
            </a:r>
            <a:r>
              <a:rPr lang="en-US" dirty="0" err="1" smtClean="0"/>
              <a:t>autowiring</a:t>
            </a:r>
            <a:endParaRPr lang="en-US" dirty="0" smtClean="0"/>
          </a:p>
          <a:p>
            <a:r>
              <a:rPr lang="en-US" dirty="0" smtClean="0"/>
              <a:t>naming-server_1                | 2020-04-12 09:49:17.089  INFO 1 --- [           main] </a:t>
            </a:r>
            <a:r>
              <a:rPr lang="en-US" dirty="0" err="1" smtClean="0"/>
              <a:t>trationDelegate$BeanPostProcessorChecker</a:t>
            </a:r>
            <a:r>
              <a:rPr lang="en-US" dirty="0" smtClean="0"/>
              <a:t> : Bean '</a:t>
            </a:r>
            <a:r>
              <a:rPr lang="en-US" dirty="0" err="1" smtClean="0"/>
              <a:t>configurationPropertiesRebinderAutoConfiguration</a:t>
            </a:r>
            <a:r>
              <a:rPr lang="en-US" dirty="0" smtClean="0"/>
              <a:t>' of type [org.springframework.cloud.autoconfigure.ConfigurationPropertiesRebinderAutoConfiguration$$</a:t>
            </a:r>
            <a:r>
              <a:rPr lang="en-US" dirty="0" err="1" smtClean="0"/>
              <a:t>EnhancerBySpringCGLIB</a:t>
            </a:r>
            <a:r>
              <a:rPr lang="en-US" dirty="0" smtClean="0"/>
              <a:t>$$2982db13] is not eligible for getting processed by all </a:t>
            </a:r>
            <a:r>
              <a:rPr lang="en-US" dirty="0" err="1" smtClean="0"/>
              <a:t>BeanPostProcessors</a:t>
            </a:r>
            <a:r>
              <a:rPr lang="en-US" dirty="0" smtClean="0"/>
              <a:t> (for example: not eligible for auto-</a:t>
            </a:r>
            <a:r>
              <a:rPr lang="en-US" dirty="0" err="1" smtClean="0"/>
              <a:t>proxying</a:t>
            </a:r>
            <a:r>
              <a:rPr lang="en-US" dirty="0" smtClean="0"/>
              <a:t>)</a:t>
            </a:r>
          </a:p>
          <a:p>
            <a:r>
              <a:rPr lang="en-US" dirty="0" smtClean="0"/>
              <a:t>currency-exchange-service_1    | 2020-04-12 09:49:18.334  INFO [-,,,] 1 --- [           main] </a:t>
            </a:r>
            <a:r>
              <a:rPr lang="en-US" dirty="0" err="1" smtClean="0"/>
              <a:t>trationDelegate$BeanPostProcessorChecker</a:t>
            </a:r>
            <a:r>
              <a:rPr lang="en-US" dirty="0" smtClean="0"/>
              <a:t> : Bean 'org.springframework.cloud.autoconfigure.ConfigurationPropertiesRebinderAutoConfiguration' of type [org.springframework.cloud.autoconfigure.ConfigurationPropertiesRebinderAutoConfiguration$$</a:t>
            </a:r>
            <a:r>
              <a:rPr lang="en-US" dirty="0" err="1" smtClean="0"/>
              <a:t>EnhancerBySpringCGLIB</a:t>
            </a:r>
            <a:r>
              <a:rPr lang="en-US" dirty="0" smtClean="0"/>
              <a:t>$$b3eb10cc] is not eligible for getting processed by all </a:t>
            </a:r>
            <a:r>
              <a:rPr lang="en-US" dirty="0" err="1" smtClean="0"/>
              <a:t>BeanPostProcessors</a:t>
            </a:r>
            <a:r>
              <a:rPr lang="en-US" dirty="0" smtClean="0"/>
              <a:t> (for example: not eligible for auto-</a:t>
            </a:r>
            <a:r>
              <a:rPr lang="en-US" dirty="0" err="1" smtClean="0"/>
              <a:t>proxying</a:t>
            </a:r>
            <a:r>
              <a:rPr lang="en-US" dirty="0" smtClean="0"/>
              <a:t>)</a:t>
            </a:r>
          </a:p>
          <a:p>
            <a:r>
              <a:rPr lang="en-US" dirty="0" smtClean="0"/>
              <a:t>naming-server_1                |</a:t>
            </a:r>
          </a:p>
          <a:p>
            <a:r>
              <a:rPr lang="en-US" dirty="0" smtClean="0"/>
              <a:t>naming-server_1                |   .   ____          _            __ _ _</a:t>
            </a:r>
          </a:p>
          <a:p>
            <a:r>
              <a:rPr lang="en-US" dirty="0" smtClean="0"/>
              <a:t>naming-server_1                |  /\\ / ___'_ __ _ _(_)_ __  __ _ \ \ \ \</a:t>
            </a:r>
          </a:p>
          <a:p>
            <a:r>
              <a:rPr lang="en-US" dirty="0" smtClean="0"/>
              <a:t>naming-server_1                | ( ( )\___ | '_ | '_| | '_ \/ _` | \ \ \ \</a:t>
            </a:r>
          </a:p>
          <a:p>
            <a:r>
              <a:rPr lang="en-US" dirty="0" smtClean="0"/>
              <a:t>naming-server_1                |  \\/  ___)| |_)| | | | | || (_| |  ) ) ) )</a:t>
            </a:r>
          </a:p>
          <a:p>
            <a:r>
              <a:rPr lang="en-US" dirty="0" smtClean="0"/>
              <a:t>naming-server_1                |   '  |____| .__|_| |_|_| |_\__, | / / / /</a:t>
            </a:r>
          </a:p>
          <a:p>
            <a:r>
              <a:rPr lang="en-US" dirty="0" smtClean="0"/>
              <a:t>naming-server_1                |  =========|_|==============|___/=/_/_/_/</a:t>
            </a:r>
          </a:p>
          <a:p>
            <a:r>
              <a:rPr lang="en-US" dirty="0" smtClean="0"/>
              <a:t>naming-server_1                |  :: Spring Boot ::        (v2.0.0.RELEASE)</a:t>
            </a:r>
          </a:p>
          <a:p>
            <a:r>
              <a:rPr lang="en-US" dirty="0" smtClean="0"/>
              <a:t>naming-server_1                |</a:t>
            </a:r>
          </a:p>
          <a:p>
            <a:r>
              <a:rPr lang="en-US" dirty="0" smtClean="0"/>
              <a:t>naming-server_1                | 2020-04-12 09:49:18.450  INFO 1 --- [           main] </a:t>
            </a:r>
            <a:r>
              <a:rPr lang="en-US" dirty="0" err="1" smtClean="0"/>
              <a:t>m.n.NetflixEurekaNamingServerApplication</a:t>
            </a:r>
            <a:r>
              <a:rPr lang="en-US" dirty="0" smtClean="0"/>
              <a:t> : No active profile set, falling back to default profiles: default</a:t>
            </a:r>
          </a:p>
          <a:p>
            <a:r>
              <a:rPr lang="en-US" dirty="0" smtClean="0"/>
              <a:t>naming-server_1                | 2020-04-12 09:49:18.500  INFO 1 --- [           main] </a:t>
            </a:r>
            <a:r>
              <a:rPr lang="en-US" dirty="0" err="1" smtClean="0"/>
              <a:t>ConfigServletWebServerApplicationContext</a:t>
            </a:r>
            <a:r>
              <a:rPr lang="en-US" dirty="0" smtClean="0"/>
              <a:t> : Refreshing org.springframework.boot.web.servlet.context.AnnotationConfigServletWebServerApplicationContext@66a3ffec: startup date [Sun Apr 12 09:49:18 GMT 2020]; parent: org.springframework.context.annotation.AnnotationConfigApplicationContext@50cbc42f</a:t>
            </a:r>
          </a:p>
          <a:p>
            <a:r>
              <a:rPr lang="en-US" dirty="0" smtClean="0"/>
              <a:t>currency-exchange-service_1    |</a:t>
            </a:r>
          </a:p>
          <a:p>
            <a:r>
              <a:rPr lang="en-US" dirty="0" smtClean="0"/>
              <a:t>currency-exchange-service_1    |   .   ____          _            __ _ _</a:t>
            </a:r>
          </a:p>
          <a:p>
            <a:r>
              <a:rPr lang="en-US" dirty="0" smtClean="0"/>
              <a:t>currency-exchange-service_1    |  /\\ / ___'_ __ _ _(_)_ __  __ _ \ \ \ \</a:t>
            </a:r>
          </a:p>
          <a:p>
            <a:r>
              <a:rPr lang="en-US" dirty="0" smtClean="0"/>
              <a:t>currency-exchange-service_1    | ( ( )\___ | '_ | '_| | '_ \/ _` | \ \ \ \</a:t>
            </a:r>
          </a:p>
          <a:p>
            <a:r>
              <a:rPr lang="en-US" dirty="0" smtClean="0"/>
              <a:t>currency-exchange-service_1    |  \\/  ___)| |_)| | | | | || (_| |  ) ) ) )</a:t>
            </a:r>
          </a:p>
          <a:p>
            <a:r>
              <a:rPr lang="en-US" dirty="0" smtClean="0"/>
              <a:t>currency-exchange-service_1    |   '  |____| .__|_| |_|_| |_\__, | / / / /</a:t>
            </a:r>
          </a:p>
          <a:p>
            <a:r>
              <a:rPr lang="en-US" dirty="0" smtClean="0"/>
              <a:t>currency-exchange-service_1    |  =========|_|==============|___/=/_/_/_/</a:t>
            </a:r>
          </a:p>
          <a:p>
            <a:r>
              <a:rPr lang="en-US" dirty="0" smtClean="0"/>
              <a:t>currency-exchange-service_1    |  :: Spring Boot ::        (v2.1.1.RELEASE)</a:t>
            </a:r>
          </a:p>
          <a:p>
            <a:r>
              <a:rPr lang="en-US" dirty="0" smtClean="0"/>
              <a:t>currency-exchange-service_1    |</a:t>
            </a:r>
          </a:p>
          <a:p>
            <a:r>
              <a:rPr lang="en-US" dirty="0" smtClean="0"/>
              <a:t>currency-exchange-service_1    | 2020-04-12 09:49:18.822  INFO [currency-exchange-service,,,] 1 --- [           main] m.c.CurrencyExchangeServiceApplicationH2 : No active profile set, falling back to default profiles: default</a:t>
            </a:r>
          </a:p>
          <a:p>
            <a:r>
              <a:rPr lang="en-US" dirty="0" smtClean="0"/>
              <a:t>naming-server_1                | 2020-04-12 09:49:21.226  INFO 1 --- [           main] </a:t>
            </a:r>
            <a:r>
              <a:rPr lang="en-US" dirty="0" err="1" smtClean="0"/>
              <a:t>o.s.b.f.s.DefaultListableBeanFactory</a:t>
            </a:r>
            <a:r>
              <a:rPr lang="en-US" dirty="0" smtClean="0"/>
              <a:t>     : Overriding bean definition for bean '</a:t>
            </a:r>
            <a:r>
              <a:rPr lang="en-US" dirty="0" err="1" smtClean="0"/>
              <a:t>environmentWebEndpointExtension</a:t>
            </a:r>
            <a:r>
              <a:rPr lang="en-US" dirty="0" smtClean="0"/>
              <a:t>' with a different definition: replacing [Root bean: class [null]; scope=; abstract=false; </a:t>
            </a:r>
            <a:r>
              <a:rPr lang="en-US" dirty="0" err="1" smtClean="0"/>
              <a:t>lazyInit</a:t>
            </a:r>
            <a:r>
              <a:rPr lang="en-US" dirty="0" smtClean="0"/>
              <a:t>=false; </a:t>
            </a:r>
            <a:r>
              <a:rPr lang="en-US" dirty="0" err="1" smtClean="0"/>
              <a:t>autowireMode</a:t>
            </a:r>
            <a:r>
              <a:rPr lang="en-US" dirty="0" smtClean="0"/>
              <a:t>=3; </a:t>
            </a:r>
            <a:r>
              <a:rPr lang="en-US" dirty="0" err="1" smtClean="0"/>
              <a:t>dependencyCheck</a:t>
            </a:r>
            <a:r>
              <a:rPr lang="en-US" dirty="0" smtClean="0"/>
              <a:t>=0; </a:t>
            </a:r>
            <a:r>
              <a:rPr lang="en-US" dirty="0" err="1" smtClean="0"/>
              <a:t>autowireCandidate</a:t>
            </a:r>
            <a:r>
              <a:rPr lang="en-US" dirty="0" smtClean="0"/>
              <a:t>=true; primary=false; </a:t>
            </a:r>
            <a:r>
              <a:rPr lang="en-US" dirty="0" err="1" smtClean="0"/>
              <a:t>factoryBeanName</a:t>
            </a:r>
            <a:r>
              <a:rPr lang="en-US" dirty="0" smtClean="0"/>
              <a:t>=org.springframework.boot.actuate.autoconfigure.env.EnvironmentEndpointAutoConfiguration; </a:t>
            </a:r>
            <a:r>
              <a:rPr lang="en-US" dirty="0" err="1" smtClean="0"/>
              <a:t>factoryMethodName</a:t>
            </a:r>
            <a:r>
              <a:rPr lang="en-US" dirty="0" smtClean="0"/>
              <a:t>=</a:t>
            </a:r>
            <a:r>
              <a:rPr lang="en-US" dirty="0" err="1" smtClean="0"/>
              <a:t>environmentWebEndpointExtension</a:t>
            </a:r>
            <a:r>
              <a:rPr lang="en-US" dirty="0" smtClean="0"/>
              <a:t>; </a:t>
            </a:r>
            <a:r>
              <a:rPr lang="en-US" dirty="0" err="1" smtClean="0"/>
              <a:t>initMethodName</a:t>
            </a:r>
            <a:r>
              <a:rPr lang="en-US" dirty="0" smtClean="0"/>
              <a:t>=null; </a:t>
            </a:r>
            <a:r>
              <a:rPr lang="en-US" dirty="0" err="1" smtClean="0"/>
              <a:t>destroyMethodName</a:t>
            </a:r>
            <a:r>
              <a:rPr lang="en-US" dirty="0" smtClean="0"/>
              <a:t>=(inferred); defined in class path resource [org/</a:t>
            </a:r>
            <a:r>
              <a:rPr lang="en-US" dirty="0" err="1" smtClean="0"/>
              <a:t>springframework</a:t>
            </a:r>
            <a:r>
              <a:rPr lang="en-US" dirty="0" smtClean="0"/>
              <a:t>/boot/actuate/</a:t>
            </a:r>
            <a:r>
              <a:rPr lang="en-US" dirty="0" err="1" smtClean="0"/>
              <a:t>autoconfigure</a:t>
            </a:r>
            <a:r>
              <a:rPr lang="en-US" dirty="0" smtClean="0"/>
              <a:t>/</a:t>
            </a:r>
            <a:r>
              <a:rPr lang="en-US" dirty="0" err="1" smtClean="0"/>
              <a:t>env</a:t>
            </a:r>
            <a:r>
              <a:rPr lang="en-US" dirty="0" smtClean="0"/>
              <a:t>/</a:t>
            </a:r>
            <a:r>
              <a:rPr lang="en-US" dirty="0" err="1" smtClean="0"/>
              <a:t>EnvironmentEndpointAutoConfiguration.class</a:t>
            </a:r>
            <a:r>
              <a:rPr lang="en-US" dirty="0" smtClean="0"/>
              <a:t>]] with [Root bean: class [null]; scope=; abstract=false; </a:t>
            </a:r>
            <a:r>
              <a:rPr lang="en-US" dirty="0" err="1" smtClean="0"/>
              <a:t>lazyInit</a:t>
            </a:r>
            <a:r>
              <a:rPr lang="en-US" dirty="0" smtClean="0"/>
              <a:t>=false; </a:t>
            </a:r>
            <a:r>
              <a:rPr lang="en-US" dirty="0" err="1" smtClean="0"/>
              <a:t>autowireMode</a:t>
            </a:r>
            <a:r>
              <a:rPr lang="en-US" dirty="0" smtClean="0"/>
              <a:t>=3; </a:t>
            </a:r>
            <a:r>
              <a:rPr lang="en-US" dirty="0" err="1" smtClean="0"/>
              <a:t>dependencyCheck</a:t>
            </a:r>
            <a:r>
              <a:rPr lang="en-US" dirty="0" smtClean="0"/>
              <a:t>=0; </a:t>
            </a:r>
            <a:r>
              <a:rPr lang="en-US" dirty="0" err="1" smtClean="0"/>
              <a:t>autowireCandidate</a:t>
            </a:r>
            <a:r>
              <a:rPr lang="en-US" dirty="0" smtClean="0"/>
              <a:t>=true; primary=false; </a:t>
            </a:r>
            <a:r>
              <a:rPr lang="en-US" dirty="0" err="1" smtClean="0"/>
              <a:t>factoryBeanName</a:t>
            </a:r>
            <a:r>
              <a:rPr lang="en-US" dirty="0" smtClean="0"/>
              <a:t>=org.springframework.cloud.autoconfigure.LifecycleMvcEndpointAutoConfiguration$EndpointConfiguration; </a:t>
            </a:r>
            <a:r>
              <a:rPr lang="en-US" dirty="0" err="1" smtClean="0"/>
              <a:t>factoryMethodName</a:t>
            </a:r>
            <a:r>
              <a:rPr lang="en-US" dirty="0" smtClean="0"/>
              <a:t>=</a:t>
            </a:r>
            <a:r>
              <a:rPr lang="en-US" dirty="0" err="1" smtClean="0"/>
              <a:t>environmentWebEndpointExtension</a:t>
            </a:r>
            <a:r>
              <a:rPr lang="en-US" dirty="0" smtClean="0"/>
              <a:t>; </a:t>
            </a:r>
            <a:r>
              <a:rPr lang="en-US" dirty="0" err="1" smtClean="0"/>
              <a:t>initMethodName</a:t>
            </a:r>
            <a:r>
              <a:rPr lang="en-US" dirty="0" smtClean="0"/>
              <a:t>=null; </a:t>
            </a:r>
            <a:r>
              <a:rPr lang="en-US" dirty="0" err="1" smtClean="0"/>
              <a:t>destroyMethodName</a:t>
            </a:r>
            <a:r>
              <a:rPr lang="en-US" dirty="0" smtClean="0"/>
              <a:t>=(inferred); defined in class path resource [org/</a:t>
            </a:r>
            <a:r>
              <a:rPr lang="en-US" dirty="0" err="1" smtClean="0"/>
              <a:t>springframework</a:t>
            </a:r>
            <a:r>
              <a:rPr lang="en-US" dirty="0" smtClean="0"/>
              <a:t>/cloud/</a:t>
            </a:r>
            <a:r>
              <a:rPr lang="en-US" dirty="0" err="1" smtClean="0"/>
              <a:t>autoconfigure</a:t>
            </a:r>
            <a:r>
              <a:rPr lang="en-US" dirty="0" smtClean="0"/>
              <a:t>/LifecycleMvcEndpointAutoConfiguration$EndpointConfiguration.class]]</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25</a:t>
            </a:fld>
            <a:endParaRPr lang="en-US"/>
          </a:p>
        </p:txBody>
      </p:sp>
    </p:spTree>
    <p:extLst>
      <p:ext uri="{BB962C8B-B14F-4D97-AF65-F5344CB8AC3E}">
        <p14:creationId xmlns:p14="http://schemas.microsoft.com/office/powerpoint/2010/main" val="3996101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currency-conversion-service_1  | 2020-04-12 10:44:45.192  INFO [currency-conversion-service,,,] 1 --- [nio-8100-exec-1] </a:t>
            </a:r>
            <a:r>
              <a:rPr lang="en-US" dirty="0" err="1" smtClean="0"/>
              <a:t>o.a.c.c.C</a:t>
            </a:r>
            <a:r>
              <a:rPr lang="en-US" dirty="0" smtClean="0"/>
              <a:t>.[Tomcat].[localhost].[/]       : Initializing Spring </a:t>
            </a:r>
            <a:r>
              <a:rPr lang="en-US" dirty="0" err="1" smtClean="0"/>
              <a:t>DispatcherServlet</a:t>
            </a:r>
            <a:r>
              <a:rPr lang="en-US" dirty="0" smtClean="0"/>
              <a:t> '</a:t>
            </a:r>
            <a:r>
              <a:rPr lang="en-US" dirty="0" err="1" smtClean="0"/>
              <a:t>dispatcherServlet</a:t>
            </a:r>
            <a:r>
              <a:rPr lang="en-US" dirty="0" smtClean="0"/>
              <a:t>'</a:t>
            </a:r>
          </a:p>
          <a:p>
            <a:r>
              <a:rPr lang="en-US" dirty="0" smtClean="0"/>
              <a:t>currency-conversion-service_1  | 2020-04-12 10:44:45.192  INFO [currency-conversion-service,,,] 1 --- [nio-8100-exec-1] </a:t>
            </a:r>
            <a:r>
              <a:rPr lang="en-US" dirty="0" err="1" smtClean="0"/>
              <a:t>o.s.web.servlet.DispatcherServlet</a:t>
            </a:r>
            <a:r>
              <a:rPr lang="en-US" dirty="0" smtClean="0"/>
              <a:t>        : Initializing Servlet '</a:t>
            </a:r>
            <a:r>
              <a:rPr lang="en-US" dirty="0" err="1" smtClean="0"/>
              <a:t>dispatcherServlet</a:t>
            </a:r>
            <a:r>
              <a:rPr lang="en-US" dirty="0" smtClean="0"/>
              <a:t>'</a:t>
            </a:r>
          </a:p>
          <a:p>
            <a:r>
              <a:rPr lang="en-US" dirty="0" smtClean="0"/>
              <a:t>currency-conversion-service_1  | 2020-04-12 10:44:45.240  INFO [currency-conversion-service,,,] 1 --- [nio-8100-exec-1] </a:t>
            </a:r>
            <a:r>
              <a:rPr lang="en-US" dirty="0" err="1" smtClean="0"/>
              <a:t>o.s.web.servlet.DispatcherServlet</a:t>
            </a:r>
            <a:r>
              <a:rPr lang="en-US" dirty="0" smtClean="0"/>
              <a:t>        : Completed initialization in 48 </a:t>
            </a:r>
            <a:r>
              <a:rPr lang="en-US" dirty="0" err="1" smtClean="0"/>
              <a:t>ms</a:t>
            </a:r>
            <a:endParaRPr lang="en-US" dirty="0" smtClean="0"/>
          </a:p>
          <a:p>
            <a:r>
              <a:rPr lang="en-US" dirty="0" smtClean="0"/>
              <a:t>currency-conversion-service_1  | 2020-04-12 10:44:45.935  INFO [currency-conversion-service,1ec107bce197cc82,1ec107bce197cc82,false] 1 --- [nio-8100-exec-1] </a:t>
            </a:r>
            <a:r>
              <a:rPr lang="en-US" dirty="0" err="1" smtClean="0"/>
              <a:t>c.i.m.c.r.CurrencyConversionController</a:t>
            </a:r>
            <a:r>
              <a:rPr lang="en-US" dirty="0" smtClean="0"/>
              <a:t>   : </a:t>
            </a:r>
            <a:r>
              <a:rPr lang="en-US" b="1" dirty="0" smtClean="0"/>
              <a:t>Received Request to convert from 100 USD to INR.</a:t>
            </a:r>
          </a:p>
          <a:p>
            <a:r>
              <a:rPr lang="en-US" dirty="0" smtClean="0"/>
              <a:t>currency-conversion-service_1  | 2020-04-12 10:44:46.734  INFO [currency-conversion-service,1ec107bce197cc82,1ec107bce197cc82,false] 1 --- [nio-8100-exec-1] </a:t>
            </a:r>
            <a:r>
              <a:rPr lang="en-US" dirty="0" err="1" smtClean="0"/>
              <a:t>c.netflix.config.ChainedDynamicProperty</a:t>
            </a:r>
            <a:r>
              <a:rPr lang="en-US" dirty="0" smtClean="0"/>
              <a:t>  : Flipping property: </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a:t>
            </a:r>
            <a:r>
              <a:rPr lang="en-US" dirty="0" err="1" smtClean="0"/>
              <a:t>server.ribbon.ActiveConnectionsLimit</a:t>
            </a:r>
            <a:r>
              <a:rPr lang="en-US" dirty="0" smtClean="0"/>
              <a:t> to use NEXT property: niws.loadbalancer.availabilityFilteringRule.activeConnectionsLimit = 2147483647</a:t>
            </a:r>
          </a:p>
          <a:p>
            <a:r>
              <a:rPr lang="en-US" dirty="0" smtClean="0"/>
              <a:t>currency-conversion-service_1  | 2020-04-12 10:44:46.873  INFO [currency-conversion-service,1ec107bce197cc82,1ec107bce197cc82,false] 1 --- [nio-8100-exec-1] </a:t>
            </a:r>
            <a:r>
              <a:rPr lang="en-US" dirty="0" err="1" smtClean="0"/>
              <a:t>c.n.u.concurrent.ShutdownEnabledTimer</a:t>
            </a:r>
            <a:r>
              <a:rPr lang="en-US" dirty="0" smtClean="0"/>
              <a:t>    : Shutdown hook installed for: </a:t>
            </a:r>
            <a:r>
              <a:rPr lang="en-US" dirty="0" err="1" smtClean="0"/>
              <a:t>NFLoadBalancer</a:t>
            </a:r>
            <a:r>
              <a:rPr lang="en-US" dirty="0" smtClean="0"/>
              <a:t>-</a:t>
            </a:r>
            <a:r>
              <a:rPr lang="en-US" dirty="0" err="1" smtClean="0"/>
              <a:t>PingTimer</a:t>
            </a:r>
            <a:r>
              <a:rPr lang="en-US" dirty="0" smtClean="0"/>
              <a:t>-</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-gateway-server</a:t>
            </a:r>
          </a:p>
          <a:p>
            <a:r>
              <a:rPr lang="en-US" dirty="0" smtClean="0"/>
              <a:t>currency-conversion-service_1  | 2020-04-12 10:44:46.874  INFO [currency-conversion-service,1ec107bce197cc82,1ec107bce197cc82,false] 1 --- [nio-8100-exec-1] </a:t>
            </a:r>
            <a:r>
              <a:rPr lang="en-US" dirty="0" err="1" smtClean="0"/>
              <a:t>c.netflix.loadbalancer.BaseLoadBalancer</a:t>
            </a:r>
            <a:r>
              <a:rPr lang="en-US" dirty="0" smtClean="0"/>
              <a:t>  : Client: </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-gateway-server instantiated a </a:t>
            </a:r>
            <a:r>
              <a:rPr lang="en-US" dirty="0" err="1" smtClean="0"/>
              <a:t>LoadBalancer</a:t>
            </a:r>
            <a:r>
              <a:rPr lang="en-US" dirty="0" smtClean="0"/>
              <a:t>: </a:t>
            </a:r>
            <a:r>
              <a:rPr lang="en-US" dirty="0" err="1" smtClean="0"/>
              <a:t>DynamicServerListLoadBalancer</a:t>
            </a:r>
            <a:r>
              <a:rPr lang="en-US" dirty="0" smtClean="0"/>
              <a:t>:{</a:t>
            </a:r>
            <a:r>
              <a:rPr lang="en-US" dirty="0" err="1" smtClean="0"/>
              <a:t>NFLoadBalancer:name</a:t>
            </a:r>
            <a:r>
              <a:rPr lang="en-US" dirty="0" smtClean="0"/>
              <a:t>=</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a:t>
            </a:r>
            <a:r>
              <a:rPr lang="en-US" dirty="0" err="1" smtClean="0"/>
              <a:t>server,current</a:t>
            </a:r>
            <a:r>
              <a:rPr lang="en-US" dirty="0" smtClean="0"/>
              <a:t> list of Servers=[],Load balancer stats=Zone stats: {},Server stats: []}</a:t>
            </a:r>
            <a:r>
              <a:rPr lang="en-US" dirty="0" err="1" smtClean="0"/>
              <a:t>ServerList:null</a:t>
            </a:r>
            <a:endParaRPr lang="en-US" dirty="0" smtClean="0"/>
          </a:p>
          <a:p>
            <a:r>
              <a:rPr lang="en-US" dirty="0" smtClean="0"/>
              <a:t>currency-conversion-service_1  | 2020-04-12 10:44:46.958  INFO [currency-conversion-service,1ec107bce197cc82,1ec107bce197cc82,false] 1 --- [nio-8100-exec-1] </a:t>
            </a:r>
            <a:r>
              <a:rPr lang="en-US" dirty="0" err="1" smtClean="0"/>
              <a:t>c.n.l.DynamicServerListLoadBalancer</a:t>
            </a:r>
            <a:r>
              <a:rPr lang="en-US" dirty="0" smtClean="0"/>
              <a:t>      : Using </a:t>
            </a:r>
            <a:r>
              <a:rPr lang="en-US" dirty="0" err="1" smtClean="0"/>
              <a:t>serverListUpdater</a:t>
            </a:r>
            <a:r>
              <a:rPr lang="en-US" dirty="0" smtClean="0"/>
              <a:t> </a:t>
            </a:r>
            <a:r>
              <a:rPr lang="en-US" dirty="0" err="1" smtClean="0"/>
              <a:t>PollingServerListUpdater</a:t>
            </a:r>
            <a:endParaRPr lang="en-US" dirty="0" smtClean="0"/>
          </a:p>
          <a:p>
            <a:r>
              <a:rPr lang="en-US" dirty="0" smtClean="0"/>
              <a:t>currency-conversion-service_1  | 2020-04-12 10:44:47.037  INFO [currency-conversion-service,1ec107bce197cc82,1ec107bce197cc82,false] 1 --- [nio-8100-exec-1] </a:t>
            </a:r>
            <a:r>
              <a:rPr lang="en-US" dirty="0" err="1" smtClean="0"/>
              <a:t>c.netflix.config.ChainedDynamicProperty</a:t>
            </a:r>
            <a:r>
              <a:rPr lang="en-US" dirty="0" smtClean="0"/>
              <a:t>  : Flipping property: </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a:t>
            </a:r>
            <a:r>
              <a:rPr lang="en-US" dirty="0" err="1" smtClean="0"/>
              <a:t>server.ribbon.ActiveConnectionsLimit</a:t>
            </a:r>
            <a:r>
              <a:rPr lang="en-US" dirty="0" smtClean="0"/>
              <a:t> to use NEXT property: niws.loadbalancer.availabilityFilteringRule.activeConnectionsLimit = 2147483647</a:t>
            </a:r>
          </a:p>
          <a:p>
            <a:r>
              <a:rPr lang="en-US" dirty="0" smtClean="0"/>
              <a:t>currency-conversion-service_1  | 2020-04-12 10:44:47.055  INFO [currency-conversion-service,1ec107bce197cc82,1ec107bce197cc82,false] 1 --- [nio-8100-exec-1] </a:t>
            </a:r>
            <a:r>
              <a:rPr lang="en-US" dirty="0" err="1" smtClean="0"/>
              <a:t>c.n.l.DynamicServerListLoadBalancer</a:t>
            </a:r>
            <a:r>
              <a:rPr lang="en-US" dirty="0" smtClean="0"/>
              <a:t>      : </a:t>
            </a:r>
            <a:r>
              <a:rPr lang="en-US" dirty="0" err="1" smtClean="0"/>
              <a:t>DynamicServerListLoadBalancer</a:t>
            </a:r>
            <a:r>
              <a:rPr lang="en-US" dirty="0" smtClean="0"/>
              <a:t> for client </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-gateway-server initialized: </a:t>
            </a:r>
            <a:r>
              <a:rPr lang="en-US" dirty="0" err="1" smtClean="0"/>
              <a:t>DynamicServerListLoadBalancer</a:t>
            </a:r>
            <a:r>
              <a:rPr lang="en-US" dirty="0" smtClean="0"/>
              <a:t>:{</a:t>
            </a:r>
            <a:r>
              <a:rPr lang="en-US" dirty="0" err="1" smtClean="0"/>
              <a:t>NFLoadBalancer:name</a:t>
            </a:r>
            <a:r>
              <a:rPr lang="en-US" dirty="0" smtClean="0"/>
              <a:t>=</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a:t>
            </a:r>
            <a:r>
              <a:rPr lang="en-US" dirty="0" err="1" smtClean="0"/>
              <a:t>server,current</a:t>
            </a:r>
            <a:r>
              <a:rPr lang="en-US" dirty="0" smtClean="0"/>
              <a:t> list of Servers=[c7fbd19cf471:8765],Load balancer stats=Zone stats: {</a:t>
            </a:r>
            <a:r>
              <a:rPr lang="en-US" dirty="0" err="1" smtClean="0"/>
              <a:t>defaultzone</a:t>
            </a:r>
            <a:r>
              <a:rPr lang="en-US" dirty="0" smtClean="0"/>
              <a:t>=[</a:t>
            </a:r>
            <a:r>
              <a:rPr lang="en-US" dirty="0" err="1" smtClean="0"/>
              <a:t>Zone:defaultzone</a:t>
            </a:r>
            <a:r>
              <a:rPr lang="en-US" dirty="0" smtClean="0"/>
              <a:t>;</a:t>
            </a:r>
          </a:p>
          <a:p>
            <a:r>
              <a:rPr lang="en-US" dirty="0" smtClean="0"/>
              <a:t>Instance count:1;       Active connections count: 0;    Circuit breaker tripped count: 0;       Active connections per server: 0.0;]</a:t>
            </a:r>
          </a:p>
          <a:p>
            <a:r>
              <a:rPr lang="en-US" dirty="0" smtClean="0"/>
              <a:t>currency-conversion-service_1  | },Server stats: [[Server:c7fbd19cf471:8765;    </a:t>
            </a:r>
            <a:r>
              <a:rPr lang="en-US" dirty="0" err="1" smtClean="0"/>
              <a:t>Zone:defaultZone</a:t>
            </a:r>
            <a:r>
              <a:rPr lang="en-US" dirty="0" smtClean="0"/>
              <a:t>;       Total Requests:0;       Successive connection failure:0;        Total blackout seconds:0;       Last connection </a:t>
            </a:r>
            <a:r>
              <a:rPr lang="en-US" dirty="0" err="1" smtClean="0"/>
              <a:t>made:Thu</a:t>
            </a:r>
            <a:r>
              <a:rPr lang="en-US" dirty="0" smtClean="0"/>
              <a:t> Jan 01 00:00:00 GMT 1970;      First connection made: Thu Jan 01 00:00:00 GMT 1970;    Active Connections:0;   total failure count in last (1000) msecs:0;     average </a:t>
            </a:r>
            <a:r>
              <a:rPr lang="en-US" dirty="0" err="1" smtClean="0"/>
              <a:t>resp</a:t>
            </a:r>
            <a:r>
              <a:rPr lang="en-US" dirty="0" smtClean="0"/>
              <a:t> time:0.0;  90 percentile </a:t>
            </a:r>
            <a:r>
              <a:rPr lang="en-US" dirty="0" err="1" smtClean="0"/>
              <a:t>resp</a:t>
            </a:r>
            <a:r>
              <a:rPr lang="en-US" dirty="0" smtClean="0"/>
              <a:t> time:0.0;    95 percentile </a:t>
            </a:r>
            <a:r>
              <a:rPr lang="en-US" dirty="0" err="1" smtClean="0"/>
              <a:t>resp</a:t>
            </a:r>
            <a:r>
              <a:rPr lang="en-US" dirty="0" smtClean="0"/>
              <a:t> time:0.0;    min </a:t>
            </a:r>
            <a:r>
              <a:rPr lang="en-US" dirty="0" err="1" smtClean="0"/>
              <a:t>resp</a:t>
            </a:r>
            <a:r>
              <a:rPr lang="en-US" dirty="0" smtClean="0"/>
              <a:t> time:0.0;      max </a:t>
            </a:r>
            <a:r>
              <a:rPr lang="en-US" dirty="0" err="1" smtClean="0"/>
              <a:t>resp</a:t>
            </a:r>
            <a:r>
              <a:rPr lang="en-US" dirty="0" smtClean="0"/>
              <a:t> time:0.0;      </a:t>
            </a:r>
            <a:r>
              <a:rPr lang="en-US" dirty="0" err="1" smtClean="0"/>
              <a:t>stddev</a:t>
            </a:r>
            <a:r>
              <a:rPr lang="en-US" dirty="0" smtClean="0"/>
              <a:t> </a:t>
            </a:r>
            <a:r>
              <a:rPr lang="en-US" dirty="0" err="1" smtClean="0"/>
              <a:t>resp</a:t>
            </a:r>
            <a:r>
              <a:rPr lang="en-US" dirty="0" smtClean="0"/>
              <a:t> time:0.0]</a:t>
            </a:r>
          </a:p>
          <a:p>
            <a:r>
              <a:rPr lang="en-US" dirty="0" smtClean="0"/>
              <a:t>currency-conversion-service_1  | ]}ServerList:org.springframework.cloud.netflix.ribbon.eureka.DomainExtractingServerList@42b5db92</a:t>
            </a:r>
          </a:p>
          <a:p>
            <a:r>
              <a:rPr lang="en-US" dirty="0" smtClean="0"/>
              <a:t>currency-conversion-service_1  | 2020-04-12 10:44:47.966  INFO [currency-conversion-service,,,] 1 --- [erListUpdater-0] </a:t>
            </a:r>
            <a:r>
              <a:rPr lang="en-US" dirty="0" err="1" smtClean="0"/>
              <a:t>c.netflix.config.ChainedDynamicProperty</a:t>
            </a:r>
            <a:r>
              <a:rPr lang="en-US" dirty="0" smtClean="0"/>
              <a:t>  : Flipping property: </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a:t>
            </a:r>
            <a:r>
              <a:rPr lang="en-US" dirty="0" err="1" smtClean="0"/>
              <a:t>server.ribbon.ActiveConnectionsLimit</a:t>
            </a:r>
            <a:r>
              <a:rPr lang="en-US" dirty="0" smtClean="0"/>
              <a:t> to use NEXT property: niws.loadbalancer.availabilityFilteringRule.activeConnectionsLimit = 2147483647</a:t>
            </a:r>
          </a:p>
          <a:p>
            <a:r>
              <a:rPr lang="en-US" dirty="0" smtClean="0"/>
              <a:t>zuul-api-gateway_1             | 2020-04-12 10:44:48.647  INFO [</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-gateway-server,,,] 1 --- [nio-8765-exec-1] </a:t>
            </a:r>
            <a:r>
              <a:rPr lang="en-US" dirty="0" err="1" smtClean="0"/>
              <a:t>o.a.c.c.C</a:t>
            </a:r>
            <a:r>
              <a:rPr lang="en-US" dirty="0" smtClean="0"/>
              <a:t>.[Tomcat].[localhost].[/]       : Initializing Spring </a:t>
            </a:r>
            <a:r>
              <a:rPr lang="en-US" dirty="0" err="1" smtClean="0"/>
              <a:t>DispatcherServlet</a:t>
            </a:r>
            <a:r>
              <a:rPr lang="en-US" dirty="0" smtClean="0"/>
              <a:t> '</a:t>
            </a:r>
            <a:r>
              <a:rPr lang="en-US" dirty="0" err="1" smtClean="0"/>
              <a:t>dispatcherServlet</a:t>
            </a:r>
            <a:r>
              <a:rPr lang="en-US" dirty="0" smtClean="0"/>
              <a:t>'</a:t>
            </a:r>
          </a:p>
          <a:p>
            <a:r>
              <a:rPr lang="en-US" dirty="0" smtClean="0"/>
              <a:t>zuul-api-gateway_1             | 2020-04-12 10:44:48.648  INFO [</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-gateway-server,,,] 1 --- [nio-8765-exec-1] </a:t>
            </a:r>
            <a:r>
              <a:rPr lang="en-US" dirty="0" err="1" smtClean="0"/>
              <a:t>o.s.web.servlet.DispatcherServlet</a:t>
            </a:r>
            <a:r>
              <a:rPr lang="en-US" dirty="0" smtClean="0"/>
              <a:t>        : Initializing Servlet '</a:t>
            </a:r>
            <a:r>
              <a:rPr lang="en-US" dirty="0" err="1" smtClean="0"/>
              <a:t>dispatcherServlet</a:t>
            </a:r>
            <a:r>
              <a:rPr lang="en-US" dirty="0" smtClean="0"/>
              <a:t>'</a:t>
            </a:r>
          </a:p>
          <a:p>
            <a:r>
              <a:rPr lang="en-US" dirty="0" smtClean="0"/>
              <a:t>zuul-api-gateway_1             | 2020-04-12 10:44:48.751  INFO [</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-gateway-server,,,] 1 --- [nio-8765-exec-1] </a:t>
            </a:r>
            <a:r>
              <a:rPr lang="en-US" dirty="0" err="1" smtClean="0"/>
              <a:t>o.s.web.servlet.DispatcherServlet</a:t>
            </a:r>
            <a:r>
              <a:rPr lang="en-US" dirty="0" smtClean="0"/>
              <a:t>        : Completed initialization in 102 </a:t>
            </a:r>
            <a:r>
              <a:rPr lang="en-US" dirty="0" err="1" smtClean="0"/>
              <a:t>ms</a:t>
            </a:r>
            <a:endParaRPr lang="en-US" dirty="0" smtClean="0"/>
          </a:p>
          <a:p>
            <a:r>
              <a:rPr lang="en-US" dirty="0" smtClean="0"/>
              <a:t>zuul-api-gateway_1             | 2020-04-12 10:44:49.464  INFO [netflix-zuul-api-gateway-server,1ec107bce197cc82,809feba4101dc16d,false] 1 --- [nio-8765-exec-1] </a:t>
            </a:r>
            <a:r>
              <a:rPr lang="en-US" dirty="0" err="1" smtClean="0"/>
              <a:t>c.i.m.n.ZuulLoggingFilter</a:t>
            </a:r>
            <a:r>
              <a:rPr lang="en-US" dirty="0" smtClean="0"/>
              <a:t>                : </a:t>
            </a:r>
            <a:r>
              <a:rPr lang="en-US" b="1" dirty="0" smtClean="0"/>
              <a:t>request -&gt; org.springframework.cloud.netflix.zuul.filters.pre.Servlet30RequestWrapper@1ecd5aa5 request </a:t>
            </a:r>
            <a:r>
              <a:rPr lang="en-US" b="1" dirty="0" err="1" smtClean="0"/>
              <a:t>uri</a:t>
            </a:r>
            <a:r>
              <a:rPr lang="en-US" b="1" dirty="0" smtClean="0"/>
              <a:t> -&gt; /currency-exchange-service/currency-exchange/from/USD/to/INR</a:t>
            </a:r>
          </a:p>
          <a:p>
            <a:r>
              <a:rPr lang="en-US" dirty="0" smtClean="0"/>
              <a:t>zuul-api-gateway_1             | 2020-04-12 10:44:50.748  INFO [netflix-zuul-api-gateway-server,1ec107bce197cc82,809feba4101dc16d,false] 1 --- [nio-8765-exec-1] </a:t>
            </a:r>
            <a:r>
              <a:rPr lang="en-US" dirty="0" err="1" smtClean="0"/>
              <a:t>c.netflix.config.ChainedDynamicProperty</a:t>
            </a:r>
            <a:r>
              <a:rPr lang="en-US" dirty="0" smtClean="0"/>
              <a:t>  : Flipping property: currency-exchange-</a:t>
            </a:r>
            <a:r>
              <a:rPr lang="en-US" dirty="0" err="1" smtClean="0"/>
              <a:t>service.ribbon.ActiveConnectionsLimit</a:t>
            </a:r>
            <a:r>
              <a:rPr lang="en-US" dirty="0" smtClean="0"/>
              <a:t> to use NEXT property: niws.loadbalancer.availabilityFilteringRule.activeConnectionsLimit = 2147483647</a:t>
            </a:r>
          </a:p>
          <a:p>
            <a:r>
              <a:rPr lang="en-US" dirty="0" smtClean="0"/>
              <a:t>zuul-api-gateway_1             | 2020-04-12 10:44:50.916  INFO [netflix-zuul-api-gateway-server,1ec107bce197cc82,809feba4101dc16d,false] 1 --- [nio-8765-exec-1] </a:t>
            </a:r>
            <a:r>
              <a:rPr lang="en-US" dirty="0" err="1" smtClean="0"/>
              <a:t>c.n.u.concurrent.ShutdownEnabledTimer</a:t>
            </a:r>
            <a:r>
              <a:rPr lang="en-US" dirty="0" smtClean="0"/>
              <a:t>    : Shutdown hook installed for: </a:t>
            </a:r>
            <a:r>
              <a:rPr lang="en-US" dirty="0" err="1" smtClean="0"/>
              <a:t>NFLoadBalancer</a:t>
            </a:r>
            <a:r>
              <a:rPr lang="en-US" dirty="0" smtClean="0"/>
              <a:t>-</a:t>
            </a:r>
            <a:r>
              <a:rPr lang="en-US" dirty="0" err="1" smtClean="0"/>
              <a:t>PingTimer</a:t>
            </a:r>
            <a:r>
              <a:rPr lang="en-US" dirty="0" smtClean="0"/>
              <a:t>-currency-exchange-service</a:t>
            </a:r>
          </a:p>
          <a:p>
            <a:r>
              <a:rPr lang="en-US" dirty="0" smtClean="0"/>
              <a:t>zuul-api-gateway_1             | 2020-04-12 10:44:50.925  INFO [netflix-zuul-api-gateway-server,1ec107bce197cc82,809feba4101dc16d,false] 1 --- [nio-8765-exec-1] </a:t>
            </a:r>
            <a:r>
              <a:rPr lang="en-US" dirty="0" err="1" smtClean="0"/>
              <a:t>c.netflix.loadbalancer.BaseLoadBalancer</a:t>
            </a:r>
            <a:r>
              <a:rPr lang="en-US" dirty="0" smtClean="0"/>
              <a:t>  : Client: currency-exchange-service instantiated a </a:t>
            </a:r>
            <a:r>
              <a:rPr lang="en-US" dirty="0" err="1" smtClean="0"/>
              <a:t>LoadBalancer</a:t>
            </a:r>
            <a:r>
              <a:rPr lang="en-US" dirty="0" smtClean="0"/>
              <a:t>: </a:t>
            </a:r>
            <a:r>
              <a:rPr lang="en-US" dirty="0" err="1" smtClean="0"/>
              <a:t>DynamicServerListLoadBalancer</a:t>
            </a:r>
            <a:r>
              <a:rPr lang="en-US" dirty="0" smtClean="0"/>
              <a:t>:{</a:t>
            </a:r>
            <a:r>
              <a:rPr lang="en-US" dirty="0" err="1" smtClean="0"/>
              <a:t>NFLoadBalancer:name</a:t>
            </a:r>
            <a:r>
              <a:rPr lang="en-US" dirty="0" smtClean="0"/>
              <a:t>=currency-exchange-</a:t>
            </a:r>
            <a:r>
              <a:rPr lang="en-US" dirty="0" err="1" smtClean="0"/>
              <a:t>service,current</a:t>
            </a:r>
            <a:r>
              <a:rPr lang="en-US" dirty="0" smtClean="0"/>
              <a:t> list of Servers=[],Load balancer stats=Zone stats: {},Server stats: []}</a:t>
            </a:r>
            <a:r>
              <a:rPr lang="en-US" dirty="0" err="1" smtClean="0"/>
              <a:t>ServerList:null</a:t>
            </a:r>
            <a:endParaRPr lang="en-US" dirty="0" smtClean="0"/>
          </a:p>
          <a:p>
            <a:r>
              <a:rPr lang="en-US" dirty="0" smtClean="0"/>
              <a:t>zuul-api-gateway_1             | 2020-04-12 10:44:50.960  INFO [netflix-zuul-api-gateway-server,1ec107bce197cc82,809feba4101dc16d,false] 1 --- [nio-8765-exec-1] </a:t>
            </a:r>
            <a:r>
              <a:rPr lang="en-US" dirty="0" err="1" smtClean="0"/>
              <a:t>c.n.l.DynamicServerListLoadBalancer</a:t>
            </a:r>
            <a:r>
              <a:rPr lang="en-US" dirty="0" smtClean="0"/>
              <a:t>      : Using </a:t>
            </a:r>
            <a:r>
              <a:rPr lang="en-US" dirty="0" err="1" smtClean="0"/>
              <a:t>serverListUpdater</a:t>
            </a:r>
            <a:r>
              <a:rPr lang="en-US" dirty="0" smtClean="0"/>
              <a:t> </a:t>
            </a:r>
            <a:r>
              <a:rPr lang="en-US" dirty="0" err="1" smtClean="0"/>
              <a:t>PollingServerListUpdater</a:t>
            </a:r>
            <a:endParaRPr lang="en-US" dirty="0" smtClean="0"/>
          </a:p>
          <a:p>
            <a:r>
              <a:rPr lang="en-US" dirty="0" smtClean="0"/>
              <a:t>zuul-api-gateway_1             | 2020-04-12 10:44:51.075  INFO [netflix-zuul-api-gateway-server,1ec107bce197cc82,809feba4101dc16d,false] 1 --- [nio-8765-exec-1] </a:t>
            </a:r>
            <a:r>
              <a:rPr lang="en-US" dirty="0" err="1" smtClean="0"/>
              <a:t>c.netflix.config.ChainedDynamicProperty</a:t>
            </a:r>
            <a:r>
              <a:rPr lang="en-US" dirty="0" smtClean="0"/>
              <a:t>  : Flipping property: currency-exchange-</a:t>
            </a:r>
            <a:r>
              <a:rPr lang="en-US" dirty="0" err="1" smtClean="0"/>
              <a:t>service.ribbon.ActiveConnectionsLimit</a:t>
            </a:r>
            <a:r>
              <a:rPr lang="en-US" dirty="0" smtClean="0"/>
              <a:t> to use NEXT property: niws.loadbalancer.availabilityFilteringRule.activeConnectionsLimit = 2147483647</a:t>
            </a:r>
          </a:p>
          <a:p>
            <a:r>
              <a:rPr lang="en-US" dirty="0" smtClean="0"/>
              <a:t>zuul-api-gateway_1             | 2020-04-12 10:44:51.080  INFO [netflix-zuul-api-gateway-server,1ec107bce197cc82,809feba4101dc16d,false] 1 --- [nio-8765-exec-1] </a:t>
            </a:r>
            <a:r>
              <a:rPr lang="en-US" dirty="0" err="1" smtClean="0"/>
              <a:t>c.n.l.DynamicServerListLoadBalancer</a:t>
            </a:r>
            <a:r>
              <a:rPr lang="en-US" dirty="0" smtClean="0"/>
              <a:t>      : </a:t>
            </a:r>
            <a:r>
              <a:rPr lang="en-US" dirty="0" err="1" smtClean="0"/>
              <a:t>DynamicServerListLoadBalancer</a:t>
            </a:r>
            <a:r>
              <a:rPr lang="en-US" dirty="0" smtClean="0"/>
              <a:t> for client currency-exchange-service initialized: </a:t>
            </a:r>
            <a:r>
              <a:rPr lang="en-US" dirty="0" err="1" smtClean="0"/>
              <a:t>DynamicServerListLoadBalancer</a:t>
            </a:r>
            <a:r>
              <a:rPr lang="en-US" dirty="0" smtClean="0"/>
              <a:t>:{</a:t>
            </a:r>
            <a:r>
              <a:rPr lang="en-US" dirty="0" err="1" smtClean="0"/>
              <a:t>NFLoadBalancer:name</a:t>
            </a:r>
            <a:r>
              <a:rPr lang="en-US" dirty="0" smtClean="0"/>
              <a:t>=currency-exchange-</a:t>
            </a:r>
            <a:r>
              <a:rPr lang="en-US" dirty="0" err="1" smtClean="0"/>
              <a:t>service,current</a:t>
            </a:r>
            <a:r>
              <a:rPr lang="en-US" dirty="0" smtClean="0"/>
              <a:t> list of Servers=[38a952b8b8fa:8000],Load balancer stats=Zone stats: {</a:t>
            </a:r>
            <a:r>
              <a:rPr lang="en-US" dirty="0" err="1" smtClean="0"/>
              <a:t>defaultzone</a:t>
            </a:r>
            <a:r>
              <a:rPr lang="en-US" dirty="0" smtClean="0"/>
              <a:t>=[</a:t>
            </a:r>
            <a:r>
              <a:rPr lang="en-US" dirty="0" err="1" smtClean="0"/>
              <a:t>Zone:defaultzone</a:t>
            </a:r>
            <a:r>
              <a:rPr lang="en-US" dirty="0" smtClean="0"/>
              <a:t>;    Instance count:1;       Active connections count: 0;    Circuit breaker tripped count: 0;       Active connections per server: 0.0;]</a:t>
            </a:r>
          </a:p>
          <a:p>
            <a:r>
              <a:rPr lang="en-US" dirty="0" smtClean="0"/>
              <a:t>zuul-api-gateway_1             | },Server stats: [[Server:38a952b8b8fa:8000;    </a:t>
            </a:r>
            <a:r>
              <a:rPr lang="en-US" dirty="0" err="1" smtClean="0"/>
              <a:t>Zone:defaultZone</a:t>
            </a:r>
            <a:r>
              <a:rPr lang="en-US" dirty="0" smtClean="0"/>
              <a:t>;       Total Requests:0;       Successive connection failure:0;        Total blackout seconds:0;       Last connection </a:t>
            </a:r>
            <a:r>
              <a:rPr lang="en-US" dirty="0" err="1" smtClean="0"/>
              <a:t>made:Thu</a:t>
            </a:r>
            <a:r>
              <a:rPr lang="en-US" dirty="0" smtClean="0"/>
              <a:t> Jan 01 00:00:00 GMT 1970;      First connection made: Thu Jan 01 00:00:00 GMT 1970;    Active Connections:0;   total failure count in last (1000) msecs:0;     average </a:t>
            </a:r>
            <a:r>
              <a:rPr lang="en-US" dirty="0" err="1" smtClean="0"/>
              <a:t>resp</a:t>
            </a:r>
            <a:r>
              <a:rPr lang="en-US" dirty="0" smtClean="0"/>
              <a:t> time:0.0;  90 percentile </a:t>
            </a:r>
            <a:r>
              <a:rPr lang="en-US" dirty="0" err="1" smtClean="0"/>
              <a:t>resp</a:t>
            </a:r>
            <a:r>
              <a:rPr lang="en-US" dirty="0" smtClean="0"/>
              <a:t> time:0.0;    95 percentile </a:t>
            </a:r>
            <a:r>
              <a:rPr lang="en-US" dirty="0" err="1" smtClean="0"/>
              <a:t>resp</a:t>
            </a:r>
            <a:r>
              <a:rPr lang="en-US" dirty="0" smtClean="0"/>
              <a:t> time:0.0;    min </a:t>
            </a:r>
            <a:r>
              <a:rPr lang="en-US" dirty="0" err="1" smtClean="0"/>
              <a:t>resp</a:t>
            </a:r>
            <a:r>
              <a:rPr lang="en-US" dirty="0" smtClean="0"/>
              <a:t> time:0.0;      max </a:t>
            </a:r>
            <a:r>
              <a:rPr lang="en-US" dirty="0" err="1" smtClean="0"/>
              <a:t>resp</a:t>
            </a:r>
            <a:r>
              <a:rPr lang="en-US" dirty="0" smtClean="0"/>
              <a:t> time:0.0;      </a:t>
            </a:r>
            <a:r>
              <a:rPr lang="en-US" dirty="0" err="1" smtClean="0"/>
              <a:t>stddev</a:t>
            </a:r>
            <a:r>
              <a:rPr lang="en-US" dirty="0" smtClean="0"/>
              <a:t> </a:t>
            </a:r>
            <a:r>
              <a:rPr lang="en-US" dirty="0" err="1" smtClean="0"/>
              <a:t>resp</a:t>
            </a:r>
            <a:r>
              <a:rPr lang="en-US" dirty="0" smtClean="0"/>
              <a:t> time:0.0]</a:t>
            </a:r>
          </a:p>
          <a:p>
            <a:r>
              <a:rPr lang="en-US" dirty="0" smtClean="0"/>
              <a:t>zuul-api-gateway_1             | ]}ServerList:org.springframework.cloud.netflix.ribbon.eureka.DomainExtractingServerList@335f615c</a:t>
            </a:r>
          </a:p>
          <a:p>
            <a:r>
              <a:rPr lang="en-US" dirty="0" smtClean="0"/>
              <a:t>zuul-api-gateway_1             | 2020-04-12 10:44:51.973  INFO [</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-gateway-server,,,] 1 --- [erListUpdater-0] </a:t>
            </a:r>
            <a:r>
              <a:rPr lang="en-US" dirty="0" err="1" smtClean="0"/>
              <a:t>c.netflix.config.ChainedDynamicProperty</a:t>
            </a:r>
            <a:r>
              <a:rPr lang="en-US" dirty="0" smtClean="0"/>
              <a:t>  : Flipping property: currency-exchange-</a:t>
            </a:r>
            <a:r>
              <a:rPr lang="en-US" dirty="0" err="1" smtClean="0"/>
              <a:t>service.ribbon.ActiveConnectionsLimit</a:t>
            </a:r>
            <a:r>
              <a:rPr lang="en-US" dirty="0" smtClean="0"/>
              <a:t> to use NEXT property: niws.loadbalancer.availabilityFilteringRule.activeConnectionsLimit = 2147483647</a:t>
            </a:r>
          </a:p>
          <a:p>
            <a:r>
              <a:rPr lang="en-US" dirty="0" smtClean="0"/>
              <a:t>currency-exchange-service_1    | 2020-04-12 10:44:55.203  INFO [currency-exchange-service,,,] 1 --- [nio-8000-exec-1] </a:t>
            </a:r>
            <a:r>
              <a:rPr lang="en-US" dirty="0" err="1" smtClean="0"/>
              <a:t>o.a.c.c.C</a:t>
            </a:r>
            <a:r>
              <a:rPr lang="en-US" dirty="0" smtClean="0"/>
              <a:t>.[Tomcat].[localhost].[/]       : Initializing Spring </a:t>
            </a:r>
            <a:r>
              <a:rPr lang="en-US" dirty="0" err="1" smtClean="0"/>
              <a:t>DispatcherServlet</a:t>
            </a:r>
            <a:r>
              <a:rPr lang="en-US" dirty="0" smtClean="0"/>
              <a:t> '</a:t>
            </a:r>
            <a:r>
              <a:rPr lang="en-US" dirty="0" err="1" smtClean="0"/>
              <a:t>dispatcherServlet</a:t>
            </a:r>
            <a:r>
              <a:rPr lang="en-US" dirty="0" smtClean="0"/>
              <a:t>'</a:t>
            </a:r>
          </a:p>
          <a:p>
            <a:r>
              <a:rPr lang="en-US" dirty="0" smtClean="0"/>
              <a:t>currency-exchange-service_1    | 2020-04-12 10:44:55.204  INFO [currency-exchange-service,,,] 1 --- [nio-8000-exec-1] </a:t>
            </a:r>
            <a:r>
              <a:rPr lang="en-US" dirty="0" err="1" smtClean="0"/>
              <a:t>o.s.web.servlet.DispatcherServlet</a:t>
            </a:r>
            <a:r>
              <a:rPr lang="en-US" dirty="0" smtClean="0"/>
              <a:t>        : Initializing Servlet '</a:t>
            </a:r>
            <a:r>
              <a:rPr lang="en-US" dirty="0" err="1" smtClean="0"/>
              <a:t>dispatcherServlet</a:t>
            </a:r>
            <a:r>
              <a:rPr lang="en-US" dirty="0" smtClean="0"/>
              <a:t>'</a:t>
            </a:r>
          </a:p>
          <a:p>
            <a:r>
              <a:rPr lang="en-US" dirty="0" smtClean="0"/>
              <a:t>currency-exchange-service_1    | 2020-04-12 10:44:55.447  INFO [currency-exchange-service,,,] 1 --- [nio-8000-exec-1] </a:t>
            </a:r>
            <a:r>
              <a:rPr lang="en-US" dirty="0" err="1" smtClean="0"/>
              <a:t>o.s.web.servlet.DispatcherServlet</a:t>
            </a:r>
            <a:r>
              <a:rPr lang="en-US" dirty="0" smtClean="0"/>
              <a:t>        : Completed initialization in 242 </a:t>
            </a:r>
            <a:r>
              <a:rPr lang="en-US" dirty="0" err="1" smtClean="0"/>
              <a:t>ms</a:t>
            </a:r>
            <a:endParaRPr lang="en-US" dirty="0" smtClean="0"/>
          </a:p>
          <a:p>
            <a:r>
              <a:rPr lang="en-US" dirty="0" smtClean="0"/>
              <a:t>currency-exchange-service_1    | 2020-04-12 10:45:00.778  INFO [currency-exchange-service,1ec107bce197cc82,b7984aca2a56ce50,false] 1 --- [nio-8000-exec-1] </a:t>
            </a:r>
            <a:r>
              <a:rPr lang="en-US" dirty="0" err="1" smtClean="0"/>
              <a:t>c.i.m.c.r.CurrencyExchangeController</a:t>
            </a:r>
            <a:r>
              <a:rPr lang="en-US" dirty="0" smtClean="0"/>
              <a:t>     : Header 'x-b3-spanid' = b7984aca2a56ce50</a:t>
            </a:r>
          </a:p>
          <a:p>
            <a:r>
              <a:rPr lang="en-US" dirty="0" smtClean="0"/>
              <a:t>currency-exchange-service_1    | 2020-04-12 10:45:00.778  INFO [currency-exchange-service,1ec107bce197cc82,b7984aca2a56ce50,false] 1 --- [nio-8000-exec-1] </a:t>
            </a:r>
            <a:r>
              <a:rPr lang="en-US" dirty="0" err="1" smtClean="0"/>
              <a:t>c.i.m.c.r.CurrencyExchangeController</a:t>
            </a:r>
            <a:r>
              <a:rPr lang="en-US" dirty="0" smtClean="0"/>
              <a:t>     : Header 'x-b3-parentspanid' = 809feba4101dc16d</a:t>
            </a:r>
          </a:p>
          <a:p>
            <a:r>
              <a:rPr lang="en-US" dirty="0" smtClean="0"/>
              <a:t>currency-exchange-service_1    | 2020-04-12 10:45:00.778  INFO [currency-exchange-service,1ec107bce197cc82,b7984aca2a56ce50,false] 1 --- [nio-8000-exec-1] </a:t>
            </a:r>
            <a:r>
              <a:rPr lang="en-US" dirty="0" err="1" smtClean="0"/>
              <a:t>c.i.m.c.r.CurrencyExchangeController</a:t>
            </a:r>
            <a:r>
              <a:rPr lang="en-US" dirty="0" smtClean="0"/>
              <a:t>     : Header 'x-b3-sampled' = 0</a:t>
            </a:r>
          </a:p>
          <a:p>
            <a:r>
              <a:rPr lang="en-US" dirty="0" smtClean="0"/>
              <a:t>currency-exchange-service_1    | 2020-04-12 10:45:00.779  INFO [currency-exchange-service,1ec107bce197cc82,b7984aca2a56ce50,false] 1 --- [nio-8000-exec-1] </a:t>
            </a:r>
            <a:r>
              <a:rPr lang="en-US" dirty="0" err="1" smtClean="0"/>
              <a:t>c.i.m.c.r.CurrencyExchangeController</a:t>
            </a:r>
            <a:r>
              <a:rPr lang="en-US" dirty="0" smtClean="0"/>
              <a:t>     : Header 'x-b3-traceid' = 1ec107bce197cc82</a:t>
            </a:r>
          </a:p>
          <a:p>
            <a:r>
              <a:rPr lang="en-US" dirty="0" smtClean="0"/>
              <a:t>currency-exchange-service_1    | 2020-04-12 10:45:00.779  INFO [currency-exchange-service,1ec107bce197cc82,b7984aca2a56ce50,false] 1 --- [nio-8000-exec-1] </a:t>
            </a:r>
            <a:r>
              <a:rPr lang="en-US" dirty="0" err="1" smtClean="0"/>
              <a:t>c.i.m.c.r.CurrencyExchangeController</a:t>
            </a:r>
            <a:r>
              <a:rPr lang="en-US" dirty="0" smtClean="0"/>
              <a:t>     : Header 'accept' = */*</a:t>
            </a:r>
          </a:p>
          <a:p>
            <a:r>
              <a:rPr lang="en-US" dirty="0" smtClean="0"/>
              <a:t>currency-exchange-service_1    | 2020-04-12 10:45:00.780  INFO [currency-exchange-service,1ec107bce197cc82,b7984aca2a56ce50,false] 1 --- [nio-8000-exec-1] </a:t>
            </a:r>
            <a:r>
              <a:rPr lang="en-US" dirty="0" err="1" smtClean="0"/>
              <a:t>c.i.m.c.r.CurrencyExchangeController</a:t>
            </a:r>
            <a:r>
              <a:rPr lang="en-US" dirty="0" smtClean="0"/>
              <a:t>     : Header 'user-agent' = Java/1.8.0_212</a:t>
            </a:r>
          </a:p>
          <a:p>
            <a:r>
              <a:rPr lang="en-US" dirty="0" smtClean="0"/>
              <a:t>currency-exchange-service_1    | 2020-04-12 10:45:00.780  INFO [currency-exchange-service,1ec107bce197cc82,b7984aca2a56ce50,false] 1 --- [nio-8000-exec-1] </a:t>
            </a:r>
            <a:r>
              <a:rPr lang="en-US" dirty="0" err="1" smtClean="0"/>
              <a:t>c.i.m.c.r.CurrencyExchangeController</a:t>
            </a:r>
            <a:r>
              <a:rPr lang="en-US" dirty="0" smtClean="0"/>
              <a:t>     : Header 'x-forwarded-host' = c7fbd19cf471:8765</a:t>
            </a:r>
          </a:p>
          <a:p>
            <a:r>
              <a:rPr lang="en-US" dirty="0" smtClean="0"/>
              <a:t>currency-exchange-service_1    | 2020-04-12 10:45:00.781  INFO [currency-exchange-service,1ec107bce197cc82,b7984aca2a56ce50,false] 1 --- [nio-8000-exec-1] </a:t>
            </a:r>
            <a:r>
              <a:rPr lang="en-US" dirty="0" err="1" smtClean="0"/>
              <a:t>c.i.m.c.r.CurrencyExchangeController</a:t>
            </a:r>
            <a:r>
              <a:rPr lang="en-US" dirty="0" smtClean="0"/>
              <a:t>     : Header 'x-forwarded-proto' = http</a:t>
            </a:r>
          </a:p>
          <a:p>
            <a:r>
              <a:rPr lang="en-US" dirty="0" smtClean="0"/>
              <a:t>currency-exchange-service_1    | 2020-04-12 10:45:00.782  INFO [currency-exchange-service,1ec107bce197cc82,b7984aca2a56ce50,false] 1 --- [nio-8000-exec-1] </a:t>
            </a:r>
            <a:r>
              <a:rPr lang="en-US" dirty="0" err="1" smtClean="0"/>
              <a:t>c.i.m.c.r.CurrencyExchangeController</a:t>
            </a:r>
            <a:r>
              <a:rPr lang="en-US" dirty="0" smtClean="0"/>
              <a:t>     : Header 'x-forwarded-prefix' = /currency-exchange-service</a:t>
            </a:r>
          </a:p>
          <a:p>
            <a:r>
              <a:rPr lang="en-US" dirty="0" smtClean="0"/>
              <a:t>currency-exchange-service_1    | 2020-04-12 10:45:00.782  INFO [currency-exchange-service,1ec107bce197cc82,b7984aca2a56ce50,false] 1 --- [nio-8000-exec-1] </a:t>
            </a:r>
            <a:r>
              <a:rPr lang="en-US" dirty="0" err="1" smtClean="0"/>
              <a:t>c.i.m.c.r.CurrencyExchangeController</a:t>
            </a:r>
            <a:r>
              <a:rPr lang="en-US" dirty="0" smtClean="0"/>
              <a:t>     : Header 'x-forwarded-port' = 8765</a:t>
            </a:r>
          </a:p>
          <a:p>
            <a:r>
              <a:rPr lang="en-US" dirty="0" smtClean="0"/>
              <a:t>currency-exchange-service_1    | 2020-04-12 10:45:00.783  INFO [currency-exchange-service,1ec107bce197cc82,b7984aca2a56ce50,false] 1 --- [nio-8000-exec-1] </a:t>
            </a:r>
            <a:r>
              <a:rPr lang="en-US" dirty="0" err="1" smtClean="0"/>
              <a:t>c.i.m.c.r.CurrencyExchangeController</a:t>
            </a:r>
            <a:r>
              <a:rPr lang="en-US" dirty="0" smtClean="0"/>
              <a:t>     : Header 'x-forwarded-for' = 172.22.0.5</a:t>
            </a:r>
          </a:p>
          <a:p>
            <a:r>
              <a:rPr lang="en-US" dirty="0" smtClean="0"/>
              <a:t>currency-exchange-service_1    | 2020-04-12 10:45:00.783  INFO [currency-exchange-service,1ec107bce197cc82,b7984aca2a56ce50,false] 1 --- [nio-8000-exec-1] </a:t>
            </a:r>
            <a:r>
              <a:rPr lang="en-US" dirty="0" err="1" smtClean="0"/>
              <a:t>c.i.m.c.r.CurrencyExchangeController</a:t>
            </a:r>
            <a:r>
              <a:rPr lang="en-US" dirty="0" smtClean="0"/>
              <a:t>     : Header 'accept-encoding' = </a:t>
            </a:r>
            <a:r>
              <a:rPr lang="en-US" dirty="0" err="1" smtClean="0"/>
              <a:t>gzip</a:t>
            </a:r>
            <a:endParaRPr lang="en-US" dirty="0" smtClean="0"/>
          </a:p>
          <a:p>
            <a:r>
              <a:rPr lang="en-US" dirty="0" smtClean="0"/>
              <a:t>currency-exchange-service_1    | 2020-04-12 10:45:00.784  INFO [currency-exchange-service,1ec107bce197cc82,b7984aca2a56ce50,false] 1 --- [nio-8000-exec-1] </a:t>
            </a:r>
            <a:r>
              <a:rPr lang="en-US" dirty="0" err="1" smtClean="0"/>
              <a:t>c.i.m.c.r.CurrencyExchangeController</a:t>
            </a:r>
            <a:r>
              <a:rPr lang="en-US" dirty="0" smtClean="0"/>
              <a:t>     : Header 'content-length' = 0</a:t>
            </a:r>
          </a:p>
          <a:p>
            <a:r>
              <a:rPr lang="en-US" dirty="0" smtClean="0"/>
              <a:t>currency-exchange-service_1    | 2020-04-12 10:45:00.784  INFO [currency-exchange-service,1ec107bce197cc82,b7984aca2a56ce50,false] 1 --- [nio-8000-exec-1] </a:t>
            </a:r>
            <a:r>
              <a:rPr lang="en-US" dirty="0" err="1" smtClean="0"/>
              <a:t>c.i.m.c.r.CurrencyExchangeController</a:t>
            </a:r>
            <a:r>
              <a:rPr lang="en-US" dirty="0" smtClean="0"/>
              <a:t>     : Header 'host' = 38a952b8b8fa:8000</a:t>
            </a:r>
          </a:p>
          <a:p>
            <a:r>
              <a:rPr lang="en-US" dirty="0" smtClean="0"/>
              <a:t>currency-exchange-service_1    | 2020-04-12 10:45:00.785  INFO [currency-exchange-service,1ec107bce197cc82,b7984aca2a56ce50,false] 1 --- [nio-8000-exec-1] </a:t>
            </a:r>
            <a:r>
              <a:rPr lang="en-US" dirty="0" err="1" smtClean="0"/>
              <a:t>c.i.m.c.r.CurrencyExchangeController</a:t>
            </a:r>
            <a:r>
              <a:rPr lang="en-US" dirty="0" smtClean="0"/>
              <a:t>     : Header 'connection' = Keep-Alive</a:t>
            </a:r>
          </a:p>
          <a:p>
            <a:r>
              <a:rPr lang="en-US" dirty="0" smtClean="0"/>
              <a:t>currency-exchange-service_1    | 2020-04-12 10:45:03.263  INFO [currency-exchange-service,1ec107bce197cc82,b7984aca2a56ce50,false] 1 --- [nio-8000-exec-1] </a:t>
            </a:r>
            <a:r>
              <a:rPr lang="en-US" dirty="0" err="1" smtClean="0"/>
              <a:t>o.h.h.i.QueryTranslatorFactoryInitiator</a:t>
            </a:r>
            <a:r>
              <a:rPr lang="en-US" dirty="0" smtClean="0"/>
              <a:t>  : HHH000397: Using </a:t>
            </a:r>
            <a:r>
              <a:rPr lang="en-US" dirty="0" err="1" smtClean="0"/>
              <a:t>ASTQueryTranslatorFactory</a:t>
            </a:r>
            <a:endParaRPr lang="en-US" dirty="0" smtClean="0"/>
          </a:p>
          <a:p>
            <a:r>
              <a:rPr lang="en-US" dirty="0" smtClean="0"/>
              <a:t>currency-exchange-service_1    | Hibernate: select exchangeva0_.id as id1_0_, exchangeva0_.conversion_multiple as conversi2_0_, exchangeva0_.currency_from as currency3_0_, exchangeva0_.currency_to as currency4_0_ from </a:t>
            </a:r>
            <a:r>
              <a:rPr lang="en-US" dirty="0" err="1" smtClean="0"/>
              <a:t>exchange_value</a:t>
            </a:r>
            <a:r>
              <a:rPr lang="en-US" dirty="0" smtClean="0"/>
              <a:t> exchangeva0_ where exchangeva0_.currency_from=? and exchangeva0_.currency_to=?</a:t>
            </a:r>
          </a:p>
          <a:p>
            <a:r>
              <a:rPr lang="en-US" dirty="0" smtClean="0"/>
              <a:t>currency-exchange-service_1    | 2020-04-12 10:45:08.326  INFO [currency-exchange-service,1ec107bce197cc82,b7984aca2a56ce50,false] 1 --- [nio-8000-exec-1] </a:t>
            </a:r>
            <a:r>
              <a:rPr lang="en-US" dirty="0" err="1" smtClean="0"/>
              <a:t>c.i.m.c.r.CurrencyExchangeController</a:t>
            </a:r>
            <a:r>
              <a:rPr lang="en-US" dirty="0" smtClean="0"/>
              <a:t>     : USD INR com.in28minutes.microservices.currencyexchangeservice.resource.ExchangeValue@601b0513</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32</a:t>
            </a:fld>
            <a:endParaRPr lang="en-US"/>
          </a:p>
        </p:txBody>
      </p:sp>
    </p:spTree>
    <p:extLst>
      <p:ext uri="{BB962C8B-B14F-4D97-AF65-F5344CB8AC3E}">
        <p14:creationId xmlns:p14="http://schemas.microsoft.com/office/powerpoint/2010/main" val="3161814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Docker uses a client-server architecture. The Docker </a:t>
            </a:r>
            <a:r>
              <a:rPr lang="en-US" sz="1200" b="0" i="1" kern="1200" dirty="0" smtClean="0">
                <a:solidFill>
                  <a:schemeClr val="tx1"/>
                </a:solidFill>
                <a:effectLst/>
                <a:latin typeface="+mn-lt"/>
                <a:ea typeface="+mn-ea"/>
                <a:cs typeface="+mn-cs"/>
              </a:rPr>
              <a:t>client</a:t>
            </a:r>
            <a:r>
              <a:rPr lang="en-US" sz="1200" b="0" i="0" kern="1200" dirty="0" smtClean="0">
                <a:solidFill>
                  <a:schemeClr val="tx1"/>
                </a:solidFill>
                <a:effectLst/>
                <a:latin typeface="+mn-lt"/>
                <a:ea typeface="+mn-ea"/>
                <a:cs typeface="+mn-cs"/>
              </a:rPr>
              <a:t> talks to the Docker </a:t>
            </a:r>
            <a:r>
              <a:rPr lang="en-US" sz="1200" b="0" i="1" kern="1200" dirty="0" smtClean="0">
                <a:solidFill>
                  <a:schemeClr val="tx1"/>
                </a:solidFill>
                <a:effectLst/>
                <a:latin typeface="+mn-lt"/>
                <a:ea typeface="+mn-ea"/>
                <a:cs typeface="+mn-cs"/>
              </a:rPr>
              <a:t>daemon</a:t>
            </a:r>
            <a:r>
              <a:rPr lang="en-US" sz="1200" b="0" i="0" kern="1200" dirty="0" smtClean="0">
                <a:solidFill>
                  <a:schemeClr val="tx1"/>
                </a:solidFill>
                <a:effectLst/>
                <a:latin typeface="+mn-lt"/>
                <a:ea typeface="+mn-ea"/>
                <a:cs typeface="+mn-cs"/>
              </a:rPr>
              <a:t>, which does the heavy lifting of building, running, and distributing your Docker containers. The Docker client and daemon </a:t>
            </a:r>
            <a:r>
              <a:rPr lang="en-US" sz="1200" b="0" i="1" kern="1200" dirty="0" smtClean="0">
                <a:solidFill>
                  <a:schemeClr val="tx1"/>
                </a:solidFill>
                <a:effectLst/>
                <a:latin typeface="+mn-lt"/>
                <a:ea typeface="+mn-ea"/>
                <a:cs typeface="+mn-cs"/>
              </a:rPr>
              <a:t>can</a:t>
            </a:r>
            <a:r>
              <a:rPr lang="en-US" sz="1200" b="0" i="0" kern="1200" dirty="0" smtClean="0">
                <a:solidFill>
                  <a:schemeClr val="tx1"/>
                </a:solidFill>
                <a:effectLst/>
                <a:latin typeface="+mn-lt"/>
                <a:ea typeface="+mn-ea"/>
                <a:cs typeface="+mn-cs"/>
              </a:rPr>
              <a:t> run on the same system, or you can connect a Docker client to a remote Docker daemon. The Docker client and daemon communicate using a REST API, over UNIX sockets or a network interface.</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2</a:t>
            </a:fld>
            <a:endParaRPr lang="en-US"/>
          </a:p>
        </p:txBody>
      </p:sp>
    </p:spTree>
    <p:extLst>
      <p:ext uri="{BB962C8B-B14F-4D97-AF65-F5344CB8AC3E}">
        <p14:creationId xmlns:p14="http://schemas.microsoft.com/office/powerpoint/2010/main" val="442476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currency-conversion-service_1  | 2020-04-13 07:12:07.538  INFO [currency-conversion-service,,,] 1 --- [nio-8100-exec-1] </a:t>
            </a:r>
            <a:r>
              <a:rPr lang="en-US" dirty="0" err="1" smtClean="0"/>
              <a:t>o.a.c.c.C</a:t>
            </a:r>
            <a:r>
              <a:rPr lang="en-US" dirty="0" smtClean="0"/>
              <a:t>.[Tomcat].[localhost].[/]       : Initializing Spring </a:t>
            </a:r>
            <a:r>
              <a:rPr lang="en-US" dirty="0" err="1" smtClean="0"/>
              <a:t>DispatcherServlet</a:t>
            </a:r>
            <a:r>
              <a:rPr lang="en-US" dirty="0" smtClean="0"/>
              <a:t> '</a:t>
            </a:r>
            <a:r>
              <a:rPr lang="en-US" dirty="0" err="1" smtClean="0"/>
              <a:t>dispatcherServlet</a:t>
            </a:r>
            <a:r>
              <a:rPr lang="en-US" dirty="0" smtClean="0"/>
              <a:t>'</a:t>
            </a:r>
          </a:p>
          <a:p>
            <a:r>
              <a:rPr lang="en-US" dirty="0" smtClean="0"/>
              <a:t>currency-conversion-service_1  | 2020-04-13 07:12:07.538  INFO [currency-conversion-service,,,] 1 --- [nio-8100-exec-1] </a:t>
            </a:r>
            <a:r>
              <a:rPr lang="en-US" dirty="0" err="1" smtClean="0"/>
              <a:t>o.s.web.servlet.DispatcherServlet</a:t>
            </a:r>
            <a:r>
              <a:rPr lang="en-US" dirty="0" smtClean="0"/>
              <a:t>        : Initializing Servlet '</a:t>
            </a:r>
            <a:r>
              <a:rPr lang="en-US" dirty="0" err="1" smtClean="0"/>
              <a:t>dispatcherServlet</a:t>
            </a:r>
            <a:r>
              <a:rPr lang="en-US" dirty="0" smtClean="0"/>
              <a:t>'</a:t>
            </a:r>
          </a:p>
          <a:p>
            <a:r>
              <a:rPr lang="en-US" dirty="0" smtClean="0"/>
              <a:t>currency-conversion-service_1  | 2020-04-13 07:12:07.653  INFO [currency-conversion-service,,,] 1 --- [nio-8100-exec-1] </a:t>
            </a:r>
            <a:r>
              <a:rPr lang="en-US" dirty="0" err="1" smtClean="0"/>
              <a:t>o.s.web.servlet.DispatcherServlet</a:t>
            </a:r>
            <a:r>
              <a:rPr lang="en-US" dirty="0" smtClean="0"/>
              <a:t>        : Completed initialization in 115 </a:t>
            </a:r>
            <a:r>
              <a:rPr lang="en-US" dirty="0" err="1" smtClean="0"/>
              <a:t>ms</a:t>
            </a:r>
            <a:endParaRPr lang="en-US" dirty="0" smtClean="0"/>
          </a:p>
          <a:p>
            <a:r>
              <a:rPr lang="en-US" dirty="0" smtClean="0"/>
              <a:t>currency-conversion-service_1  | 2020-04-13 07:12:08.808  INFO [currency-conversion-service,187b94e0bcb0fdb1,187b94e0bcb0fdb1,true] 1 --- [nio-8100-exec-1] </a:t>
            </a:r>
            <a:r>
              <a:rPr lang="en-US" dirty="0" err="1" smtClean="0"/>
              <a:t>c.i.m.c.r.CurrencyConversionController</a:t>
            </a:r>
            <a:r>
              <a:rPr lang="en-US" dirty="0" smtClean="0"/>
              <a:t>   : Received Request to convert from 100 USD to INR.</a:t>
            </a:r>
          </a:p>
          <a:p>
            <a:r>
              <a:rPr lang="en-US" dirty="0" smtClean="0"/>
              <a:t>currency-conversion-service_1  | 2020-04-13 07:12:10.881  INFO [currency-conversion-service,187b94e0bcb0fdb1,187b94e0bcb0fdb1,true] 1 --- [nio-8100-exec-1] </a:t>
            </a:r>
            <a:r>
              <a:rPr lang="en-US" dirty="0" err="1" smtClean="0"/>
              <a:t>c.netflix.config.ChainedDynamicProperty</a:t>
            </a:r>
            <a:r>
              <a:rPr lang="en-US" dirty="0" smtClean="0"/>
              <a:t>  : Flipping property: </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a:t>
            </a:r>
            <a:r>
              <a:rPr lang="en-US" dirty="0" err="1" smtClean="0"/>
              <a:t>server.ribbon.ActiveConnectionsLimit</a:t>
            </a:r>
            <a:r>
              <a:rPr lang="en-US" dirty="0" smtClean="0"/>
              <a:t> to use NEXT property: niws.loadbalancer.availabilityFilteringRule.activeConnectionsLimit = 2147483647</a:t>
            </a:r>
          </a:p>
          <a:p>
            <a:r>
              <a:rPr lang="en-US" dirty="0" smtClean="0"/>
              <a:t>currency-conversion-service_1  | 2020-04-13 07:12:11.040  INFO [currency-conversion-service,187b94e0bcb0fdb1,187b94e0bcb0fdb1,true] 1 --- [nio-8100-exec-1] </a:t>
            </a:r>
            <a:r>
              <a:rPr lang="en-US" dirty="0" err="1" smtClean="0"/>
              <a:t>c.n.u.concurrent.ShutdownEnabledTimer</a:t>
            </a:r>
            <a:r>
              <a:rPr lang="en-US" dirty="0" smtClean="0"/>
              <a:t>    : Shutdown hook installed for: </a:t>
            </a:r>
            <a:r>
              <a:rPr lang="en-US" dirty="0" err="1" smtClean="0"/>
              <a:t>NFLoadBalancer</a:t>
            </a:r>
            <a:r>
              <a:rPr lang="en-US" dirty="0" smtClean="0"/>
              <a:t>-</a:t>
            </a:r>
            <a:r>
              <a:rPr lang="en-US" dirty="0" err="1" smtClean="0"/>
              <a:t>PingTimer</a:t>
            </a:r>
            <a:r>
              <a:rPr lang="en-US" dirty="0" smtClean="0"/>
              <a:t>-</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-gateway-server</a:t>
            </a:r>
          </a:p>
          <a:p>
            <a:r>
              <a:rPr lang="en-US" dirty="0" smtClean="0"/>
              <a:t>currency-conversion-service_1  | 2020-04-13 07:12:11.041  INFO [currency-conversion-service,187b94e0bcb0fdb1,187b94e0bcb0fdb1,true] 1 --- [nio-8100-exec-1] </a:t>
            </a:r>
            <a:r>
              <a:rPr lang="en-US" dirty="0" err="1" smtClean="0"/>
              <a:t>c.netflix.loadbalancer.BaseLoadBalancer</a:t>
            </a:r>
            <a:r>
              <a:rPr lang="en-US" dirty="0" smtClean="0"/>
              <a:t>  : Client: </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-gateway-server instantiated a </a:t>
            </a:r>
            <a:r>
              <a:rPr lang="en-US" dirty="0" err="1" smtClean="0"/>
              <a:t>LoadBalancer</a:t>
            </a:r>
            <a:r>
              <a:rPr lang="en-US" dirty="0" smtClean="0"/>
              <a:t>: </a:t>
            </a:r>
            <a:r>
              <a:rPr lang="en-US" dirty="0" err="1" smtClean="0"/>
              <a:t>DynamicServerListLoadBalancer</a:t>
            </a:r>
            <a:r>
              <a:rPr lang="en-US" dirty="0" smtClean="0"/>
              <a:t>:{</a:t>
            </a:r>
            <a:r>
              <a:rPr lang="en-US" dirty="0" err="1" smtClean="0"/>
              <a:t>NFLoadBalancer:name</a:t>
            </a:r>
            <a:r>
              <a:rPr lang="en-US" dirty="0" smtClean="0"/>
              <a:t>=</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a:t>
            </a:r>
            <a:r>
              <a:rPr lang="en-US" dirty="0" err="1" smtClean="0"/>
              <a:t>server,current</a:t>
            </a:r>
            <a:r>
              <a:rPr lang="en-US" dirty="0" smtClean="0"/>
              <a:t> list of Servers=[],Load balancer stats=Zone stats: {},Server stats: []}</a:t>
            </a:r>
            <a:r>
              <a:rPr lang="en-US" dirty="0" err="1" smtClean="0"/>
              <a:t>ServerList:null</a:t>
            </a:r>
            <a:endParaRPr lang="en-US" dirty="0" smtClean="0"/>
          </a:p>
          <a:p>
            <a:r>
              <a:rPr lang="en-US" dirty="0" smtClean="0"/>
              <a:t>currency-conversion-service_1  | 2020-04-13 07:12:11.085  INFO [currency-conversion-service,187b94e0bcb0fdb1,187b94e0bcb0fdb1,true] 1 --- [nio-8100-exec-1] </a:t>
            </a:r>
            <a:r>
              <a:rPr lang="en-US" dirty="0" err="1" smtClean="0"/>
              <a:t>c.n.l.DynamicServerListLoadBalancer</a:t>
            </a:r>
            <a:r>
              <a:rPr lang="en-US" dirty="0" smtClean="0"/>
              <a:t>      : Using </a:t>
            </a:r>
            <a:r>
              <a:rPr lang="en-US" dirty="0" err="1" smtClean="0"/>
              <a:t>serverListUpdater</a:t>
            </a:r>
            <a:r>
              <a:rPr lang="en-US" dirty="0" smtClean="0"/>
              <a:t> </a:t>
            </a:r>
            <a:r>
              <a:rPr lang="en-US" dirty="0" err="1" smtClean="0"/>
              <a:t>PollingServerListUpdater</a:t>
            </a:r>
            <a:endParaRPr lang="en-US" dirty="0" smtClean="0"/>
          </a:p>
          <a:p>
            <a:r>
              <a:rPr lang="en-US" dirty="0" smtClean="0"/>
              <a:t>currency-conversion-service_1  | 2020-04-13 07:12:11.168  INFO [currency-conversion-service,187b94e0bcb0fdb1,187b94e0bcb0fdb1,true] 1 --- [nio-8100-exec-1] </a:t>
            </a:r>
            <a:r>
              <a:rPr lang="en-US" dirty="0" err="1" smtClean="0"/>
              <a:t>c.netflix.config.ChainedDynamicProperty</a:t>
            </a:r>
            <a:r>
              <a:rPr lang="en-US" dirty="0" smtClean="0"/>
              <a:t>  : Flipping property: </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a:t>
            </a:r>
            <a:r>
              <a:rPr lang="en-US" dirty="0" err="1" smtClean="0"/>
              <a:t>server.ribbon.ActiveConnectionsLimit</a:t>
            </a:r>
            <a:r>
              <a:rPr lang="en-US" dirty="0" smtClean="0"/>
              <a:t> to use NEXT property: niws.loadbalancer.availabilityFilteringRule.activeConnectionsLimit = 2147483647</a:t>
            </a:r>
          </a:p>
          <a:p>
            <a:r>
              <a:rPr lang="en-US" dirty="0" smtClean="0"/>
              <a:t>currency-conversion-service_1  | 2020-04-13 07:12:11.178  INFO [currency-conversion-service,187b94e0bcb0fdb1,187b94e0bcb0fdb1,true] 1 --- [nio-8100-exec-1] </a:t>
            </a:r>
            <a:r>
              <a:rPr lang="en-US" dirty="0" err="1" smtClean="0"/>
              <a:t>c.n.l.DynamicServerListLoadBalancer</a:t>
            </a:r>
            <a:r>
              <a:rPr lang="en-US" dirty="0" smtClean="0"/>
              <a:t>      : </a:t>
            </a:r>
            <a:r>
              <a:rPr lang="en-US" dirty="0" err="1" smtClean="0"/>
              <a:t>DynamicServerListLoadBalancer</a:t>
            </a:r>
            <a:r>
              <a:rPr lang="en-US" dirty="0" smtClean="0"/>
              <a:t> for client </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-gateway-server initialized: </a:t>
            </a:r>
            <a:r>
              <a:rPr lang="en-US" dirty="0" err="1" smtClean="0"/>
              <a:t>DynamicServerListLoadBalancer</a:t>
            </a:r>
            <a:r>
              <a:rPr lang="en-US" dirty="0" smtClean="0"/>
              <a:t>:{</a:t>
            </a:r>
            <a:r>
              <a:rPr lang="en-US" dirty="0" err="1" smtClean="0"/>
              <a:t>NFLoadBalancer:name</a:t>
            </a:r>
            <a:r>
              <a:rPr lang="en-US" dirty="0" smtClean="0"/>
              <a:t>=</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a:t>
            </a:r>
            <a:r>
              <a:rPr lang="en-US" dirty="0" err="1" smtClean="0"/>
              <a:t>server,current</a:t>
            </a:r>
            <a:r>
              <a:rPr lang="en-US" dirty="0" smtClean="0"/>
              <a:t> list of Servers=[603e81628fd5:8765],Load balancer stats=Zone stats: {</a:t>
            </a:r>
            <a:r>
              <a:rPr lang="en-US" dirty="0" err="1" smtClean="0"/>
              <a:t>defaultzone</a:t>
            </a:r>
            <a:r>
              <a:rPr lang="en-US" dirty="0" smtClean="0"/>
              <a:t>=[</a:t>
            </a:r>
            <a:r>
              <a:rPr lang="en-US" dirty="0" err="1" smtClean="0"/>
              <a:t>Zone:defaultzone</a:t>
            </a:r>
            <a:r>
              <a:rPr lang="en-US" dirty="0" smtClean="0"/>
              <a:t>;     Instance count:1;</a:t>
            </a:r>
          </a:p>
          <a:p>
            <a:r>
              <a:rPr lang="en-US" dirty="0" smtClean="0"/>
              <a:t>Active connections count: 0;    Circuit breaker tripped count: 0;       Active connections per server: 0.0;]</a:t>
            </a:r>
          </a:p>
          <a:p>
            <a:r>
              <a:rPr lang="en-US" dirty="0" smtClean="0"/>
              <a:t>currency-conversion-service_1  | },Server stats: [[Server:603e81628fd5:8765;    </a:t>
            </a:r>
            <a:r>
              <a:rPr lang="en-US" dirty="0" err="1" smtClean="0"/>
              <a:t>Zone:defaultZone</a:t>
            </a:r>
            <a:r>
              <a:rPr lang="en-US" dirty="0" smtClean="0"/>
              <a:t>;       Total Requests:0;       Successive connection failure:0;</a:t>
            </a:r>
          </a:p>
          <a:p>
            <a:r>
              <a:rPr lang="en-US" dirty="0" smtClean="0"/>
              <a:t>Total blackout seconds:0;       Last connection </a:t>
            </a:r>
            <a:r>
              <a:rPr lang="en-US" dirty="0" err="1" smtClean="0"/>
              <a:t>made:Thu</a:t>
            </a:r>
            <a:r>
              <a:rPr lang="en-US" dirty="0" smtClean="0"/>
              <a:t> Jan 01 00:00:00 GMT 1970;      First connection made: Thu Jan 01 00:00:00 GMT 1970;    Active Connections:0;</a:t>
            </a:r>
          </a:p>
          <a:p>
            <a:r>
              <a:rPr lang="en-US" dirty="0" smtClean="0"/>
              <a:t>total failure count in last (1000) msecs:0;     average </a:t>
            </a:r>
            <a:r>
              <a:rPr lang="en-US" dirty="0" err="1" smtClean="0"/>
              <a:t>resp</a:t>
            </a:r>
            <a:r>
              <a:rPr lang="en-US" dirty="0" smtClean="0"/>
              <a:t> time:0.0;  90 percentile </a:t>
            </a:r>
            <a:r>
              <a:rPr lang="en-US" dirty="0" err="1" smtClean="0"/>
              <a:t>resp</a:t>
            </a:r>
            <a:r>
              <a:rPr lang="en-US" dirty="0" smtClean="0"/>
              <a:t> time:0.0;    95 percentile </a:t>
            </a:r>
            <a:r>
              <a:rPr lang="en-US" dirty="0" err="1" smtClean="0"/>
              <a:t>resp</a:t>
            </a:r>
            <a:r>
              <a:rPr lang="en-US" dirty="0" smtClean="0"/>
              <a:t> time:0.0;    min </a:t>
            </a:r>
            <a:r>
              <a:rPr lang="en-US" dirty="0" err="1" smtClean="0"/>
              <a:t>resp</a:t>
            </a:r>
            <a:r>
              <a:rPr lang="en-US" dirty="0" smtClean="0"/>
              <a:t> time:0.0;      max </a:t>
            </a:r>
            <a:r>
              <a:rPr lang="en-US" dirty="0" err="1" smtClean="0"/>
              <a:t>resp</a:t>
            </a:r>
            <a:r>
              <a:rPr lang="en-US" dirty="0" smtClean="0"/>
              <a:t> time:0.0;      </a:t>
            </a:r>
            <a:r>
              <a:rPr lang="en-US" dirty="0" err="1" smtClean="0"/>
              <a:t>stddev</a:t>
            </a:r>
            <a:r>
              <a:rPr lang="en-US" dirty="0" smtClean="0"/>
              <a:t> </a:t>
            </a:r>
            <a:r>
              <a:rPr lang="en-US" dirty="0" err="1" smtClean="0"/>
              <a:t>resp</a:t>
            </a:r>
            <a:r>
              <a:rPr lang="en-US" dirty="0" smtClean="0"/>
              <a:t> time:0.0]</a:t>
            </a:r>
          </a:p>
          <a:p>
            <a:r>
              <a:rPr lang="en-US" dirty="0" smtClean="0"/>
              <a:t>currency-conversion-service_1  | ]}ServerList:org.springframework.cloud.netflix.ribbon.eureka.DomainExtractingServerList@431c5e55</a:t>
            </a:r>
          </a:p>
          <a:p>
            <a:r>
              <a:rPr lang="en-US" dirty="0" smtClean="0"/>
              <a:t>currency-conversion-service_1  | 2020-04-13 07:12:12.105  INFO [currency-conversion-service,,,] 1 --- [erListUpdater-0] </a:t>
            </a:r>
            <a:r>
              <a:rPr lang="en-US" dirty="0" err="1" smtClean="0"/>
              <a:t>c.netflix.config.ChainedDynamicProperty</a:t>
            </a:r>
            <a:r>
              <a:rPr lang="en-US" dirty="0" smtClean="0"/>
              <a:t>  : Flipping property: </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a:t>
            </a:r>
            <a:r>
              <a:rPr lang="en-US" dirty="0" err="1" smtClean="0"/>
              <a:t>server.ribbon.ActiveConnectionsLimit</a:t>
            </a:r>
            <a:r>
              <a:rPr lang="en-US" dirty="0" smtClean="0"/>
              <a:t> to use NEXT property: niws.loadbalancer.availabilityFilteringRule.activeConnectionsLimit = 2147483647</a:t>
            </a:r>
          </a:p>
          <a:p>
            <a:r>
              <a:rPr lang="en-US" dirty="0" smtClean="0"/>
              <a:t>zuul-api-gateway_1             | 2020-04-13 07:12:13.917  INFO [</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-gateway-server,,,] 1 --- [nio-8765-exec-1] </a:t>
            </a:r>
            <a:r>
              <a:rPr lang="en-US" dirty="0" err="1" smtClean="0"/>
              <a:t>o.a.c.c.C</a:t>
            </a:r>
            <a:r>
              <a:rPr lang="en-US" dirty="0" smtClean="0"/>
              <a:t>.[Tomcat].[localhost].[/]       : Initializing Spring </a:t>
            </a:r>
            <a:r>
              <a:rPr lang="en-US" dirty="0" err="1" smtClean="0"/>
              <a:t>DispatcherServlet</a:t>
            </a:r>
            <a:r>
              <a:rPr lang="en-US" dirty="0" smtClean="0"/>
              <a:t> '</a:t>
            </a:r>
            <a:r>
              <a:rPr lang="en-US" dirty="0" err="1" smtClean="0"/>
              <a:t>dispatcherServlet</a:t>
            </a:r>
            <a:r>
              <a:rPr lang="en-US" dirty="0" smtClean="0"/>
              <a:t>'</a:t>
            </a:r>
          </a:p>
          <a:p>
            <a:r>
              <a:rPr lang="en-US" dirty="0" smtClean="0"/>
              <a:t>zuul-api-gateway_1             | 2020-04-13 07:12:13.917  INFO [</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-gateway-server,,,] 1 --- [nio-8765-exec-1] </a:t>
            </a:r>
            <a:r>
              <a:rPr lang="en-US" dirty="0" err="1" smtClean="0"/>
              <a:t>o.s.web.servlet.DispatcherServlet</a:t>
            </a:r>
            <a:r>
              <a:rPr lang="en-US" dirty="0" smtClean="0"/>
              <a:t>        : Initializing Servlet '</a:t>
            </a:r>
            <a:r>
              <a:rPr lang="en-US" dirty="0" err="1" smtClean="0"/>
              <a:t>dispatcherServlet</a:t>
            </a:r>
            <a:r>
              <a:rPr lang="en-US" dirty="0" smtClean="0"/>
              <a:t>'</a:t>
            </a:r>
          </a:p>
          <a:p>
            <a:r>
              <a:rPr lang="en-US" dirty="0" smtClean="0"/>
              <a:t>zuul-api-gateway_1             | 2020-04-13 07:12:14.331  INFO [</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-gateway-server,,,] 1 --- [nio-8765-exec-1] </a:t>
            </a:r>
            <a:r>
              <a:rPr lang="en-US" dirty="0" err="1" smtClean="0"/>
              <a:t>o.s.web.servlet.DispatcherServlet</a:t>
            </a:r>
            <a:r>
              <a:rPr lang="en-US" dirty="0" smtClean="0"/>
              <a:t>        : Completed initialization in 414 </a:t>
            </a:r>
            <a:r>
              <a:rPr lang="en-US" dirty="0" err="1" smtClean="0"/>
              <a:t>ms</a:t>
            </a:r>
            <a:endParaRPr lang="en-US" dirty="0" smtClean="0"/>
          </a:p>
          <a:p>
            <a:r>
              <a:rPr lang="en-US" dirty="0" smtClean="0"/>
              <a:t>zuul-api-gateway_1             | 2020-04-13 07:12:15.541  INFO [netflix-zuul-api-gateway-server,187b94e0bcb0fdb1,05df6c36a82ebe36,true] 1 --- [nio-8765-exec-1] </a:t>
            </a:r>
            <a:r>
              <a:rPr lang="en-US" dirty="0" err="1" smtClean="0"/>
              <a:t>c.i.m.n.ZuulLoggingFilter</a:t>
            </a:r>
            <a:r>
              <a:rPr lang="en-US" dirty="0" smtClean="0"/>
              <a:t>                : request -&gt; org.springframework.cloud.netflix.zuul.filters.pre.Servlet30RequestWrapper@4c34ec03 request </a:t>
            </a:r>
            <a:r>
              <a:rPr lang="en-US" dirty="0" err="1" smtClean="0"/>
              <a:t>uri</a:t>
            </a:r>
            <a:r>
              <a:rPr lang="en-US" dirty="0" smtClean="0"/>
              <a:t> -&gt; /currency-exchange-service/currency-exchange/from/USD/to/INR</a:t>
            </a:r>
          </a:p>
          <a:p>
            <a:r>
              <a:rPr lang="en-US" dirty="0" smtClean="0"/>
              <a:t>zuul-api-gateway_1             | 2020-04-13 07:12:18.554  INFO [netflix-zuul-api-gateway-server,187b94e0bcb0fdb1,05df6c36a82ebe36,true] 1 --- [nio-8765-exec-1] </a:t>
            </a:r>
            <a:r>
              <a:rPr lang="en-US" dirty="0" err="1" smtClean="0"/>
              <a:t>c.netflix.config.ChainedDynamicProperty</a:t>
            </a:r>
            <a:r>
              <a:rPr lang="en-US" dirty="0" smtClean="0"/>
              <a:t>  : Flipping property: currency-exchange-</a:t>
            </a:r>
            <a:r>
              <a:rPr lang="en-US" dirty="0" err="1" smtClean="0"/>
              <a:t>service.ribbon.ActiveConnectionsLimit</a:t>
            </a:r>
            <a:r>
              <a:rPr lang="en-US" dirty="0" smtClean="0"/>
              <a:t> to use NEXT property: niws.loadbalancer.availabilityFilteringRule.activeConnectionsLimit = 2147483647</a:t>
            </a:r>
          </a:p>
          <a:p>
            <a:r>
              <a:rPr lang="en-US" dirty="0" smtClean="0"/>
              <a:t>zuul-api-gateway_1             | 2020-04-13 07:12:18.794  INFO [netflix-zuul-api-gateway-server,187b94e0bcb0fdb1,05df6c36a82ebe36,true] 1 --- [nio-8765-exec-1] </a:t>
            </a:r>
            <a:r>
              <a:rPr lang="en-US" dirty="0" err="1" smtClean="0"/>
              <a:t>c.n.u.concurrent.ShutdownEnabledTimer</a:t>
            </a:r>
            <a:r>
              <a:rPr lang="en-US" dirty="0" smtClean="0"/>
              <a:t>    : Shutdown hook installed for: </a:t>
            </a:r>
            <a:r>
              <a:rPr lang="en-US" dirty="0" err="1" smtClean="0"/>
              <a:t>NFLoadBalancer</a:t>
            </a:r>
            <a:r>
              <a:rPr lang="en-US" dirty="0" smtClean="0"/>
              <a:t>-</a:t>
            </a:r>
            <a:r>
              <a:rPr lang="en-US" dirty="0" err="1" smtClean="0"/>
              <a:t>PingTimer</a:t>
            </a:r>
            <a:r>
              <a:rPr lang="en-US" dirty="0" smtClean="0"/>
              <a:t>-currency-exchange-service</a:t>
            </a:r>
          </a:p>
          <a:p>
            <a:r>
              <a:rPr lang="en-US" dirty="0" smtClean="0"/>
              <a:t>zuul-api-gateway_1             | 2020-04-13 07:12:18.795  INFO [netflix-zuul-api-gateway-server,187b94e0bcb0fdb1,05df6c36a82ebe36,true] 1 --- [nio-8765-exec-1] </a:t>
            </a:r>
            <a:r>
              <a:rPr lang="en-US" dirty="0" err="1" smtClean="0"/>
              <a:t>c.netflix.loadbalancer.BaseLoadBalancer</a:t>
            </a:r>
            <a:r>
              <a:rPr lang="en-US" dirty="0" smtClean="0"/>
              <a:t>  : Client: currency-exchange-service instantiated a </a:t>
            </a:r>
            <a:r>
              <a:rPr lang="en-US" dirty="0" err="1" smtClean="0"/>
              <a:t>LoadBalancer</a:t>
            </a:r>
            <a:r>
              <a:rPr lang="en-US" dirty="0" smtClean="0"/>
              <a:t>: </a:t>
            </a:r>
            <a:r>
              <a:rPr lang="en-US" dirty="0" err="1" smtClean="0"/>
              <a:t>DynamicServerListLoadBalancer</a:t>
            </a:r>
            <a:r>
              <a:rPr lang="en-US" dirty="0" smtClean="0"/>
              <a:t>:{</a:t>
            </a:r>
            <a:r>
              <a:rPr lang="en-US" dirty="0" err="1" smtClean="0"/>
              <a:t>NFLoadBalancer:name</a:t>
            </a:r>
            <a:r>
              <a:rPr lang="en-US" dirty="0" smtClean="0"/>
              <a:t>=currency-exchange-</a:t>
            </a:r>
            <a:r>
              <a:rPr lang="en-US" dirty="0" err="1" smtClean="0"/>
              <a:t>service,current</a:t>
            </a:r>
            <a:r>
              <a:rPr lang="en-US" dirty="0" smtClean="0"/>
              <a:t> list of Servers=[],Load balancer stats=Zone stats: {},Server stats: []}</a:t>
            </a:r>
            <a:r>
              <a:rPr lang="en-US" dirty="0" err="1" smtClean="0"/>
              <a:t>ServerList:null</a:t>
            </a:r>
            <a:endParaRPr lang="en-US" dirty="0" smtClean="0"/>
          </a:p>
          <a:p>
            <a:r>
              <a:rPr lang="en-US" dirty="0" smtClean="0"/>
              <a:t>zuul-api-gateway_1             | 2020-04-13 07:12:18.828  INFO [netflix-zuul-api-gateway-server,187b94e0bcb0fdb1,05df6c36a82ebe36,true] 1 --- [nio-8765-exec-1] </a:t>
            </a:r>
            <a:r>
              <a:rPr lang="en-US" dirty="0" err="1" smtClean="0"/>
              <a:t>c.n.l.DynamicServerListLoadBalancer</a:t>
            </a:r>
            <a:r>
              <a:rPr lang="en-US" dirty="0" smtClean="0"/>
              <a:t>      : Using </a:t>
            </a:r>
            <a:r>
              <a:rPr lang="en-US" dirty="0" err="1" smtClean="0"/>
              <a:t>serverListUpdater</a:t>
            </a:r>
            <a:r>
              <a:rPr lang="en-US" dirty="0" smtClean="0"/>
              <a:t> </a:t>
            </a:r>
            <a:r>
              <a:rPr lang="en-US" dirty="0" err="1" smtClean="0"/>
              <a:t>PollingServerListUpdater</a:t>
            </a:r>
            <a:endParaRPr lang="en-US" dirty="0" smtClean="0"/>
          </a:p>
          <a:p>
            <a:r>
              <a:rPr lang="en-US" dirty="0" smtClean="0"/>
              <a:t>zuul-api-gateway_1             | 2020-04-13 07:12:19.052  INFO [netflix-zuul-api-gateway-server,187b94e0bcb0fdb1,05df6c36a82ebe36,true] 1 --- [nio-8765-exec-1] </a:t>
            </a:r>
            <a:r>
              <a:rPr lang="en-US" dirty="0" err="1" smtClean="0"/>
              <a:t>c.netflix.config.ChainedDynamicProperty</a:t>
            </a:r>
            <a:r>
              <a:rPr lang="en-US" dirty="0" smtClean="0"/>
              <a:t>  : Flipping property: currency-exchange-</a:t>
            </a:r>
            <a:r>
              <a:rPr lang="en-US" dirty="0" err="1" smtClean="0"/>
              <a:t>service.ribbon.ActiveConnectionsLimit</a:t>
            </a:r>
            <a:r>
              <a:rPr lang="en-US" dirty="0" smtClean="0"/>
              <a:t> to use NEXT property: niws.loadbalancer.availabilityFilteringRule.activeConnectionsLimit = 2147483647</a:t>
            </a:r>
          </a:p>
          <a:p>
            <a:r>
              <a:rPr lang="en-US" dirty="0" smtClean="0"/>
              <a:t>zuul-api-gateway_1             | 2020-04-13 07:12:19.060  INFO [netflix-zuul-api-gateway-server,187b94e0bcb0fdb1,05df6c36a82ebe36,true] 1 --- [nio-8765-exec-1] </a:t>
            </a:r>
            <a:r>
              <a:rPr lang="en-US" dirty="0" err="1" smtClean="0"/>
              <a:t>c.n.l.DynamicServerListLoadBalancer</a:t>
            </a:r>
            <a:r>
              <a:rPr lang="en-US" dirty="0" smtClean="0"/>
              <a:t>      : </a:t>
            </a:r>
            <a:r>
              <a:rPr lang="en-US" dirty="0" err="1" smtClean="0"/>
              <a:t>DynamicServerListLoadBalancer</a:t>
            </a:r>
            <a:r>
              <a:rPr lang="en-US" dirty="0" smtClean="0"/>
              <a:t> for client currency-exchange-service initialized: </a:t>
            </a:r>
            <a:r>
              <a:rPr lang="en-US" dirty="0" err="1" smtClean="0"/>
              <a:t>DynamicServerListLoadBalancer</a:t>
            </a:r>
            <a:r>
              <a:rPr lang="en-US" dirty="0" smtClean="0"/>
              <a:t>:{</a:t>
            </a:r>
            <a:r>
              <a:rPr lang="en-US" dirty="0" err="1" smtClean="0"/>
              <a:t>NFLoadBalancer:name</a:t>
            </a:r>
            <a:r>
              <a:rPr lang="en-US" dirty="0" smtClean="0"/>
              <a:t>=currency-exchange-</a:t>
            </a:r>
            <a:r>
              <a:rPr lang="en-US" dirty="0" err="1" smtClean="0"/>
              <a:t>service,current</a:t>
            </a:r>
            <a:r>
              <a:rPr lang="en-US" dirty="0" smtClean="0"/>
              <a:t> list of Servers=[bcb302b90b06:8000],Load balancer stats=Zone stats: {</a:t>
            </a:r>
            <a:r>
              <a:rPr lang="en-US" dirty="0" err="1" smtClean="0"/>
              <a:t>defaultzone</a:t>
            </a:r>
            <a:r>
              <a:rPr lang="en-US" dirty="0" smtClean="0"/>
              <a:t>=[</a:t>
            </a:r>
            <a:r>
              <a:rPr lang="en-US" dirty="0" err="1" smtClean="0"/>
              <a:t>Zone:defaultzone</a:t>
            </a:r>
            <a:r>
              <a:rPr lang="en-US" dirty="0" smtClean="0"/>
              <a:t>;     Instance count:1;       Active connections count: 0;    Circuit breaker tripped count: 0;       Active connections per server: 0.0;]</a:t>
            </a:r>
          </a:p>
          <a:p>
            <a:r>
              <a:rPr lang="en-US" dirty="0" smtClean="0"/>
              <a:t>zuul-api-gateway_1             | },Server stats: [[Server:bcb302b90b06:8000;    </a:t>
            </a:r>
            <a:r>
              <a:rPr lang="en-US" dirty="0" err="1" smtClean="0"/>
              <a:t>Zone:defaultZone</a:t>
            </a:r>
            <a:r>
              <a:rPr lang="en-US" dirty="0" smtClean="0"/>
              <a:t>;       Total Requests:0;       Successive connection failure:0;</a:t>
            </a:r>
          </a:p>
          <a:p>
            <a:r>
              <a:rPr lang="en-US" dirty="0" smtClean="0"/>
              <a:t>Total blackout seconds:0;       Last connection </a:t>
            </a:r>
            <a:r>
              <a:rPr lang="en-US" dirty="0" err="1" smtClean="0"/>
              <a:t>made:Thu</a:t>
            </a:r>
            <a:r>
              <a:rPr lang="en-US" dirty="0" smtClean="0"/>
              <a:t> Jan 01 00:00:00 GMT 1970;      First connection made: Thu Jan 01 00:00:00 GMT 1970;    Active Connections:0;</a:t>
            </a:r>
          </a:p>
          <a:p>
            <a:r>
              <a:rPr lang="en-US" dirty="0" smtClean="0"/>
              <a:t>total failure count in last (1000) msecs:0;     average </a:t>
            </a:r>
            <a:r>
              <a:rPr lang="en-US" dirty="0" err="1" smtClean="0"/>
              <a:t>resp</a:t>
            </a:r>
            <a:r>
              <a:rPr lang="en-US" dirty="0" smtClean="0"/>
              <a:t> time:0.0;  90 percentile </a:t>
            </a:r>
            <a:r>
              <a:rPr lang="en-US" dirty="0" err="1" smtClean="0"/>
              <a:t>resp</a:t>
            </a:r>
            <a:r>
              <a:rPr lang="en-US" dirty="0" smtClean="0"/>
              <a:t> time:0.0;    95 percentile </a:t>
            </a:r>
            <a:r>
              <a:rPr lang="en-US" dirty="0" err="1" smtClean="0"/>
              <a:t>resp</a:t>
            </a:r>
            <a:r>
              <a:rPr lang="en-US" dirty="0" smtClean="0"/>
              <a:t> time:0.0;    min </a:t>
            </a:r>
            <a:r>
              <a:rPr lang="en-US" dirty="0" err="1" smtClean="0"/>
              <a:t>resp</a:t>
            </a:r>
            <a:r>
              <a:rPr lang="en-US" dirty="0" smtClean="0"/>
              <a:t> time:0.0;      max </a:t>
            </a:r>
            <a:r>
              <a:rPr lang="en-US" dirty="0" err="1" smtClean="0"/>
              <a:t>resp</a:t>
            </a:r>
            <a:r>
              <a:rPr lang="en-US" dirty="0" smtClean="0"/>
              <a:t> time:0.0;      </a:t>
            </a:r>
            <a:r>
              <a:rPr lang="en-US" dirty="0" err="1" smtClean="0"/>
              <a:t>stddev</a:t>
            </a:r>
            <a:r>
              <a:rPr lang="en-US" dirty="0" smtClean="0"/>
              <a:t> </a:t>
            </a:r>
            <a:r>
              <a:rPr lang="en-US" dirty="0" err="1" smtClean="0"/>
              <a:t>resp</a:t>
            </a:r>
            <a:r>
              <a:rPr lang="en-US" dirty="0" smtClean="0"/>
              <a:t> time:0.0]</a:t>
            </a:r>
          </a:p>
          <a:p>
            <a:r>
              <a:rPr lang="en-US" dirty="0" smtClean="0"/>
              <a:t>zuul-api-gateway_1             | ]}ServerList:org.springframework.cloud.netflix.ribbon.eureka.DomainExtractingServerList@138defe4</a:t>
            </a:r>
          </a:p>
          <a:p>
            <a:r>
              <a:rPr lang="en-US" dirty="0" smtClean="0"/>
              <a:t>zuul-api-gateway_1             | 2020-04-13 07:12:19.967  INFO [</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-gateway-server,,,] 1 --- [erListUpdater-0] </a:t>
            </a:r>
            <a:r>
              <a:rPr lang="en-US" dirty="0" err="1" smtClean="0"/>
              <a:t>c.netflix.config.ChainedDynamicProperty</a:t>
            </a:r>
            <a:r>
              <a:rPr lang="en-US" dirty="0" smtClean="0"/>
              <a:t>  : Flipping property: currency-exchange-</a:t>
            </a:r>
            <a:r>
              <a:rPr lang="en-US" dirty="0" err="1" smtClean="0"/>
              <a:t>service.ribbon.ActiveConnectionsLimit</a:t>
            </a:r>
            <a:r>
              <a:rPr lang="en-US" dirty="0" smtClean="0"/>
              <a:t> to use NEXT property: niws.loadbalancer.availabilityFilteringRule.activeConnectionsLimit = 2147483647</a:t>
            </a:r>
          </a:p>
          <a:p>
            <a:r>
              <a:rPr lang="en-US" dirty="0" smtClean="0"/>
              <a:t>currency-exchange-service_1    | 2020-04-13 07:12:21.202  INFO [currency-exchange-service,,,] 1 --- [nio-8000-exec-1] </a:t>
            </a:r>
            <a:r>
              <a:rPr lang="en-US" dirty="0" err="1" smtClean="0"/>
              <a:t>o.a.c.c.C</a:t>
            </a:r>
            <a:r>
              <a:rPr lang="en-US" dirty="0" smtClean="0"/>
              <a:t>.[Tomcat].[localhost].[/]       : Initializing Spring </a:t>
            </a:r>
            <a:r>
              <a:rPr lang="en-US" dirty="0" err="1" smtClean="0"/>
              <a:t>DispatcherServlet</a:t>
            </a:r>
            <a:r>
              <a:rPr lang="en-US" dirty="0" smtClean="0"/>
              <a:t> '</a:t>
            </a:r>
            <a:r>
              <a:rPr lang="en-US" dirty="0" err="1" smtClean="0"/>
              <a:t>dispatcherServlet</a:t>
            </a:r>
            <a:r>
              <a:rPr lang="en-US" dirty="0" smtClean="0"/>
              <a:t>'</a:t>
            </a:r>
          </a:p>
          <a:p>
            <a:r>
              <a:rPr lang="en-US" dirty="0" smtClean="0"/>
              <a:t>currency-exchange-service_1    | 2020-04-13 07:12:21.203  INFO [currency-exchange-service,,,] 1 --- [nio-8000-exec-1] </a:t>
            </a:r>
            <a:r>
              <a:rPr lang="en-US" dirty="0" err="1" smtClean="0"/>
              <a:t>o.s.web.servlet.DispatcherServlet</a:t>
            </a:r>
            <a:r>
              <a:rPr lang="en-US" dirty="0" smtClean="0"/>
              <a:t>        : Initializing Servlet '</a:t>
            </a:r>
            <a:r>
              <a:rPr lang="en-US" dirty="0" err="1" smtClean="0"/>
              <a:t>dispatcherServlet</a:t>
            </a:r>
            <a:r>
              <a:rPr lang="en-US" dirty="0" smtClean="0"/>
              <a:t>'</a:t>
            </a:r>
          </a:p>
          <a:p>
            <a:r>
              <a:rPr lang="en-US" dirty="0" smtClean="0"/>
              <a:t>currency-exchange-service_1    | 2020-04-13 07:12:21.256  INFO [currency-exchange-service,,,] 1 --- [nio-8000-exec-1] </a:t>
            </a:r>
            <a:r>
              <a:rPr lang="en-US" dirty="0" err="1" smtClean="0"/>
              <a:t>o.s.web.servlet.DispatcherServlet</a:t>
            </a:r>
            <a:r>
              <a:rPr lang="en-US" dirty="0" smtClean="0"/>
              <a:t>        : Completed initialization in 52 </a:t>
            </a:r>
            <a:r>
              <a:rPr lang="en-US" dirty="0" err="1" smtClean="0"/>
              <a:t>ms</a:t>
            </a:r>
            <a:endParaRPr lang="en-US" dirty="0" smtClean="0"/>
          </a:p>
          <a:p>
            <a:r>
              <a:rPr lang="en-US" dirty="0" smtClean="0"/>
              <a:t>currency-exchange-service_1    | 2020-04-13 07:12:22.141  INFO [currency-exchange-service,187b94e0bcb0fdb1,cc73bfeebc35d7ac,true] 1 --- [nio-8000-exec-1] </a:t>
            </a:r>
            <a:r>
              <a:rPr lang="en-US" dirty="0" err="1" smtClean="0"/>
              <a:t>c.i.m.c.r.CurrencyExchangeController</a:t>
            </a:r>
            <a:r>
              <a:rPr lang="en-US" dirty="0" smtClean="0"/>
              <a:t>     : Header 'x-b3-spanid' = cc73bfeebc35d7ac</a:t>
            </a:r>
          </a:p>
          <a:p>
            <a:r>
              <a:rPr lang="en-US" dirty="0" smtClean="0"/>
              <a:t>currency-exchange-service_1    | 2020-04-13 07:12:22.142  INFO [currency-exchange-service,187b94e0bcb0fdb1,cc73bfeebc35d7ac,true] 1 --- [nio-8000-exec-1] </a:t>
            </a:r>
            <a:r>
              <a:rPr lang="en-US" dirty="0" err="1" smtClean="0"/>
              <a:t>c.i.m.c.r.CurrencyExchangeController</a:t>
            </a:r>
            <a:r>
              <a:rPr lang="en-US" dirty="0" smtClean="0"/>
              <a:t>     : Header 'x-b3-parentspanid' = 05df6c36a82ebe36</a:t>
            </a:r>
          </a:p>
          <a:p>
            <a:r>
              <a:rPr lang="en-US" dirty="0" smtClean="0"/>
              <a:t>currency-exchange-service_1    | 2020-04-13 07:12:22.215  INFO [currency-exchange-service,187b94e0bcb0fdb1,cc73bfeebc35d7ac,true] 1 --- [nio-8000-exec-1] </a:t>
            </a:r>
            <a:r>
              <a:rPr lang="en-US" dirty="0" err="1" smtClean="0"/>
              <a:t>c.i.m.c.r.CurrencyExchangeController</a:t>
            </a:r>
            <a:r>
              <a:rPr lang="en-US" dirty="0" smtClean="0"/>
              <a:t>     : Header 'x-b3-sampled' = 1</a:t>
            </a:r>
          </a:p>
          <a:p>
            <a:r>
              <a:rPr lang="en-US" dirty="0" smtClean="0"/>
              <a:t>currency-exchange-service_1    | 2020-04-13 07:12:22.216  INFO [currency-exchange-service,187b94e0bcb0fdb1,cc73bfeebc35d7ac,true] 1 --- [nio-8000-exec-1] </a:t>
            </a:r>
            <a:r>
              <a:rPr lang="en-US" dirty="0" err="1" smtClean="0"/>
              <a:t>c.i.m.c.r.CurrencyExchangeController</a:t>
            </a:r>
            <a:r>
              <a:rPr lang="en-US" dirty="0" smtClean="0"/>
              <a:t>     : Header 'x-b3-traceid' = 187b94e0bcb0fdb1</a:t>
            </a:r>
          </a:p>
          <a:p>
            <a:r>
              <a:rPr lang="en-US" dirty="0" smtClean="0"/>
              <a:t>currency-exchange-service_1    | 2020-04-13 07:12:22.217  INFO [currency-exchange-service,187b94e0bcb0fdb1,cc73bfeebc35d7ac,true] 1 --- [nio-8000-exec-1] </a:t>
            </a:r>
            <a:r>
              <a:rPr lang="en-US" dirty="0" err="1" smtClean="0"/>
              <a:t>c.i.m.c.r.CurrencyExchangeController</a:t>
            </a:r>
            <a:r>
              <a:rPr lang="en-US" dirty="0" smtClean="0"/>
              <a:t>     : Header 'accept' = */*</a:t>
            </a:r>
          </a:p>
          <a:p>
            <a:r>
              <a:rPr lang="en-US" dirty="0" smtClean="0"/>
              <a:t>currency-exchange-service_1    | 2020-04-13 07:12:22.218  INFO [currency-exchange-service,187b94e0bcb0fdb1,cc73bfeebc35d7ac,true] 1 --- [nio-8000-exec-1] </a:t>
            </a:r>
            <a:r>
              <a:rPr lang="en-US" dirty="0" err="1" smtClean="0"/>
              <a:t>c.i.m.c.r.CurrencyExchangeController</a:t>
            </a:r>
            <a:r>
              <a:rPr lang="en-US" dirty="0" smtClean="0"/>
              <a:t>     : Header 'user-agent' = Java/1.8.0_212</a:t>
            </a:r>
          </a:p>
          <a:p>
            <a:r>
              <a:rPr lang="en-US" dirty="0" smtClean="0"/>
              <a:t>currency-exchange-service_1    | 2020-04-13 07:12:22.219  INFO [currency-exchange-service,187b94e0bcb0fdb1,cc73bfeebc35d7ac,true] 1 --- [nio-8000-exec-1] </a:t>
            </a:r>
            <a:r>
              <a:rPr lang="en-US" dirty="0" err="1" smtClean="0"/>
              <a:t>c.i.m.c.r.CurrencyExchangeController</a:t>
            </a:r>
            <a:r>
              <a:rPr lang="en-US" dirty="0" smtClean="0"/>
              <a:t>     : Header 'x-forwarded-host' = 603e81628fd5:8765</a:t>
            </a:r>
          </a:p>
          <a:p>
            <a:r>
              <a:rPr lang="en-US" dirty="0" smtClean="0"/>
              <a:t>currency-exchange-service_1    | 2020-04-13 07:12:22.220  INFO [currency-exchange-service,187b94e0bcb0fdb1,cc73bfeebc35d7ac,true] 1 --- [nio-8000-exec-1] </a:t>
            </a:r>
            <a:r>
              <a:rPr lang="en-US" dirty="0" err="1" smtClean="0"/>
              <a:t>c.i.m.c.r.CurrencyExchangeController</a:t>
            </a:r>
            <a:r>
              <a:rPr lang="en-US" dirty="0" smtClean="0"/>
              <a:t>     : Header 'x-forwarded-proto' = http</a:t>
            </a:r>
          </a:p>
          <a:p>
            <a:r>
              <a:rPr lang="en-US" dirty="0" smtClean="0"/>
              <a:t>currency-exchange-service_1    | 2020-04-13 07:12:22.223  INFO [currency-exchange-service,187b94e0bcb0fdb1,cc73bfeebc35d7ac,true] 1 --- [nio-8000-exec-1] </a:t>
            </a:r>
            <a:r>
              <a:rPr lang="en-US" dirty="0" err="1" smtClean="0"/>
              <a:t>c.i.m.c.r.CurrencyExchangeController</a:t>
            </a:r>
            <a:r>
              <a:rPr lang="en-US" dirty="0" smtClean="0"/>
              <a:t>     : Header 'x-forwarded-prefix' = /currency-exchange-service</a:t>
            </a:r>
          </a:p>
          <a:p>
            <a:r>
              <a:rPr lang="en-US" dirty="0" smtClean="0"/>
              <a:t>currency-exchange-service_1    | 2020-04-13 07:12:22.225  INFO [currency-exchange-service,187b94e0bcb0fdb1,cc73bfeebc35d7ac,true] 1 --- [nio-8000-exec-1] </a:t>
            </a:r>
            <a:r>
              <a:rPr lang="en-US" dirty="0" err="1" smtClean="0"/>
              <a:t>c.i.m.c.r.CurrencyExchangeController</a:t>
            </a:r>
            <a:r>
              <a:rPr lang="en-US" dirty="0" smtClean="0"/>
              <a:t>     : Header 'x-forwarded-port' = 8765</a:t>
            </a:r>
          </a:p>
          <a:p>
            <a:r>
              <a:rPr lang="en-US" dirty="0" smtClean="0"/>
              <a:t>currency-exchange-service_1    | 2020-04-13 07:12:22.227  INFO [currency-exchange-service,187b94e0bcb0fdb1,cc73bfeebc35d7ac,true] 1 --- [nio-8000-exec-1] </a:t>
            </a:r>
            <a:r>
              <a:rPr lang="en-US" dirty="0" err="1" smtClean="0"/>
              <a:t>c.i.m.c.r.CurrencyExchangeController</a:t>
            </a:r>
            <a:r>
              <a:rPr lang="en-US" dirty="0" smtClean="0"/>
              <a:t>     : Header 'x-forwarded-for' = 172.22.0.7</a:t>
            </a:r>
          </a:p>
          <a:p>
            <a:r>
              <a:rPr lang="en-US" dirty="0" smtClean="0"/>
              <a:t>currency-exchange-service_1    | 2020-04-13 07:12:22.239  INFO [currency-exchange-service,187b94e0bcb0fdb1,cc73bfeebc35d7ac,true] 1 --- [nio-8000-exec-1] </a:t>
            </a:r>
            <a:r>
              <a:rPr lang="en-US" dirty="0" err="1" smtClean="0"/>
              <a:t>c.i.m.c.r.CurrencyExchangeController</a:t>
            </a:r>
            <a:r>
              <a:rPr lang="en-US" dirty="0" smtClean="0"/>
              <a:t>     : Header 'accept-encoding' = </a:t>
            </a:r>
            <a:r>
              <a:rPr lang="en-US" dirty="0" err="1" smtClean="0"/>
              <a:t>gzip</a:t>
            </a:r>
            <a:endParaRPr lang="en-US" dirty="0" smtClean="0"/>
          </a:p>
          <a:p>
            <a:r>
              <a:rPr lang="en-US" dirty="0" smtClean="0"/>
              <a:t>currency-exchange-service_1    | 2020-04-13 07:12:22.240  INFO [currency-exchange-service,187b94e0bcb0fdb1,cc73bfeebc35d7ac,true] 1 --- [nio-8000-exec-1] </a:t>
            </a:r>
            <a:r>
              <a:rPr lang="en-US" dirty="0" err="1" smtClean="0"/>
              <a:t>c.i.m.c.r.CurrencyExchangeController</a:t>
            </a:r>
            <a:r>
              <a:rPr lang="en-US" dirty="0" smtClean="0"/>
              <a:t>     : Header 'content-length' = 0</a:t>
            </a:r>
          </a:p>
          <a:p>
            <a:r>
              <a:rPr lang="en-US" dirty="0" smtClean="0"/>
              <a:t>currency-exchange-service_1    | 2020-04-13 07:12:22.241  INFO [currency-exchange-service,187b94e0bcb0fdb1,cc73bfeebc35d7ac,true] 1 --- [nio-8000-exec-1] </a:t>
            </a:r>
            <a:r>
              <a:rPr lang="en-US" dirty="0" err="1" smtClean="0"/>
              <a:t>c.i.m.c.r.CurrencyExchangeController</a:t>
            </a:r>
            <a:r>
              <a:rPr lang="en-US" dirty="0" smtClean="0"/>
              <a:t>     : Header 'host' = bcb302b90b06:8000</a:t>
            </a:r>
          </a:p>
          <a:p>
            <a:r>
              <a:rPr lang="en-US" dirty="0" smtClean="0"/>
              <a:t>currency-exchange-service_1    | 2020-04-13 07:12:22.242  INFO [currency-exchange-service,187b94e0bcb0fdb1,cc73bfeebc35d7ac,true] 1 --- [nio-8000-exec-1] </a:t>
            </a:r>
            <a:r>
              <a:rPr lang="en-US" dirty="0" err="1" smtClean="0"/>
              <a:t>c.i.m.c.r.CurrencyExchangeController</a:t>
            </a:r>
            <a:r>
              <a:rPr lang="en-US" dirty="0" smtClean="0"/>
              <a:t>     : Header 'connection' = Keep-Alive</a:t>
            </a:r>
          </a:p>
          <a:p>
            <a:r>
              <a:rPr lang="en-US" dirty="0" smtClean="0"/>
              <a:t>currency-exchange-service_1    | 2020-04-13 07:12:22.522  INFO [currency-exchange-service,187b94e0bcb0fdb1,cc73bfeebc35d7ac,true] 1 --- [nio-8000-exec-1] </a:t>
            </a:r>
            <a:r>
              <a:rPr lang="en-US" dirty="0" err="1" smtClean="0"/>
              <a:t>o.h.h.i.QueryTranslatorFactoryInitiator</a:t>
            </a:r>
            <a:r>
              <a:rPr lang="en-US" dirty="0" smtClean="0"/>
              <a:t>  : HHH000397: Using </a:t>
            </a:r>
            <a:r>
              <a:rPr lang="en-US" dirty="0" err="1" smtClean="0"/>
              <a:t>ASTQueryTranslatorFactory</a:t>
            </a:r>
            <a:endParaRPr lang="en-US" dirty="0" smtClean="0"/>
          </a:p>
          <a:p>
            <a:r>
              <a:rPr lang="en-US" dirty="0" smtClean="0"/>
              <a:t>currency-exchange-service_1    | Hibernate: select exchangeva0_.id as id1_0_, exchangeva0_.conversion_multiple as conversi2_0_, exchangeva0_.currency_from as currency3_0_, exchangeva0_.currency_to as currency4_0_ from </a:t>
            </a:r>
            <a:r>
              <a:rPr lang="en-US" dirty="0" err="1" smtClean="0"/>
              <a:t>exchange_value</a:t>
            </a:r>
            <a:r>
              <a:rPr lang="en-US" dirty="0" smtClean="0"/>
              <a:t> exchangeva0_ where exchangeva0_.currency_from=? and exchangeva0_.currency_to=?</a:t>
            </a:r>
          </a:p>
          <a:p>
            <a:r>
              <a:rPr lang="en-US" dirty="0" smtClean="0"/>
              <a:t>currency-exchange-service_1    | 2020-04-13 07:12:22.988  INFO [currency-exchange-service,187b94e0bcb0fdb1,cc73bfeebc35d7ac,true] 1 --- [nio-8000-exec-1] </a:t>
            </a:r>
            <a:r>
              <a:rPr lang="en-US" dirty="0" err="1" smtClean="0"/>
              <a:t>c.i.m.c.r.CurrencyExchangeController</a:t>
            </a:r>
            <a:r>
              <a:rPr lang="en-US" dirty="0" smtClean="0"/>
              <a:t>     : USD INR com.in28minutes.microservices.currencyexchangeservice.resource.ExchangeValue@7f7c6b39</a:t>
            </a:r>
          </a:p>
          <a:p>
            <a:r>
              <a:rPr lang="en-US" dirty="0" smtClean="0"/>
              <a:t>rabbitmq_1                     |</a:t>
            </a:r>
          </a:p>
          <a:p>
            <a:r>
              <a:rPr lang="en-US" dirty="0" smtClean="0"/>
              <a:t>rabbitmq_1                     | =INFO REPORT==== 13-Apr-2020::07:12:24 ===</a:t>
            </a:r>
          </a:p>
          <a:p>
            <a:r>
              <a:rPr lang="en-US" dirty="0" smtClean="0"/>
              <a:t>rabbitmq_1                     | accepting AMQP connection &lt;0.721.0&gt; (172.22.0.6:60022 -&gt; 172.22.0.3:5672)</a:t>
            </a:r>
          </a:p>
          <a:p>
            <a:r>
              <a:rPr lang="en-US" dirty="0" smtClean="0"/>
              <a:t>rabbitmq_1                     |</a:t>
            </a:r>
          </a:p>
          <a:p>
            <a:r>
              <a:rPr lang="en-US" dirty="0" smtClean="0"/>
              <a:t>rabbitmq_1                     | =INFO REPORT==== 13-Apr-2020::07:12:24 ===</a:t>
            </a:r>
          </a:p>
          <a:p>
            <a:r>
              <a:rPr lang="en-US" dirty="0" smtClean="0"/>
              <a:t>rabbitmq_1                     | accepting AMQP connection &lt;0.724.0&gt; (172.22.0.5:32860 -&gt; 172.22.0.3:5672)</a:t>
            </a:r>
          </a:p>
          <a:p>
            <a:r>
              <a:rPr lang="en-US" dirty="0" smtClean="0"/>
              <a:t>rabbitmq_1                     |</a:t>
            </a:r>
          </a:p>
          <a:p>
            <a:r>
              <a:rPr lang="en-US" dirty="0" smtClean="0"/>
              <a:t>rabbitmq_1                     | =INFO REPORT==== 13-Apr-2020::07:12:25 ===</a:t>
            </a:r>
          </a:p>
          <a:p>
            <a:r>
              <a:rPr lang="en-US" dirty="0" smtClean="0"/>
              <a:t>rabbitmq_1                     | accepting AMQP connection &lt;0.727.0&gt; (172.22.0.7:49628 -&gt; 172.22.0.3:5672)</a:t>
            </a:r>
          </a:p>
          <a:p>
            <a:r>
              <a:rPr lang="en-US" dirty="0" smtClean="0"/>
              <a:t>naming-server_1                | 2020-04-13 07:12:36.874  INFO 1 --- [a-</a:t>
            </a:r>
            <a:r>
              <a:rPr lang="en-US" dirty="0" err="1" smtClean="0"/>
              <a:t>EvictionTimer</a:t>
            </a:r>
            <a:r>
              <a:rPr lang="en-US" dirty="0" smtClean="0"/>
              <a:t>] </a:t>
            </a:r>
            <a:r>
              <a:rPr lang="en-US" dirty="0" err="1" smtClean="0"/>
              <a:t>c.n.e.registry.AbstractInstanceRegistry</a:t>
            </a:r>
            <a:r>
              <a:rPr lang="en-US" dirty="0" smtClean="0"/>
              <a:t>  : Running the evict task with </a:t>
            </a:r>
            <a:r>
              <a:rPr lang="en-US" dirty="0" err="1" smtClean="0"/>
              <a:t>compensationTime</a:t>
            </a:r>
            <a:r>
              <a:rPr lang="en-US" dirty="0" smtClean="0"/>
              <a:t> 0ms</a:t>
            </a:r>
          </a:p>
          <a:p>
            <a:r>
              <a:rPr lang="en-US" dirty="0" smtClean="0"/>
              <a:t>zuul-api-gateway_1             | 2020-04-13 07:12:47.601  INFO [</a:t>
            </a:r>
            <a:r>
              <a:rPr lang="en-US" dirty="0" err="1" smtClean="0"/>
              <a:t>netflix</a:t>
            </a:r>
            <a:r>
              <a:rPr lang="en-US" dirty="0" smtClean="0"/>
              <a:t>-</a:t>
            </a:r>
            <a:r>
              <a:rPr lang="en-US" dirty="0" err="1" smtClean="0"/>
              <a:t>zuul</a:t>
            </a:r>
            <a:r>
              <a:rPr lang="en-US" dirty="0" smtClean="0"/>
              <a:t>-</a:t>
            </a:r>
            <a:r>
              <a:rPr lang="en-US" dirty="0" err="1" smtClean="0"/>
              <a:t>api</a:t>
            </a:r>
            <a:r>
              <a:rPr lang="en-US" dirty="0" smtClean="0"/>
              <a:t>-gateway-server,,,] 1 --- [trap-executor-0] </a:t>
            </a:r>
            <a:r>
              <a:rPr lang="en-US" dirty="0" err="1" smtClean="0"/>
              <a:t>c.n.d.s.r.aws.ConfigClusterResolver</a:t>
            </a:r>
            <a:r>
              <a:rPr lang="en-US" dirty="0" smtClean="0"/>
              <a:t>      : Resolving eureka endpoints via configuration</a:t>
            </a:r>
          </a:p>
          <a:p>
            <a:r>
              <a:rPr lang="en-US" dirty="0" smtClean="0"/>
              <a:t>currency-exchange-service_1    | 2020-04-13 07:13:15.031  INFO [currency-exchange-service,,,] 1 --- [trap-executor-0] </a:t>
            </a:r>
            <a:r>
              <a:rPr lang="en-US" dirty="0" err="1" smtClean="0"/>
              <a:t>c.n.d.s.r.aws.ConfigClusterResolver</a:t>
            </a:r>
            <a:r>
              <a:rPr lang="en-US" dirty="0" smtClean="0"/>
              <a:t>      : Resolving eureka endpoints via configuration</a:t>
            </a:r>
          </a:p>
          <a:p>
            <a:r>
              <a:rPr lang="en-US" dirty="0" smtClean="0"/>
              <a:t>currency-conversion-service_1  | 2020-04-13 07:13:29.021  INFO [currency-conversion-service,,,] 1 --- [trap-executor-0] </a:t>
            </a:r>
            <a:r>
              <a:rPr lang="en-US" dirty="0" err="1" smtClean="0"/>
              <a:t>c.n.d.s.r.aws.ConfigClusterResolver</a:t>
            </a:r>
            <a:r>
              <a:rPr lang="en-US" dirty="0" smtClean="0"/>
              <a:t>      : Resolving eureka endpoints via configuration</a:t>
            </a:r>
          </a:p>
          <a:p>
            <a:r>
              <a:rPr lang="en-US" dirty="0" smtClean="0"/>
              <a:t>naming-server_1                | 2020-04-13 07:13:36.874  INFO 1 --- [a-</a:t>
            </a:r>
            <a:r>
              <a:rPr lang="en-US" dirty="0" err="1" smtClean="0"/>
              <a:t>EvictionTimer</a:t>
            </a:r>
            <a:r>
              <a:rPr lang="en-US" dirty="0" smtClean="0"/>
              <a:t>] </a:t>
            </a:r>
            <a:r>
              <a:rPr lang="en-US" dirty="0" err="1" smtClean="0"/>
              <a:t>c.n.e.registry.AbstractInstanceRegistry</a:t>
            </a:r>
            <a:r>
              <a:rPr lang="en-US" dirty="0" smtClean="0"/>
              <a:t>  : Running the evict task with </a:t>
            </a:r>
            <a:r>
              <a:rPr lang="en-US" dirty="0" err="1" smtClean="0"/>
              <a:t>compensationTime</a:t>
            </a:r>
            <a:r>
              <a:rPr lang="en-US" dirty="0" smtClean="0"/>
              <a:t> 0ms</a:t>
            </a:r>
          </a:p>
          <a:p>
            <a:r>
              <a:rPr lang="en-US" dirty="0" smtClean="0"/>
              <a:t>naming-server_1                | 2020-04-13 07:14:36.874  INFO 1 --- [a-</a:t>
            </a:r>
            <a:r>
              <a:rPr lang="en-US" dirty="0" err="1" smtClean="0"/>
              <a:t>EvictionTimer</a:t>
            </a:r>
            <a:r>
              <a:rPr lang="en-US" dirty="0" smtClean="0"/>
              <a:t>] </a:t>
            </a:r>
            <a:r>
              <a:rPr lang="en-US" dirty="0" err="1" smtClean="0"/>
              <a:t>c.n.e.registry.AbstractInstanceRegistry</a:t>
            </a:r>
            <a:r>
              <a:rPr lang="en-US" dirty="0" smtClean="0"/>
              <a:t>  : Running the evict task with </a:t>
            </a:r>
            <a:r>
              <a:rPr lang="en-US" dirty="0" err="1" smtClean="0"/>
              <a:t>compensationTime</a:t>
            </a:r>
            <a:r>
              <a:rPr lang="en-US" dirty="0" smtClean="0"/>
              <a:t> 0ms</a:t>
            </a:r>
          </a:p>
          <a:p>
            <a:r>
              <a:rPr lang="en-US" dirty="0" smtClean="0"/>
              <a:t>naming-server_1                | 2020-04-13 07:15:36.874  INFO 1 --- [a-</a:t>
            </a:r>
            <a:r>
              <a:rPr lang="en-US" dirty="0" err="1" smtClean="0"/>
              <a:t>EvictionTimer</a:t>
            </a:r>
            <a:r>
              <a:rPr lang="en-US" dirty="0" smtClean="0"/>
              <a:t>] </a:t>
            </a:r>
            <a:r>
              <a:rPr lang="en-US" dirty="0" err="1" smtClean="0"/>
              <a:t>c.n.e.registry.AbstractInstanceRegistry</a:t>
            </a:r>
            <a:r>
              <a:rPr lang="en-US" dirty="0" smtClean="0"/>
              <a:t>  : Running the evict task with </a:t>
            </a:r>
            <a:r>
              <a:rPr lang="en-US" dirty="0" err="1" smtClean="0"/>
              <a:t>compensationTime</a:t>
            </a:r>
            <a:r>
              <a:rPr lang="en-US" dirty="0" smtClean="0"/>
              <a:t> 0ms</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36</a:t>
            </a:fld>
            <a:endParaRPr lang="en-US"/>
          </a:p>
        </p:txBody>
      </p:sp>
    </p:spTree>
    <p:extLst>
      <p:ext uri="{BB962C8B-B14F-4D97-AF65-F5344CB8AC3E}">
        <p14:creationId xmlns:p14="http://schemas.microsoft.com/office/powerpoint/2010/main" val="3275158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guest/guest</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37</a:t>
            </a:fld>
            <a:endParaRPr lang="en-US"/>
          </a:p>
        </p:txBody>
      </p:sp>
    </p:spTree>
    <p:extLst>
      <p:ext uri="{BB962C8B-B14F-4D97-AF65-F5344CB8AC3E}">
        <p14:creationId xmlns:p14="http://schemas.microsoft.com/office/powerpoint/2010/main" val="431281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Docker Engine</a:t>
            </a:r>
            <a:r>
              <a:rPr lang="en-US" sz="1200" b="0" i="0" kern="1200" dirty="0" smtClean="0">
                <a:solidFill>
                  <a:schemeClr val="tx1"/>
                </a:solidFill>
                <a:effectLst/>
                <a:latin typeface="+mn-lt"/>
                <a:ea typeface="+mn-ea"/>
                <a:cs typeface="+mn-cs"/>
              </a:rPr>
              <a:t> is a client-server application with these major components: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server which is a type of long-running program called a daemon process (the </a:t>
            </a:r>
            <a:r>
              <a:rPr lang="en-US" sz="1200" b="0" i="0" kern="1200" dirty="0" err="1" smtClean="0">
                <a:solidFill>
                  <a:schemeClr val="tx1"/>
                </a:solidFill>
                <a:effectLst/>
                <a:latin typeface="+mn-lt"/>
                <a:ea typeface="+mn-ea"/>
                <a:cs typeface="+mn-cs"/>
              </a:rPr>
              <a:t>dockerd</a:t>
            </a:r>
            <a:r>
              <a:rPr lang="en-US" sz="1200" b="0" i="0" kern="1200" dirty="0" smtClean="0">
                <a:solidFill>
                  <a:schemeClr val="tx1"/>
                </a:solidFill>
                <a:effectLst/>
                <a:latin typeface="+mn-lt"/>
                <a:ea typeface="+mn-ea"/>
                <a:cs typeface="+mn-cs"/>
              </a:rPr>
              <a:t> command).</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REST API which specifies interfaces that programs can use to talk to the daemon and instruct it what to do.</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command line interface (CLI) client (the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command).</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CLI uses the Docker REST API to control or interact with the Docker daemon through scripting or direct CLI commands. Many other Docker applications use the underlying API and CLI.</a:t>
            </a:r>
          </a:p>
          <a:p>
            <a:r>
              <a:rPr lang="en-US" sz="1200" b="0" i="0" kern="1200" dirty="0" smtClean="0">
                <a:solidFill>
                  <a:schemeClr val="tx1"/>
                </a:solidFill>
                <a:effectLst/>
                <a:latin typeface="+mn-lt"/>
                <a:ea typeface="+mn-ea"/>
                <a:cs typeface="+mn-cs"/>
              </a:rPr>
              <a:t>The daemon creates and manages Docker </a:t>
            </a:r>
            <a:r>
              <a:rPr lang="en-US" sz="1200" b="0" i="1" kern="1200" dirty="0" smtClean="0">
                <a:solidFill>
                  <a:schemeClr val="tx1"/>
                </a:solidFill>
                <a:effectLst/>
                <a:latin typeface="+mn-lt"/>
                <a:ea typeface="+mn-ea"/>
                <a:cs typeface="+mn-cs"/>
              </a:rPr>
              <a:t>objects</a:t>
            </a:r>
            <a:r>
              <a:rPr lang="en-US" sz="1200" b="0" i="0" kern="1200" dirty="0" smtClean="0">
                <a:solidFill>
                  <a:schemeClr val="tx1"/>
                </a:solidFill>
                <a:effectLst/>
                <a:latin typeface="+mn-lt"/>
                <a:ea typeface="+mn-ea"/>
                <a:cs typeface="+mn-cs"/>
              </a:rPr>
              <a:t>, such as images, containers, networks, and volumes.</a:t>
            </a:r>
          </a:p>
          <a:p>
            <a:pPr marL="0" indent="0">
              <a:buFont typeface="Arial" panose="020B0604020202020204" pitchFamily="34" charset="0"/>
              <a:buNone/>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3</a:t>
            </a:fld>
            <a:endParaRPr lang="en-US"/>
          </a:p>
        </p:txBody>
      </p:sp>
    </p:spTree>
    <p:extLst>
      <p:ext uri="{BB962C8B-B14F-4D97-AF65-F5344CB8AC3E}">
        <p14:creationId xmlns:p14="http://schemas.microsoft.com/office/powerpoint/2010/main" val="2865653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Docker Engine</a:t>
            </a:r>
          </a:p>
          <a:p>
            <a:r>
              <a:rPr lang="en-US" sz="1200" b="0" i="0" kern="1200" dirty="0" smtClean="0">
                <a:solidFill>
                  <a:schemeClr val="tx1"/>
                </a:solidFill>
                <a:effectLst/>
                <a:latin typeface="+mn-lt"/>
                <a:ea typeface="+mn-ea"/>
                <a:cs typeface="+mn-cs"/>
              </a:rPr>
              <a:t>Docker is the client-server type of application which means we have clients who relay to the server. So the Docker daemon called: </a:t>
            </a:r>
            <a:r>
              <a:rPr lang="en-US" sz="1200" b="0" i="0" kern="1200" dirty="0" err="1" smtClean="0">
                <a:solidFill>
                  <a:schemeClr val="tx1"/>
                </a:solidFill>
                <a:effectLst/>
                <a:latin typeface="+mn-lt"/>
                <a:ea typeface="+mn-ea"/>
                <a:cs typeface="+mn-cs"/>
              </a:rPr>
              <a:t>dockerd</a:t>
            </a:r>
            <a:r>
              <a:rPr lang="en-US" sz="1200" b="0" i="0" kern="1200" dirty="0" smtClean="0">
                <a:solidFill>
                  <a:schemeClr val="tx1"/>
                </a:solidFill>
                <a:effectLst/>
                <a:latin typeface="+mn-lt"/>
                <a:ea typeface="+mn-ea"/>
                <a:cs typeface="+mn-cs"/>
              </a:rPr>
              <a:t> is the Docker engine which represents the server. </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 info:</a:t>
            </a:r>
            <a:r>
              <a:rPr lang="en-US" sz="1200" b="1"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we have information about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containers how many are running, paused or stopped and how many images we have downloaded</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Docker Hub </a:t>
            </a:r>
            <a:r>
              <a:rPr lang="en-US" dirty="0" smtClean="0"/>
              <a:t>is a registry service on the cloud that allows you to download Docker images that are built by other communities.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Docker Images</a:t>
            </a:r>
          </a:p>
          <a:p>
            <a:r>
              <a:rPr lang="en-US" sz="1200" b="0" i="0" kern="1200" dirty="0" smtClean="0">
                <a:solidFill>
                  <a:schemeClr val="tx1"/>
                </a:solidFill>
                <a:effectLst/>
                <a:latin typeface="+mn-lt"/>
                <a:ea typeface="+mn-ea"/>
                <a:cs typeface="+mn-cs"/>
              </a:rPr>
              <a:t> An image is a combination of a file system and parameters.</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images are the "source code" for our containers; we use them to build containers. They can have software pre-installed which speeds up deployment. They are portable, and we can use existing images or build our own.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t>
            </a:r>
            <a:r>
              <a:rPr lang="en-US" sz="1200" b="0" i="1" kern="1200" dirty="0" smtClean="0">
                <a:solidFill>
                  <a:schemeClr val="tx1"/>
                </a:solidFill>
                <a:effectLst/>
                <a:latin typeface="+mn-lt"/>
                <a:ea typeface="+mn-ea"/>
                <a:cs typeface="+mn-cs"/>
              </a:rPr>
              <a:t>image</a:t>
            </a:r>
            <a:r>
              <a:rPr lang="en-US" sz="1200" b="0" i="0" kern="1200" dirty="0" smtClean="0">
                <a:solidFill>
                  <a:schemeClr val="tx1"/>
                </a:solidFill>
                <a:effectLst/>
                <a:latin typeface="+mn-lt"/>
                <a:ea typeface="+mn-ea"/>
                <a:cs typeface="+mn-cs"/>
              </a:rPr>
              <a:t> is a read-only template with instructions for creating a Docker contai</a:t>
            </a:r>
            <a:r>
              <a:rPr lang="en-US" sz="1200" b="1" i="0" kern="1200" dirty="0" smtClean="0">
                <a:solidFill>
                  <a:schemeClr val="tx1"/>
                </a:solidFill>
                <a:effectLst/>
                <a:latin typeface="+mn-lt"/>
                <a:ea typeface="+mn-ea"/>
                <a:cs typeface="+mn-cs"/>
              </a:rPr>
              <a:t>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An image includes everything needed to run an application -- the code or binary, runtimes, dependencies, and any other </a:t>
            </a:r>
            <a:r>
              <a:rPr lang="en-US" sz="1200" b="0" i="0" kern="1200" dirty="0" err="1" smtClean="0">
                <a:solidFill>
                  <a:schemeClr val="tx1"/>
                </a:solidFill>
                <a:effectLst/>
                <a:latin typeface="+mn-lt"/>
                <a:ea typeface="+mn-ea"/>
                <a:cs typeface="+mn-cs"/>
              </a:rPr>
              <a:t>filesystem</a:t>
            </a:r>
            <a:r>
              <a:rPr lang="en-US" sz="1200" b="0" i="0" kern="1200" dirty="0" smtClean="0">
                <a:solidFill>
                  <a:schemeClr val="tx1"/>
                </a:solidFill>
                <a:effectLst/>
                <a:latin typeface="+mn-lt"/>
                <a:ea typeface="+mn-ea"/>
                <a:cs typeface="+mn-cs"/>
              </a:rPr>
              <a:t> objects required.</a:t>
            </a:r>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Docker Containers  - instance</a:t>
            </a:r>
            <a:r>
              <a:rPr lang="en-US" sz="1200" b="1" i="0" kern="1200" baseline="0" dirty="0" smtClean="0">
                <a:solidFill>
                  <a:schemeClr val="tx1"/>
                </a:solidFill>
                <a:effectLst/>
                <a:latin typeface="+mn-lt"/>
                <a:ea typeface="+mn-ea"/>
                <a:cs typeface="+mn-cs"/>
              </a:rPr>
              <a:t> of an image</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container is a runnable instance of an image. You can create, start, stop, move, or delete a container using the Docker API or CLI.</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 </a:t>
            </a:r>
            <a:r>
              <a:rPr lang="en-US" sz="1200" b="0" i="0" kern="1200" dirty="0" err="1" smtClean="0">
                <a:solidFill>
                  <a:schemeClr val="tx1"/>
                </a:solidFill>
                <a:effectLst/>
                <a:latin typeface="+mn-lt"/>
                <a:ea typeface="+mn-ea"/>
                <a:cs typeface="+mn-cs"/>
              </a:rPr>
              <a:t>Gibibyte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GiB</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 1.07374 GB</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4</a:t>
            </a:fld>
            <a:endParaRPr lang="en-US"/>
          </a:p>
        </p:txBody>
      </p:sp>
    </p:spTree>
    <p:extLst>
      <p:ext uri="{BB962C8B-B14F-4D97-AF65-F5344CB8AC3E}">
        <p14:creationId xmlns:p14="http://schemas.microsoft.com/office/powerpoint/2010/main" val="2429253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err="1" smtClean="0"/>
              <a:t>docker</a:t>
            </a:r>
            <a:r>
              <a:rPr lang="en-US" baseline="0" dirty="0" smtClean="0"/>
              <a:t> push</a:t>
            </a:r>
          </a:p>
          <a:p>
            <a:pPr marL="228600" indent="-228600" fontAlgn="base">
              <a:buAutoNum type="arabicPeriod"/>
            </a:pPr>
            <a:r>
              <a:rPr lang="en-US" baseline="0" dirty="0" err="1" smtClean="0"/>
              <a:t>docker</a:t>
            </a:r>
            <a:r>
              <a:rPr lang="en-US" baseline="0" dirty="0" smtClean="0"/>
              <a:t> login</a:t>
            </a:r>
          </a:p>
          <a:p>
            <a:pPr marL="228600" indent="-228600" fontAlgn="base">
              <a:buAutoNum type="arabicPeriod"/>
            </a:pPr>
            <a:endParaRPr lang="en-US" dirty="0" smtClean="0"/>
          </a:p>
          <a:p>
            <a:pPr fontAlgn="base"/>
            <a:r>
              <a:rPr lang="en-US" dirty="0" smtClean="0"/>
              <a:t> 2.   You need to include the namespace for Docker Hub to associate it with your account. The namespace is the same as your Docker Hub account name. </a:t>
            </a:r>
          </a:p>
          <a:p>
            <a:pPr fontAlgn="base"/>
            <a:r>
              <a:rPr lang="en-US" dirty="0" smtClean="0"/>
              <a:t>      You need to rename the image to YOUR_DOCKERHUB_NAME/</a:t>
            </a:r>
            <a:r>
              <a:rPr lang="en-US" dirty="0" err="1" smtClean="0"/>
              <a:t>docker</a:t>
            </a:r>
            <a:r>
              <a:rPr lang="en-US" dirty="0" smtClean="0"/>
              <a:t>-whale. </a:t>
            </a:r>
            <a:r>
              <a:rPr lang="en-US" sz="1200" b="0" i="0" kern="1200" dirty="0" smtClean="0">
                <a:solidFill>
                  <a:schemeClr val="tx1"/>
                </a:solidFill>
                <a:effectLst/>
                <a:latin typeface="+mn-lt"/>
                <a:ea typeface="+mn-ea"/>
                <a:cs typeface="+mn-cs"/>
              </a:rPr>
              <a:t>So, this means you have to </a:t>
            </a:r>
            <a:r>
              <a:rPr lang="en-US" sz="1200" b="1" i="0" kern="1200" dirty="0" smtClean="0">
                <a:solidFill>
                  <a:schemeClr val="tx1"/>
                </a:solidFill>
                <a:effectLst/>
                <a:latin typeface="+mn-lt"/>
                <a:ea typeface="+mn-ea"/>
                <a:cs typeface="+mn-cs"/>
              </a:rPr>
              <a:t>tag</a:t>
            </a:r>
            <a:r>
              <a:rPr lang="en-US" sz="1200" b="0" i="0" kern="1200" dirty="0" smtClean="0">
                <a:solidFill>
                  <a:schemeClr val="tx1"/>
                </a:solidFill>
                <a:effectLst/>
                <a:latin typeface="+mn-lt"/>
                <a:ea typeface="+mn-ea"/>
                <a:cs typeface="+mn-cs"/>
              </a:rPr>
              <a:t> your image before pushing:</a:t>
            </a:r>
          </a:p>
          <a:p>
            <a:pPr fontAlgn="base"/>
            <a:r>
              <a:rPr lang="en-US" dirty="0" smtClean="0"/>
              <a:t>	</a:t>
            </a:r>
            <a:r>
              <a:rPr lang="en-US" dirty="0" err="1" smtClean="0"/>
              <a:t>docker</a:t>
            </a:r>
            <a:r>
              <a:rPr lang="en-US" dirty="0" smtClean="0"/>
              <a:t> tag </a:t>
            </a:r>
            <a:r>
              <a:rPr lang="en-US" dirty="0" err="1" smtClean="0"/>
              <a:t>firstimage</a:t>
            </a:r>
            <a:r>
              <a:rPr lang="en-US" dirty="0" smtClean="0"/>
              <a:t> YOUR_DOCKERHUB_NAME/</a:t>
            </a:r>
            <a:r>
              <a:rPr lang="en-US" dirty="0" err="1" smtClean="0"/>
              <a:t>firstimage</a:t>
            </a:r>
            <a:r>
              <a:rPr lang="en-US" dirty="0" smtClean="0"/>
              <a:t> </a:t>
            </a:r>
            <a:r>
              <a:rPr lang="en-US" sz="1200" b="0" i="0" kern="1200" dirty="0" smtClean="0">
                <a:solidFill>
                  <a:schemeClr val="tx1"/>
                </a:solidFill>
                <a:effectLst/>
                <a:latin typeface="+mn-lt"/>
                <a:ea typeface="+mn-ea"/>
                <a:cs typeface="+mn-cs"/>
              </a:rPr>
              <a:t>and then you should be able to push it.</a:t>
            </a:r>
          </a:p>
          <a:p>
            <a:r>
              <a:rPr lang="en-US" dirty="0" smtClean="0"/>
              <a:t>	</a:t>
            </a:r>
            <a:r>
              <a:rPr lang="en-US" dirty="0" err="1" smtClean="0"/>
              <a:t>docker</a:t>
            </a:r>
            <a:r>
              <a:rPr lang="en-US" dirty="0" smtClean="0"/>
              <a:t> push YOUR_DOCKERHUB_NAME/</a:t>
            </a:r>
            <a:r>
              <a:rPr lang="en-US" dirty="0" err="1" smtClean="0"/>
              <a:t>firstimage</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6</a:t>
            </a:fld>
            <a:endParaRPr lang="en-US"/>
          </a:p>
        </p:txBody>
      </p:sp>
    </p:spTree>
    <p:extLst>
      <p:ext uri="{BB962C8B-B14F-4D97-AF65-F5344CB8AC3E}">
        <p14:creationId xmlns:p14="http://schemas.microsoft.com/office/powerpoint/2010/main" val="19548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 images</a:t>
            </a:r>
            <a:r>
              <a:rPr lang="en-US" sz="1200" b="0" i="0" kern="1200" dirty="0" smtClean="0">
                <a:solidFill>
                  <a:schemeClr val="tx1"/>
                </a:solidFill>
                <a:effectLst/>
                <a:latin typeface="+mn-lt"/>
                <a:ea typeface="+mn-ea"/>
                <a:cs typeface="+mn-cs"/>
              </a:rPr>
              <a:t>: display all the images currently installed on the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run: </a:t>
            </a:r>
            <a:r>
              <a:rPr lang="en-US" sz="1200" b="0" i="0" kern="1200" dirty="0" smtClean="0">
                <a:solidFill>
                  <a:schemeClr val="tx1"/>
                </a:solidFill>
                <a:effectLst/>
                <a:latin typeface="+mn-lt"/>
                <a:ea typeface="+mn-ea"/>
                <a:cs typeface="+mn-cs"/>
              </a:rPr>
              <a:t>Downloading Docker Images, the output will run the command on the container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inspect: </a:t>
            </a:r>
            <a:r>
              <a:rPr lang="en-US" sz="1200" b="0" i="0" kern="1200" dirty="0" smtClean="0">
                <a:solidFill>
                  <a:schemeClr val="tx1"/>
                </a:solidFill>
                <a:effectLst/>
                <a:latin typeface="+mn-lt"/>
                <a:ea typeface="+mn-ea"/>
                <a:cs typeface="+mn-cs"/>
              </a:rPr>
              <a:t>details of an image or container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rmi</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Removing Docker Images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-q</a:t>
            </a:r>
            <a:r>
              <a:rPr lang="en-US" sz="1200" b="1"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return only image 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7</a:t>
            </a:fld>
            <a:endParaRPr lang="en-US"/>
          </a:p>
        </p:txBody>
      </p:sp>
    </p:spTree>
    <p:extLst>
      <p:ext uri="{BB962C8B-B14F-4D97-AF65-F5344CB8AC3E}">
        <p14:creationId xmlns:p14="http://schemas.microsoft.com/office/powerpoint/2010/main" val="1859095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commit -p -a "</a:t>
            </a:r>
            <a:r>
              <a:rPr lang="en-US" sz="1200" b="0" i="0" kern="1200" dirty="0" err="1" smtClean="0">
                <a:solidFill>
                  <a:schemeClr val="tx1"/>
                </a:solidFill>
                <a:effectLst/>
                <a:latin typeface="+mn-lt"/>
                <a:ea typeface="+mn-ea"/>
                <a:cs typeface="+mn-cs"/>
              </a:rPr>
              <a:t>author_here</a:t>
            </a:r>
            <a:r>
              <a:rPr lang="en-US" sz="1200" b="0" i="0" kern="1200" dirty="0" smtClean="0">
                <a:solidFill>
                  <a:schemeClr val="tx1"/>
                </a:solidFill>
                <a:effectLst/>
                <a:latin typeface="+mn-lt"/>
                <a:ea typeface="+mn-ea"/>
                <a:cs typeface="+mn-cs"/>
              </a:rPr>
              <a:t>" -m "</a:t>
            </a:r>
            <a:r>
              <a:rPr lang="en-US" sz="1200" b="0" i="0" kern="1200" dirty="0" err="1" smtClean="0">
                <a:solidFill>
                  <a:schemeClr val="tx1"/>
                </a:solidFill>
                <a:effectLst/>
                <a:latin typeface="+mn-lt"/>
                <a:ea typeface="+mn-ea"/>
                <a:cs typeface="+mn-cs"/>
              </a:rPr>
              <a:t>your_message</a:t>
            </a:r>
            <a:r>
              <a:rPr lang="en-US" sz="1200" b="0" i="0" kern="1200" dirty="0" smtClean="0">
                <a:solidFill>
                  <a:schemeClr val="tx1"/>
                </a:solidFill>
                <a:effectLst/>
                <a:latin typeface="+mn-lt"/>
                <a:ea typeface="+mn-ea"/>
                <a:cs typeface="+mn-cs"/>
              </a:rPr>
              <a:t>" &lt;running container id&gt; </a:t>
            </a:r>
            <a:r>
              <a:rPr lang="en-US" sz="1200" b="0" i="0" kern="1200" dirty="0" err="1" smtClean="0">
                <a:solidFill>
                  <a:schemeClr val="tx1"/>
                </a:solidFill>
                <a:effectLst/>
                <a:latin typeface="+mn-lt"/>
                <a:ea typeface="+mn-ea"/>
                <a:cs typeface="+mn-cs"/>
              </a:rPr>
              <a:t>name_of_new_image</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 pauses the container while commit command is building the new image.</a:t>
            </a:r>
          </a:p>
          <a:p>
            <a:pPr fontAlgn="base"/>
            <a:r>
              <a:rPr lang="en-US" sz="1200" b="0" i="0" kern="1200" dirty="0" smtClean="0">
                <a:solidFill>
                  <a:schemeClr val="tx1"/>
                </a:solidFill>
                <a:effectLst/>
                <a:latin typeface="+mn-lt"/>
                <a:ea typeface="+mn-ea"/>
                <a:cs typeface="+mn-cs"/>
              </a:rPr>
              <a:t>-a allows you to supply author information of the new image.</a:t>
            </a:r>
          </a:p>
          <a:p>
            <a:pPr fontAlgn="base"/>
            <a:r>
              <a:rPr lang="en-US" sz="1200" b="0" i="0" kern="1200" dirty="0" smtClean="0">
                <a:solidFill>
                  <a:schemeClr val="tx1"/>
                </a:solidFill>
                <a:effectLst/>
                <a:latin typeface="+mn-lt"/>
                <a:ea typeface="+mn-ea"/>
                <a:cs typeface="+mn-cs"/>
              </a:rPr>
              <a:t>-m allows you to add a comment just as in the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10</a:t>
            </a:fld>
            <a:endParaRPr lang="en-US"/>
          </a:p>
        </p:txBody>
      </p:sp>
    </p:spTree>
    <p:extLst>
      <p:ext uri="{BB962C8B-B14F-4D97-AF65-F5344CB8AC3E}">
        <p14:creationId xmlns:p14="http://schemas.microsoft.com/office/powerpoint/2010/main" val="2045380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Writing a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 is the first step to containerizing an application. </a:t>
            </a: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Start FROM the pre-existing node:6.11.5 image. This is an </a:t>
            </a:r>
            <a:r>
              <a:rPr lang="en-US" sz="1200" b="0" i="1" kern="1200" dirty="0" smtClean="0">
                <a:solidFill>
                  <a:schemeClr val="tx1"/>
                </a:solidFill>
                <a:effectLst/>
                <a:latin typeface="+mn-lt"/>
                <a:ea typeface="+mn-ea"/>
                <a:cs typeface="+mn-cs"/>
              </a:rPr>
              <a:t>official image</a:t>
            </a:r>
            <a:r>
              <a:rPr lang="en-US" sz="1200" b="0" i="0" kern="1200" dirty="0" smtClean="0">
                <a:solidFill>
                  <a:schemeClr val="tx1"/>
                </a:solidFill>
                <a:effectLst/>
                <a:latin typeface="+mn-lt"/>
                <a:ea typeface="+mn-ea"/>
                <a:cs typeface="+mn-cs"/>
              </a:rPr>
              <a:t>, built by the node.js vendors and validated by Docker to be a high-quality image containing the node 6.11.5 interpreter and basic dependencies.</a:t>
            </a: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Use WORKDIR to specify that all subsequent actions should be taken from the directory /</a:t>
            </a:r>
            <a:r>
              <a:rPr lang="en-US" sz="1200" b="0" i="0" kern="1200" dirty="0" err="1" smtClean="0">
                <a:solidFill>
                  <a:schemeClr val="tx1"/>
                </a:solidFill>
                <a:effectLst/>
                <a:latin typeface="+mn-lt"/>
                <a:ea typeface="+mn-ea"/>
                <a:cs typeface="+mn-cs"/>
              </a:rPr>
              <a:t>usr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src</a:t>
            </a:r>
            <a:r>
              <a:rPr lang="en-US" sz="1200" b="0" i="0" kern="1200" dirty="0" smtClean="0">
                <a:solidFill>
                  <a:schemeClr val="tx1"/>
                </a:solidFill>
                <a:effectLst/>
                <a:latin typeface="+mn-lt"/>
                <a:ea typeface="+mn-ea"/>
                <a:cs typeface="+mn-cs"/>
              </a:rPr>
              <a:t>/app </a:t>
            </a:r>
            <a:r>
              <a:rPr lang="en-US" sz="1200" b="0" i="1" kern="1200" dirty="0" smtClean="0">
                <a:solidFill>
                  <a:schemeClr val="tx1"/>
                </a:solidFill>
                <a:effectLst/>
                <a:latin typeface="+mn-lt"/>
                <a:ea typeface="+mn-ea"/>
                <a:cs typeface="+mn-cs"/>
              </a:rPr>
              <a:t>in your image </a:t>
            </a:r>
            <a:r>
              <a:rPr lang="en-US" sz="1200" b="0" i="1" kern="1200" dirty="0" err="1" smtClean="0">
                <a:solidFill>
                  <a:schemeClr val="tx1"/>
                </a:solidFill>
                <a:effectLst/>
                <a:latin typeface="+mn-lt"/>
                <a:ea typeface="+mn-ea"/>
                <a:cs typeface="+mn-cs"/>
              </a:rPr>
              <a:t>filesystem</a:t>
            </a:r>
            <a:r>
              <a:rPr lang="en-US" sz="1200" b="0" i="0" kern="1200" dirty="0" smtClean="0">
                <a:solidFill>
                  <a:schemeClr val="tx1"/>
                </a:solidFill>
                <a:effectLst/>
                <a:latin typeface="+mn-lt"/>
                <a:ea typeface="+mn-ea"/>
                <a:cs typeface="+mn-cs"/>
              </a:rPr>
              <a:t> (never the host’s </a:t>
            </a:r>
            <a:r>
              <a:rPr lang="en-US" sz="1200" b="0" i="0" kern="1200" dirty="0" err="1" smtClean="0">
                <a:solidFill>
                  <a:schemeClr val="tx1"/>
                </a:solidFill>
                <a:effectLst/>
                <a:latin typeface="+mn-lt"/>
                <a:ea typeface="+mn-ea"/>
                <a:cs typeface="+mn-cs"/>
              </a:rPr>
              <a:t>filesystem</a:t>
            </a:r>
            <a:r>
              <a:rPr lang="en-US" sz="1200" b="0" i="0" kern="1200" dirty="0" smtClean="0">
                <a:solidFill>
                  <a:schemeClr val="tx1"/>
                </a:solidFill>
                <a:effectLst/>
                <a:latin typeface="+mn-lt"/>
                <a:ea typeface="+mn-ea"/>
                <a:cs typeface="+mn-cs"/>
              </a:rPr>
              <a:t>).</a:t>
            </a: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COPY the file </a:t>
            </a:r>
            <a:r>
              <a:rPr lang="en-US" sz="1200" b="0" i="0" kern="1200" dirty="0" err="1" smtClean="0">
                <a:solidFill>
                  <a:schemeClr val="tx1"/>
                </a:solidFill>
                <a:effectLst/>
                <a:latin typeface="+mn-lt"/>
                <a:ea typeface="+mn-ea"/>
                <a:cs typeface="+mn-cs"/>
              </a:rPr>
              <a:t>package.json</a:t>
            </a:r>
            <a:r>
              <a:rPr lang="en-US" sz="1200" b="0" i="0" kern="1200" dirty="0" smtClean="0">
                <a:solidFill>
                  <a:schemeClr val="tx1"/>
                </a:solidFill>
                <a:effectLst/>
                <a:latin typeface="+mn-lt"/>
                <a:ea typeface="+mn-ea"/>
                <a:cs typeface="+mn-cs"/>
              </a:rPr>
              <a:t> from your host to the present location (.) in your image (so in this case, to /</a:t>
            </a:r>
            <a:r>
              <a:rPr lang="en-US" sz="1200" b="0" i="0" kern="1200" dirty="0" err="1" smtClean="0">
                <a:solidFill>
                  <a:schemeClr val="tx1"/>
                </a:solidFill>
                <a:effectLst/>
                <a:latin typeface="+mn-lt"/>
                <a:ea typeface="+mn-ea"/>
                <a:cs typeface="+mn-cs"/>
              </a:rPr>
              <a:t>usr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src</a:t>
            </a:r>
            <a:r>
              <a:rPr lang="en-US" sz="1200" b="0" i="0" kern="1200" dirty="0" smtClean="0">
                <a:solidFill>
                  <a:schemeClr val="tx1"/>
                </a:solidFill>
                <a:effectLst/>
                <a:latin typeface="+mn-lt"/>
                <a:ea typeface="+mn-ea"/>
                <a:cs typeface="+mn-cs"/>
              </a:rPr>
              <a:t>/app/</a:t>
            </a:r>
            <a:r>
              <a:rPr lang="en-US" sz="1200" b="0" i="0" kern="1200" dirty="0" err="1" smtClean="0">
                <a:solidFill>
                  <a:schemeClr val="tx1"/>
                </a:solidFill>
                <a:effectLst/>
                <a:latin typeface="+mn-lt"/>
                <a:ea typeface="+mn-ea"/>
                <a:cs typeface="+mn-cs"/>
              </a:rPr>
              <a:t>package.json</a:t>
            </a:r>
            <a:r>
              <a:rPr lang="en-US" sz="1200" b="0" i="0" kern="1200" dirty="0" smtClean="0">
                <a:solidFill>
                  <a:schemeClr val="tx1"/>
                </a:solidFill>
                <a:effectLst/>
                <a:latin typeface="+mn-lt"/>
                <a:ea typeface="+mn-ea"/>
                <a:cs typeface="+mn-cs"/>
              </a:rPr>
              <a:t>)</a:t>
            </a: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RUN the command </a:t>
            </a:r>
            <a:r>
              <a:rPr lang="en-US" sz="1200" b="0" i="0" kern="1200" dirty="0" err="1" smtClean="0">
                <a:solidFill>
                  <a:schemeClr val="tx1"/>
                </a:solidFill>
                <a:effectLst/>
                <a:latin typeface="+mn-lt"/>
                <a:ea typeface="+mn-ea"/>
                <a:cs typeface="+mn-cs"/>
              </a:rPr>
              <a:t>npm</a:t>
            </a:r>
            <a:r>
              <a:rPr lang="en-US" sz="1200" b="0" i="0" kern="1200" dirty="0" smtClean="0">
                <a:solidFill>
                  <a:schemeClr val="tx1"/>
                </a:solidFill>
                <a:effectLst/>
                <a:latin typeface="+mn-lt"/>
                <a:ea typeface="+mn-ea"/>
                <a:cs typeface="+mn-cs"/>
              </a:rPr>
              <a:t> install inside your image </a:t>
            </a:r>
            <a:r>
              <a:rPr lang="en-US" sz="1200" b="0" i="0" kern="1200" dirty="0" err="1" smtClean="0">
                <a:solidFill>
                  <a:schemeClr val="tx1"/>
                </a:solidFill>
                <a:effectLst/>
                <a:latin typeface="+mn-lt"/>
                <a:ea typeface="+mn-ea"/>
                <a:cs typeface="+mn-cs"/>
              </a:rPr>
              <a:t>filesystem</a:t>
            </a:r>
            <a:r>
              <a:rPr lang="en-US" sz="1200" b="0" i="0" kern="1200" dirty="0" smtClean="0">
                <a:solidFill>
                  <a:schemeClr val="tx1"/>
                </a:solidFill>
                <a:effectLst/>
                <a:latin typeface="+mn-lt"/>
                <a:ea typeface="+mn-ea"/>
                <a:cs typeface="+mn-cs"/>
              </a:rPr>
              <a:t> (which will read </a:t>
            </a:r>
            <a:r>
              <a:rPr lang="en-US" sz="1200" b="0" i="0" kern="1200" dirty="0" err="1" smtClean="0">
                <a:solidFill>
                  <a:schemeClr val="tx1"/>
                </a:solidFill>
                <a:effectLst/>
                <a:latin typeface="+mn-lt"/>
                <a:ea typeface="+mn-ea"/>
                <a:cs typeface="+mn-cs"/>
              </a:rPr>
              <a:t>package.json</a:t>
            </a:r>
            <a:r>
              <a:rPr lang="en-US" sz="1200" b="0" i="0" kern="1200" dirty="0" smtClean="0">
                <a:solidFill>
                  <a:schemeClr val="tx1"/>
                </a:solidFill>
                <a:effectLst/>
                <a:latin typeface="+mn-lt"/>
                <a:ea typeface="+mn-ea"/>
                <a:cs typeface="+mn-cs"/>
              </a:rPr>
              <a:t> to determine your app’s node dependencies, and install them)</a:t>
            </a: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COPY in the rest of your app’s source code from your host to your image </a:t>
            </a:r>
            <a:r>
              <a:rPr lang="en-US" sz="1200" b="0" i="0" kern="1200" dirty="0" err="1" smtClean="0">
                <a:solidFill>
                  <a:schemeClr val="tx1"/>
                </a:solidFill>
                <a:effectLst/>
                <a:latin typeface="+mn-lt"/>
                <a:ea typeface="+mn-ea"/>
                <a:cs typeface="+mn-cs"/>
              </a:rPr>
              <a:t>filesystem</a:t>
            </a:r>
            <a:r>
              <a:rPr lang="en-US" sz="1200" b="0" i="0" kern="1200" dirty="0" smtClean="0">
                <a:solidFill>
                  <a:schemeClr val="tx1"/>
                </a:solidFill>
                <a:effectLst/>
                <a:latin typeface="+mn-lt"/>
                <a:ea typeface="+mn-ea"/>
                <a:cs typeface="+mn-cs"/>
              </a:rPr>
              <a:t>.</a:t>
            </a:r>
          </a:p>
          <a:p>
            <a:pPr marL="0" indent="0">
              <a:buFont typeface="Wingdings" panose="05000000000000000000" pitchFamily="2" charset="2"/>
              <a:buNone/>
            </a:pP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--publish asks Docker to forward traffic incoming on the host’s port 8000, to the container’s port 8080 (containers have their own private set of ports, so if we want to reach one from the network, we have to forward traffic to it in this way; otherwise, firewall rules will prevent all network traffic from reaching your container, as a default security posture).</a:t>
            </a:r>
          </a:p>
          <a:p>
            <a:r>
              <a:rPr lang="en-US" sz="1200" b="0" i="0" kern="1200" dirty="0" smtClean="0">
                <a:solidFill>
                  <a:schemeClr val="tx1"/>
                </a:solidFill>
                <a:effectLst/>
                <a:latin typeface="+mn-lt"/>
                <a:ea typeface="+mn-ea"/>
                <a:cs typeface="+mn-cs"/>
              </a:rPr>
              <a:t>--detach asks Docker to run this container in the background.</a:t>
            </a:r>
          </a:p>
          <a:p>
            <a:r>
              <a:rPr lang="en-US" sz="1200" b="0" i="0" kern="1200" dirty="0" smtClean="0">
                <a:solidFill>
                  <a:schemeClr val="tx1"/>
                </a:solidFill>
                <a:effectLst/>
                <a:latin typeface="+mn-lt"/>
                <a:ea typeface="+mn-ea"/>
                <a:cs typeface="+mn-cs"/>
              </a:rPr>
              <a:t>--name lets us specify a name with which we can refer to our container in subsequent commands, in this case bb.</a:t>
            </a:r>
          </a:p>
          <a:p>
            <a:pPr marL="0" indent="0">
              <a:buFont typeface="Wingdings" panose="05000000000000000000" pitchFamily="2" charset="2"/>
              <a:buNone/>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12</a:t>
            </a:fld>
            <a:endParaRPr lang="en-US"/>
          </a:p>
        </p:txBody>
      </p:sp>
    </p:spTree>
    <p:extLst>
      <p:ext uri="{BB962C8B-B14F-4D97-AF65-F5344CB8AC3E}">
        <p14:creationId xmlns:p14="http://schemas.microsoft.com/office/powerpoint/2010/main" val="2226018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PS C:\Users\22\App1&gt; </a:t>
            </a:r>
            <a:r>
              <a:rPr lang="en-US" dirty="0" err="1" smtClean="0"/>
              <a:t>docker</a:t>
            </a:r>
            <a:r>
              <a:rPr lang="en-US" dirty="0" smtClean="0"/>
              <a:t> run -it -v /</a:t>
            </a:r>
            <a:r>
              <a:rPr lang="en-US" dirty="0" err="1" smtClean="0"/>
              <a:t>datavol</a:t>
            </a:r>
            <a:r>
              <a:rPr lang="en-US" dirty="0" smtClean="0"/>
              <a:t> --name container1 </a:t>
            </a:r>
            <a:r>
              <a:rPr lang="en-US" dirty="0" err="1" smtClean="0"/>
              <a:t>busybox</a:t>
            </a:r>
            <a:endParaRPr lang="en-US" dirty="0" smtClean="0"/>
          </a:p>
          <a:p>
            <a:r>
              <a:rPr lang="en-US" dirty="0" smtClean="0"/>
              <a:t>/ # ls</a:t>
            </a:r>
          </a:p>
          <a:p>
            <a:r>
              <a:rPr lang="en-US" dirty="0" smtClean="0"/>
              <a:t>bin      </a:t>
            </a:r>
            <a:r>
              <a:rPr lang="en-US" dirty="0" err="1" smtClean="0"/>
              <a:t>datavol</a:t>
            </a:r>
            <a:r>
              <a:rPr lang="en-US" dirty="0" smtClean="0"/>
              <a:t>  dev      </a:t>
            </a:r>
            <a:r>
              <a:rPr lang="en-US" dirty="0" err="1" smtClean="0"/>
              <a:t>etc</a:t>
            </a:r>
            <a:r>
              <a:rPr lang="en-US" dirty="0" smtClean="0"/>
              <a:t>      home     </a:t>
            </a:r>
            <a:r>
              <a:rPr lang="en-US" dirty="0" err="1" smtClean="0"/>
              <a:t>proc</a:t>
            </a:r>
            <a:r>
              <a:rPr lang="en-US" dirty="0" smtClean="0"/>
              <a:t>     root     sys      </a:t>
            </a:r>
            <a:r>
              <a:rPr lang="en-US" dirty="0" err="1" smtClean="0"/>
              <a:t>tmp</a:t>
            </a:r>
            <a:r>
              <a:rPr lang="en-US" dirty="0" smtClean="0"/>
              <a:t>      </a:t>
            </a:r>
            <a:r>
              <a:rPr lang="en-US" dirty="0" err="1" smtClean="0"/>
              <a:t>usr</a:t>
            </a:r>
            <a:r>
              <a:rPr lang="en-US" dirty="0" smtClean="0"/>
              <a:t>      </a:t>
            </a:r>
            <a:r>
              <a:rPr lang="en-US" dirty="0" err="1" smtClean="0"/>
              <a:t>var</a:t>
            </a:r>
            <a:endParaRPr lang="en-US" dirty="0" smtClean="0"/>
          </a:p>
          <a:p>
            <a:r>
              <a:rPr lang="en-US" dirty="0" smtClean="0"/>
              <a:t>/ # cd </a:t>
            </a:r>
            <a:r>
              <a:rPr lang="en-US" dirty="0" err="1" smtClean="0"/>
              <a:t>datavol</a:t>
            </a:r>
            <a:r>
              <a:rPr lang="en-US" dirty="0" smtClean="0"/>
              <a:t>/</a:t>
            </a:r>
          </a:p>
          <a:p>
            <a:r>
              <a:rPr lang="en-US" dirty="0" smtClean="0"/>
              <a:t>/</a:t>
            </a:r>
            <a:r>
              <a:rPr lang="en-US" dirty="0" err="1" smtClean="0"/>
              <a:t>datavol</a:t>
            </a:r>
            <a:r>
              <a:rPr lang="en-US" dirty="0" smtClean="0"/>
              <a:t> # touch file1.txt</a:t>
            </a:r>
          </a:p>
          <a:p>
            <a:r>
              <a:rPr lang="en-US" dirty="0" smtClean="0"/>
              <a:t>/</a:t>
            </a:r>
            <a:r>
              <a:rPr lang="en-US" dirty="0" err="1" smtClean="0"/>
              <a:t>datavol</a:t>
            </a:r>
            <a:r>
              <a:rPr lang="en-US" dirty="0" smtClean="0"/>
              <a:t> # ls</a:t>
            </a:r>
          </a:p>
          <a:p>
            <a:r>
              <a:rPr lang="en-US" dirty="0" smtClean="0"/>
              <a:t>file1.txt</a:t>
            </a:r>
          </a:p>
          <a:p>
            <a:r>
              <a:rPr lang="en-US" dirty="0" smtClean="0"/>
              <a:t>/</a:t>
            </a:r>
            <a:r>
              <a:rPr lang="en-US" dirty="0" err="1" smtClean="0"/>
              <a:t>datavol</a:t>
            </a:r>
            <a:r>
              <a:rPr lang="en-US" dirty="0" smtClean="0"/>
              <a:t> # exit</a:t>
            </a:r>
          </a:p>
          <a:p>
            <a:endParaRPr lang="en-US" dirty="0" smtClean="0"/>
          </a:p>
          <a:p>
            <a:r>
              <a:rPr lang="en-US" dirty="0" smtClean="0"/>
              <a:t>PS C:\Users\22\App1&gt; </a:t>
            </a:r>
            <a:r>
              <a:rPr lang="en-US" dirty="0" err="1" smtClean="0"/>
              <a:t>docker</a:t>
            </a:r>
            <a:r>
              <a:rPr lang="en-US" dirty="0" smtClean="0"/>
              <a:t> </a:t>
            </a:r>
            <a:r>
              <a:rPr lang="en-US" dirty="0" err="1" smtClean="0"/>
              <a:t>ps</a:t>
            </a:r>
            <a:r>
              <a:rPr lang="en-US" dirty="0" smtClean="0"/>
              <a:t> -a</a:t>
            </a:r>
          </a:p>
          <a:p>
            <a:r>
              <a:rPr lang="en-US" dirty="0" smtClean="0"/>
              <a:t>PS C:\Users\22\App1&gt; </a:t>
            </a:r>
            <a:r>
              <a:rPr lang="en-US" dirty="0" err="1" smtClean="0"/>
              <a:t>docker</a:t>
            </a:r>
            <a:r>
              <a:rPr lang="en-US" dirty="0" smtClean="0"/>
              <a:t> inspect container1</a:t>
            </a:r>
          </a:p>
          <a:p>
            <a:r>
              <a:rPr lang="en-US" dirty="0" smtClean="0"/>
              <a:t>"Mounts": [</a:t>
            </a:r>
          </a:p>
          <a:p>
            <a:r>
              <a:rPr lang="en-US" dirty="0" smtClean="0"/>
              <a:t>            {</a:t>
            </a:r>
          </a:p>
          <a:p>
            <a:r>
              <a:rPr lang="en-US" dirty="0" smtClean="0"/>
              <a:t>                "Type": "volume",</a:t>
            </a:r>
          </a:p>
          <a:p>
            <a:r>
              <a:rPr lang="en-US" dirty="0" smtClean="0"/>
              <a:t>                "Name": "d2384ef457f4683cb242ddcb896664363c7d312ba43b8cd2fd7be56e5f98a3ee",</a:t>
            </a:r>
          </a:p>
          <a:p>
            <a:r>
              <a:rPr lang="en-US" dirty="0" smtClean="0"/>
              <a:t>                "Source": "/</a:t>
            </a:r>
            <a:r>
              <a:rPr lang="en-US" dirty="0" err="1" smtClean="0"/>
              <a:t>var</a:t>
            </a:r>
            <a:r>
              <a:rPr lang="en-US" dirty="0" smtClean="0"/>
              <a:t>/lib/</a:t>
            </a:r>
            <a:r>
              <a:rPr lang="en-US" dirty="0" err="1" smtClean="0"/>
              <a:t>docker</a:t>
            </a:r>
            <a:r>
              <a:rPr lang="en-US" dirty="0" smtClean="0"/>
              <a:t>/volumes/d2384ef457f4683cb242ddcb896664363c7d312ba43b8cd2fd7be56e5f98a3ee/_data",</a:t>
            </a:r>
          </a:p>
          <a:p>
            <a:r>
              <a:rPr lang="en-US" dirty="0" smtClean="0"/>
              <a:t>                "Destination": "/</a:t>
            </a:r>
            <a:r>
              <a:rPr lang="en-US" dirty="0" err="1" smtClean="0"/>
              <a:t>datavol</a:t>
            </a:r>
            <a:r>
              <a:rPr lang="en-US" dirty="0" smtClean="0"/>
              <a:t>",</a:t>
            </a:r>
          </a:p>
          <a:p>
            <a:r>
              <a:rPr lang="en-US" dirty="0" smtClean="0"/>
              <a:t>                "Driver": "local",</a:t>
            </a:r>
          </a:p>
          <a:p>
            <a:r>
              <a:rPr lang="en-US" dirty="0" smtClean="0"/>
              <a:t>                "Mode": "",</a:t>
            </a:r>
          </a:p>
          <a:p>
            <a:r>
              <a:rPr lang="en-US" dirty="0" smtClean="0"/>
              <a:t>                "RW": true,</a:t>
            </a:r>
          </a:p>
          <a:p>
            <a:r>
              <a:rPr lang="en-US" dirty="0" smtClean="0"/>
              <a:t>                "Propagation": ""</a:t>
            </a:r>
          </a:p>
          <a:p>
            <a:r>
              <a:rPr lang="en-US" dirty="0" smtClean="0"/>
              <a:t>            }</a:t>
            </a:r>
          </a:p>
          <a:p>
            <a:r>
              <a:rPr lang="en-US" dirty="0" smtClean="0"/>
              <a:t>        ],</a:t>
            </a:r>
          </a:p>
          <a:p>
            <a:r>
              <a:rPr lang="en-US" dirty="0" smtClean="0"/>
              <a:t>#Stop or remove the container, then check the volume </a:t>
            </a:r>
          </a:p>
          <a:p>
            <a:r>
              <a:rPr lang="en-US" dirty="0" smtClean="0"/>
              <a:t>PS C:\Users\22\App1&gt; </a:t>
            </a:r>
            <a:r>
              <a:rPr lang="en-US" dirty="0" err="1" smtClean="0"/>
              <a:t>docker</a:t>
            </a:r>
            <a:r>
              <a:rPr lang="en-US" dirty="0" smtClean="0"/>
              <a:t> volume ls</a:t>
            </a:r>
          </a:p>
          <a:p>
            <a:r>
              <a:rPr lang="en-US" dirty="0" smtClean="0"/>
              <a:t>DRIVER              VOLUME NAME</a:t>
            </a:r>
          </a:p>
          <a:p>
            <a:r>
              <a:rPr lang="en-US" dirty="0" smtClean="0"/>
              <a:t>local               d2384ef457f4683cb242ddcb896664363c7d312ba43b8cd2fd7be56e5f98a3ee</a:t>
            </a:r>
          </a:p>
          <a:p>
            <a:r>
              <a:rPr lang="en-US" dirty="0" smtClean="0"/>
              <a:t>PS C:\Users\22\App1&gt; </a:t>
            </a:r>
            <a:r>
              <a:rPr lang="en-US" dirty="0" err="1" smtClean="0"/>
              <a:t>docker</a:t>
            </a:r>
            <a:r>
              <a:rPr lang="en-US" dirty="0" smtClean="0"/>
              <a:t> restart container1</a:t>
            </a:r>
          </a:p>
          <a:p>
            <a:r>
              <a:rPr lang="en-US" dirty="0" smtClean="0"/>
              <a:t>PS C:\Users\22\App1&gt; </a:t>
            </a:r>
            <a:r>
              <a:rPr lang="en-US" dirty="0" err="1" smtClean="0"/>
              <a:t>docker</a:t>
            </a:r>
            <a:r>
              <a:rPr lang="en-US" dirty="0" smtClean="0"/>
              <a:t> attach container1</a:t>
            </a:r>
          </a:p>
          <a:p>
            <a:r>
              <a:rPr lang="en-US" dirty="0" smtClean="0"/>
              <a:t>/ # ls</a:t>
            </a:r>
          </a:p>
          <a:p>
            <a:r>
              <a:rPr lang="en-US" dirty="0" smtClean="0"/>
              <a:t>bin      </a:t>
            </a:r>
            <a:r>
              <a:rPr lang="en-US" dirty="0" err="1" smtClean="0"/>
              <a:t>datavol</a:t>
            </a:r>
            <a:r>
              <a:rPr lang="en-US" dirty="0" smtClean="0"/>
              <a:t>  dev      </a:t>
            </a:r>
            <a:r>
              <a:rPr lang="en-US" dirty="0" err="1" smtClean="0"/>
              <a:t>etc</a:t>
            </a:r>
            <a:r>
              <a:rPr lang="en-US" dirty="0" smtClean="0"/>
              <a:t>      home     </a:t>
            </a:r>
            <a:r>
              <a:rPr lang="en-US" dirty="0" err="1" smtClean="0"/>
              <a:t>proc</a:t>
            </a:r>
            <a:r>
              <a:rPr lang="en-US" dirty="0" smtClean="0"/>
              <a:t>     root     sys      </a:t>
            </a:r>
            <a:r>
              <a:rPr lang="en-US" dirty="0" err="1" smtClean="0"/>
              <a:t>tmp</a:t>
            </a:r>
            <a:r>
              <a:rPr lang="en-US" dirty="0" smtClean="0"/>
              <a:t>      </a:t>
            </a:r>
            <a:r>
              <a:rPr lang="en-US" dirty="0" err="1" smtClean="0"/>
              <a:t>usr</a:t>
            </a:r>
            <a:r>
              <a:rPr lang="en-US" dirty="0" smtClean="0"/>
              <a:t>      </a:t>
            </a:r>
            <a:r>
              <a:rPr lang="en-US" dirty="0" err="1" smtClean="0"/>
              <a:t>var</a:t>
            </a:r>
            <a:endParaRPr lang="en-US" dirty="0" smtClean="0"/>
          </a:p>
          <a:p>
            <a:r>
              <a:rPr lang="en-US" dirty="0" smtClean="0"/>
              <a:t>/ # cd </a:t>
            </a:r>
            <a:r>
              <a:rPr lang="en-US" dirty="0" err="1" smtClean="0"/>
              <a:t>datavol</a:t>
            </a:r>
            <a:r>
              <a:rPr lang="en-US" dirty="0" smtClean="0"/>
              <a:t>/</a:t>
            </a:r>
          </a:p>
          <a:p>
            <a:r>
              <a:rPr lang="en-US" dirty="0" smtClean="0"/>
              <a:t>/</a:t>
            </a:r>
            <a:r>
              <a:rPr lang="en-US" dirty="0" err="1" smtClean="0"/>
              <a:t>datavol</a:t>
            </a:r>
            <a:r>
              <a:rPr lang="en-US" dirty="0" smtClean="0"/>
              <a:t> # ls</a:t>
            </a:r>
          </a:p>
          <a:p>
            <a:r>
              <a:rPr lang="en-US" dirty="0" smtClean="0"/>
              <a:t>file1.txt</a:t>
            </a:r>
          </a:p>
          <a:p>
            <a:r>
              <a:rPr lang="en-US" dirty="0" smtClean="0"/>
              <a:t>/</a:t>
            </a:r>
            <a:r>
              <a:rPr lang="en-US" dirty="0" err="1" smtClean="0"/>
              <a:t>datavol</a:t>
            </a:r>
            <a:r>
              <a:rPr lang="en-US" dirty="0" smtClean="0"/>
              <a:t> #</a:t>
            </a:r>
            <a:endParaRPr lang="en-US" dirty="0"/>
          </a:p>
        </p:txBody>
      </p:sp>
      <p:sp>
        <p:nvSpPr>
          <p:cNvPr id="4" name="Slide Number Placeholder 3"/>
          <p:cNvSpPr>
            <a:spLocks noGrp="1"/>
          </p:cNvSpPr>
          <p:nvPr>
            <p:ph type="sldNum" sz="quarter" idx="10"/>
          </p:nvPr>
        </p:nvSpPr>
        <p:spPr/>
        <p:txBody>
          <a:bodyPr/>
          <a:lstStyle/>
          <a:p>
            <a:fld id="{367A6CE4-C2BE-4F1F-9008-ACC32DF7BE5B}" type="slidenum">
              <a:rPr lang="en-US" smtClean="0"/>
              <a:t>15</a:t>
            </a:fld>
            <a:endParaRPr lang="en-US"/>
          </a:p>
        </p:txBody>
      </p:sp>
    </p:spTree>
    <p:extLst>
      <p:ext uri="{BB962C8B-B14F-4D97-AF65-F5344CB8AC3E}">
        <p14:creationId xmlns:p14="http://schemas.microsoft.com/office/powerpoint/2010/main" val="3739731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ECA91F-7278-45F7-8BDD-A21A1ED552DD}"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2111734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ECA91F-7278-45F7-8BDD-A21A1ED552DD}"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86186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ECA91F-7278-45F7-8BDD-A21A1ED552DD}"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2434816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ECA91F-7278-45F7-8BDD-A21A1ED552DD}"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345865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ECA91F-7278-45F7-8BDD-A21A1ED552DD}" type="datetimeFigureOut">
              <a:rPr lang="en-US" smtClean="0"/>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651107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ECA91F-7278-45F7-8BDD-A21A1ED552DD}" type="datetimeFigureOut">
              <a:rPr lang="en-US" smtClean="0"/>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201926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ECA91F-7278-45F7-8BDD-A21A1ED552DD}" type="datetimeFigureOut">
              <a:rPr lang="en-US" smtClean="0"/>
              <a:t>4/12/2020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128346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ECA91F-7278-45F7-8BDD-A21A1ED552DD}" type="datetimeFigureOut">
              <a:rPr lang="en-US" smtClean="0"/>
              <a:t>4/12/2020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178664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CA91F-7278-45F7-8BDD-A21A1ED552DD}" type="datetimeFigureOut">
              <a:rPr lang="en-US" smtClean="0"/>
              <a:t>4/12/2020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1954249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ECA91F-7278-45F7-8BDD-A21A1ED552DD}" type="datetimeFigureOut">
              <a:rPr lang="en-US" smtClean="0"/>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943204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ECA91F-7278-45F7-8BDD-A21A1ED552DD}" type="datetimeFigureOut">
              <a:rPr lang="en-US" smtClean="0"/>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29FAEB-B6C1-41B4-B3B3-032FD49E6CE2}" type="slidenum">
              <a:rPr lang="en-US" smtClean="0"/>
              <a:t>‹#›</a:t>
            </a:fld>
            <a:endParaRPr lang="en-US"/>
          </a:p>
        </p:txBody>
      </p:sp>
    </p:spTree>
    <p:extLst>
      <p:ext uri="{BB962C8B-B14F-4D97-AF65-F5344CB8AC3E}">
        <p14:creationId xmlns:p14="http://schemas.microsoft.com/office/powerpoint/2010/main" val="14995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CA91F-7278-45F7-8BDD-A21A1ED552DD}" type="datetimeFigureOut">
              <a:rPr lang="en-US" smtClean="0"/>
              <a:t>4/12/2020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9FAEB-B6C1-41B4-B3B3-032FD49E6CE2}" type="slidenum">
              <a:rPr lang="en-US" smtClean="0"/>
              <a:t>‹#›</a:t>
            </a:fld>
            <a:endParaRPr lang="en-US"/>
          </a:p>
        </p:txBody>
      </p:sp>
    </p:spTree>
    <p:extLst>
      <p:ext uri="{BB962C8B-B14F-4D97-AF65-F5344CB8AC3E}">
        <p14:creationId xmlns:p14="http://schemas.microsoft.com/office/powerpoint/2010/main" val="3868256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docs.docker.com/engine/reference/commandline/create" TargetMode="External"/><Relationship Id="rId7" Type="http://schemas.openxmlformats.org/officeDocument/2006/relationships/hyperlink" Target="https://docs.docker.com/engine/reference/commandline/updat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docker.com/engine/reference/commandline/rm" TargetMode="External"/><Relationship Id="rId5" Type="http://schemas.openxmlformats.org/officeDocument/2006/relationships/hyperlink" Target="https://docs.docker.com/engine/reference/commandline/run" TargetMode="External"/><Relationship Id="rId4" Type="http://schemas.openxmlformats.org/officeDocument/2006/relationships/hyperlink" Target="https://docs.docker.com/engine/reference/commandline/rename/"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docs.docker.com/engine/reference/commandline/stats" TargetMode="External"/><Relationship Id="rId3" Type="http://schemas.openxmlformats.org/officeDocument/2006/relationships/hyperlink" Target="https://docs.docker.com/engine/reference/commandline/logs" TargetMode="External"/><Relationship Id="rId7" Type="http://schemas.openxmlformats.org/officeDocument/2006/relationships/hyperlink" Target="https://docs.docker.com/engine/reference/commandline/top" TargetMode="External"/><Relationship Id="rId2" Type="http://schemas.openxmlformats.org/officeDocument/2006/relationships/hyperlink" Target="https://docs.docker.com/engine/reference/commandline/ps" TargetMode="External"/><Relationship Id="rId1" Type="http://schemas.openxmlformats.org/officeDocument/2006/relationships/slideLayout" Target="../slideLayouts/slideLayout2.xml"/><Relationship Id="rId6" Type="http://schemas.openxmlformats.org/officeDocument/2006/relationships/hyperlink" Target="https://docs.docker.com/engine/reference/commandline/port" TargetMode="External"/><Relationship Id="rId5" Type="http://schemas.openxmlformats.org/officeDocument/2006/relationships/hyperlink" Target="https://docs.docker.com/engine/reference/commandline/events" TargetMode="External"/><Relationship Id="rId4" Type="http://schemas.openxmlformats.org/officeDocument/2006/relationships/hyperlink" Target="https://docs.docker.com/engine/reference/commandline/inspect" TargetMode="External"/><Relationship Id="rId9" Type="http://schemas.openxmlformats.org/officeDocument/2006/relationships/hyperlink" Target="https://docs.docker.com/engine/reference/commandline/diff"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8084/"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8083/"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localhost:8100/currency-converter/from/USD/to/INR/quantity/100"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docker.com/community-edition#/add_on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docs.docker.com/engine/reference/commandline/search" TargetMode="External"/><Relationship Id="rId3" Type="http://schemas.openxmlformats.org/officeDocument/2006/relationships/hyperlink" Target="https://docs.docker.com/engine/tutorials/dockerrepos/" TargetMode="External"/><Relationship Id="rId7" Type="http://schemas.openxmlformats.org/officeDocument/2006/relationships/hyperlink" Target="https://docs.docker.com/engine/reference/commandline/logou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ocs.docker.com/engine/reference/commandline/login" TargetMode="External"/><Relationship Id="rId5" Type="http://schemas.openxmlformats.org/officeDocument/2006/relationships/hyperlink" Target="https://titanous.com/posts/docker-insecurity" TargetMode="External"/><Relationship Id="rId10" Type="http://schemas.openxmlformats.org/officeDocument/2006/relationships/hyperlink" Target="https://docs.docker.com/engine/reference/commandline/push" TargetMode="External"/><Relationship Id="rId4" Type="http://schemas.openxmlformats.org/officeDocument/2006/relationships/hyperlink" Target="https://hub.docker.com/" TargetMode="External"/><Relationship Id="rId9" Type="http://schemas.openxmlformats.org/officeDocument/2006/relationships/hyperlink" Target="https://docs.docker.com/engine/reference/commandline/pul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localhost:8888/examples/simplehtml.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docs.docker.com/engine/reference/commandline/kill" TargetMode="External"/><Relationship Id="rId3" Type="http://schemas.openxmlformats.org/officeDocument/2006/relationships/hyperlink" Target="https://docs.docker.com/engine/reference/commandline/stop" TargetMode="External"/><Relationship Id="rId7" Type="http://schemas.openxmlformats.org/officeDocument/2006/relationships/hyperlink" Target="https://docs.docker.com/engine/reference/commandline/wait" TargetMode="External"/><Relationship Id="rId2" Type="http://schemas.openxmlformats.org/officeDocument/2006/relationships/hyperlink" Target="https://docs.docker.com/engine/reference/commandline/start" TargetMode="External"/><Relationship Id="rId1" Type="http://schemas.openxmlformats.org/officeDocument/2006/relationships/slideLayout" Target="../slideLayouts/slideLayout2.xml"/><Relationship Id="rId6" Type="http://schemas.openxmlformats.org/officeDocument/2006/relationships/hyperlink" Target="https://docs.docker.com/engine/reference/commandline/unpause/" TargetMode="External"/><Relationship Id="rId5" Type="http://schemas.openxmlformats.org/officeDocument/2006/relationships/hyperlink" Target="https://docs.docker.com/engine/reference/commandline/pause/" TargetMode="External"/><Relationship Id="rId4" Type="http://schemas.openxmlformats.org/officeDocument/2006/relationships/hyperlink" Target="https://docs.docker.com/engine/reference/commandline/restart" TargetMode="External"/><Relationship Id="rId9" Type="http://schemas.openxmlformats.org/officeDocument/2006/relationships/hyperlink" Target="https://docs.docker.com/engine/reference/commandline/atta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6"/>
            <a:ext cx="10515600" cy="644526"/>
          </a:xfrm>
        </p:spPr>
        <p:txBody>
          <a:bodyPr>
            <a:normAutofit fontScale="90000"/>
          </a:bodyPr>
          <a:lstStyle/>
          <a:p>
            <a:r>
              <a:rPr lang="en-US" dirty="0" smtClean="0"/>
              <a:t>Containers Vs Virtual machines</a:t>
            </a:r>
            <a:endParaRPr lang="en-US" dirty="0"/>
          </a:p>
        </p:txBody>
      </p:sp>
      <p:sp>
        <p:nvSpPr>
          <p:cNvPr id="8" name="Content Placeholder 7"/>
          <p:cNvSpPr>
            <a:spLocks noGrp="1"/>
          </p:cNvSpPr>
          <p:nvPr>
            <p:ph idx="1"/>
          </p:nvPr>
        </p:nvSpPr>
        <p:spPr/>
        <p:txBody>
          <a:bodyPr/>
          <a:lstStyle/>
          <a:p>
            <a:endParaRPr lang="en-US"/>
          </a:p>
        </p:txBody>
      </p:sp>
      <p:pic>
        <p:nvPicPr>
          <p:cNvPr id="9" name="Picture 8"/>
          <p:cNvPicPr>
            <a:picLocks noChangeAspect="1"/>
          </p:cNvPicPr>
          <p:nvPr/>
        </p:nvPicPr>
        <p:blipFill>
          <a:blip r:embed="rId4"/>
          <a:stretch>
            <a:fillRect/>
          </a:stretch>
        </p:blipFill>
        <p:spPr>
          <a:xfrm>
            <a:off x="0" y="1009651"/>
            <a:ext cx="12191999" cy="5848350"/>
          </a:xfrm>
          <a:prstGeom prst="rect">
            <a:avLst/>
          </a:prstGeom>
        </p:spPr>
      </p:pic>
    </p:spTree>
    <p:extLst>
      <p:ext uri="{BB962C8B-B14F-4D97-AF65-F5344CB8AC3E}">
        <p14:creationId xmlns:p14="http://schemas.microsoft.com/office/powerpoint/2010/main" val="167169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dirty="0" smtClean="0"/>
              <a:t>Container commands</a:t>
            </a:r>
            <a:endParaRPr lang="en-US" dirty="0"/>
          </a:p>
        </p:txBody>
      </p:sp>
      <p:sp>
        <p:nvSpPr>
          <p:cNvPr id="4" name="Rectangle 3"/>
          <p:cNvSpPr/>
          <p:nvPr/>
        </p:nvSpPr>
        <p:spPr>
          <a:xfrm>
            <a:off x="838200" y="1219200"/>
            <a:ext cx="10515600" cy="5345053"/>
          </a:xfrm>
          <a:prstGeom prst="rect">
            <a:avLst/>
          </a:prstGeom>
        </p:spPr>
        <p:txBody>
          <a:bodyPr wrap="square">
            <a:spAutoFit/>
          </a:bodyPr>
          <a:lstStyle/>
          <a:p>
            <a:pPr>
              <a:lnSpc>
                <a:spcPct val="80000"/>
              </a:lnSpc>
              <a:buClr>
                <a:srgbClr val="888888"/>
              </a:buClr>
              <a:buSzPts val="1760"/>
            </a:pPr>
            <a:r>
              <a:rPr lang="en-US" u="sng" dirty="0" err="1">
                <a:solidFill>
                  <a:schemeClr val="hlink"/>
                </a:solidFill>
                <a:ea typeface="Calibri"/>
                <a:cs typeface="Calibri"/>
                <a:sym typeface="Calibri"/>
                <a:hlinkClick r:id="rId3"/>
              </a:rPr>
              <a:t>docker</a:t>
            </a:r>
            <a:r>
              <a:rPr lang="en-US" u="sng" dirty="0">
                <a:solidFill>
                  <a:schemeClr val="hlink"/>
                </a:solidFill>
                <a:ea typeface="Calibri"/>
                <a:cs typeface="Calibri"/>
                <a:sym typeface="Calibri"/>
                <a:hlinkClick r:id="rId3"/>
              </a:rPr>
              <a:t> create</a:t>
            </a:r>
            <a:r>
              <a:rPr lang="en-US" u="sng" dirty="0">
                <a:solidFill>
                  <a:schemeClr val="hlink"/>
                </a:solidFill>
                <a:ea typeface="Calibri"/>
                <a:cs typeface="Calibri"/>
                <a:sym typeface="Calibri"/>
              </a:rPr>
              <a:t> </a:t>
            </a:r>
            <a:r>
              <a:rPr lang="en-US" dirty="0">
                <a:solidFill>
                  <a:schemeClr val="hlink"/>
                </a:solidFill>
                <a:ea typeface="Calibri"/>
                <a:cs typeface="Calibri"/>
                <a:sym typeface="Calibri"/>
              </a:rPr>
              <a:t>&lt;container-name&gt;:</a:t>
            </a:r>
            <a:r>
              <a:rPr lang="en-US" dirty="0">
                <a:solidFill>
                  <a:srgbClr val="888888"/>
                </a:solidFill>
                <a:ea typeface="Calibri"/>
                <a:cs typeface="Calibri"/>
                <a:sym typeface="Calibri"/>
              </a:rPr>
              <a:t> creates a container but does not start it.</a:t>
            </a:r>
            <a:endParaRPr lang="en-US" dirty="0"/>
          </a:p>
          <a:p>
            <a:pPr lvl="0">
              <a:lnSpc>
                <a:spcPct val="80000"/>
              </a:lnSpc>
              <a:spcBef>
                <a:spcPts val="352"/>
              </a:spcBef>
              <a:buClr>
                <a:srgbClr val="888888"/>
              </a:buClr>
              <a:buSzPts val="1760"/>
            </a:pPr>
            <a:r>
              <a:rPr lang="en-US" u="sng" dirty="0" err="1">
                <a:solidFill>
                  <a:schemeClr val="hlink"/>
                </a:solidFill>
                <a:ea typeface="Calibri"/>
                <a:cs typeface="Calibri"/>
                <a:sym typeface="Calibri"/>
                <a:hlinkClick r:id="rId4"/>
              </a:rPr>
              <a:t>docker</a:t>
            </a:r>
            <a:r>
              <a:rPr lang="en-US" u="sng" dirty="0">
                <a:solidFill>
                  <a:schemeClr val="hlink"/>
                </a:solidFill>
                <a:ea typeface="Calibri"/>
                <a:cs typeface="Calibri"/>
                <a:sym typeface="Calibri"/>
                <a:hlinkClick r:id="rId4"/>
              </a:rPr>
              <a:t> rename</a:t>
            </a:r>
            <a:r>
              <a:rPr lang="en-US" dirty="0">
                <a:solidFill>
                  <a:srgbClr val="888888"/>
                </a:solidFill>
                <a:ea typeface="Calibri"/>
                <a:cs typeface="Calibri"/>
                <a:sym typeface="Calibri"/>
              </a:rPr>
              <a:t> allows the container to be renamed.</a:t>
            </a:r>
            <a:endParaRPr lang="en-US" dirty="0"/>
          </a:p>
          <a:p>
            <a:pPr lvl="0">
              <a:lnSpc>
                <a:spcPct val="80000"/>
              </a:lnSpc>
              <a:spcBef>
                <a:spcPts val="352"/>
              </a:spcBef>
              <a:buClr>
                <a:srgbClr val="888888"/>
              </a:buClr>
              <a:buSzPts val="1760"/>
            </a:pPr>
            <a:r>
              <a:rPr lang="en-US" u="sng" dirty="0" err="1">
                <a:solidFill>
                  <a:schemeClr val="hlink"/>
                </a:solidFill>
                <a:ea typeface="Calibri"/>
                <a:cs typeface="Calibri"/>
                <a:sym typeface="Calibri"/>
                <a:hlinkClick r:id="rId5"/>
              </a:rPr>
              <a:t>docker</a:t>
            </a:r>
            <a:r>
              <a:rPr lang="en-US" u="sng" dirty="0">
                <a:solidFill>
                  <a:schemeClr val="hlink"/>
                </a:solidFill>
                <a:ea typeface="Calibri"/>
                <a:cs typeface="Calibri"/>
                <a:sym typeface="Calibri"/>
                <a:hlinkClick r:id="rId5"/>
              </a:rPr>
              <a:t> run</a:t>
            </a:r>
            <a:r>
              <a:rPr lang="en-US" dirty="0">
                <a:solidFill>
                  <a:srgbClr val="888888"/>
                </a:solidFill>
                <a:ea typeface="Calibri"/>
                <a:cs typeface="Calibri"/>
                <a:sym typeface="Calibri"/>
              </a:rPr>
              <a:t> creates and starts a container in one operation.</a:t>
            </a:r>
            <a:endParaRPr lang="en-US" dirty="0"/>
          </a:p>
          <a:p>
            <a:pPr lvl="0">
              <a:lnSpc>
                <a:spcPct val="80000"/>
              </a:lnSpc>
              <a:spcBef>
                <a:spcPts val="352"/>
              </a:spcBef>
              <a:buClr>
                <a:srgbClr val="888888"/>
              </a:buClr>
              <a:buSzPts val="1760"/>
            </a:pPr>
            <a:r>
              <a:rPr lang="en-US" u="sng" dirty="0" err="1">
                <a:solidFill>
                  <a:schemeClr val="hlink"/>
                </a:solidFill>
                <a:ea typeface="Calibri"/>
                <a:cs typeface="Calibri"/>
                <a:sym typeface="Calibri"/>
                <a:hlinkClick r:id="rId6"/>
              </a:rPr>
              <a:t>docker</a:t>
            </a:r>
            <a:r>
              <a:rPr lang="en-US" u="sng" dirty="0">
                <a:solidFill>
                  <a:schemeClr val="hlink"/>
                </a:solidFill>
                <a:ea typeface="Calibri"/>
                <a:cs typeface="Calibri"/>
                <a:sym typeface="Calibri"/>
                <a:hlinkClick r:id="rId6"/>
              </a:rPr>
              <a:t> </a:t>
            </a:r>
            <a:r>
              <a:rPr lang="en-US" u="sng" dirty="0" err="1">
                <a:solidFill>
                  <a:schemeClr val="hlink"/>
                </a:solidFill>
                <a:ea typeface="Calibri"/>
                <a:cs typeface="Calibri"/>
                <a:sym typeface="Calibri"/>
                <a:hlinkClick r:id="rId6"/>
              </a:rPr>
              <a:t>rm</a:t>
            </a:r>
            <a:r>
              <a:rPr lang="en-US" dirty="0">
                <a:solidFill>
                  <a:srgbClr val="888888"/>
                </a:solidFill>
                <a:ea typeface="Calibri"/>
                <a:cs typeface="Calibri"/>
                <a:sym typeface="Calibri"/>
              </a:rPr>
              <a:t> deletes a container.</a:t>
            </a:r>
          </a:p>
          <a:p>
            <a:pPr lvl="0">
              <a:lnSpc>
                <a:spcPct val="80000"/>
              </a:lnSpc>
              <a:spcBef>
                <a:spcPts val="352"/>
              </a:spcBef>
              <a:buClr>
                <a:srgbClr val="888888"/>
              </a:buClr>
              <a:buSzPts val="1760"/>
            </a:pPr>
            <a:r>
              <a:rPr lang="en-US" u="sng" dirty="0" err="1">
                <a:solidFill>
                  <a:schemeClr val="hlink"/>
                </a:solidFill>
                <a:ea typeface="Calibri"/>
                <a:cs typeface="Calibri"/>
                <a:sym typeface="Calibri"/>
                <a:hlinkClick r:id="rId7"/>
              </a:rPr>
              <a:t>docker</a:t>
            </a:r>
            <a:r>
              <a:rPr lang="en-US" u="sng" dirty="0">
                <a:solidFill>
                  <a:schemeClr val="hlink"/>
                </a:solidFill>
                <a:ea typeface="Calibri"/>
                <a:cs typeface="Calibri"/>
                <a:sym typeface="Calibri"/>
                <a:hlinkClick r:id="rId7"/>
              </a:rPr>
              <a:t> update</a:t>
            </a:r>
            <a:r>
              <a:rPr lang="en-US" dirty="0">
                <a:solidFill>
                  <a:srgbClr val="888888"/>
                </a:solidFill>
                <a:ea typeface="Calibri"/>
                <a:cs typeface="Calibri"/>
                <a:sym typeface="Calibri"/>
              </a:rPr>
              <a:t> updates a container's resource limits.</a:t>
            </a:r>
          </a:p>
          <a:p>
            <a:pPr lvl="0">
              <a:lnSpc>
                <a:spcPct val="80000"/>
              </a:lnSpc>
              <a:spcBef>
                <a:spcPts val="352"/>
              </a:spcBef>
              <a:buClr>
                <a:srgbClr val="888888"/>
              </a:buClr>
              <a:buSzPts val="1760"/>
            </a:pPr>
            <a:r>
              <a:rPr lang="en-US" u="sng" dirty="0" err="1">
                <a:solidFill>
                  <a:schemeClr val="hlink"/>
                </a:solidFill>
                <a:ea typeface="Calibri"/>
                <a:cs typeface="Calibri"/>
                <a:sym typeface="Calibri"/>
              </a:rPr>
              <a:t>docker</a:t>
            </a:r>
            <a:r>
              <a:rPr lang="en-US" u="sng" dirty="0">
                <a:solidFill>
                  <a:schemeClr val="hlink"/>
                </a:solidFill>
                <a:ea typeface="Calibri"/>
                <a:cs typeface="Calibri"/>
                <a:sym typeface="Calibri"/>
              </a:rPr>
              <a:t> logs </a:t>
            </a:r>
            <a:r>
              <a:rPr lang="en-US" dirty="0">
                <a:solidFill>
                  <a:schemeClr val="hlink"/>
                </a:solidFill>
                <a:ea typeface="Calibri"/>
                <a:cs typeface="Calibri"/>
                <a:sym typeface="Calibri"/>
              </a:rPr>
              <a:t>&lt;container-name</a:t>
            </a:r>
            <a:r>
              <a:rPr lang="en-US" dirty="0" smtClean="0">
                <a:solidFill>
                  <a:schemeClr val="hlink"/>
                </a:solidFill>
                <a:ea typeface="Calibri"/>
                <a:cs typeface="Calibri"/>
                <a:sym typeface="Calibri"/>
              </a:rPr>
              <a:t>&gt;</a:t>
            </a:r>
          </a:p>
          <a:p>
            <a:pPr lvl="0">
              <a:lnSpc>
                <a:spcPct val="80000"/>
              </a:lnSpc>
              <a:spcBef>
                <a:spcPts val="352"/>
              </a:spcBef>
              <a:buClr>
                <a:srgbClr val="888888"/>
              </a:buClr>
              <a:buSzPts val="1760"/>
            </a:pPr>
            <a:endParaRPr lang="en-US" dirty="0">
              <a:solidFill>
                <a:schemeClr val="hlink"/>
              </a:solidFill>
              <a:ea typeface="Calibri"/>
              <a:cs typeface="Calibri"/>
              <a:sym typeface="Calibri"/>
            </a:endParaRPr>
          </a:p>
          <a:p>
            <a:pPr lvl="0">
              <a:lnSpc>
                <a:spcPct val="80000"/>
              </a:lnSpc>
              <a:spcBef>
                <a:spcPts val="352"/>
              </a:spcBef>
              <a:buClr>
                <a:srgbClr val="888888"/>
              </a:buClr>
              <a:buSzPts val="1760"/>
            </a:pPr>
            <a:r>
              <a:rPr lang="en-US" b="1" u="sng" dirty="0" smtClean="0">
                <a:solidFill>
                  <a:schemeClr val="hlink"/>
                </a:solidFill>
                <a:ea typeface="Calibri"/>
                <a:cs typeface="Calibri"/>
                <a:sym typeface="Calibri"/>
              </a:rPr>
              <a:t>Create </a:t>
            </a:r>
            <a:r>
              <a:rPr lang="en-US" b="1" u="sng" dirty="0" err="1" smtClean="0">
                <a:solidFill>
                  <a:schemeClr val="hlink"/>
                </a:solidFill>
                <a:ea typeface="Calibri"/>
                <a:cs typeface="Calibri"/>
                <a:sym typeface="Calibri"/>
              </a:rPr>
              <a:t>docker</a:t>
            </a:r>
            <a:r>
              <a:rPr lang="en-US" b="1" u="sng" dirty="0" smtClean="0">
                <a:solidFill>
                  <a:schemeClr val="hlink"/>
                </a:solidFill>
                <a:ea typeface="Calibri"/>
                <a:cs typeface="Calibri"/>
                <a:sym typeface="Calibri"/>
              </a:rPr>
              <a:t> image from the running container:</a:t>
            </a:r>
          </a:p>
          <a:p>
            <a:pPr lvl="0">
              <a:lnSpc>
                <a:spcPct val="80000"/>
              </a:lnSpc>
              <a:spcBef>
                <a:spcPts val="352"/>
              </a:spcBef>
              <a:buClr>
                <a:srgbClr val="888888"/>
              </a:buClr>
              <a:buSzPts val="1760"/>
            </a:pPr>
            <a:r>
              <a:rPr lang="en-US" dirty="0">
                <a:solidFill>
                  <a:schemeClr val="hlink"/>
                </a:solidFill>
                <a:ea typeface="Calibri"/>
                <a:cs typeface="Calibri"/>
                <a:sym typeface="Calibri"/>
              </a:rPr>
              <a:t>PS C:\Users\22&gt; </a:t>
            </a:r>
            <a:r>
              <a:rPr lang="en-US" b="1" dirty="0" err="1">
                <a:solidFill>
                  <a:schemeClr val="hlink"/>
                </a:solidFill>
                <a:ea typeface="Calibri"/>
                <a:cs typeface="Calibri"/>
                <a:sym typeface="Calibri"/>
              </a:rPr>
              <a:t>docker</a:t>
            </a:r>
            <a:r>
              <a:rPr lang="en-US" b="1" dirty="0">
                <a:solidFill>
                  <a:schemeClr val="hlink"/>
                </a:solidFill>
                <a:ea typeface="Calibri"/>
                <a:cs typeface="Calibri"/>
                <a:sym typeface="Calibri"/>
              </a:rPr>
              <a:t> </a:t>
            </a:r>
            <a:r>
              <a:rPr lang="en-US" b="1" dirty="0" err="1">
                <a:solidFill>
                  <a:schemeClr val="hlink"/>
                </a:solidFill>
                <a:ea typeface="Calibri"/>
                <a:cs typeface="Calibri"/>
                <a:sym typeface="Calibri"/>
              </a:rPr>
              <a:t>ps</a:t>
            </a:r>
            <a:endParaRPr lang="en-US" b="1" dirty="0">
              <a:solidFill>
                <a:schemeClr val="hlink"/>
              </a:solidFill>
              <a:ea typeface="Calibri"/>
              <a:cs typeface="Calibri"/>
              <a:sym typeface="Calibri"/>
            </a:endParaRPr>
          </a:p>
          <a:p>
            <a:pPr lvl="0">
              <a:lnSpc>
                <a:spcPct val="80000"/>
              </a:lnSpc>
              <a:spcBef>
                <a:spcPts val="352"/>
              </a:spcBef>
              <a:buClr>
                <a:srgbClr val="888888"/>
              </a:buClr>
              <a:buSzPts val="1760"/>
            </a:pPr>
            <a:r>
              <a:rPr lang="en-US" dirty="0">
                <a:solidFill>
                  <a:schemeClr val="hlink"/>
                </a:solidFill>
                <a:ea typeface="Calibri"/>
                <a:cs typeface="Calibri"/>
                <a:sym typeface="Calibri"/>
              </a:rPr>
              <a:t>CONTAINER ID        IMAGE               COMMAND                  CREATED             STATUS              PORTS                    NAMES</a:t>
            </a:r>
          </a:p>
          <a:p>
            <a:pPr lvl="0">
              <a:lnSpc>
                <a:spcPct val="80000"/>
              </a:lnSpc>
              <a:spcBef>
                <a:spcPts val="352"/>
              </a:spcBef>
              <a:buClr>
                <a:srgbClr val="888888"/>
              </a:buClr>
              <a:buSzPts val="1760"/>
            </a:pPr>
            <a:r>
              <a:rPr lang="en-US" dirty="0">
                <a:solidFill>
                  <a:schemeClr val="hlink"/>
                </a:solidFill>
                <a:ea typeface="Calibri"/>
                <a:cs typeface="Calibri"/>
                <a:sym typeface="Calibri"/>
              </a:rPr>
              <a:t>75f4c7d7110a        app1-manual-build   "java -jar App1-0.0.…"   29 seconds ago      Up 27 seconds       0.0.0.0:8081-&gt;8081/</a:t>
            </a:r>
            <a:r>
              <a:rPr lang="en-US" dirty="0" err="1">
                <a:solidFill>
                  <a:schemeClr val="hlink"/>
                </a:solidFill>
                <a:ea typeface="Calibri"/>
                <a:cs typeface="Calibri"/>
                <a:sym typeface="Calibri"/>
              </a:rPr>
              <a:t>tcp</a:t>
            </a:r>
            <a:r>
              <a:rPr lang="en-US" dirty="0">
                <a:solidFill>
                  <a:schemeClr val="hlink"/>
                </a:solidFill>
                <a:ea typeface="Calibri"/>
                <a:cs typeface="Calibri"/>
                <a:sym typeface="Calibri"/>
              </a:rPr>
              <a:t>   springbootsample1</a:t>
            </a:r>
          </a:p>
          <a:p>
            <a:pPr lvl="0">
              <a:lnSpc>
                <a:spcPct val="80000"/>
              </a:lnSpc>
              <a:spcBef>
                <a:spcPts val="352"/>
              </a:spcBef>
              <a:buClr>
                <a:srgbClr val="888888"/>
              </a:buClr>
              <a:buSzPts val="1760"/>
            </a:pPr>
            <a:r>
              <a:rPr lang="en-US" dirty="0">
                <a:solidFill>
                  <a:schemeClr val="hlink"/>
                </a:solidFill>
                <a:ea typeface="Calibri"/>
                <a:cs typeface="Calibri"/>
                <a:sym typeface="Calibri"/>
              </a:rPr>
              <a:t>PS C:\Users\22&gt; </a:t>
            </a:r>
            <a:r>
              <a:rPr lang="en-US" b="1" dirty="0" err="1">
                <a:solidFill>
                  <a:schemeClr val="hlink"/>
                </a:solidFill>
                <a:ea typeface="Calibri"/>
                <a:cs typeface="Calibri"/>
                <a:sym typeface="Calibri"/>
              </a:rPr>
              <a:t>docker</a:t>
            </a:r>
            <a:r>
              <a:rPr lang="en-US" b="1" dirty="0">
                <a:solidFill>
                  <a:schemeClr val="hlink"/>
                </a:solidFill>
                <a:ea typeface="Calibri"/>
                <a:cs typeface="Calibri"/>
                <a:sym typeface="Calibri"/>
              </a:rPr>
              <a:t> commit -p -a "ST" -m "Spring Boot Rest app" 75f4c7d7110a  docker22/springbootrestapp1</a:t>
            </a:r>
          </a:p>
          <a:p>
            <a:pPr lvl="0">
              <a:lnSpc>
                <a:spcPct val="80000"/>
              </a:lnSpc>
              <a:spcBef>
                <a:spcPts val="352"/>
              </a:spcBef>
              <a:buClr>
                <a:srgbClr val="888888"/>
              </a:buClr>
              <a:buSzPts val="1760"/>
            </a:pPr>
            <a:r>
              <a:rPr lang="en-US" dirty="0">
                <a:solidFill>
                  <a:schemeClr val="hlink"/>
                </a:solidFill>
                <a:ea typeface="Calibri"/>
                <a:cs typeface="Calibri"/>
                <a:sym typeface="Calibri"/>
              </a:rPr>
              <a:t>sha256:928f89272753b8c1a363446b03c8858af5b33487a99ae78f7da381432f292636</a:t>
            </a:r>
          </a:p>
          <a:p>
            <a:pPr lvl="0">
              <a:lnSpc>
                <a:spcPct val="80000"/>
              </a:lnSpc>
              <a:spcBef>
                <a:spcPts val="352"/>
              </a:spcBef>
              <a:buClr>
                <a:srgbClr val="888888"/>
              </a:buClr>
              <a:buSzPts val="1760"/>
            </a:pPr>
            <a:r>
              <a:rPr lang="en-US" dirty="0">
                <a:solidFill>
                  <a:schemeClr val="hlink"/>
                </a:solidFill>
                <a:ea typeface="Calibri"/>
                <a:cs typeface="Calibri"/>
                <a:sym typeface="Calibri"/>
              </a:rPr>
              <a:t>PS C:\Users\22&gt; </a:t>
            </a:r>
            <a:r>
              <a:rPr lang="en-US" dirty="0" err="1">
                <a:solidFill>
                  <a:schemeClr val="hlink"/>
                </a:solidFill>
                <a:ea typeface="Calibri"/>
                <a:cs typeface="Calibri"/>
                <a:sym typeface="Calibri"/>
              </a:rPr>
              <a:t>docker</a:t>
            </a:r>
            <a:r>
              <a:rPr lang="en-US" dirty="0">
                <a:solidFill>
                  <a:schemeClr val="hlink"/>
                </a:solidFill>
                <a:ea typeface="Calibri"/>
                <a:cs typeface="Calibri"/>
                <a:sym typeface="Calibri"/>
              </a:rPr>
              <a:t> images</a:t>
            </a:r>
          </a:p>
          <a:p>
            <a:pPr lvl="0">
              <a:lnSpc>
                <a:spcPct val="80000"/>
              </a:lnSpc>
              <a:spcBef>
                <a:spcPts val="352"/>
              </a:spcBef>
              <a:buClr>
                <a:srgbClr val="888888"/>
              </a:buClr>
              <a:buSzPts val="1760"/>
            </a:pPr>
            <a:r>
              <a:rPr lang="en-US" dirty="0">
                <a:solidFill>
                  <a:schemeClr val="hlink"/>
                </a:solidFill>
                <a:ea typeface="Calibri"/>
                <a:cs typeface="Calibri"/>
                <a:sym typeface="Calibri"/>
              </a:rPr>
              <a:t>REPOSITORY                           TAG                 IMAGE ID            CREATED             SIZE</a:t>
            </a:r>
          </a:p>
          <a:p>
            <a:pPr lvl="0">
              <a:lnSpc>
                <a:spcPct val="80000"/>
              </a:lnSpc>
              <a:spcBef>
                <a:spcPts val="352"/>
              </a:spcBef>
              <a:buClr>
                <a:srgbClr val="888888"/>
              </a:buClr>
              <a:buSzPts val="1760"/>
            </a:pPr>
            <a:r>
              <a:rPr lang="en-US" dirty="0">
                <a:solidFill>
                  <a:schemeClr val="hlink"/>
                </a:solidFill>
                <a:ea typeface="Calibri"/>
                <a:cs typeface="Calibri"/>
                <a:sym typeface="Calibri"/>
              </a:rPr>
              <a:t>docker22/springbootrestapp1      latest              928f89272753        11 seconds ago      661MB</a:t>
            </a:r>
          </a:p>
          <a:p>
            <a:pPr lvl="0">
              <a:lnSpc>
                <a:spcPct val="80000"/>
              </a:lnSpc>
              <a:spcBef>
                <a:spcPts val="352"/>
              </a:spcBef>
              <a:buClr>
                <a:srgbClr val="888888"/>
              </a:buClr>
              <a:buSzPts val="1760"/>
            </a:pPr>
            <a:endParaRPr lang="en-US" dirty="0"/>
          </a:p>
        </p:txBody>
      </p:sp>
    </p:spTree>
    <p:extLst>
      <p:ext uri="{BB962C8B-B14F-4D97-AF65-F5344CB8AC3E}">
        <p14:creationId xmlns:p14="http://schemas.microsoft.com/office/powerpoint/2010/main" val="1106546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0;p17"/>
          <p:cNvSpPr txBox="1">
            <a:spLocks noGrp="1"/>
          </p:cNvSpPr>
          <p:nvPr/>
        </p:nvSpPr>
        <p:spPr>
          <a:xfrm>
            <a:off x="1847528" y="260648"/>
            <a:ext cx="7772400" cy="65050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Clr>
                <a:schemeClr val="dk1"/>
              </a:buClr>
              <a:buSzPts val="3959"/>
              <a:buFont typeface="Calibri"/>
              <a:buNone/>
            </a:pPr>
            <a:r>
              <a:rPr lang="en-US" sz="3959" b="0" i="0" u="none" strike="noStrike" cap="none">
                <a:solidFill>
                  <a:schemeClr val="dk1"/>
                </a:solidFill>
                <a:latin typeface="Calibri"/>
                <a:ea typeface="Calibri"/>
                <a:cs typeface="Calibri"/>
                <a:sym typeface="Calibri"/>
              </a:rPr>
              <a:t>Docker – more Container commands</a:t>
            </a:r>
            <a:endParaRPr sz="3959" b="0" i="0" u="none" strike="noStrike" cap="none">
              <a:solidFill>
                <a:schemeClr val="dk1"/>
              </a:solidFill>
              <a:latin typeface="Calibri"/>
              <a:ea typeface="Calibri"/>
              <a:cs typeface="Calibri"/>
              <a:sym typeface="Calibri"/>
            </a:endParaRPr>
          </a:p>
        </p:txBody>
      </p:sp>
      <p:sp>
        <p:nvSpPr>
          <p:cNvPr id="6" name="Google Shape;111;p17"/>
          <p:cNvSpPr txBox="1">
            <a:spLocks noGrp="1"/>
          </p:cNvSpPr>
          <p:nvPr/>
        </p:nvSpPr>
        <p:spPr>
          <a:xfrm>
            <a:off x="1804263" y="911151"/>
            <a:ext cx="8496944" cy="56886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marR="0" lvl="0" indent="0" algn="l" rtl="0">
              <a:lnSpc>
                <a:spcPct val="90000"/>
              </a:lnSpc>
              <a:spcBef>
                <a:spcPts val="0"/>
              </a:spcBef>
              <a:spcAft>
                <a:spcPts val="0"/>
              </a:spcAft>
              <a:buClr>
                <a:srgbClr val="888888"/>
              </a:buClr>
              <a:buSzPts val="2720"/>
              <a:buFont typeface="Arial"/>
              <a:buNone/>
            </a:pPr>
            <a:r>
              <a:rPr lang="en-US" sz="2720" b="0" i="0" u="sng" strike="noStrike" cap="none" dirty="0" err="1">
                <a:solidFill>
                  <a:schemeClr val="hlink"/>
                </a:solidFill>
                <a:latin typeface="Calibri"/>
                <a:ea typeface="Calibri"/>
                <a:cs typeface="Calibri"/>
                <a:sym typeface="Calibri"/>
                <a:hlinkClick r:id="rId2"/>
              </a:rPr>
              <a:t>docker</a:t>
            </a:r>
            <a:r>
              <a:rPr lang="en-US" sz="2720" b="0" i="0" u="sng" strike="noStrike" cap="none" dirty="0">
                <a:solidFill>
                  <a:schemeClr val="hlink"/>
                </a:solidFill>
                <a:latin typeface="Calibri"/>
                <a:ea typeface="Calibri"/>
                <a:cs typeface="Calibri"/>
                <a:sym typeface="Calibri"/>
                <a:hlinkClick r:id="rId2"/>
              </a:rPr>
              <a:t> </a:t>
            </a:r>
            <a:r>
              <a:rPr lang="en-US" sz="2720" b="0" i="0" u="sng" strike="noStrike" cap="none" dirty="0" err="1">
                <a:solidFill>
                  <a:schemeClr val="hlink"/>
                </a:solidFill>
                <a:latin typeface="Calibri"/>
                <a:ea typeface="Calibri"/>
                <a:cs typeface="Calibri"/>
                <a:sym typeface="Calibri"/>
                <a:hlinkClick r:id="rId2"/>
              </a:rPr>
              <a:t>ps</a:t>
            </a:r>
            <a:r>
              <a:rPr lang="en-US" sz="2720" b="0" i="0" u="none" strike="noStrike" cap="none" dirty="0">
                <a:solidFill>
                  <a:srgbClr val="888888"/>
                </a:solidFill>
                <a:latin typeface="Calibri"/>
                <a:ea typeface="Calibri"/>
                <a:cs typeface="Calibri"/>
                <a:sym typeface="Calibri"/>
              </a:rPr>
              <a:t> shows running containers</a:t>
            </a:r>
            <a:r>
              <a:rPr lang="en-US" sz="2720" b="0" i="0" u="none" strike="noStrike" cap="none" dirty="0" smtClean="0">
                <a:solidFill>
                  <a:srgbClr val="888888"/>
                </a:solidFill>
                <a:latin typeface="Calibri"/>
                <a:ea typeface="Calibri"/>
                <a:cs typeface="Calibri"/>
                <a:sym typeface="Calibri"/>
              </a:rPr>
              <a:t>.</a:t>
            </a:r>
          </a:p>
          <a:p>
            <a:pPr marL="0" indent="0" algn="l">
              <a:lnSpc>
                <a:spcPct val="90000"/>
              </a:lnSpc>
              <a:spcBef>
                <a:spcPts val="0"/>
              </a:spcBef>
              <a:buSzPts val="2720"/>
            </a:pPr>
            <a:r>
              <a:rPr lang="en-US" sz="2720" u="sng" dirty="0" err="1">
                <a:solidFill>
                  <a:schemeClr val="hlink"/>
                </a:solidFill>
              </a:rPr>
              <a:t>docker</a:t>
            </a:r>
            <a:r>
              <a:rPr lang="en-US" sz="2720" u="sng" dirty="0">
                <a:solidFill>
                  <a:schemeClr val="hlink"/>
                </a:solidFill>
              </a:rPr>
              <a:t> </a:t>
            </a:r>
            <a:r>
              <a:rPr lang="en-US" sz="2720" u="sng" dirty="0" err="1">
                <a:solidFill>
                  <a:schemeClr val="hlink"/>
                </a:solidFill>
              </a:rPr>
              <a:t>ps</a:t>
            </a:r>
            <a:r>
              <a:rPr lang="en-US" sz="2720" u="sng" dirty="0">
                <a:solidFill>
                  <a:schemeClr val="hlink"/>
                </a:solidFill>
              </a:rPr>
              <a:t> -a</a:t>
            </a:r>
            <a:r>
              <a:rPr lang="en-US" dirty="0"/>
              <a:t> shows running and stopped containers</a:t>
            </a:r>
            <a:r>
              <a:rPr lang="en-US" dirty="0" smtClean="0"/>
              <a:t>.</a:t>
            </a:r>
            <a:endParaRPr dirty="0"/>
          </a:p>
          <a:p>
            <a:pPr marL="0" marR="0" lvl="0" indent="0" algn="l" rtl="0">
              <a:lnSpc>
                <a:spcPct val="90000"/>
              </a:lnSpc>
              <a:spcBef>
                <a:spcPts val="544"/>
              </a:spcBef>
              <a:spcAft>
                <a:spcPts val="0"/>
              </a:spcAft>
              <a:buClr>
                <a:srgbClr val="888888"/>
              </a:buClr>
              <a:buSzPts val="2720"/>
              <a:buFont typeface="Arial"/>
              <a:buNone/>
            </a:pPr>
            <a:r>
              <a:rPr lang="en-US" sz="2720" b="0" i="0" u="sng" strike="noStrike" cap="none" dirty="0" err="1">
                <a:solidFill>
                  <a:schemeClr val="hlink"/>
                </a:solidFill>
                <a:latin typeface="Calibri"/>
                <a:ea typeface="Calibri"/>
                <a:cs typeface="Calibri"/>
                <a:sym typeface="Calibri"/>
                <a:hlinkClick r:id="rId3"/>
              </a:rPr>
              <a:t>docker</a:t>
            </a:r>
            <a:r>
              <a:rPr lang="en-US" sz="2720" b="0" i="0" u="sng" strike="noStrike" cap="none" dirty="0">
                <a:solidFill>
                  <a:schemeClr val="hlink"/>
                </a:solidFill>
                <a:latin typeface="Calibri"/>
                <a:ea typeface="Calibri"/>
                <a:cs typeface="Calibri"/>
                <a:sym typeface="Calibri"/>
                <a:hlinkClick r:id="rId3"/>
              </a:rPr>
              <a:t> logs</a:t>
            </a:r>
            <a:r>
              <a:rPr lang="en-US" sz="2720" b="0" i="0" u="none" strike="noStrike" cap="none" dirty="0">
                <a:solidFill>
                  <a:srgbClr val="888888"/>
                </a:solidFill>
                <a:latin typeface="Calibri"/>
                <a:ea typeface="Calibri"/>
                <a:cs typeface="Calibri"/>
                <a:sym typeface="Calibri"/>
              </a:rPr>
              <a:t> gets logs from container. </a:t>
            </a:r>
            <a:endParaRPr sz="2720" b="0" i="0" u="none" strike="noStrike" cap="none" dirty="0">
              <a:solidFill>
                <a:srgbClr val="888888"/>
              </a:solidFill>
              <a:latin typeface="Calibri"/>
              <a:ea typeface="Calibri"/>
              <a:cs typeface="Calibri"/>
              <a:sym typeface="Calibri"/>
            </a:endParaRPr>
          </a:p>
          <a:p>
            <a:pPr marL="0" marR="0" lvl="0" indent="0" algn="l" rtl="0">
              <a:lnSpc>
                <a:spcPct val="90000"/>
              </a:lnSpc>
              <a:spcBef>
                <a:spcPts val="544"/>
              </a:spcBef>
              <a:spcAft>
                <a:spcPts val="0"/>
              </a:spcAft>
              <a:buClr>
                <a:srgbClr val="888888"/>
              </a:buClr>
              <a:buSzPts val="2720"/>
              <a:buFont typeface="Arial"/>
              <a:buNone/>
            </a:pPr>
            <a:r>
              <a:rPr lang="en-US" sz="2720" b="0" i="0" u="sng" strike="noStrike" cap="none" dirty="0" err="1">
                <a:solidFill>
                  <a:schemeClr val="hlink"/>
                </a:solidFill>
                <a:latin typeface="Calibri"/>
                <a:ea typeface="Calibri"/>
                <a:cs typeface="Calibri"/>
                <a:sym typeface="Calibri"/>
                <a:hlinkClick r:id="rId4"/>
              </a:rPr>
              <a:t>docker</a:t>
            </a:r>
            <a:r>
              <a:rPr lang="en-US" sz="2720" b="0" i="0" u="sng" strike="noStrike" cap="none" dirty="0">
                <a:solidFill>
                  <a:schemeClr val="hlink"/>
                </a:solidFill>
                <a:latin typeface="Calibri"/>
                <a:ea typeface="Calibri"/>
                <a:cs typeface="Calibri"/>
                <a:sym typeface="Calibri"/>
                <a:hlinkClick r:id="rId4"/>
              </a:rPr>
              <a:t> inspect</a:t>
            </a:r>
            <a:r>
              <a:rPr lang="en-US" sz="2720" b="0" i="0" u="none" strike="noStrike" cap="none" dirty="0">
                <a:solidFill>
                  <a:srgbClr val="888888"/>
                </a:solidFill>
                <a:latin typeface="Calibri"/>
                <a:ea typeface="Calibri"/>
                <a:cs typeface="Calibri"/>
                <a:sym typeface="Calibri"/>
              </a:rPr>
              <a:t> looks at all the info on a container (including IP address).</a:t>
            </a:r>
            <a:endParaRPr dirty="0"/>
          </a:p>
          <a:p>
            <a:pPr marL="0" marR="0" lvl="0" indent="0" algn="l" rtl="0">
              <a:lnSpc>
                <a:spcPct val="90000"/>
              </a:lnSpc>
              <a:spcBef>
                <a:spcPts val="544"/>
              </a:spcBef>
              <a:spcAft>
                <a:spcPts val="0"/>
              </a:spcAft>
              <a:buClr>
                <a:srgbClr val="888888"/>
              </a:buClr>
              <a:buSzPts val="2720"/>
              <a:buFont typeface="Arial"/>
              <a:buNone/>
            </a:pPr>
            <a:r>
              <a:rPr lang="en-US" sz="2720" b="0" i="0" u="sng" strike="noStrike" cap="none" dirty="0" err="1" smtClean="0">
                <a:solidFill>
                  <a:schemeClr val="hlink"/>
                </a:solidFill>
                <a:latin typeface="Calibri"/>
                <a:ea typeface="Calibri"/>
                <a:cs typeface="Calibri"/>
                <a:sym typeface="Calibri"/>
                <a:hlinkClick r:id="rId5"/>
              </a:rPr>
              <a:t>docker</a:t>
            </a:r>
            <a:r>
              <a:rPr lang="en-US" sz="2720" b="0" i="0" u="sng" strike="noStrike" cap="none" dirty="0" smtClean="0">
                <a:solidFill>
                  <a:schemeClr val="hlink"/>
                </a:solidFill>
                <a:latin typeface="Calibri"/>
                <a:ea typeface="Calibri"/>
                <a:cs typeface="Calibri"/>
                <a:sym typeface="Calibri"/>
                <a:hlinkClick r:id="rId5"/>
              </a:rPr>
              <a:t> </a:t>
            </a:r>
            <a:r>
              <a:rPr lang="en-US" sz="2720" b="0" i="0" u="sng" strike="noStrike" cap="none" dirty="0">
                <a:solidFill>
                  <a:schemeClr val="hlink"/>
                </a:solidFill>
                <a:latin typeface="Calibri"/>
                <a:ea typeface="Calibri"/>
                <a:cs typeface="Calibri"/>
                <a:sym typeface="Calibri"/>
                <a:hlinkClick r:id="rId5"/>
              </a:rPr>
              <a:t>events</a:t>
            </a:r>
            <a:r>
              <a:rPr lang="en-US" sz="2720" b="0" i="0" u="none" strike="noStrike" cap="none" dirty="0">
                <a:solidFill>
                  <a:srgbClr val="888888"/>
                </a:solidFill>
                <a:latin typeface="Calibri"/>
                <a:ea typeface="Calibri"/>
                <a:cs typeface="Calibri"/>
                <a:sym typeface="Calibri"/>
              </a:rPr>
              <a:t> gets events from container.</a:t>
            </a:r>
            <a:endParaRPr dirty="0"/>
          </a:p>
          <a:p>
            <a:pPr marL="0" marR="0" lvl="0" indent="0" algn="l" rtl="0">
              <a:lnSpc>
                <a:spcPct val="90000"/>
              </a:lnSpc>
              <a:spcBef>
                <a:spcPts val="544"/>
              </a:spcBef>
              <a:spcAft>
                <a:spcPts val="0"/>
              </a:spcAft>
              <a:buClr>
                <a:srgbClr val="888888"/>
              </a:buClr>
              <a:buSzPts val="2720"/>
              <a:buFont typeface="Arial"/>
              <a:buNone/>
            </a:pPr>
            <a:r>
              <a:rPr lang="en-US" sz="2720" b="0" i="0" u="sng" strike="noStrike" cap="none" dirty="0" err="1">
                <a:solidFill>
                  <a:schemeClr val="hlink"/>
                </a:solidFill>
                <a:latin typeface="Calibri"/>
                <a:ea typeface="Calibri"/>
                <a:cs typeface="Calibri"/>
                <a:sym typeface="Calibri"/>
                <a:hlinkClick r:id="rId6"/>
              </a:rPr>
              <a:t>docker</a:t>
            </a:r>
            <a:r>
              <a:rPr lang="en-US" sz="2720" b="0" i="0" u="sng" strike="noStrike" cap="none" dirty="0">
                <a:solidFill>
                  <a:schemeClr val="hlink"/>
                </a:solidFill>
                <a:latin typeface="Calibri"/>
                <a:ea typeface="Calibri"/>
                <a:cs typeface="Calibri"/>
                <a:sym typeface="Calibri"/>
                <a:hlinkClick r:id="rId6"/>
              </a:rPr>
              <a:t> port</a:t>
            </a:r>
            <a:r>
              <a:rPr lang="en-US" sz="2720" b="0" i="0" u="none" strike="noStrike" cap="none" dirty="0">
                <a:solidFill>
                  <a:srgbClr val="888888"/>
                </a:solidFill>
                <a:latin typeface="Calibri"/>
                <a:ea typeface="Calibri"/>
                <a:cs typeface="Calibri"/>
                <a:sym typeface="Calibri"/>
              </a:rPr>
              <a:t> shows public facing port of container.</a:t>
            </a:r>
            <a:endParaRPr dirty="0"/>
          </a:p>
          <a:p>
            <a:pPr marL="0" marR="0" lvl="0" indent="0" algn="l" rtl="0">
              <a:lnSpc>
                <a:spcPct val="90000"/>
              </a:lnSpc>
              <a:spcBef>
                <a:spcPts val="544"/>
              </a:spcBef>
              <a:spcAft>
                <a:spcPts val="0"/>
              </a:spcAft>
              <a:buClr>
                <a:srgbClr val="888888"/>
              </a:buClr>
              <a:buSzPts val="2720"/>
              <a:buFont typeface="Arial"/>
              <a:buNone/>
            </a:pPr>
            <a:r>
              <a:rPr lang="en-US" sz="2720" b="0" i="0" u="sng" strike="noStrike" cap="none" dirty="0" err="1">
                <a:solidFill>
                  <a:schemeClr val="hlink"/>
                </a:solidFill>
                <a:latin typeface="Calibri"/>
                <a:ea typeface="Calibri"/>
                <a:cs typeface="Calibri"/>
                <a:sym typeface="Calibri"/>
                <a:hlinkClick r:id="rId7"/>
              </a:rPr>
              <a:t>docker</a:t>
            </a:r>
            <a:r>
              <a:rPr lang="en-US" sz="2720" b="0" i="0" u="sng" strike="noStrike" cap="none" dirty="0">
                <a:solidFill>
                  <a:schemeClr val="hlink"/>
                </a:solidFill>
                <a:latin typeface="Calibri"/>
                <a:ea typeface="Calibri"/>
                <a:cs typeface="Calibri"/>
                <a:sym typeface="Calibri"/>
                <a:hlinkClick r:id="rId7"/>
              </a:rPr>
              <a:t> top</a:t>
            </a:r>
            <a:r>
              <a:rPr lang="en-US" sz="2720" b="0" i="0" u="none" strike="noStrike" cap="none" dirty="0">
                <a:solidFill>
                  <a:srgbClr val="888888"/>
                </a:solidFill>
                <a:latin typeface="Calibri"/>
                <a:ea typeface="Calibri"/>
                <a:cs typeface="Calibri"/>
                <a:sym typeface="Calibri"/>
              </a:rPr>
              <a:t> shows running processes in container.</a:t>
            </a:r>
            <a:endParaRPr dirty="0"/>
          </a:p>
          <a:p>
            <a:pPr marL="0" marR="0" lvl="0" indent="0" algn="l" rtl="0">
              <a:lnSpc>
                <a:spcPct val="90000"/>
              </a:lnSpc>
              <a:spcBef>
                <a:spcPts val="544"/>
              </a:spcBef>
              <a:spcAft>
                <a:spcPts val="0"/>
              </a:spcAft>
              <a:buClr>
                <a:srgbClr val="888888"/>
              </a:buClr>
              <a:buSzPts val="2720"/>
              <a:buFont typeface="Arial"/>
              <a:buNone/>
            </a:pPr>
            <a:r>
              <a:rPr lang="en-US" sz="2720" b="0" i="0" u="sng" strike="noStrike" cap="none" dirty="0" err="1">
                <a:solidFill>
                  <a:schemeClr val="hlink"/>
                </a:solidFill>
                <a:latin typeface="Calibri"/>
                <a:ea typeface="Calibri"/>
                <a:cs typeface="Calibri"/>
                <a:sym typeface="Calibri"/>
                <a:hlinkClick r:id="rId8"/>
              </a:rPr>
              <a:t>docker</a:t>
            </a:r>
            <a:r>
              <a:rPr lang="en-US" sz="2720" b="0" i="0" u="sng" strike="noStrike" cap="none" dirty="0">
                <a:solidFill>
                  <a:schemeClr val="hlink"/>
                </a:solidFill>
                <a:latin typeface="Calibri"/>
                <a:ea typeface="Calibri"/>
                <a:cs typeface="Calibri"/>
                <a:sym typeface="Calibri"/>
                <a:hlinkClick r:id="rId8"/>
              </a:rPr>
              <a:t> stats</a:t>
            </a:r>
            <a:r>
              <a:rPr lang="en-US" sz="2720" b="0" i="0" u="none" strike="noStrike" cap="none" dirty="0">
                <a:solidFill>
                  <a:srgbClr val="888888"/>
                </a:solidFill>
                <a:latin typeface="Calibri"/>
                <a:ea typeface="Calibri"/>
                <a:cs typeface="Calibri"/>
                <a:sym typeface="Calibri"/>
              </a:rPr>
              <a:t> shows containers' resource usage statistics.</a:t>
            </a:r>
            <a:endParaRPr dirty="0"/>
          </a:p>
          <a:p>
            <a:pPr marL="0" marR="0" lvl="0" indent="0" algn="l" rtl="0">
              <a:lnSpc>
                <a:spcPct val="90000"/>
              </a:lnSpc>
              <a:spcBef>
                <a:spcPts val="544"/>
              </a:spcBef>
              <a:spcAft>
                <a:spcPts val="0"/>
              </a:spcAft>
              <a:buClr>
                <a:srgbClr val="888888"/>
              </a:buClr>
              <a:buSzPts val="2720"/>
              <a:buFont typeface="Arial"/>
              <a:buNone/>
            </a:pPr>
            <a:r>
              <a:rPr lang="en-US" sz="2720" b="0" i="0" u="sng" strike="noStrike" cap="none" dirty="0" err="1">
                <a:solidFill>
                  <a:schemeClr val="hlink"/>
                </a:solidFill>
                <a:latin typeface="Calibri"/>
                <a:ea typeface="Calibri"/>
                <a:cs typeface="Calibri"/>
                <a:sym typeface="Calibri"/>
                <a:hlinkClick r:id="rId9"/>
              </a:rPr>
              <a:t>docker</a:t>
            </a:r>
            <a:r>
              <a:rPr lang="en-US" sz="2720" b="0" i="0" u="sng" strike="noStrike" cap="none" dirty="0">
                <a:solidFill>
                  <a:schemeClr val="hlink"/>
                </a:solidFill>
                <a:latin typeface="Calibri"/>
                <a:ea typeface="Calibri"/>
                <a:cs typeface="Calibri"/>
                <a:sym typeface="Calibri"/>
                <a:hlinkClick r:id="rId9"/>
              </a:rPr>
              <a:t> diff</a:t>
            </a:r>
            <a:r>
              <a:rPr lang="en-US" sz="2720" b="0" i="0" u="none" strike="noStrike" cap="none" dirty="0">
                <a:solidFill>
                  <a:srgbClr val="888888"/>
                </a:solidFill>
                <a:latin typeface="Calibri"/>
                <a:ea typeface="Calibri"/>
                <a:cs typeface="Calibri"/>
                <a:sym typeface="Calibri"/>
              </a:rPr>
              <a:t> shows changed files in the container's FS.</a:t>
            </a:r>
            <a:endParaRPr dirty="0"/>
          </a:p>
          <a:p>
            <a:pPr marL="0" marR="0" lvl="0" indent="0" algn="l" rtl="0">
              <a:lnSpc>
                <a:spcPct val="90000"/>
              </a:lnSpc>
              <a:spcBef>
                <a:spcPts val="544"/>
              </a:spcBef>
              <a:spcAft>
                <a:spcPts val="0"/>
              </a:spcAft>
              <a:buClr>
                <a:srgbClr val="888888"/>
              </a:buClr>
              <a:buSzPts val="2720"/>
              <a:buFont typeface="Arial"/>
              <a:buNone/>
            </a:pPr>
            <a:r>
              <a:rPr lang="en-US" sz="2720" b="0" i="0" u="none" strike="noStrike" cap="none" dirty="0" err="1" smtClean="0">
                <a:solidFill>
                  <a:srgbClr val="888888"/>
                </a:solidFill>
                <a:latin typeface="Calibri"/>
                <a:ea typeface="Calibri"/>
                <a:cs typeface="Calibri"/>
                <a:sym typeface="Calibri"/>
              </a:rPr>
              <a:t>docker</a:t>
            </a:r>
            <a:r>
              <a:rPr lang="en-US" sz="2720" b="0" i="0" u="none" strike="noStrike" cap="none" dirty="0" smtClean="0">
                <a:solidFill>
                  <a:srgbClr val="888888"/>
                </a:solidFill>
                <a:latin typeface="Calibri"/>
                <a:ea typeface="Calibri"/>
                <a:cs typeface="Calibri"/>
                <a:sym typeface="Calibri"/>
              </a:rPr>
              <a:t> </a:t>
            </a:r>
            <a:r>
              <a:rPr lang="en-US" sz="2720" b="0" i="0" u="none" strike="noStrike" cap="none" dirty="0">
                <a:solidFill>
                  <a:srgbClr val="888888"/>
                </a:solidFill>
                <a:latin typeface="Calibri"/>
                <a:ea typeface="Calibri"/>
                <a:cs typeface="Calibri"/>
                <a:sym typeface="Calibri"/>
              </a:rPr>
              <a:t>stats --all shows a running list of containers.</a:t>
            </a:r>
            <a:endParaRPr dirty="0"/>
          </a:p>
        </p:txBody>
      </p:sp>
    </p:spTree>
    <p:extLst>
      <p:ext uri="{BB962C8B-B14F-4D97-AF65-F5344CB8AC3E}">
        <p14:creationId xmlns:p14="http://schemas.microsoft.com/office/powerpoint/2010/main" val="173460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871"/>
          </a:xfrm>
        </p:spPr>
        <p:txBody>
          <a:bodyPr>
            <a:noAutofit/>
          </a:bodyPr>
          <a:lstStyle/>
          <a:p>
            <a:r>
              <a:rPr lang="en-US" dirty="0"/>
              <a:t>Containerizing an application</a:t>
            </a:r>
            <a:r>
              <a:rPr lang="en-US" sz="1800" dirty="0">
                <a:latin typeface="+mn-lt"/>
              </a:rPr>
              <a:t/>
            </a:r>
            <a:br>
              <a:rPr lang="en-US" sz="1800" dirty="0">
                <a:latin typeface="+mn-lt"/>
              </a:rPr>
            </a:br>
            <a:endParaRPr lang="en-US" sz="1800" dirty="0">
              <a:latin typeface="+mn-lt"/>
            </a:endParaRPr>
          </a:p>
        </p:txBody>
      </p:sp>
      <p:sp>
        <p:nvSpPr>
          <p:cNvPr id="6" name="Rectangle 2"/>
          <p:cNvSpPr>
            <a:spLocks noChangeArrowheads="1"/>
          </p:cNvSpPr>
          <p:nvPr/>
        </p:nvSpPr>
        <p:spPr bwMode="auto">
          <a:xfrm>
            <a:off x="400050" y="834169"/>
            <a:ext cx="7410450" cy="64373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333333"/>
                </a:solidFill>
                <a:effectLst/>
              </a:rPr>
              <a:t>git</a:t>
            </a:r>
            <a:r>
              <a:rPr kumimoji="0" lang="en-US" altLang="en-US" b="0" i="0" u="none" strike="noStrike" cap="none" normalizeH="0" baseline="0" dirty="0" smtClean="0">
                <a:ln>
                  <a:noFill/>
                </a:ln>
                <a:solidFill>
                  <a:srgbClr val="333333"/>
                </a:solidFill>
                <a:effectLst/>
              </a:rPr>
              <a:t> clone </a:t>
            </a:r>
            <a:r>
              <a:rPr kumimoji="0" lang="en-US" altLang="en-US" b="0" i="0" u="none" strike="noStrike" cap="none" normalizeH="0" baseline="0" dirty="0" smtClean="0">
                <a:ln>
                  <a:noFill/>
                </a:ln>
                <a:solidFill>
                  <a:srgbClr val="8B008B"/>
                </a:solidFill>
                <a:effectLst/>
              </a:rPr>
              <a:t>-b</a:t>
            </a:r>
            <a:r>
              <a:rPr kumimoji="0" lang="en-US" altLang="en-US" b="0" i="0" u="none" strike="noStrike" cap="none" normalizeH="0" baseline="0" dirty="0" smtClean="0">
                <a:ln>
                  <a:noFill/>
                </a:ln>
                <a:solidFill>
                  <a:srgbClr val="333333"/>
                </a:solidFill>
                <a:effectLst/>
              </a:rPr>
              <a:t> v1 https://github.com/docker-training/projectManager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smtClean="0">
                <a:solidFill>
                  <a:srgbClr val="333333"/>
                </a:solidFill>
              </a:rPr>
              <a:t>projectManager</a:t>
            </a:r>
            <a:endParaRPr kumimoji="0" lang="en-US" altLang="en-US" b="0" i="0" u="none" strike="noStrike" cap="none" normalizeH="0" baseline="0" dirty="0" smtClean="0">
              <a:ln>
                <a:noFill/>
              </a:ln>
              <a:solidFill>
                <a:schemeClr val="tx1"/>
              </a:solidFill>
              <a:effectLst/>
            </a:endParaRPr>
          </a:p>
        </p:txBody>
      </p:sp>
      <p:sp>
        <p:nvSpPr>
          <p:cNvPr id="7" name="TextBox 6"/>
          <p:cNvSpPr txBox="1"/>
          <p:nvPr/>
        </p:nvSpPr>
        <p:spPr>
          <a:xfrm>
            <a:off x="400050" y="2074085"/>
            <a:ext cx="5581650"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defPPr>
              <a:defRPr lang="en-US"/>
            </a:defPPr>
            <a:lvl1pPr marR="0" lvl="0" indent="0" eaLnBrk="0" fontAlgn="base" hangingPunct="0">
              <a:lnSpc>
                <a:spcPct val="100000"/>
              </a:lnSpc>
              <a:spcBef>
                <a:spcPct val="0"/>
              </a:spcBef>
              <a:spcAft>
                <a:spcPct val="0"/>
              </a:spcAft>
              <a:buClrTx/>
              <a:buSzTx/>
              <a:buFontTx/>
              <a:buNone/>
              <a:tabLst/>
              <a:defRPr kumimoji="0" sz="2000" b="0" i="0" u="none" strike="noStrike" cap="none" normalizeH="0" baseline="0">
                <a:ln>
                  <a:noFill/>
                </a:ln>
                <a:solidFill>
                  <a:srgbClr val="333333"/>
                </a:solidFill>
                <a:effectLst/>
              </a:defRPr>
            </a:lvl1pPr>
          </a:lstStyle>
          <a:p>
            <a:r>
              <a:rPr lang="en-US" sz="1800" dirty="0"/>
              <a:t>create file “</a:t>
            </a:r>
            <a:r>
              <a:rPr lang="en-US" sz="1800" dirty="0" err="1"/>
              <a:t>Dockerfile</a:t>
            </a:r>
            <a:r>
              <a:rPr lang="en-US" sz="1800" dirty="0"/>
              <a:t>”</a:t>
            </a:r>
          </a:p>
        </p:txBody>
      </p:sp>
      <p:sp>
        <p:nvSpPr>
          <p:cNvPr id="8" name="Rectangle 3"/>
          <p:cNvSpPr>
            <a:spLocks noChangeArrowheads="1"/>
          </p:cNvSpPr>
          <p:nvPr/>
        </p:nvSpPr>
        <p:spPr bwMode="auto">
          <a:xfrm>
            <a:off x="400050" y="2674755"/>
            <a:ext cx="5124450" cy="175173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B008B"/>
                </a:solidFill>
                <a:effectLst/>
              </a:rPr>
              <a:t>FROM</a:t>
            </a:r>
            <a:r>
              <a:rPr kumimoji="0" lang="en-US" altLang="en-US" b="0" i="0" u="none" strike="noStrike" cap="none" normalizeH="0" baseline="0" dirty="0" smtClean="0">
                <a:ln>
                  <a:noFill/>
                </a:ln>
                <a:solidFill>
                  <a:srgbClr val="CD5555"/>
                </a:solidFill>
                <a:effectLst/>
              </a:rPr>
              <a:t> </a:t>
            </a:r>
            <a:r>
              <a:rPr lang="en-US" altLang="en-US" dirty="0">
                <a:solidFill>
                  <a:srgbClr val="333333"/>
                </a:solidFill>
              </a:rPr>
              <a:t>node:6.11.5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CD5555"/>
                </a:solidFill>
                <a:effectLst/>
              </a:rPr>
              <a:t> </a:t>
            </a:r>
            <a:r>
              <a:rPr kumimoji="0" lang="en-US" altLang="en-US" b="0" i="0" u="none" strike="noStrike" cap="none" normalizeH="0" baseline="0" dirty="0" smtClean="0">
                <a:ln>
                  <a:noFill/>
                </a:ln>
                <a:solidFill>
                  <a:srgbClr val="8B008B"/>
                </a:solidFill>
                <a:effectLst/>
              </a:rPr>
              <a:t>WORKDIR</a:t>
            </a:r>
            <a:r>
              <a:rPr kumimoji="0" lang="en-US" altLang="en-US" b="0" i="0" u="none" strike="noStrike" cap="none" normalizeH="0" baseline="0" dirty="0" smtClean="0">
                <a:ln>
                  <a:noFill/>
                </a:ln>
                <a:solidFill>
                  <a:srgbClr val="CD5555"/>
                </a:solidFill>
                <a:effectLst/>
              </a:rPr>
              <a:t> /</a:t>
            </a:r>
            <a:r>
              <a:rPr kumimoji="0" lang="en-US" altLang="en-US" b="0" i="0" u="none" strike="noStrike" cap="none" normalizeH="0" baseline="0" dirty="0" err="1" smtClean="0">
                <a:ln>
                  <a:noFill/>
                </a:ln>
                <a:solidFill>
                  <a:srgbClr val="CD5555"/>
                </a:solidFill>
                <a:effectLst/>
              </a:rPr>
              <a:t>usr</a:t>
            </a:r>
            <a:r>
              <a:rPr kumimoji="0" lang="en-US" altLang="en-US" b="0" i="0" u="none" strike="noStrike" cap="none" normalizeH="0" baseline="0" dirty="0" smtClean="0">
                <a:ln>
                  <a:noFill/>
                </a:ln>
                <a:solidFill>
                  <a:srgbClr val="CD5555"/>
                </a:solidFill>
                <a:effectLst/>
              </a:rPr>
              <a:t>/</a:t>
            </a:r>
            <a:r>
              <a:rPr kumimoji="0" lang="en-US" altLang="en-US" b="0" i="0" u="none" strike="noStrike" cap="none" normalizeH="0" baseline="0" dirty="0" err="1" smtClean="0">
                <a:ln>
                  <a:noFill/>
                </a:ln>
                <a:solidFill>
                  <a:srgbClr val="CD5555"/>
                </a:solidFill>
                <a:effectLst/>
              </a:rPr>
              <a:t>src</a:t>
            </a:r>
            <a:r>
              <a:rPr kumimoji="0" lang="en-US" altLang="en-US" b="0" i="0" u="none" strike="noStrike" cap="none" normalizeH="0" baseline="0" dirty="0" smtClean="0">
                <a:ln>
                  <a:noFill/>
                </a:ln>
                <a:solidFill>
                  <a:srgbClr val="CD5555"/>
                </a:solidFill>
                <a:effectLst/>
              </a:rPr>
              <a:t>/app</a:t>
            </a:r>
            <a:r>
              <a:rPr kumimoji="0" lang="en-US" altLang="en-US" b="0" i="0" u="none" strike="noStrike" cap="none" normalizeH="0" baseline="0" dirty="0" smtClean="0">
                <a:ln>
                  <a:noFill/>
                </a:ln>
                <a:solidFill>
                  <a:srgbClr val="333333"/>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B008B"/>
                </a:solidFill>
                <a:effectLst/>
              </a:rPr>
              <a:t>COPY</a:t>
            </a:r>
            <a:r>
              <a:rPr kumimoji="0" lang="en-US" altLang="en-US" b="0" i="0" u="none" strike="noStrike" cap="none" normalizeH="0" baseline="0" dirty="0" smtClean="0">
                <a:ln>
                  <a:noFill/>
                </a:ln>
                <a:solidFill>
                  <a:srgbClr val="CD5555"/>
                </a:solidFill>
                <a:effectLst/>
              </a:rPr>
              <a:t> </a:t>
            </a:r>
            <a:r>
              <a:rPr kumimoji="0" lang="en-US" altLang="en-US" b="0" i="0" u="none" strike="noStrike" cap="none" normalizeH="0" baseline="0" dirty="0" err="1" smtClean="0">
                <a:ln>
                  <a:noFill/>
                </a:ln>
                <a:solidFill>
                  <a:srgbClr val="CD5555"/>
                </a:solidFill>
                <a:effectLst/>
              </a:rPr>
              <a:t>package.json</a:t>
            </a:r>
            <a:r>
              <a:rPr kumimoji="0" lang="en-US" altLang="en-US" b="0" i="0" u="none" strike="noStrike" cap="none" normalizeH="0" baseline="0" dirty="0" smtClean="0">
                <a:ln>
                  <a:noFill/>
                </a:ln>
                <a:solidFill>
                  <a:srgbClr val="CD5555"/>
                </a:solidFill>
                <a:effectLst/>
              </a:rPr>
              <a:t> .</a:t>
            </a:r>
            <a:r>
              <a:rPr kumimoji="0" lang="en-US" altLang="en-US" b="0" i="0" u="none" strike="noStrike" cap="none" normalizeH="0" baseline="0" dirty="0" smtClean="0">
                <a:ln>
                  <a:noFill/>
                </a:ln>
                <a:solidFill>
                  <a:srgbClr val="333333"/>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B008B"/>
                </a:solidFill>
                <a:effectLst/>
              </a:rPr>
              <a:t>RUN </a:t>
            </a:r>
            <a:r>
              <a:rPr kumimoji="0" lang="en-US" altLang="en-US" b="0" i="0" u="none" strike="noStrike" cap="none" normalizeH="0" baseline="0" dirty="0" err="1" smtClean="0">
                <a:ln>
                  <a:noFill/>
                </a:ln>
                <a:solidFill>
                  <a:srgbClr val="333333"/>
                </a:solidFill>
                <a:effectLst/>
              </a:rPr>
              <a:t>npm</a:t>
            </a:r>
            <a:r>
              <a:rPr kumimoji="0" lang="en-US" altLang="en-US" b="0" i="0" u="none" strike="noStrike" cap="none" normalizeH="0" baseline="0" dirty="0" smtClean="0">
                <a:ln>
                  <a:noFill/>
                </a:ln>
                <a:solidFill>
                  <a:srgbClr val="333333"/>
                </a:solidFill>
                <a:effectLst/>
              </a:rPr>
              <a:t> install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B008B"/>
                </a:solidFill>
                <a:effectLst/>
              </a:rPr>
              <a:t>COPY</a:t>
            </a:r>
            <a:r>
              <a:rPr kumimoji="0" lang="en-US" altLang="en-US" b="0" i="0" u="none" strike="noStrike" cap="none" normalizeH="0" baseline="0" dirty="0" smtClean="0">
                <a:ln>
                  <a:noFill/>
                </a:ln>
                <a:solidFill>
                  <a:srgbClr val="CD5555"/>
                </a:solidFill>
                <a:effectLst/>
              </a:rPr>
              <a:t> . .</a:t>
            </a:r>
            <a:r>
              <a:rPr kumimoji="0" lang="en-US" altLang="en-US" b="0" i="0" u="none" strike="noStrike" cap="none" normalizeH="0" baseline="0" dirty="0" smtClean="0">
                <a:ln>
                  <a:noFill/>
                </a:ln>
                <a:solidFill>
                  <a:srgbClr val="333333"/>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B008B"/>
                </a:solidFill>
                <a:effectLst/>
              </a:rPr>
              <a:t>CMD</a:t>
            </a:r>
            <a:r>
              <a:rPr kumimoji="0" lang="en-US" altLang="en-US" b="0" i="0" u="none" strike="noStrike" cap="none" normalizeH="0" baseline="0" dirty="0" smtClean="0">
                <a:ln>
                  <a:noFill/>
                </a:ln>
                <a:solidFill>
                  <a:srgbClr val="CD5555"/>
                </a:solidFill>
                <a:effectLst/>
              </a:rPr>
              <a:t> [ "</a:t>
            </a:r>
            <a:r>
              <a:rPr kumimoji="0" lang="en-US" altLang="en-US" b="0" i="0" u="none" strike="noStrike" cap="none" normalizeH="0" baseline="0" dirty="0" err="1" smtClean="0">
                <a:ln>
                  <a:noFill/>
                </a:ln>
                <a:solidFill>
                  <a:srgbClr val="CD5555"/>
                </a:solidFill>
                <a:effectLst/>
              </a:rPr>
              <a:t>npm</a:t>
            </a:r>
            <a:r>
              <a:rPr kumimoji="0" lang="en-US" altLang="en-US" b="0" i="0" u="none" strike="noStrike" cap="none" normalizeH="0" baseline="0" dirty="0" smtClean="0">
                <a:ln>
                  <a:noFill/>
                </a:ln>
                <a:solidFill>
                  <a:srgbClr val="CD5555"/>
                </a:solidFill>
                <a:effectLst/>
              </a:rPr>
              <a:t>", "start" ] </a:t>
            </a:r>
            <a:endParaRPr kumimoji="0" lang="en-US" altLang="en-US" b="0" i="0" u="none" strike="noStrike" cap="none" normalizeH="0" baseline="0" dirty="0" smtClean="0">
              <a:ln>
                <a:noFill/>
              </a:ln>
              <a:solidFill>
                <a:schemeClr val="tx1"/>
              </a:solidFill>
              <a:effectLst/>
            </a:endParaRPr>
          </a:p>
        </p:txBody>
      </p:sp>
      <p:sp>
        <p:nvSpPr>
          <p:cNvPr id="9" name="Rectangle 4"/>
          <p:cNvSpPr>
            <a:spLocks noChangeArrowheads="1"/>
          </p:cNvSpPr>
          <p:nvPr/>
        </p:nvSpPr>
        <p:spPr bwMode="auto">
          <a:xfrm>
            <a:off x="400050" y="4721806"/>
            <a:ext cx="6210300"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333333"/>
                </a:solidFill>
                <a:effectLst/>
              </a:rPr>
              <a:t>docker</a:t>
            </a:r>
            <a:r>
              <a:rPr kumimoji="0" lang="en-US" altLang="en-US" b="0" i="0" u="none" strike="noStrike" cap="none" normalizeH="0" baseline="0" dirty="0" smtClean="0">
                <a:ln>
                  <a:noFill/>
                </a:ln>
                <a:solidFill>
                  <a:srgbClr val="333333"/>
                </a:solidFill>
                <a:effectLst/>
              </a:rPr>
              <a:t> image build -t projectmanager:1.0 .</a:t>
            </a:r>
            <a:r>
              <a:rPr kumimoji="0" lang="en-US" altLang="en-US" b="0" i="0" u="none" strike="noStrike" cap="none" normalizeH="0" baseline="0" dirty="0" smtClean="0">
                <a:ln>
                  <a:noFill/>
                </a:ln>
                <a:solidFill>
                  <a:schemeClr val="tx1"/>
                </a:solidFill>
                <a:effectLst/>
              </a:rPr>
              <a:t> </a:t>
            </a:r>
          </a:p>
        </p:txBody>
      </p:sp>
      <p:sp>
        <p:nvSpPr>
          <p:cNvPr id="10" name="Rectangle 5"/>
          <p:cNvSpPr>
            <a:spLocks noChangeArrowheads="1"/>
          </p:cNvSpPr>
          <p:nvPr/>
        </p:nvSpPr>
        <p:spPr bwMode="auto">
          <a:xfrm>
            <a:off x="400050" y="5334670"/>
            <a:ext cx="7658100"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333333"/>
                </a:solidFill>
                <a:effectLst/>
              </a:rPr>
              <a:t>docker</a:t>
            </a:r>
            <a:r>
              <a:rPr kumimoji="0" lang="en-US" altLang="en-US" b="0" i="0" u="none" strike="noStrike" cap="none" normalizeH="0" baseline="0" dirty="0" smtClean="0">
                <a:ln>
                  <a:noFill/>
                </a:ln>
                <a:solidFill>
                  <a:srgbClr val="333333"/>
                </a:solidFill>
                <a:effectLst/>
              </a:rPr>
              <a:t> container run --publish 8000:4200 --detach --name pm projectmanager:1.0</a:t>
            </a:r>
            <a:r>
              <a:rPr kumimoji="0" lang="en-US" altLang="en-US" b="0" i="0" u="none" strike="noStrike" cap="none" normalizeH="0" baseline="0" dirty="0" smtClean="0">
                <a:ln>
                  <a:noFill/>
                </a:ln>
                <a:solidFill>
                  <a:schemeClr val="tx1"/>
                </a:solidFill>
                <a:effectLst/>
              </a:rPr>
              <a:t> </a:t>
            </a:r>
          </a:p>
        </p:txBody>
      </p:sp>
      <p:sp>
        <p:nvSpPr>
          <p:cNvPr id="11" name="Rectangle 6"/>
          <p:cNvSpPr>
            <a:spLocks noChangeArrowheads="1"/>
          </p:cNvSpPr>
          <p:nvPr/>
        </p:nvSpPr>
        <p:spPr bwMode="auto">
          <a:xfrm>
            <a:off x="400050" y="6005811"/>
            <a:ext cx="2979855"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333333"/>
                </a:solidFill>
                <a:effectLst/>
              </a:rPr>
              <a:t>docker</a:t>
            </a:r>
            <a:r>
              <a:rPr kumimoji="0" lang="en-US" altLang="en-US" b="0" i="0" u="none" strike="noStrike" cap="none" normalizeH="0" baseline="0" dirty="0" smtClean="0">
                <a:ln>
                  <a:noFill/>
                </a:ln>
                <a:solidFill>
                  <a:srgbClr val="333333"/>
                </a:solidFill>
                <a:effectLst/>
              </a:rPr>
              <a:t> container </a:t>
            </a:r>
            <a:r>
              <a:rPr kumimoji="0" lang="en-US" altLang="en-US" b="0" i="0" u="none" strike="noStrike" cap="none" normalizeH="0" baseline="0" dirty="0" err="1" smtClean="0">
                <a:ln>
                  <a:noFill/>
                </a:ln>
                <a:solidFill>
                  <a:srgbClr val="333333"/>
                </a:solidFill>
                <a:effectLst/>
              </a:rPr>
              <a:t>rm</a:t>
            </a:r>
            <a:r>
              <a:rPr kumimoji="0" lang="en-US" altLang="en-US" b="0" i="0" u="none" strike="noStrike" cap="none" normalizeH="0" baseline="0" dirty="0" smtClean="0">
                <a:ln>
                  <a:noFill/>
                </a:ln>
                <a:solidFill>
                  <a:srgbClr val="333333"/>
                </a:solidFill>
                <a:effectLst/>
              </a:rPr>
              <a:t> --force pm</a:t>
            </a:r>
            <a:r>
              <a:rPr kumimoji="0" lang="en-US" altLang="en-US"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694637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04850" y="453231"/>
            <a:ext cx="10515600" cy="3743325"/>
          </a:xfrm>
          <a:prstGeom prst="rect">
            <a:avLst/>
          </a:prstGeom>
        </p:spPr>
      </p:pic>
    </p:spTree>
    <p:extLst>
      <p:ext uri="{BB962C8B-B14F-4D97-AF65-F5344CB8AC3E}">
        <p14:creationId xmlns:p14="http://schemas.microsoft.com/office/powerpoint/2010/main" val="1186693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71450"/>
            <a:ext cx="12192000" cy="6686549"/>
          </a:xfrm>
          <a:prstGeom prst="rect">
            <a:avLst/>
          </a:prstGeom>
        </p:spPr>
      </p:pic>
    </p:spTree>
    <p:extLst>
      <p:ext uri="{BB962C8B-B14F-4D97-AF65-F5344CB8AC3E}">
        <p14:creationId xmlns:p14="http://schemas.microsoft.com/office/powerpoint/2010/main" val="2980923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701"/>
            <a:ext cx="4857750" cy="533400"/>
          </a:xfrm>
        </p:spPr>
        <p:txBody>
          <a:bodyPr>
            <a:normAutofit fontScale="90000"/>
          </a:bodyPr>
          <a:lstStyle/>
          <a:p>
            <a:r>
              <a:rPr lang="en-US" dirty="0" smtClean="0"/>
              <a:t>Mounting data volume</a:t>
            </a:r>
            <a:endParaRPr lang="en-US" dirty="0"/>
          </a:p>
        </p:txBody>
      </p:sp>
      <p:sp>
        <p:nvSpPr>
          <p:cNvPr id="5" name="TextBox 4"/>
          <p:cNvSpPr txBox="1"/>
          <p:nvPr/>
        </p:nvSpPr>
        <p:spPr>
          <a:xfrm>
            <a:off x="438150" y="800101"/>
            <a:ext cx="11544300" cy="6186309"/>
          </a:xfrm>
          <a:prstGeom prst="rect">
            <a:avLst/>
          </a:prstGeom>
          <a:noFill/>
        </p:spPr>
        <p:txBody>
          <a:bodyPr wrap="square" rtlCol="0">
            <a:spAutoFit/>
          </a:bodyPr>
          <a:lstStyle/>
          <a:p>
            <a:r>
              <a:rPr lang="en-US" dirty="0"/>
              <a:t>PS C:\Users\22\App1&gt; </a:t>
            </a:r>
            <a:r>
              <a:rPr lang="en-US" b="1" dirty="0" err="1"/>
              <a:t>docker</a:t>
            </a:r>
            <a:r>
              <a:rPr lang="en-US" b="1" dirty="0"/>
              <a:t> run -it -v /</a:t>
            </a:r>
            <a:r>
              <a:rPr lang="en-US" b="1" dirty="0" err="1"/>
              <a:t>datavol</a:t>
            </a:r>
            <a:r>
              <a:rPr lang="en-US" b="1" dirty="0"/>
              <a:t> --name container1 </a:t>
            </a:r>
            <a:r>
              <a:rPr lang="en-US" b="1" dirty="0" err="1"/>
              <a:t>busybox</a:t>
            </a:r>
            <a:endParaRPr lang="en-US" b="1" dirty="0"/>
          </a:p>
          <a:p>
            <a:r>
              <a:rPr lang="en-US" dirty="0"/>
              <a:t>/ # ls</a:t>
            </a:r>
          </a:p>
          <a:p>
            <a:r>
              <a:rPr lang="en-US" dirty="0"/>
              <a:t>bin      </a:t>
            </a:r>
            <a:r>
              <a:rPr lang="en-US" dirty="0" err="1"/>
              <a:t>datavol</a:t>
            </a:r>
            <a:r>
              <a:rPr lang="en-US" dirty="0"/>
              <a:t>  dev      </a:t>
            </a:r>
            <a:r>
              <a:rPr lang="en-US" dirty="0" err="1"/>
              <a:t>etc</a:t>
            </a:r>
            <a:r>
              <a:rPr lang="en-US" dirty="0"/>
              <a:t>      home     </a:t>
            </a:r>
            <a:r>
              <a:rPr lang="en-US" dirty="0" err="1"/>
              <a:t>proc</a:t>
            </a:r>
            <a:r>
              <a:rPr lang="en-US" dirty="0"/>
              <a:t>     root     sys      </a:t>
            </a:r>
            <a:r>
              <a:rPr lang="en-US" dirty="0" err="1"/>
              <a:t>tmp</a:t>
            </a:r>
            <a:r>
              <a:rPr lang="en-US" dirty="0"/>
              <a:t>      </a:t>
            </a:r>
            <a:r>
              <a:rPr lang="en-US" dirty="0" err="1"/>
              <a:t>usr</a:t>
            </a:r>
            <a:r>
              <a:rPr lang="en-US" dirty="0"/>
              <a:t>      </a:t>
            </a:r>
            <a:r>
              <a:rPr lang="en-US" dirty="0" err="1"/>
              <a:t>var</a:t>
            </a:r>
            <a:endParaRPr lang="en-US" dirty="0"/>
          </a:p>
          <a:p>
            <a:r>
              <a:rPr lang="en-US" dirty="0"/>
              <a:t>/ # cd </a:t>
            </a:r>
            <a:r>
              <a:rPr lang="en-US" dirty="0" err="1"/>
              <a:t>datavol</a:t>
            </a:r>
            <a:r>
              <a:rPr lang="en-US" dirty="0"/>
              <a:t>/</a:t>
            </a:r>
          </a:p>
          <a:p>
            <a:r>
              <a:rPr lang="en-US" dirty="0"/>
              <a:t>/</a:t>
            </a:r>
            <a:r>
              <a:rPr lang="en-US" dirty="0" err="1"/>
              <a:t>datavol</a:t>
            </a:r>
            <a:r>
              <a:rPr lang="en-US" dirty="0"/>
              <a:t> # touch file1.txt</a:t>
            </a:r>
          </a:p>
          <a:p>
            <a:r>
              <a:rPr lang="en-US" dirty="0"/>
              <a:t>/</a:t>
            </a:r>
            <a:r>
              <a:rPr lang="en-US" dirty="0" err="1"/>
              <a:t>datavol</a:t>
            </a:r>
            <a:r>
              <a:rPr lang="en-US" dirty="0"/>
              <a:t> # ls</a:t>
            </a:r>
          </a:p>
          <a:p>
            <a:r>
              <a:rPr lang="en-US" dirty="0"/>
              <a:t>file1.txt</a:t>
            </a:r>
          </a:p>
          <a:p>
            <a:r>
              <a:rPr lang="en-US" dirty="0"/>
              <a:t>/</a:t>
            </a:r>
            <a:r>
              <a:rPr lang="en-US" dirty="0" err="1"/>
              <a:t>datavol</a:t>
            </a:r>
            <a:r>
              <a:rPr lang="en-US" dirty="0"/>
              <a:t> # exit</a:t>
            </a:r>
          </a:p>
          <a:p>
            <a:endParaRPr lang="en-US" dirty="0"/>
          </a:p>
          <a:p>
            <a:r>
              <a:rPr lang="en-US" dirty="0"/>
              <a:t>PS C:\Users\22\App1&gt; </a:t>
            </a:r>
            <a:r>
              <a:rPr lang="en-US" b="1" dirty="0" err="1"/>
              <a:t>docker</a:t>
            </a:r>
            <a:r>
              <a:rPr lang="en-US" b="1" dirty="0"/>
              <a:t> </a:t>
            </a:r>
            <a:r>
              <a:rPr lang="en-US" b="1" dirty="0" err="1"/>
              <a:t>ps</a:t>
            </a:r>
            <a:r>
              <a:rPr lang="en-US" b="1" dirty="0"/>
              <a:t> -a</a:t>
            </a:r>
          </a:p>
          <a:p>
            <a:r>
              <a:rPr lang="en-US" dirty="0"/>
              <a:t>PS C:\Users\22\App1&gt; </a:t>
            </a:r>
            <a:r>
              <a:rPr lang="en-US" b="1" dirty="0" err="1"/>
              <a:t>docker</a:t>
            </a:r>
            <a:r>
              <a:rPr lang="en-US" b="1" dirty="0"/>
              <a:t> inspect container1</a:t>
            </a:r>
          </a:p>
          <a:p>
            <a:r>
              <a:rPr lang="en-US" dirty="0" smtClean="0"/>
              <a:t>#</a:t>
            </a:r>
            <a:r>
              <a:rPr lang="en-US" dirty="0"/>
              <a:t>Stop or remove the container, then check the volume </a:t>
            </a:r>
          </a:p>
          <a:p>
            <a:r>
              <a:rPr lang="en-US" dirty="0"/>
              <a:t>PS C:\Users\22\App1&gt; </a:t>
            </a:r>
            <a:r>
              <a:rPr lang="en-US" b="1" dirty="0" err="1"/>
              <a:t>docker</a:t>
            </a:r>
            <a:r>
              <a:rPr lang="en-US" b="1" dirty="0"/>
              <a:t> volume ls</a:t>
            </a:r>
          </a:p>
          <a:p>
            <a:r>
              <a:rPr lang="en-US" dirty="0"/>
              <a:t>DRIVER              VOLUME NAME</a:t>
            </a:r>
          </a:p>
          <a:p>
            <a:r>
              <a:rPr lang="en-US" dirty="0"/>
              <a:t>local               d2384ef457f4683cb242ddcb896664363c7d312ba43b8cd2fd7be56e5f98a3ee</a:t>
            </a:r>
          </a:p>
          <a:p>
            <a:r>
              <a:rPr lang="en-US" dirty="0"/>
              <a:t>PS C:\Users\22\App1&gt; </a:t>
            </a:r>
            <a:r>
              <a:rPr lang="en-US" b="1" dirty="0" err="1"/>
              <a:t>docker</a:t>
            </a:r>
            <a:r>
              <a:rPr lang="en-US" b="1" dirty="0"/>
              <a:t> restart container1</a:t>
            </a:r>
          </a:p>
          <a:p>
            <a:r>
              <a:rPr lang="en-US" dirty="0"/>
              <a:t>PS C:\Users\22\App1&gt; </a:t>
            </a:r>
            <a:r>
              <a:rPr lang="en-US" b="1" dirty="0" err="1" smtClean="0"/>
              <a:t>docker</a:t>
            </a:r>
            <a:r>
              <a:rPr lang="en-US" b="1" dirty="0" smtClean="0"/>
              <a:t> attach container1</a:t>
            </a:r>
          </a:p>
          <a:p>
            <a:r>
              <a:rPr lang="en-US" dirty="0" smtClean="0"/>
              <a:t>/ # ls</a:t>
            </a:r>
          </a:p>
          <a:p>
            <a:r>
              <a:rPr lang="en-US" dirty="0" smtClean="0"/>
              <a:t>bin      </a:t>
            </a:r>
            <a:r>
              <a:rPr lang="en-US" dirty="0" err="1"/>
              <a:t>datavol</a:t>
            </a:r>
            <a:r>
              <a:rPr lang="en-US" dirty="0"/>
              <a:t>  dev      </a:t>
            </a:r>
            <a:r>
              <a:rPr lang="en-US" dirty="0" err="1"/>
              <a:t>etc</a:t>
            </a:r>
            <a:r>
              <a:rPr lang="en-US" dirty="0"/>
              <a:t>      home     </a:t>
            </a:r>
            <a:r>
              <a:rPr lang="en-US" dirty="0" err="1"/>
              <a:t>proc</a:t>
            </a:r>
            <a:r>
              <a:rPr lang="en-US" dirty="0"/>
              <a:t>     root     sys      </a:t>
            </a:r>
            <a:r>
              <a:rPr lang="en-US" dirty="0" err="1"/>
              <a:t>tmp</a:t>
            </a:r>
            <a:r>
              <a:rPr lang="en-US" dirty="0"/>
              <a:t>      </a:t>
            </a:r>
            <a:r>
              <a:rPr lang="en-US" dirty="0" err="1"/>
              <a:t>usr</a:t>
            </a:r>
            <a:r>
              <a:rPr lang="en-US" dirty="0"/>
              <a:t>      </a:t>
            </a:r>
            <a:r>
              <a:rPr lang="en-US" dirty="0" err="1"/>
              <a:t>var</a:t>
            </a:r>
            <a:endParaRPr lang="en-US" dirty="0"/>
          </a:p>
          <a:p>
            <a:r>
              <a:rPr lang="en-US" dirty="0"/>
              <a:t>/ # cd </a:t>
            </a:r>
            <a:r>
              <a:rPr lang="en-US" dirty="0" err="1"/>
              <a:t>datavol</a:t>
            </a:r>
            <a:r>
              <a:rPr lang="en-US" dirty="0"/>
              <a:t>/</a:t>
            </a:r>
          </a:p>
          <a:p>
            <a:r>
              <a:rPr lang="en-US" dirty="0"/>
              <a:t>/</a:t>
            </a:r>
            <a:r>
              <a:rPr lang="en-US" dirty="0" err="1"/>
              <a:t>datavol</a:t>
            </a:r>
            <a:r>
              <a:rPr lang="en-US" dirty="0"/>
              <a:t> # ls</a:t>
            </a:r>
          </a:p>
          <a:p>
            <a:r>
              <a:rPr lang="en-US" dirty="0" smtClean="0"/>
              <a:t>file1.txt</a:t>
            </a:r>
            <a:endParaRPr lang="en-US" dirty="0"/>
          </a:p>
        </p:txBody>
      </p:sp>
    </p:spTree>
    <p:extLst>
      <p:ext uri="{BB962C8B-B14F-4D97-AF65-F5344CB8AC3E}">
        <p14:creationId xmlns:p14="http://schemas.microsoft.com/office/powerpoint/2010/main" val="2573531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475"/>
          </a:xfrm>
        </p:spPr>
        <p:txBody>
          <a:bodyPr>
            <a:normAutofit fontScale="90000"/>
          </a:bodyPr>
          <a:lstStyle/>
          <a:p>
            <a:r>
              <a:rPr lang="en-US" dirty="0" smtClean="0"/>
              <a:t>Mounting a Host Directory as a Data Volume</a:t>
            </a:r>
            <a:endParaRPr lang="en-US" dirty="0"/>
          </a:p>
        </p:txBody>
      </p:sp>
      <p:sp>
        <p:nvSpPr>
          <p:cNvPr id="3" name="Content Placeholder 2"/>
          <p:cNvSpPr>
            <a:spLocks noGrp="1"/>
          </p:cNvSpPr>
          <p:nvPr>
            <p:ph idx="1"/>
          </p:nvPr>
        </p:nvSpPr>
        <p:spPr>
          <a:xfrm>
            <a:off x="838200" y="990600"/>
            <a:ext cx="10515600" cy="5186363"/>
          </a:xfrm>
        </p:spPr>
        <p:txBody>
          <a:bodyPr>
            <a:normAutofit fontScale="77500" lnSpcReduction="20000"/>
          </a:bodyPr>
          <a:lstStyle/>
          <a:p>
            <a:pPr marL="0" indent="0">
              <a:buNone/>
            </a:pPr>
            <a:r>
              <a:rPr lang="en-US" dirty="0" smtClean="0"/>
              <a:t>-v </a:t>
            </a:r>
            <a:r>
              <a:rPr lang="en-US" dirty="0" err="1" smtClean="0"/>
              <a:t>HostFolder:ContainerVolumeName</a:t>
            </a:r>
            <a:endParaRPr lang="en-US" dirty="0" smtClean="0"/>
          </a:p>
          <a:p>
            <a:pPr marL="0" indent="0">
              <a:buNone/>
            </a:pPr>
            <a:endParaRPr lang="en-US" dirty="0"/>
          </a:p>
          <a:p>
            <a:pPr marL="0" indent="0">
              <a:buNone/>
            </a:pPr>
            <a:r>
              <a:rPr lang="en-US" dirty="0"/>
              <a:t>PS C:\Users\22&gt; </a:t>
            </a:r>
            <a:r>
              <a:rPr lang="en-US" b="1" dirty="0" err="1"/>
              <a:t>docker</a:t>
            </a:r>
            <a:r>
              <a:rPr lang="en-US" b="1" dirty="0"/>
              <a:t> run -it --name container2 -v C:/Users/22/Documents/workspace-sts-3.9.7.RELEASE/App1/datavol2:/datavol2 </a:t>
            </a:r>
            <a:r>
              <a:rPr lang="en-US" b="1" dirty="0" err="1" smtClean="0"/>
              <a:t>busybox</a:t>
            </a:r>
            <a:endParaRPr lang="en-US" b="1" dirty="0"/>
          </a:p>
          <a:p>
            <a:pPr marL="0" indent="0">
              <a:buNone/>
            </a:pPr>
            <a:r>
              <a:rPr lang="en-US" dirty="0"/>
              <a:t>/ # </a:t>
            </a:r>
            <a:r>
              <a:rPr lang="en-US" b="1" dirty="0"/>
              <a:t>ls</a:t>
            </a:r>
          </a:p>
          <a:p>
            <a:pPr marL="0" indent="0">
              <a:buNone/>
            </a:pPr>
            <a:r>
              <a:rPr lang="en-US" dirty="0"/>
              <a:t>bin       datavol2  dev       </a:t>
            </a:r>
            <a:r>
              <a:rPr lang="en-US" dirty="0" err="1"/>
              <a:t>etc</a:t>
            </a:r>
            <a:r>
              <a:rPr lang="en-US" dirty="0"/>
              <a:t>       home      </a:t>
            </a:r>
            <a:r>
              <a:rPr lang="en-US" dirty="0" err="1"/>
              <a:t>proc</a:t>
            </a:r>
            <a:r>
              <a:rPr lang="en-US" dirty="0"/>
              <a:t>      root      sys       </a:t>
            </a:r>
            <a:r>
              <a:rPr lang="en-US" dirty="0" err="1"/>
              <a:t>tmp</a:t>
            </a:r>
            <a:r>
              <a:rPr lang="en-US" dirty="0"/>
              <a:t>       </a:t>
            </a:r>
            <a:r>
              <a:rPr lang="en-US" dirty="0" err="1"/>
              <a:t>usr</a:t>
            </a:r>
            <a:r>
              <a:rPr lang="en-US" dirty="0"/>
              <a:t>       </a:t>
            </a:r>
            <a:r>
              <a:rPr lang="en-US" dirty="0" err="1"/>
              <a:t>var</a:t>
            </a:r>
            <a:endParaRPr lang="en-US" dirty="0"/>
          </a:p>
          <a:p>
            <a:pPr marL="0" indent="0">
              <a:buNone/>
            </a:pPr>
            <a:r>
              <a:rPr lang="en-US" dirty="0"/>
              <a:t>/ # cd datavol2/</a:t>
            </a:r>
          </a:p>
          <a:p>
            <a:pPr marL="0" indent="0">
              <a:buNone/>
            </a:pPr>
            <a:r>
              <a:rPr lang="en-US" dirty="0"/>
              <a:t>/datavol2 # </a:t>
            </a:r>
            <a:r>
              <a:rPr lang="en-US" b="1" dirty="0"/>
              <a:t>ls</a:t>
            </a:r>
          </a:p>
          <a:p>
            <a:pPr marL="0" indent="0">
              <a:buNone/>
            </a:pPr>
            <a:r>
              <a:rPr lang="en-US" dirty="0"/>
              <a:t>createdInHost.txt</a:t>
            </a:r>
          </a:p>
          <a:p>
            <a:pPr marL="0" indent="0">
              <a:buNone/>
            </a:pPr>
            <a:r>
              <a:rPr lang="en-US" dirty="0"/>
              <a:t>/datavol2 # </a:t>
            </a:r>
            <a:r>
              <a:rPr lang="en-US" b="1" dirty="0"/>
              <a:t>touch createdInContainer.txt</a:t>
            </a:r>
          </a:p>
          <a:p>
            <a:pPr marL="0" indent="0">
              <a:buNone/>
            </a:pPr>
            <a:r>
              <a:rPr lang="en-US" dirty="0"/>
              <a:t>/datavol2 # ls</a:t>
            </a:r>
          </a:p>
          <a:p>
            <a:pPr marL="0" indent="0">
              <a:buNone/>
            </a:pPr>
            <a:r>
              <a:rPr lang="en-US" dirty="0"/>
              <a:t>createdInContainer.txt  </a:t>
            </a:r>
            <a:r>
              <a:rPr lang="en-US" dirty="0" smtClean="0"/>
              <a:t>createdInHost.txt</a:t>
            </a:r>
          </a:p>
          <a:p>
            <a:pPr marL="0" indent="0">
              <a:buNone/>
            </a:pPr>
            <a:endParaRPr lang="en-US" dirty="0" smtClean="0"/>
          </a:p>
          <a:p>
            <a:pPr marL="0" indent="0">
              <a:buNone/>
            </a:pPr>
            <a:r>
              <a:rPr lang="en-US" dirty="0" smtClean="0"/>
              <a:t># Verify in window in the path </a:t>
            </a:r>
            <a:r>
              <a:rPr lang="en-US" b="1" dirty="0"/>
              <a:t>C:/Users/22/Documents/workspace-sts-3.9.7.RELEASE/App1/datavol2</a:t>
            </a:r>
            <a:endParaRPr lang="en-US" dirty="0"/>
          </a:p>
        </p:txBody>
      </p:sp>
    </p:spTree>
    <p:extLst>
      <p:ext uri="{BB962C8B-B14F-4D97-AF65-F5344CB8AC3E}">
        <p14:creationId xmlns:p14="http://schemas.microsoft.com/office/powerpoint/2010/main" val="3656014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8150"/>
            <a:ext cx="5029200" cy="533400"/>
          </a:xfrm>
        </p:spPr>
        <p:txBody>
          <a:bodyPr>
            <a:normAutofit fontScale="90000"/>
          </a:bodyPr>
          <a:lstStyle/>
          <a:p>
            <a:r>
              <a:rPr lang="en-US" b="1" dirty="0"/>
              <a:t>Data volume containers</a:t>
            </a:r>
          </a:p>
        </p:txBody>
      </p:sp>
      <p:sp>
        <p:nvSpPr>
          <p:cNvPr id="3" name="Content Placeholder 2"/>
          <p:cNvSpPr>
            <a:spLocks noGrp="1"/>
          </p:cNvSpPr>
          <p:nvPr>
            <p:ph idx="1"/>
          </p:nvPr>
        </p:nvSpPr>
        <p:spPr>
          <a:xfrm>
            <a:off x="838200" y="971550"/>
            <a:ext cx="10515600" cy="5205413"/>
          </a:xfrm>
        </p:spPr>
        <p:txBody>
          <a:bodyPr>
            <a:normAutofit fontScale="62500" lnSpcReduction="20000"/>
          </a:bodyPr>
          <a:lstStyle/>
          <a:p>
            <a:pPr marL="0" indent="0">
              <a:buNone/>
            </a:pPr>
            <a:r>
              <a:rPr lang="en-US" b="1" dirty="0" smtClean="0"/>
              <a:t>-- </a:t>
            </a:r>
            <a:r>
              <a:rPr lang="en-US" b="1" dirty="0"/>
              <a:t>volumes-from</a:t>
            </a:r>
            <a:r>
              <a:rPr lang="en-US" dirty="0"/>
              <a:t> &lt;</a:t>
            </a:r>
            <a:r>
              <a:rPr lang="en-US" b="1" dirty="0" err="1"/>
              <a:t>containername</a:t>
            </a:r>
            <a:r>
              <a:rPr lang="en-US" dirty="0" smtClean="0"/>
              <a:t>&gt;</a:t>
            </a:r>
            <a:endParaRPr lang="en-US" dirty="0"/>
          </a:p>
          <a:p>
            <a:pPr marL="0" indent="0">
              <a:buNone/>
            </a:pPr>
            <a:endParaRPr lang="en-US" dirty="0" smtClean="0"/>
          </a:p>
          <a:p>
            <a:pPr marL="0" indent="0">
              <a:buNone/>
            </a:pPr>
            <a:r>
              <a:rPr lang="en-US" dirty="0"/>
              <a:t>PS C:\Users&gt; </a:t>
            </a:r>
            <a:r>
              <a:rPr lang="en-US" b="1" dirty="0" err="1"/>
              <a:t>docker</a:t>
            </a:r>
            <a:r>
              <a:rPr lang="en-US" b="1" dirty="0"/>
              <a:t> run -it --name container2 -v C:/Users/datavol2:/datavol2 </a:t>
            </a:r>
            <a:r>
              <a:rPr lang="en-US" b="1" dirty="0" err="1"/>
              <a:t>busybox</a:t>
            </a:r>
            <a:endParaRPr lang="en-US" b="1" dirty="0"/>
          </a:p>
          <a:p>
            <a:pPr marL="0" indent="0">
              <a:buNone/>
            </a:pPr>
            <a:r>
              <a:rPr lang="en-US" dirty="0"/>
              <a:t>bin       datavol2  dev       </a:t>
            </a:r>
            <a:r>
              <a:rPr lang="en-US" dirty="0" err="1"/>
              <a:t>etc</a:t>
            </a:r>
            <a:r>
              <a:rPr lang="en-US" dirty="0"/>
              <a:t>       home      </a:t>
            </a:r>
            <a:r>
              <a:rPr lang="en-US" dirty="0" err="1"/>
              <a:t>proc</a:t>
            </a:r>
            <a:r>
              <a:rPr lang="en-US" dirty="0"/>
              <a:t>      root      sys       </a:t>
            </a:r>
            <a:r>
              <a:rPr lang="en-US" dirty="0" err="1"/>
              <a:t>tmp</a:t>
            </a:r>
            <a:r>
              <a:rPr lang="en-US" dirty="0"/>
              <a:t>       </a:t>
            </a:r>
            <a:r>
              <a:rPr lang="en-US" dirty="0" err="1"/>
              <a:t>usr</a:t>
            </a:r>
            <a:r>
              <a:rPr lang="en-US" dirty="0"/>
              <a:t>       </a:t>
            </a:r>
            <a:r>
              <a:rPr lang="en-US" dirty="0" err="1"/>
              <a:t>var</a:t>
            </a:r>
            <a:endParaRPr lang="en-US" dirty="0"/>
          </a:p>
          <a:p>
            <a:pPr marL="0" indent="0">
              <a:buNone/>
            </a:pPr>
            <a:r>
              <a:rPr lang="en-US" dirty="0"/>
              <a:t>/ # cd datavol2</a:t>
            </a:r>
          </a:p>
          <a:p>
            <a:pPr marL="0" indent="0">
              <a:buNone/>
            </a:pPr>
            <a:r>
              <a:rPr lang="en-US" dirty="0"/>
              <a:t>/datavol2 # ls</a:t>
            </a:r>
          </a:p>
          <a:p>
            <a:pPr marL="0" indent="0">
              <a:buNone/>
            </a:pPr>
            <a:r>
              <a:rPr lang="en-US" dirty="0"/>
              <a:t>createdInContainer.txt  createdInHost.txt</a:t>
            </a:r>
          </a:p>
          <a:p>
            <a:pPr marL="0" indent="0">
              <a:buNone/>
            </a:pPr>
            <a:r>
              <a:rPr lang="en-US" dirty="0"/>
              <a:t>/datavol2 # exit</a:t>
            </a:r>
          </a:p>
          <a:p>
            <a:pPr marL="0" indent="0">
              <a:buNone/>
            </a:pPr>
            <a:endParaRPr lang="en-US" dirty="0" smtClean="0"/>
          </a:p>
          <a:p>
            <a:pPr marL="0" indent="0">
              <a:buNone/>
            </a:pPr>
            <a:r>
              <a:rPr lang="en-US" dirty="0" smtClean="0"/>
              <a:t># Create new container named  container3 which used container2 volume</a:t>
            </a:r>
            <a:endParaRPr lang="en-US" dirty="0"/>
          </a:p>
          <a:p>
            <a:pPr marL="0" indent="0">
              <a:buNone/>
            </a:pPr>
            <a:r>
              <a:rPr lang="en-US" dirty="0"/>
              <a:t>PS C:\Users&gt; </a:t>
            </a:r>
            <a:r>
              <a:rPr lang="en-US" b="1" dirty="0" err="1"/>
              <a:t>docker</a:t>
            </a:r>
            <a:r>
              <a:rPr lang="en-US" b="1" dirty="0"/>
              <a:t> run -it --volumes-from container2 --name container3 </a:t>
            </a:r>
            <a:r>
              <a:rPr lang="en-US" b="1" dirty="0" err="1"/>
              <a:t>busybox</a:t>
            </a:r>
            <a:endParaRPr lang="en-US" b="1" dirty="0"/>
          </a:p>
          <a:p>
            <a:pPr marL="0" indent="0">
              <a:buNone/>
            </a:pPr>
            <a:r>
              <a:rPr lang="en-US" dirty="0"/>
              <a:t>/ # ls</a:t>
            </a:r>
          </a:p>
          <a:p>
            <a:pPr marL="0" indent="0">
              <a:buNone/>
            </a:pPr>
            <a:r>
              <a:rPr lang="en-US" dirty="0"/>
              <a:t>bin       datavol2  dev       </a:t>
            </a:r>
            <a:r>
              <a:rPr lang="en-US" dirty="0" err="1"/>
              <a:t>etc</a:t>
            </a:r>
            <a:r>
              <a:rPr lang="en-US" dirty="0"/>
              <a:t>       home      </a:t>
            </a:r>
            <a:r>
              <a:rPr lang="en-US" dirty="0" err="1"/>
              <a:t>proc</a:t>
            </a:r>
            <a:r>
              <a:rPr lang="en-US" dirty="0"/>
              <a:t>      root      sys       </a:t>
            </a:r>
            <a:r>
              <a:rPr lang="en-US" dirty="0" err="1"/>
              <a:t>tmp</a:t>
            </a:r>
            <a:r>
              <a:rPr lang="en-US" dirty="0"/>
              <a:t>       </a:t>
            </a:r>
            <a:r>
              <a:rPr lang="en-US" dirty="0" err="1"/>
              <a:t>usr</a:t>
            </a:r>
            <a:r>
              <a:rPr lang="en-US" dirty="0"/>
              <a:t>       </a:t>
            </a:r>
            <a:r>
              <a:rPr lang="en-US" dirty="0" err="1"/>
              <a:t>var</a:t>
            </a:r>
            <a:endParaRPr lang="en-US" dirty="0"/>
          </a:p>
          <a:p>
            <a:pPr marL="0" indent="0">
              <a:buNone/>
            </a:pPr>
            <a:r>
              <a:rPr lang="en-US" dirty="0"/>
              <a:t>/ # cd datavol2</a:t>
            </a:r>
          </a:p>
          <a:p>
            <a:pPr marL="0" indent="0">
              <a:buNone/>
            </a:pPr>
            <a:r>
              <a:rPr lang="en-US" dirty="0"/>
              <a:t>/datavol2 # ls</a:t>
            </a:r>
          </a:p>
          <a:p>
            <a:pPr marL="0" indent="0">
              <a:buNone/>
            </a:pPr>
            <a:r>
              <a:rPr lang="en-US" dirty="0"/>
              <a:t>createdInContainer.txt  createdInHost.txt</a:t>
            </a:r>
          </a:p>
        </p:txBody>
      </p:sp>
    </p:spTree>
    <p:extLst>
      <p:ext uri="{BB962C8B-B14F-4D97-AF65-F5344CB8AC3E}">
        <p14:creationId xmlns:p14="http://schemas.microsoft.com/office/powerpoint/2010/main" val="2598407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7763"/>
          </a:xfrm>
        </p:spPr>
        <p:txBody>
          <a:bodyPr>
            <a:normAutofit fontScale="90000"/>
          </a:bodyPr>
          <a:lstStyle/>
          <a:p>
            <a:r>
              <a:rPr lang="en-US" dirty="0"/>
              <a:t>P</a:t>
            </a:r>
            <a:r>
              <a:rPr lang="en-US" dirty="0" smtClean="0"/>
              <a:t>ass value thru Environment variable</a:t>
            </a:r>
            <a:endParaRPr lang="en-US" dirty="0"/>
          </a:p>
        </p:txBody>
      </p:sp>
      <p:sp>
        <p:nvSpPr>
          <p:cNvPr id="3" name="Content Placeholder 2"/>
          <p:cNvSpPr>
            <a:spLocks noGrp="1"/>
          </p:cNvSpPr>
          <p:nvPr>
            <p:ph idx="1"/>
          </p:nvPr>
        </p:nvSpPr>
        <p:spPr>
          <a:xfrm>
            <a:off x="838200" y="1193369"/>
            <a:ext cx="10515600" cy="5548394"/>
          </a:xfrm>
        </p:spPr>
        <p:txBody>
          <a:bodyPr>
            <a:normAutofit fontScale="62500" lnSpcReduction="20000"/>
          </a:bodyPr>
          <a:lstStyle/>
          <a:p>
            <a:pPr marL="0" indent="0">
              <a:buNone/>
            </a:pPr>
            <a:r>
              <a:rPr lang="en-US" dirty="0">
                <a:sym typeface="Wingdings" panose="05000000000000000000" pitchFamily="2" charset="2"/>
              </a:rPr>
              <a:t>#Store in file name </a:t>
            </a:r>
            <a:r>
              <a:rPr lang="en-US" dirty="0" err="1">
                <a:sym typeface="Wingdings" panose="05000000000000000000" pitchFamily="2" charset="2"/>
              </a:rPr>
              <a:t>Dockerfile</a:t>
            </a:r>
            <a:endParaRPr lang="en-US" dirty="0">
              <a:sym typeface="Wingdings" panose="05000000000000000000" pitchFamily="2" charset="2"/>
            </a:endParaRPr>
          </a:p>
          <a:p>
            <a:pPr marL="0" indent="0">
              <a:buNone/>
            </a:pPr>
            <a:r>
              <a:rPr lang="en-US" dirty="0">
                <a:sym typeface="Wingdings" panose="05000000000000000000" pitchFamily="2" charset="2"/>
              </a:rPr>
              <a:t>FROM java:8</a:t>
            </a:r>
          </a:p>
          <a:p>
            <a:pPr marL="0" indent="0">
              <a:buNone/>
            </a:pPr>
            <a:r>
              <a:rPr lang="en-US" dirty="0">
                <a:sym typeface="Wingdings" panose="05000000000000000000" pitchFamily="2" charset="2"/>
              </a:rPr>
              <a:t>COPY ./target/EnvVarApp-0.0.1-SNAPSHOT.jar /</a:t>
            </a:r>
            <a:r>
              <a:rPr lang="en-US" dirty="0" err="1">
                <a:sym typeface="Wingdings" panose="05000000000000000000" pitchFamily="2" charset="2"/>
              </a:rPr>
              <a:t>usr</a:t>
            </a:r>
            <a:r>
              <a:rPr lang="en-US" dirty="0">
                <a:sym typeface="Wingdings" panose="05000000000000000000" pitchFamily="2" charset="2"/>
              </a:rPr>
              <a:t>/</a:t>
            </a:r>
            <a:r>
              <a:rPr lang="en-US" dirty="0" err="1">
                <a:sym typeface="Wingdings" panose="05000000000000000000" pitchFamily="2" charset="2"/>
              </a:rPr>
              <a:t>src</a:t>
            </a:r>
            <a:r>
              <a:rPr lang="en-US" dirty="0">
                <a:sym typeface="Wingdings" panose="05000000000000000000" pitchFamily="2" charset="2"/>
              </a:rPr>
              <a:t>/</a:t>
            </a:r>
            <a:r>
              <a:rPr lang="en-US" dirty="0" err="1">
                <a:sym typeface="Wingdings" panose="05000000000000000000" pitchFamily="2" charset="2"/>
              </a:rPr>
              <a:t>stc</a:t>
            </a:r>
            <a:r>
              <a:rPr lang="en-US" dirty="0">
                <a:sym typeface="Wingdings" panose="05000000000000000000" pitchFamily="2" charset="2"/>
              </a:rPr>
              <a:t>/</a:t>
            </a:r>
          </a:p>
          <a:p>
            <a:pPr marL="0" indent="0">
              <a:buNone/>
            </a:pPr>
            <a:r>
              <a:rPr lang="en-US" dirty="0">
                <a:sym typeface="Wingdings" panose="05000000000000000000" pitchFamily="2" charset="2"/>
              </a:rPr>
              <a:t>WORKDIR /</a:t>
            </a:r>
            <a:r>
              <a:rPr lang="en-US" dirty="0" err="1">
                <a:sym typeface="Wingdings" panose="05000000000000000000" pitchFamily="2" charset="2"/>
              </a:rPr>
              <a:t>usr</a:t>
            </a:r>
            <a:r>
              <a:rPr lang="en-US" dirty="0">
                <a:sym typeface="Wingdings" panose="05000000000000000000" pitchFamily="2" charset="2"/>
              </a:rPr>
              <a:t>/</a:t>
            </a:r>
            <a:r>
              <a:rPr lang="en-US" dirty="0" err="1">
                <a:sym typeface="Wingdings" panose="05000000000000000000" pitchFamily="2" charset="2"/>
              </a:rPr>
              <a:t>src</a:t>
            </a:r>
            <a:r>
              <a:rPr lang="en-US" dirty="0">
                <a:sym typeface="Wingdings" panose="05000000000000000000" pitchFamily="2" charset="2"/>
              </a:rPr>
              <a:t>/</a:t>
            </a:r>
            <a:r>
              <a:rPr lang="en-US" dirty="0" err="1">
                <a:sym typeface="Wingdings" panose="05000000000000000000" pitchFamily="2" charset="2"/>
              </a:rPr>
              <a:t>stc</a:t>
            </a:r>
            <a:endParaRPr lang="en-US" dirty="0">
              <a:sym typeface="Wingdings" panose="05000000000000000000" pitchFamily="2" charset="2"/>
            </a:endParaRPr>
          </a:p>
          <a:p>
            <a:pPr marL="0" indent="0">
              <a:buNone/>
            </a:pPr>
            <a:r>
              <a:rPr lang="en-US" dirty="0">
                <a:sym typeface="Wingdings" panose="05000000000000000000" pitchFamily="2" charset="2"/>
              </a:rPr>
              <a:t>EXPOSE 8084</a:t>
            </a:r>
          </a:p>
          <a:p>
            <a:pPr marL="0" indent="0">
              <a:buNone/>
            </a:pPr>
            <a:r>
              <a:rPr lang="en-US" dirty="0">
                <a:sym typeface="Wingdings" panose="05000000000000000000" pitchFamily="2" charset="2"/>
              </a:rPr>
              <a:t>CMD ["java", "-jar", "EnvVarApp-0.0.1-SNAPSHOT.jar"]</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#we give it a name with -t flag</a:t>
            </a:r>
          </a:p>
          <a:p>
            <a:pPr marL="0" indent="0">
              <a:buNone/>
            </a:pPr>
            <a:r>
              <a:rPr lang="en-US" dirty="0" err="1">
                <a:sym typeface="Wingdings" panose="05000000000000000000" pitchFamily="2" charset="2"/>
              </a:rPr>
              <a:t>docker</a:t>
            </a:r>
            <a:r>
              <a:rPr lang="en-US" dirty="0">
                <a:sym typeface="Wingdings" panose="05000000000000000000" pitchFamily="2" charset="2"/>
              </a:rPr>
              <a:t> build -t </a:t>
            </a:r>
            <a:r>
              <a:rPr lang="en-US" dirty="0" smtClean="0">
                <a:sym typeface="Wingdings" panose="05000000000000000000" pitchFamily="2" charset="2"/>
              </a:rPr>
              <a:t>app3 </a:t>
            </a:r>
            <a:r>
              <a:rPr lang="en-US" dirty="0">
                <a:sym typeface="Wingdings" panose="05000000000000000000" pitchFamily="2" charset="2"/>
              </a:rPr>
              <a:t>.</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#Running the Spring Boot application with Docker</a:t>
            </a:r>
          </a:p>
          <a:p>
            <a:pPr marL="0" indent="0">
              <a:buNone/>
            </a:pPr>
            <a:r>
              <a:rPr lang="en-US" dirty="0">
                <a:sym typeface="Wingdings" panose="05000000000000000000" pitchFamily="2" charset="2"/>
              </a:rPr>
              <a:t>#-p &lt;</a:t>
            </a:r>
            <a:r>
              <a:rPr lang="en-US" dirty="0" err="1">
                <a:sym typeface="Wingdings" panose="05000000000000000000" pitchFamily="2" charset="2"/>
              </a:rPr>
              <a:t>host_port</a:t>
            </a:r>
            <a:r>
              <a:rPr lang="en-US" dirty="0">
                <a:sym typeface="Wingdings" panose="05000000000000000000" pitchFamily="2" charset="2"/>
              </a:rPr>
              <a:t>&gt;:&lt;</a:t>
            </a:r>
            <a:r>
              <a:rPr lang="en-US" dirty="0" err="1">
                <a:sym typeface="Wingdings" panose="05000000000000000000" pitchFamily="2" charset="2"/>
              </a:rPr>
              <a:t>container_port</a:t>
            </a:r>
            <a:r>
              <a:rPr lang="en-US" dirty="0">
                <a:sym typeface="Wingdings" panose="05000000000000000000" pitchFamily="2" charset="2"/>
              </a:rPr>
              <a:t>&gt;</a:t>
            </a:r>
          </a:p>
          <a:p>
            <a:pPr marL="0" indent="0">
              <a:buNone/>
            </a:pPr>
            <a:r>
              <a:rPr lang="en-US" dirty="0" err="1">
                <a:sym typeface="Wingdings" panose="05000000000000000000" pitchFamily="2" charset="2"/>
              </a:rPr>
              <a:t>docker</a:t>
            </a:r>
            <a:r>
              <a:rPr lang="en-US" dirty="0">
                <a:sym typeface="Wingdings" panose="05000000000000000000" pitchFamily="2" charset="2"/>
              </a:rPr>
              <a:t> run -p </a:t>
            </a:r>
            <a:r>
              <a:rPr lang="en-US" dirty="0" smtClean="0">
                <a:sym typeface="Wingdings" panose="05000000000000000000" pitchFamily="2" charset="2"/>
              </a:rPr>
              <a:t>8084:8080 </a:t>
            </a:r>
            <a:r>
              <a:rPr lang="en-US" dirty="0">
                <a:sym typeface="Wingdings" panose="05000000000000000000" pitchFamily="2" charset="2"/>
              </a:rPr>
              <a:t>--name=my-app3 </a:t>
            </a:r>
            <a:r>
              <a:rPr lang="en-US" b="1" dirty="0">
                <a:sym typeface="Wingdings" panose="05000000000000000000" pitchFamily="2" charset="2"/>
              </a:rPr>
              <a:t>-e app.name=</a:t>
            </a:r>
            <a:r>
              <a:rPr lang="en-US" b="1" dirty="0" err="1">
                <a:sym typeface="Wingdings" panose="05000000000000000000" pitchFamily="2" charset="2"/>
              </a:rPr>
              <a:t>appAccessEnvVar</a:t>
            </a:r>
            <a:r>
              <a:rPr lang="en-US" b="1" dirty="0">
                <a:sym typeface="Wingdings" panose="05000000000000000000" pitchFamily="2" charset="2"/>
              </a:rPr>
              <a:t> </a:t>
            </a:r>
            <a:r>
              <a:rPr lang="en-US" dirty="0" smtClean="0">
                <a:sym typeface="Wingdings" panose="05000000000000000000" pitchFamily="2" charset="2"/>
              </a:rPr>
              <a:t>app3</a:t>
            </a:r>
          </a:p>
          <a:p>
            <a:pPr marL="0" indent="0">
              <a:buNone/>
            </a:pPr>
            <a:endParaRPr lang="en-US" dirty="0">
              <a:sym typeface="Wingdings" panose="05000000000000000000" pitchFamily="2" charset="2"/>
              <a:hlinkClick r:id="rId3"/>
            </a:endParaRPr>
          </a:p>
          <a:p>
            <a:pPr marL="0" indent="0">
              <a:buNone/>
            </a:pPr>
            <a:r>
              <a:rPr lang="en-US" sz="3200" dirty="0" smtClean="0">
                <a:sym typeface="Wingdings" panose="05000000000000000000" pitchFamily="2" charset="2"/>
              </a:rPr>
              <a:t>#Verify in browser</a:t>
            </a:r>
            <a:endParaRPr lang="en-US" sz="3200" dirty="0">
              <a:sym typeface="Wingdings" panose="05000000000000000000" pitchFamily="2" charset="2"/>
            </a:endParaRPr>
          </a:p>
          <a:p>
            <a:pPr marL="0" indent="0">
              <a:buNone/>
            </a:pPr>
            <a:r>
              <a:rPr lang="en-US" dirty="0" smtClean="0">
                <a:hlinkClick r:id="rId3"/>
              </a:rPr>
              <a:t>http</a:t>
            </a:r>
            <a:r>
              <a:rPr lang="en-US" dirty="0">
                <a:hlinkClick r:id="rId3"/>
              </a:rPr>
              <a:t>://localhost:8084</a:t>
            </a:r>
            <a:r>
              <a:rPr lang="en-US" dirty="0" smtClean="0">
                <a:hlinkClick r:id="rId3"/>
              </a:rPr>
              <a:t>/</a:t>
            </a:r>
            <a:endParaRPr lang="en-US" dirty="0" smtClean="0"/>
          </a:p>
          <a:p>
            <a:pPr marL="0" indent="0">
              <a:buNone/>
            </a:pPr>
            <a:r>
              <a:rPr lang="en-US" dirty="0"/>
              <a:t>Welcome to </a:t>
            </a:r>
            <a:r>
              <a:rPr lang="en-US" dirty="0" err="1"/>
              <a:t>EnvVarApp</a:t>
            </a:r>
            <a:r>
              <a:rPr lang="en-US" dirty="0"/>
              <a:t> , app.name= </a:t>
            </a:r>
            <a:r>
              <a:rPr lang="en-US" dirty="0" err="1"/>
              <a:t>appAccessEnvVar</a:t>
            </a:r>
            <a:endParaRPr lang="en-US" dirty="0"/>
          </a:p>
        </p:txBody>
      </p:sp>
    </p:spTree>
    <p:extLst>
      <p:ext uri="{BB962C8B-B14F-4D97-AF65-F5344CB8AC3E}">
        <p14:creationId xmlns:p14="http://schemas.microsoft.com/office/powerpoint/2010/main" val="1371059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containers through naming</a:t>
            </a:r>
            <a:endParaRPr lang="en-US" dirty="0"/>
          </a:p>
        </p:txBody>
      </p:sp>
      <p:sp>
        <p:nvSpPr>
          <p:cNvPr id="3" name="Content Placeholder 2"/>
          <p:cNvSpPr>
            <a:spLocks noGrp="1"/>
          </p:cNvSpPr>
          <p:nvPr>
            <p:ph idx="1"/>
          </p:nvPr>
        </p:nvSpPr>
        <p:spPr/>
        <p:txBody>
          <a:bodyPr>
            <a:normAutofit/>
          </a:bodyPr>
          <a:lstStyle/>
          <a:p>
            <a:r>
              <a:rPr lang="en-US" dirty="0"/>
              <a:t>Links allow containers to discover each other and securely transfer information about one container to another </a:t>
            </a:r>
            <a:r>
              <a:rPr lang="en-US" dirty="0" smtClean="0"/>
              <a:t>container</a:t>
            </a:r>
          </a:p>
          <a:p>
            <a:r>
              <a:rPr lang="en-US" altLang="en-US" dirty="0">
                <a:solidFill>
                  <a:srgbClr val="333333"/>
                </a:solidFill>
                <a:latin typeface="Menlo"/>
              </a:rPr>
              <a:t>link &lt;name or id&gt;:alias</a:t>
            </a:r>
            <a:r>
              <a:rPr lang="en-US" altLang="en-US" sz="3600" dirty="0"/>
              <a:t> </a:t>
            </a:r>
            <a:endParaRPr lang="en-US" altLang="en-US" sz="3600" dirty="0" smtClean="0"/>
          </a:p>
          <a:p>
            <a:pPr marL="0" indent="0">
              <a:buNone/>
            </a:pPr>
            <a:r>
              <a:rPr lang="en-US" b="1" smtClean="0"/>
              <a:t>-- </a:t>
            </a:r>
            <a:r>
              <a:rPr lang="en-US" b="1" dirty="0"/>
              <a:t>link</a:t>
            </a:r>
            <a:r>
              <a:rPr lang="en-US" dirty="0"/>
              <a:t> flag is </a:t>
            </a:r>
            <a:r>
              <a:rPr lang="en-US" b="1" dirty="0" err="1"/>
              <a:t>sourcecontainername:containeraliasname</a:t>
            </a:r>
            <a:r>
              <a:rPr lang="en-US" dirty="0"/>
              <a:t>. </a:t>
            </a:r>
            <a:endParaRPr lang="en-US" altLang="en-US" sz="3600" dirty="0" smtClean="0"/>
          </a:p>
          <a:p>
            <a:r>
              <a:rPr lang="en-US" dirty="0"/>
              <a:t>Where name is the name of the container we’re linking to and alias is an alias for the link name</a:t>
            </a:r>
            <a:r>
              <a:rPr lang="en-US" dirty="0" smtClean="0"/>
              <a:t>.</a:t>
            </a:r>
          </a:p>
        </p:txBody>
      </p:sp>
    </p:spTree>
    <p:extLst>
      <p:ext uri="{BB962C8B-B14F-4D97-AF65-F5344CB8AC3E}">
        <p14:creationId xmlns:p14="http://schemas.microsoft.com/office/powerpoint/2010/main" val="3865101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architecture</a:t>
            </a:r>
          </a:p>
        </p:txBody>
      </p:sp>
      <p:sp>
        <p:nvSpPr>
          <p:cNvPr id="5" name="AutoShape 4" descr="Docker Architecture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ocker Architecture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Docker Architecture Diagram"/>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460375" y="1371600"/>
            <a:ext cx="11350625" cy="5486400"/>
          </a:xfrm>
          <a:prstGeom prst="rect">
            <a:avLst/>
          </a:prstGeom>
        </p:spPr>
      </p:pic>
    </p:spTree>
    <p:extLst>
      <p:ext uri="{BB962C8B-B14F-4D97-AF65-F5344CB8AC3E}">
        <p14:creationId xmlns:p14="http://schemas.microsoft.com/office/powerpoint/2010/main" val="14944334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850" y="742950"/>
            <a:ext cx="11353800" cy="6186309"/>
          </a:xfrm>
          <a:prstGeom prst="rect">
            <a:avLst/>
          </a:prstGeom>
          <a:noFill/>
        </p:spPr>
        <p:txBody>
          <a:bodyPr wrap="square" rtlCol="0">
            <a:spAutoFit/>
          </a:bodyPr>
          <a:lstStyle/>
          <a:p>
            <a:r>
              <a:rPr lang="en-US" dirty="0" smtClean="0"/>
              <a:t>App1   </a:t>
            </a:r>
            <a:r>
              <a:rPr lang="en-US" dirty="0" smtClean="0">
                <a:sym typeface="Wingdings" panose="05000000000000000000" pitchFamily="2" charset="2"/>
              </a:rPr>
              <a:t> port </a:t>
            </a:r>
            <a:r>
              <a:rPr lang="en-US" dirty="0" smtClean="0"/>
              <a:t>8001  </a:t>
            </a:r>
            <a:r>
              <a:rPr lang="en-US" dirty="0" smtClean="0">
                <a:sym typeface="Wingdings" panose="05000000000000000000" pitchFamily="2" charset="2"/>
              </a:rPr>
              <a:t> return “Welcome to App1 from host address: ”+</a:t>
            </a:r>
            <a:r>
              <a:rPr lang="en-US" dirty="0" smtClean="0"/>
              <a:t> </a:t>
            </a:r>
            <a:r>
              <a:rPr lang="en-US" dirty="0" err="1"/>
              <a:t>InetAddress.getLocalHost</a:t>
            </a:r>
            <a:r>
              <a:rPr lang="en-US" dirty="0"/>
              <a:t>().</a:t>
            </a:r>
            <a:r>
              <a:rPr lang="en-US" dirty="0" err="1"/>
              <a:t>getHostAddress</a:t>
            </a:r>
            <a:r>
              <a:rPr lang="en-US" dirty="0"/>
              <a:t>()</a:t>
            </a:r>
            <a:r>
              <a:rPr lang="en-US" dirty="0" smtClean="0">
                <a:sym typeface="Wingdings" panose="05000000000000000000" pitchFamily="2" charset="2"/>
              </a:rPr>
              <a:t> </a:t>
            </a:r>
          </a:p>
          <a:p>
            <a:endParaRPr lang="en-US" dirty="0" smtClean="0">
              <a:sym typeface="Wingdings" panose="05000000000000000000" pitchFamily="2" charset="2"/>
            </a:endParaRPr>
          </a:p>
          <a:p>
            <a:r>
              <a:rPr lang="en-US" dirty="0" smtClean="0">
                <a:sym typeface="Wingdings" panose="05000000000000000000" pitchFamily="2" charset="2"/>
              </a:rPr>
              <a:t>#</a:t>
            </a:r>
            <a:r>
              <a:rPr lang="en-US" dirty="0">
                <a:sym typeface="Wingdings" panose="05000000000000000000" pitchFamily="2" charset="2"/>
              </a:rPr>
              <a:t>Store in file name </a:t>
            </a:r>
            <a:r>
              <a:rPr lang="en-US" dirty="0" err="1">
                <a:sym typeface="Wingdings" panose="05000000000000000000" pitchFamily="2" charset="2"/>
              </a:rPr>
              <a:t>Dockerfile</a:t>
            </a:r>
            <a:endParaRPr lang="en-US" dirty="0">
              <a:sym typeface="Wingdings" panose="05000000000000000000" pitchFamily="2" charset="2"/>
            </a:endParaRPr>
          </a:p>
          <a:p>
            <a:r>
              <a:rPr lang="en-US" dirty="0">
                <a:sym typeface="Wingdings" panose="05000000000000000000" pitchFamily="2" charset="2"/>
              </a:rPr>
              <a:t>FROM java:8</a:t>
            </a:r>
          </a:p>
          <a:p>
            <a:r>
              <a:rPr lang="en-US" dirty="0">
                <a:sym typeface="Wingdings" panose="05000000000000000000" pitchFamily="2" charset="2"/>
              </a:rPr>
              <a:t>COPY ./target/App1-0.0.1-SNAPSHOT.jar /</a:t>
            </a:r>
            <a:r>
              <a:rPr lang="en-US" dirty="0" err="1">
                <a:sym typeface="Wingdings" panose="05000000000000000000" pitchFamily="2" charset="2"/>
              </a:rPr>
              <a:t>usr</a:t>
            </a:r>
            <a:r>
              <a:rPr lang="en-US" dirty="0">
                <a:sym typeface="Wingdings" panose="05000000000000000000" pitchFamily="2" charset="2"/>
              </a:rPr>
              <a:t>/</a:t>
            </a:r>
            <a:r>
              <a:rPr lang="en-US" dirty="0" err="1">
                <a:sym typeface="Wingdings" panose="05000000000000000000" pitchFamily="2" charset="2"/>
              </a:rPr>
              <a:t>src</a:t>
            </a:r>
            <a:r>
              <a:rPr lang="en-US" dirty="0">
                <a:sym typeface="Wingdings" panose="05000000000000000000" pitchFamily="2" charset="2"/>
              </a:rPr>
              <a:t>/</a:t>
            </a:r>
            <a:r>
              <a:rPr lang="en-US" dirty="0" err="1">
                <a:sym typeface="Wingdings" panose="05000000000000000000" pitchFamily="2" charset="2"/>
              </a:rPr>
              <a:t>stc</a:t>
            </a:r>
            <a:r>
              <a:rPr lang="en-US" dirty="0">
                <a:sym typeface="Wingdings" panose="05000000000000000000" pitchFamily="2" charset="2"/>
              </a:rPr>
              <a:t>/</a:t>
            </a:r>
          </a:p>
          <a:p>
            <a:r>
              <a:rPr lang="en-US" dirty="0">
                <a:sym typeface="Wingdings" panose="05000000000000000000" pitchFamily="2" charset="2"/>
              </a:rPr>
              <a:t>WORKDIR /</a:t>
            </a:r>
            <a:r>
              <a:rPr lang="en-US" dirty="0" err="1">
                <a:sym typeface="Wingdings" panose="05000000000000000000" pitchFamily="2" charset="2"/>
              </a:rPr>
              <a:t>usr</a:t>
            </a:r>
            <a:r>
              <a:rPr lang="en-US" dirty="0">
                <a:sym typeface="Wingdings" panose="05000000000000000000" pitchFamily="2" charset="2"/>
              </a:rPr>
              <a:t>/</a:t>
            </a:r>
            <a:r>
              <a:rPr lang="en-US" dirty="0" err="1">
                <a:sym typeface="Wingdings" panose="05000000000000000000" pitchFamily="2" charset="2"/>
              </a:rPr>
              <a:t>src</a:t>
            </a:r>
            <a:r>
              <a:rPr lang="en-US" dirty="0">
                <a:sym typeface="Wingdings" panose="05000000000000000000" pitchFamily="2" charset="2"/>
              </a:rPr>
              <a:t>/</a:t>
            </a:r>
            <a:r>
              <a:rPr lang="en-US" dirty="0" err="1">
                <a:sym typeface="Wingdings" panose="05000000000000000000" pitchFamily="2" charset="2"/>
              </a:rPr>
              <a:t>stc</a:t>
            </a:r>
            <a:endParaRPr lang="en-US" dirty="0">
              <a:sym typeface="Wingdings" panose="05000000000000000000" pitchFamily="2" charset="2"/>
            </a:endParaRPr>
          </a:p>
          <a:p>
            <a:r>
              <a:rPr lang="en-US" dirty="0">
                <a:sym typeface="Wingdings" panose="05000000000000000000" pitchFamily="2" charset="2"/>
              </a:rPr>
              <a:t>EXPOSE 8081</a:t>
            </a:r>
          </a:p>
          <a:p>
            <a:r>
              <a:rPr lang="en-US" dirty="0">
                <a:sym typeface="Wingdings" panose="05000000000000000000" pitchFamily="2" charset="2"/>
              </a:rPr>
              <a:t>CMD ["java", "-jar", "App1-0.0.1-SNAPSHOT.jar"]</a:t>
            </a:r>
          </a:p>
          <a:p>
            <a:endParaRPr lang="en-US" dirty="0">
              <a:sym typeface="Wingdings" panose="05000000000000000000" pitchFamily="2" charset="2"/>
            </a:endParaRPr>
          </a:p>
          <a:p>
            <a:r>
              <a:rPr lang="en-US" dirty="0">
                <a:sym typeface="Wingdings" panose="05000000000000000000" pitchFamily="2" charset="2"/>
              </a:rPr>
              <a:t>#we give it a name with -t flag</a:t>
            </a:r>
          </a:p>
          <a:p>
            <a:r>
              <a:rPr lang="en-US" dirty="0" err="1">
                <a:sym typeface="Wingdings" panose="05000000000000000000" pitchFamily="2" charset="2"/>
              </a:rPr>
              <a:t>docker</a:t>
            </a:r>
            <a:r>
              <a:rPr lang="en-US" dirty="0">
                <a:sym typeface="Wingdings" panose="05000000000000000000" pitchFamily="2" charset="2"/>
              </a:rPr>
              <a:t> build -t app1-manual-build .</a:t>
            </a:r>
          </a:p>
          <a:p>
            <a:endParaRPr lang="en-US" dirty="0">
              <a:sym typeface="Wingdings" panose="05000000000000000000" pitchFamily="2" charset="2"/>
            </a:endParaRPr>
          </a:p>
          <a:p>
            <a:r>
              <a:rPr lang="en-US" dirty="0">
                <a:sym typeface="Wingdings" panose="05000000000000000000" pitchFamily="2" charset="2"/>
              </a:rPr>
              <a:t>#Running the Spring Boot application with Docker</a:t>
            </a:r>
          </a:p>
          <a:p>
            <a:r>
              <a:rPr lang="en-US" dirty="0">
                <a:sym typeface="Wingdings" panose="05000000000000000000" pitchFamily="2" charset="2"/>
              </a:rPr>
              <a:t>#-p &lt;</a:t>
            </a:r>
            <a:r>
              <a:rPr lang="en-US" dirty="0" err="1">
                <a:sym typeface="Wingdings" panose="05000000000000000000" pitchFamily="2" charset="2"/>
              </a:rPr>
              <a:t>host_port</a:t>
            </a:r>
            <a:r>
              <a:rPr lang="en-US" dirty="0">
                <a:sym typeface="Wingdings" panose="05000000000000000000" pitchFamily="2" charset="2"/>
              </a:rPr>
              <a:t>&gt;:&lt;</a:t>
            </a:r>
            <a:r>
              <a:rPr lang="en-US" dirty="0" err="1">
                <a:sym typeface="Wingdings" panose="05000000000000000000" pitchFamily="2" charset="2"/>
              </a:rPr>
              <a:t>container_port</a:t>
            </a:r>
            <a:r>
              <a:rPr lang="en-US" dirty="0">
                <a:sym typeface="Wingdings" panose="05000000000000000000" pitchFamily="2" charset="2"/>
              </a:rPr>
              <a:t>&gt;</a:t>
            </a:r>
          </a:p>
          <a:p>
            <a:r>
              <a:rPr lang="en-US" dirty="0" err="1">
                <a:sym typeface="Wingdings" panose="05000000000000000000" pitchFamily="2" charset="2"/>
              </a:rPr>
              <a:t>docker</a:t>
            </a:r>
            <a:r>
              <a:rPr lang="en-US" dirty="0">
                <a:sym typeface="Wingdings" panose="05000000000000000000" pitchFamily="2" charset="2"/>
              </a:rPr>
              <a:t> run -p 8081:8081 --name=my-app1 app1-manual-build</a:t>
            </a:r>
          </a:p>
          <a:p>
            <a:endParaRPr lang="en-US" dirty="0">
              <a:sym typeface="Wingdings" panose="05000000000000000000" pitchFamily="2" charset="2"/>
            </a:endParaRPr>
          </a:p>
          <a:p>
            <a:endParaRPr lang="en-US" dirty="0" smtClean="0">
              <a:sym typeface="Wingdings" panose="05000000000000000000" pitchFamily="2" charset="2"/>
            </a:endParaRPr>
          </a:p>
          <a:p>
            <a:endParaRPr lang="en-US" dirty="0">
              <a:sym typeface="Wingdings" panose="05000000000000000000" pitchFamily="2" charset="2"/>
            </a:endParaRPr>
          </a:p>
          <a:p>
            <a:endParaRPr lang="en-US" dirty="0" smtClean="0">
              <a:sym typeface="Wingdings" panose="05000000000000000000" pitchFamily="2" charset="2"/>
            </a:endParaRPr>
          </a:p>
          <a:p>
            <a:endParaRPr lang="en-US" dirty="0">
              <a:sym typeface="Wingdings" panose="05000000000000000000" pitchFamily="2" charset="2"/>
            </a:endParaRPr>
          </a:p>
          <a:p>
            <a:endParaRPr lang="en-US" dirty="0" smtClean="0"/>
          </a:p>
          <a:p>
            <a:endParaRPr lang="en-US" dirty="0"/>
          </a:p>
        </p:txBody>
      </p:sp>
    </p:spTree>
    <p:extLst>
      <p:ext uri="{BB962C8B-B14F-4D97-AF65-F5344CB8AC3E}">
        <p14:creationId xmlns:p14="http://schemas.microsoft.com/office/powerpoint/2010/main" val="2463329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751344"/>
            <a:ext cx="10401300" cy="6186309"/>
          </a:xfrm>
          <a:prstGeom prst="rect">
            <a:avLst/>
          </a:prstGeom>
        </p:spPr>
        <p:txBody>
          <a:bodyPr wrap="square">
            <a:spAutoFit/>
          </a:bodyPr>
          <a:lstStyle/>
          <a:p>
            <a:endParaRPr lang="en-US" dirty="0">
              <a:sym typeface="Wingdings" panose="05000000000000000000" pitchFamily="2" charset="2"/>
            </a:endParaRPr>
          </a:p>
          <a:p>
            <a:r>
              <a:rPr lang="en-US" dirty="0">
                <a:sym typeface="Wingdings" panose="05000000000000000000" pitchFamily="2" charset="2"/>
              </a:rPr>
              <a:t>App2    port 8002    return  &lt;String from App1&gt; +</a:t>
            </a:r>
          </a:p>
          <a:p>
            <a:r>
              <a:rPr lang="en-US" dirty="0">
                <a:sym typeface="Wingdings" panose="05000000000000000000" pitchFamily="2" charset="2"/>
              </a:rPr>
              <a:t> “Welcome to App2 from host address:” + </a:t>
            </a:r>
            <a:r>
              <a:rPr lang="en-US" dirty="0"/>
              <a:t> </a:t>
            </a:r>
            <a:r>
              <a:rPr lang="en-US" dirty="0" err="1"/>
              <a:t>InetAddress.getLocalHost</a:t>
            </a:r>
            <a:r>
              <a:rPr lang="en-US" dirty="0"/>
              <a:t>().</a:t>
            </a:r>
            <a:r>
              <a:rPr lang="en-US" dirty="0" err="1"/>
              <a:t>getHostAddress</a:t>
            </a:r>
            <a:r>
              <a:rPr lang="en-US" dirty="0"/>
              <a:t>()</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#Store in file name </a:t>
            </a:r>
            <a:r>
              <a:rPr lang="en-US" dirty="0" err="1">
                <a:sym typeface="Wingdings" panose="05000000000000000000" pitchFamily="2" charset="2"/>
              </a:rPr>
              <a:t>Dockerfile</a:t>
            </a:r>
            <a:endParaRPr lang="en-US" dirty="0">
              <a:sym typeface="Wingdings" panose="05000000000000000000" pitchFamily="2" charset="2"/>
            </a:endParaRPr>
          </a:p>
          <a:p>
            <a:r>
              <a:rPr lang="en-US" dirty="0">
                <a:sym typeface="Wingdings" panose="05000000000000000000" pitchFamily="2" charset="2"/>
              </a:rPr>
              <a:t>FROM java:8</a:t>
            </a:r>
          </a:p>
          <a:p>
            <a:r>
              <a:rPr lang="en-US" dirty="0">
                <a:sym typeface="Wingdings" panose="05000000000000000000" pitchFamily="2" charset="2"/>
              </a:rPr>
              <a:t>COPY ./target/App2-0.0.1-SNAPSHOT.jar /</a:t>
            </a:r>
            <a:r>
              <a:rPr lang="en-US" dirty="0" err="1">
                <a:sym typeface="Wingdings" panose="05000000000000000000" pitchFamily="2" charset="2"/>
              </a:rPr>
              <a:t>usr</a:t>
            </a:r>
            <a:r>
              <a:rPr lang="en-US" dirty="0">
                <a:sym typeface="Wingdings" panose="05000000000000000000" pitchFamily="2" charset="2"/>
              </a:rPr>
              <a:t>/</a:t>
            </a:r>
            <a:r>
              <a:rPr lang="en-US" dirty="0" err="1">
                <a:sym typeface="Wingdings" panose="05000000000000000000" pitchFamily="2" charset="2"/>
              </a:rPr>
              <a:t>src</a:t>
            </a:r>
            <a:r>
              <a:rPr lang="en-US" dirty="0">
                <a:sym typeface="Wingdings" panose="05000000000000000000" pitchFamily="2" charset="2"/>
              </a:rPr>
              <a:t>/</a:t>
            </a:r>
            <a:r>
              <a:rPr lang="en-US" dirty="0" err="1">
                <a:sym typeface="Wingdings" panose="05000000000000000000" pitchFamily="2" charset="2"/>
              </a:rPr>
              <a:t>stc</a:t>
            </a:r>
            <a:r>
              <a:rPr lang="en-US" dirty="0">
                <a:sym typeface="Wingdings" panose="05000000000000000000" pitchFamily="2" charset="2"/>
              </a:rPr>
              <a:t>/</a:t>
            </a:r>
          </a:p>
          <a:p>
            <a:r>
              <a:rPr lang="en-US" dirty="0">
                <a:sym typeface="Wingdings" panose="05000000000000000000" pitchFamily="2" charset="2"/>
              </a:rPr>
              <a:t>WORKDIR /</a:t>
            </a:r>
            <a:r>
              <a:rPr lang="en-US" dirty="0" err="1">
                <a:sym typeface="Wingdings" panose="05000000000000000000" pitchFamily="2" charset="2"/>
              </a:rPr>
              <a:t>usr</a:t>
            </a:r>
            <a:r>
              <a:rPr lang="en-US" dirty="0">
                <a:sym typeface="Wingdings" panose="05000000000000000000" pitchFamily="2" charset="2"/>
              </a:rPr>
              <a:t>/</a:t>
            </a:r>
            <a:r>
              <a:rPr lang="en-US" dirty="0" err="1">
                <a:sym typeface="Wingdings" panose="05000000000000000000" pitchFamily="2" charset="2"/>
              </a:rPr>
              <a:t>src</a:t>
            </a:r>
            <a:r>
              <a:rPr lang="en-US" dirty="0">
                <a:sym typeface="Wingdings" panose="05000000000000000000" pitchFamily="2" charset="2"/>
              </a:rPr>
              <a:t>/</a:t>
            </a:r>
            <a:r>
              <a:rPr lang="en-US" dirty="0" err="1">
                <a:sym typeface="Wingdings" panose="05000000000000000000" pitchFamily="2" charset="2"/>
              </a:rPr>
              <a:t>stc</a:t>
            </a:r>
            <a:endParaRPr lang="en-US" dirty="0">
              <a:sym typeface="Wingdings" panose="05000000000000000000" pitchFamily="2" charset="2"/>
            </a:endParaRPr>
          </a:p>
          <a:p>
            <a:r>
              <a:rPr lang="en-US" dirty="0">
                <a:sym typeface="Wingdings" panose="05000000000000000000" pitchFamily="2" charset="2"/>
              </a:rPr>
              <a:t>EXPOSE 8083</a:t>
            </a:r>
          </a:p>
          <a:p>
            <a:r>
              <a:rPr lang="en-US" dirty="0">
                <a:sym typeface="Wingdings" panose="05000000000000000000" pitchFamily="2" charset="2"/>
              </a:rPr>
              <a:t>CMD ["java", "-jar", "App2-0.0.1-SNAPSHOT.jar"]</a:t>
            </a:r>
          </a:p>
          <a:p>
            <a:endParaRPr lang="en-US" dirty="0">
              <a:sym typeface="Wingdings" panose="05000000000000000000" pitchFamily="2" charset="2"/>
            </a:endParaRPr>
          </a:p>
          <a:p>
            <a:r>
              <a:rPr lang="en-US" dirty="0">
                <a:sym typeface="Wingdings" panose="05000000000000000000" pitchFamily="2" charset="2"/>
              </a:rPr>
              <a:t>#we give it a name with -t flag</a:t>
            </a:r>
          </a:p>
          <a:p>
            <a:r>
              <a:rPr lang="en-US" dirty="0" err="1">
                <a:sym typeface="Wingdings" panose="05000000000000000000" pitchFamily="2" charset="2"/>
              </a:rPr>
              <a:t>docker</a:t>
            </a:r>
            <a:r>
              <a:rPr lang="en-US" dirty="0">
                <a:sym typeface="Wingdings" panose="05000000000000000000" pitchFamily="2" charset="2"/>
              </a:rPr>
              <a:t> build -t app2-manual-build .</a:t>
            </a:r>
          </a:p>
          <a:p>
            <a:endParaRPr lang="en-US" dirty="0">
              <a:sym typeface="Wingdings" panose="05000000000000000000" pitchFamily="2" charset="2"/>
            </a:endParaRPr>
          </a:p>
          <a:p>
            <a:r>
              <a:rPr lang="en-US" dirty="0">
                <a:sym typeface="Wingdings" panose="05000000000000000000" pitchFamily="2" charset="2"/>
              </a:rPr>
              <a:t>#Running the Spring Boot application with Docker</a:t>
            </a:r>
          </a:p>
          <a:p>
            <a:r>
              <a:rPr lang="en-US" dirty="0">
                <a:sym typeface="Wingdings" panose="05000000000000000000" pitchFamily="2" charset="2"/>
              </a:rPr>
              <a:t>#-p &lt;</a:t>
            </a:r>
            <a:r>
              <a:rPr lang="en-US" dirty="0" err="1">
                <a:sym typeface="Wingdings" panose="05000000000000000000" pitchFamily="2" charset="2"/>
              </a:rPr>
              <a:t>host_port</a:t>
            </a:r>
            <a:r>
              <a:rPr lang="en-US" dirty="0">
                <a:sym typeface="Wingdings" panose="05000000000000000000" pitchFamily="2" charset="2"/>
              </a:rPr>
              <a:t>&gt;:&lt;</a:t>
            </a:r>
            <a:r>
              <a:rPr lang="en-US" dirty="0" err="1">
                <a:sym typeface="Wingdings" panose="05000000000000000000" pitchFamily="2" charset="2"/>
              </a:rPr>
              <a:t>container_port</a:t>
            </a:r>
            <a:r>
              <a:rPr lang="en-US" dirty="0">
                <a:sym typeface="Wingdings" panose="05000000000000000000" pitchFamily="2" charset="2"/>
              </a:rPr>
              <a:t>&gt;</a:t>
            </a:r>
          </a:p>
          <a:p>
            <a:r>
              <a:rPr lang="en-US" dirty="0" err="1">
                <a:sym typeface="Wingdings" panose="05000000000000000000" pitchFamily="2" charset="2"/>
              </a:rPr>
              <a:t>docker</a:t>
            </a:r>
            <a:r>
              <a:rPr lang="en-US" dirty="0">
                <a:sym typeface="Wingdings" panose="05000000000000000000" pitchFamily="2" charset="2"/>
              </a:rPr>
              <a:t> run -p 8083:8083 --name=my-app2 --link </a:t>
            </a:r>
            <a:r>
              <a:rPr lang="en-US" dirty="0" smtClean="0">
                <a:sym typeface="Wingdings" panose="05000000000000000000" pitchFamily="2" charset="2"/>
              </a:rPr>
              <a:t>my-app1:my-app1-link app2-manual-build</a:t>
            </a:r>
          </a:p>
          <a:p>
            <a:endParaRPr lang="en-US" dirty="0">
              <a:sym typeface="Wingdings" panose="05000000000000000000" pitchFamily="2" charset="2"/>
            </a:endParaRPr>
          </a:p>
          <a:p>
            <a:r>
              <a:rPr lang="en-US" dirty="0" smtClean="0">
                <a:sym typeface="Wingdings" panose="05000000000000000000" pitchFamily="2" charset="2"/>
              </a:rPr>
              <a:t>#browser</a:t>
            </a:r>
          </a:p>
          <a:p>
            <a:r>
              <a:rPr lang="en-US" dirty="0" smtClean="0">
                <a:sym typeface="Wingdings" panose="05000000000000000000" pitchFamily="2" charset="2"/>
                <a:hlinkClick r:id="rId3"/>
              </a:rPr>
              <a:t>http://localhost:8083</a:t>
            </a:r>
            <a:endParaRPr lang="en-US" dirty="0" smtClean="0">
              <a:sym typeface="Wingdings" panose="05000000000000000000" pitchFamily="2" charset="2"/>
            </a:endParaRPr>
          </a:p>
          <a:p>
            <a:endParaRPr lang="en-US" dirty="0">
              <a:sym typeface="Wingdings" panose="05000000000000000000" pitchFamily="2" charset="2"/>
            </a:endParaRPr>
          </a:p>
          <a:p>
            <a:r>
              <a:rPr lang="en-US" dirty="0"/>
              <a:t>Welcome to App1 from host address: 172.17.0.2 Welcome to App2 from host address: 172.17.0.3</a:t>
            </a:r>
          </a:p>
        </p:txBody>
      </p:sp>
    </p:spTree>
    <p:extLst>
      <p:ext uri="{BB962C8B-B14F-4D97-AF65-F5344CB8AC3E}">
        <p14:creationId xmlns:p14="http://schemas.microsoft.com/office/powerpoint/2010/main" val="2305862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8204" y="722051"/>
            <a:ext cx="6096000" cy="1477328"/>
          </a:xfrm>
          <a:prstGeom prst="rect">
            <a:avLst/>
          </a:prstGeom>
        </p:spPr>
        <p:txBody>
          <a:bodyPr>
            <a:spAutoFit/>
          </a:bodyPr>
          <a:lstStyle/>
          <a:p>
            <a:r>
              <a:rPr lang="en-US" dirty="0" err="1" smtClean="0"/>
              <a:t>todo</a:t>
            </a:r>
            <a:r>
              <a:rPr lang="en-US" dirty="0" smtClean="0"/>
              <a:t>-app&gt;</a:t>
            </a:r>
            <a:r>
              <a:rPr lang="en-US" dirty="0" err="1" smtClean="0"/>
              <a:t>docker</a:t>
            </a:r>
            <a:r>
              <a:rPr lang="en-US" dirty="0" smtClean="0"/>
              <a:t> </a:t>
            </a:r>
            <a:r>
              <a:rPr lang="en-US" dirty="0"/>
              <a:t>network ls</a:t>
            </a:r>
          </a:p>
          <a:p>
            <a:r>
              <a:rPr lang="en-US" dirty="0"/>
              <a:t>NETWORK ID          NAME                DRIVER              SCOPE</a:t>
            </a:r>
          </a:p>
          <a:p>
            <a:r>
              <a:rPr lang="en-US" dirty="0"/>
              <a:t>adeae61e37de        bridge              </a:t>
            </a:r>
            <a:r>
              <a:rPr lang="en-US" dirty="0" err="1"/>
              <a:t>bridge</a:t>
            </a:r>
            <a:r>
              <a:rPr lang="en-US" dirty="0"/>
              <a:t>              local</a:t>
            </a:r>
          </a:p>
          <a:p>
            <a:r>
              <a:rPr lang="en-US" dirty="0"/>
              <a:t>4e8020a7fadf        host                </a:t>
            </a:r>
            <a:r>
              <a:rPr lang="en-US" dirty="0" err="1"/>
              <a:t>host</a:t>
            </a:r>
            <a:r>
              <a:rPr lang="en-US" dirty="0"/>
              <a:t>                local</a:t>
            </a:r>
          </a:p>
          <a:p>
            <a:r>
              <a:rPr lang="en-US" dirty="0"/>
              <a:t>bde4b1b86267        none                null                local</a:t>
            </a:r>
          </a:p>
        </p:txBody>
      </p:sp>
      <p:sp>
        <p:nvSpPr>
          <p:cNvPr id="5" name="Rectangle 4"/>
          <p:cNvSpPr/>
          <p:nvPr/>
        </p:nvSpPr>
        <p:spPr>
          <a:xfrm>
            <a:off x="1382485" y="2569720"/>
            <a:ext cx="8757557" cy="2585323"/>
          </a:xfrm>
          <a:prstGeom prst="rect">
            <a:avLst/>
          </a:prstGeom>
        </p:spPr>
        <p:txBody>
          <a:bodyPr wrap="square">
            <a:spAutoFit/>
          </a:bodyPr>
          <a:lstStyle/>
          <a:p>
            <a:r>
              <a:rPr lang="en-US" dirty="0"/>
              <a:t>C:\&gt;docker network create web-application-</a:t>
            </a:r>
            <a:r>
              <a:rPr lang="en-US" dirty="0" err="1"/>
              <a:t>mysql</a:t>
            </a:r>
            <a:r>
              <a:rPr lang="en-US" dirty="0"/>
              <a:t>-network</a:t>
            </a:r>
          </a:p>
          <a:p>
            <a:r>
              <a:rPr lang="en-US" dirty="0"/>
              <a:t>df8584b66677e7858c4e7fd18af01102784c1a007e2c0e9c65aec63fdd836323</a:t>
            </a:r>
          </a:p>
          <a:p>
            <a:endParaRPr lang="en-US" dirty="0"/>
          </a:p>
          <a:p>
            <a:r>
              <a:rPr lang="en-US" dirty="0"/>
              <a:t>C:\&gt;docker network ls</a:t>
            </a:r>
          </a:p>
          <a:p>
            <a:r>
              <a:rPr lang="en-US" dirty="0"/>
              <a:t>NETWORK ID          NAME                            </a:t>
            </a:r>
            <a:r>
              <a:rPr lang="en-US" dirty="0" smtClean="0"/>
              <a:t>		DRIVER              </a:t>
            </a:r>
            <a:r>
              <a:rPr lang="en-US" dirty="0"/>
              <a:t>SCOPE</a:t>
            </a:r>
          </a:p>
          <a:p>
            <a:r>
              <a:rPr lang="en-US" dirty="0"/>
              <a:t>adeae61e37de        bridge                         </a:t>
            </a:r>
            <a:r>
              <a:rPr lang="en-US" dirty="0" smtClean="0"/>
              <a:t>		 </a:t>
            </a:r>
            <a:r>
              <a:rPr lang="en-US" dirty="0"/>
              <a:t>bridge              local</a:t>
            </a:r>
          </a:p>
          <a:p>
            <a:r>
              <a:rPr lang="en-US" dirty="0"/>
              <a:t>4e8020a7fadf        host                           </a:t>
            </a:r>
            <a:r>
              <a:rPr lang="en-US" dirty="0" smtClean="0"/>
              <a:t>   	 	host                </a:t>
            </a:r>
            <a:r>
              <a:rPr lang="en-US" dirty="0"/>
              <a:t>local</a:t>
            </a:r>
          </a:p>
          <a:p>
            <a:r>
              <a:rPr lang="en-US" dirty="0"/>
              <a:t>bde4b1b86267        none                           </a:t>
            </a:r>
            <a:r>
              <a:rPr lang="en-US" dirty="0" smtClean="0"/>
              <a:t>		 </a:t>
            </a:r>
            <a:r>
              <a:rPr lang="en-US" dirty="0"/>
              <a:t>null                local</a:t>
            </a:r>
          </a:p>
          <a:p>
            <a:r>
              <a:rPr lang="en-US" dirty="0"/>
              <a:t>df8584b66677        web-application-</a:t>
            </a:r>
            <a:r>
              <a:rPr lang="en-US" dirty="0" err="1"/>
              <a:t>mysql</a:t>
            </a:r>
            <a:r>
              <a:rPr lang="en-US" dirty="0"/>
              <a:t>-network   </a:t>
            </a:r>
            <a:r>
              <a:rPr lang="en-US" dirty="0" smtClean="0"/>
              <a:t>	bridge              </a:t>
            </a:r>
            <a:r>
              <a:rPr lang="en-US" dirty="0"/>
              <a:t>local</a:t>
            </a:r>
          </a:p>
        </p:txBody>
      </p:sp>
    </p:spTree>
    <p:extLst>
      <p:ext uri="{BB962C8B-B14F-4D97-AF65-F5344CB8AC3E}">
        <p14:creationId xmlns:p14="http://schemas.microsoft.com/office/powerpoint/2010/main" val="1868517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154997" y="514798"/>
            <a:ext cx="845616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4444CC"/>
                </a:solidFill>
                <a:effectLst/>
                <a:latin typeface="Courier New" panose="02070309020205020404" pitchFamily="49" charset="0"/>
              </a:rPr>
              <a:t>docker</a:t>
            </a:r>
            <a:r>
              <a:rPr kumimoji="0" lang="en-US" altLang="en-US" b="0" i="0" u="none" strike="noStrike" cap="none" normalizeH="0" baseline="0" dirty="0" smtClean="0">
                <a:ln>
                  <a:noFill/>
                </a:ln>
                <a:solidFill>
                  <a:srgbClr val="4444CC"/>
                </a:solidFill>
                <a:effectLst/>
                <a:latin typeface="Courier New" panose="02070309020205020404" pitchFamily="49" charset="0"/>
              </a:rPr>
              <a:t> run --detach --</a:t>
            </a:r>
            <a:r>
              <a:rPr kumimoji="0" lang="en-US" altLang="en-US" b="0" i="0" u="none" strike="noStrike" cap="none" normalizeH="0" baseline="0" dirty="0" err="1" smtClean="0">
                <a:ln>
                  <a:noFill/>
                </a:ln>
                <a:solidFill>
                  <a:srgbClr val="4444CC"/>
                </a:solidFill>
                <a:effectLst/>
                <a:latin typeface="Courier New" panose="02070309020205020404" pitchFamily="49" charset="0"/>
              </a:rPr>
              <a:t>env</a:t>
            </a:r>
            <a:r>
              <a:rPr kumimoji="0" lang="en-US" altLang="en-US" b="0" i="0" u="none" strike="noStrike" cap="none" normalizeH="0" baseline="0" dirty="0" smtClean="0">
                <a:ln>
                  <a:noFill/>
                </a:ln>
                <a:solidFill>
                  <a:srgbClr val="4444CC"/>
                </a:solidFill>
                <a:effectLst/>
                <a:latin typeface="Courier New" panose="02070309020205020404" pitchFamily="49" charset="0"/>
              </a:rPr>
              <a:t> MYSQL_ROOT_PASSWORD=</a:t>
            </a:r>
            <a:r>
              <a:rPr kumimoji="0" lang="en-US" altLang="en-US" b="0" i="0" u="none" strike="noStrike" cap="none" normalizeH="0" baseline="0" dirty="0" err="1" smtClean="0">
                <a:ln>
                  <a:noFill/>
                </a:ln>
                <a:solidFill>
                  <a:srgbClr val="4444CC"/>
                </a:solidFill>
                <a:effectLst/>
                <a:latin typeface="Courier New" panose="02070309020205020404" pitchFamily="49" charset="0"/>
              </a:rPr>
              <a:t>dummypassword</a:t>
            </a:r>
            <a:r>
              <a:rPr kumimoji="0" lang="en-US" altLang="en-US" b="0" i="0" u="none" strike="noStrike" cap="none" normalizeH="0" baseline="0" dirty="0" smtClean="0">
                <a:ln>
                  <a:noFill/>
                </a:ln>
                <a:solidFill>
                  <a:srgbClr val="4444CC"/>
                </a:solidFill>
                <a:effectLst/>
                <a:latin typeface="Courier New" panose="020703090202050204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444CC"/>
                </a:solidFill>
                <a:effectLst/>
                <a:latin typeface="Courier New" panose="02070309020205020404" pitchFamily="49" charset="0"/>
              </a:rPr>
              <a:t>--</a:t>
            </a:r>
            <a:r>
              <a:rPr kumimoji="0" lang="en-US" altLang="en-US" b="0" i="0" u="none" strike="noStrike" cap="none" normalizeH="0" baseline="0" dirty="0" err="1" smtClean="0">
                <a:ln>
                  <a:noFill/>
                </a:ln>
                <a:solidFill>
                  <a:srgbClr val="4444CC"/>
                </a:solidFill>
                <a:effectLst/>
                <a:latin typeface="Courier New" panose="02070309020205020404" pitchFamily="49" charset="0"/>
              </a:rPr>
              <a:t>env</a:t>
            </a:r>
            <a:r>
              <a:rPr kumimoji="0" lang="en-US" altLang="en-US" b="0" i="0" u="none" strike="noStrike" cap="none" normalizeH="0" baseline="0" dirty="0" smtClean="0">
                <a:ln>
                  <a:noFill/>
                </a:ln>
                <a:solidFill>
                  <a:srgbClr val="4444CC"/>
                </a:solidFill>
                <a:effectLst/>
                <a:latin typeface="Courier New" panose="02070309020205020404" pitchFamily="49" charset="0"/>
              </a:rPr>
              <a:t> MYSQL_USER=</a:t>
            </a:r>
            <a:r>
              <a:rPr kumimoji="0" lang="en-US" altLang="en-US" b="0" i="0" u="none" strike="noStrike" cap="none" normalizeH="0" baseline="0" dirty="0" err="1" smtClean="0">
                <a:ln>
                  <a:noFill/>
                </a:ln>
                <a:solidFill>
                  <a:srgbClr val="4444CC"/>
                </a:solidFill>
                <a:effectLst/>
                <a:latin typeface="Courier New" panose="02070309020205020404" pitchFamily="49" charset="0"/>
              </a:rPr>
              <a:t>todos</a:t>
            </a:r>
            <a:r>
              <a:rPr kumimoji="0" lang="en-US" altLang="en-US" b="0" i="0" u="none" strike="noStrike" cap="none" normalizeH="0" baseline="0" dirty="0" smtClean="0">
                <a:ln>
                  <a:noFill/>
                </a:ln>
                <a:solidFill>
                  <a:srgbClr val="4444CC"/>
                </a:solidFill>
                <a:effectLst/>
                <a:latin typeface="Courier New" panose="02070309020205020404" pitchFamily="49" charset="0"/>
              </a:rPr>
              <a:t>-user --</a:t>
            </a:r>
            <a:r>
              <a:rPr kumimoji="0" lang="en-US" altLang="en-US" b="0" i="0" u="none" strike="noStrike" cap="none" normalizeH="0" baseline="0" dirty="0" err="1" smtClean="0">
                <a:ln>
                  <a:noFill/>
                </a:ln>
                <a:solidFill>
                  <a:srgbClr val="4444CC"/>
                </a:solidFill>
                <a:effectLst/>
                <a:latin typeface="Courier New" panose="02070309020205020404" pitchFamily="49" charset="0"/>
              </a:rPr>
              <a:t>env</a:t>
            </a:r>
            <a:r>
              <a:rPr kumimoji="0" lang="en-US" altLang="en-US" b="0" i="0" u="none" strike="noStrike" cap="none" normalizeH="0" baseline="0" dirty="0" smtClean="0">
                <a:ln>
                  <a:noFill/>
                </a:ln>
                <a:solidFill>
                  <a:srgbClr val="4444CC"/>
                </a:solidFill>
                <a:effectLst/>
                <a:latin typeface="Courier New" panose="02070309020205020404" pitchFamily="49" charset="0"/>
              </a:rPr>
              <a:t> MYSQL_PASSWORD=</a:t>
            </a:r>
            <a:r>
              <a:rPr kumimoji="0" lang="en-US" altLang="en-US" b="0" i="0" u="none" strike="noStrike" cap="none" normalizeH="0" baseline="0" dirty="0" err="1" smtClean="0">
                <a:ln>
                  <a:noFill/>
                </a:ln>
                <a:solidFill>
                  <a:srgbClr val="4444CC"/>
                </a:solidFill>
                <a:effectLst/>
                <a:latin typeface="Courier New" panose="02070309020205020404" pitchFamily="49" charset="0"/>
              </a:rPr>
              <a:t>dummytodos</a:t>
            </a:r>
            <a:r>
              <a:rPr kumimoji="0" lang="en-US" altLang="en-US" b="0" i="0" u="none" strike="noStrike" cap="none" normalizeH="0" baseline="0" dirty="0" smtClean="0">
                <a:ln>
                  <a:noFill/>
                </a:ln>
                <a:solidFill>
                  <a:srgbClr val="4444CC"/>
                </a:solidFill>
                <a:effectLst/>
                <a:latin typeface="Courier New" panose="020703090202050204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444CC"/>
                </a:solidFill>
                <a:effectLst/>
                <a:latin typeface="Courier New" panose="02070309020205020404" pitchFamily="49" charset="0"/>
              </a:rPr>
              <a:t>--</a:t>
            </a:r>
            <a:r>
              <a:rPr kumimoji="0" lang="en-US" altLang="en-US" b="0" i="0" u="none" strike="noStrike" cap="none" normalizeH="0" baseline="0" dirty="0" err="1" smtClean="0">
                <a:ln>
                  <a:noFill/>
                </a:ln>
                <a:solidFill>
                  <a:srgbClr val="4444CC"/>
                </a:solidFill>
                <a:effectLst/>
                <a:latin typeface="Courier New" panose="02070309020205020404" pitchFamily="49" charset="0"/>
              </a:rPr>
              <a:t>env</a:t>
            </a:r>
            <a:r>
              <a:rPr kumimoji="0" lang="en-US" altLang="en-US" b="0" i="0" u="none" strike="noStrike" cap="none" normalizeH="0" baseline="0" dirty="0" smtClean="0">
                <a:ln>
                  <a:noFill/>
                </a:ln>
                <a:solidFill>
                  <a:srgbClr val="4444CC"/>
                </a:solidFill>
                <a:effectLst/>
                <a:latin typeface="Courier New" panose="02070309020205020404" pitchFamily="49" charset="0"/>
              </a:rPr>
              <a:t> MYSQL_DATABASE=</a:t>
            </a:r>
            <a:r>
              <a:rPr kumimoji="0" lang="en-US" altLang="en-US" b="0" i="0" u="none" strike="noStrike" cap="none" normalizeH="0" baseline="0" dirty="0" err="1" smtClean="0">
                <a:ln>
                  <a:noFill/>
                </a:ln>
                <a:solidFill>
                  <a:srgbClr val="4444CC"/>
                </a:solidFill>
                <a:effectLst/>
                <a:latin typeface="Courier New" panose="02070309020205020404" pitchFamily="49" charset="0"/>
              </a:rPr>
              <a:t>todos</a:t>
            </a:r>
            <a:r>
              <a:rPr kumimoji="0" lang="en-US" altLang="en-US" b="0" i="0" u="none" strike="noStrike" cap="none" normalizeH="0" baseline="0" dirty="0" smtClean="0">
                <a:ln>
                  <a:noFill/>
                </a:ln>
                <a:solidFill>
                  <a:srgbClr val="4444CC"/>
                </a:solidFill>
                <a:effectLst/>
                <a:latin typeface="Courier New" panose="02070309020205020404" pitchFamily="49" charset="0"/>
              </a:rPr>
              <a:t> --name </a:t>
            </a:r>
            <a:r>
              <a:rPr kumimoji="0" lang="en-US" altLang="en-US" b="0" i="0" u="none" strike="noStrike" cap="none" normalizeH="0" baseline="0" dirty="0" err="1" smtClean="0">
                <a:ln>
                  <a:noFill/>
                </a:ln>
                <a:solidFill>
                  <a:srgbClr val="4444CC"/>
                </a:solidFill>
                <a:effectLst/>
                <a:latin typeface="Courier New" panose="02070309020205020404" pitchFamily="49" charset="0"/>
              </a:rPr>
              <a:t>mysql</a:t>
            </a:r>
            <a:r>
              <a:rPr kumimoji="0" lang="en-US" altLang="en-US" b="0" i="0" u="none" strike="noStrike" cap="none" normalizeH="0" baseline="0" dirty="0" smtClean="0">
                <a:ln>
                  <a:noFill/>
                </a:ln>
                <a:solidFill>
                  <a:srgbClr val="4444CC"/>
                </a:solidFill>
                <a:effectLst/>
                <a:latin typeface="Courier New" panose="020703090202050204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444CC"/>
                </a:solidFill>
                <a:effectLst/>
                <a:latin typeface="Courier New" panose="02070309020205020404" pitchFamily="49" charset="0"/>
              </a:rPr>
              <a:t>--publish 3306:3306</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444CC"/>
                </a:solidFill>
                <a:effectLst/>
                <a:latin typeface="Courier New" panose="02070309020205020404" pitchFamily="49" charset="0"/>
              </a:rPr>
              <a:t>--</a:t>
            </a:r>
            <a:r>
              <a:rPr kumimoji="0" lang="en-US" altLang="en-US" b="1" i="0" u="none" strike="noStrike" cap="none" normalizeH="0" baseline="0" dirty="0" smtClean="0">
                <a:ln>
                  <a:noFill/>
                </a:ln>
                <a:solidFill>
                  <a:srgbClr val="4444CC"/>
                </a:solidFill>
                <a:effectLst/>
                <a:latin typeface="Courier New" panose="02070309020205020404" pitchFamily="49" charset="0"/>
              </a:rPr>
              <a:t>network=web-application-</a:t>
            </a:r>
            <a:r>
              <a:rPr kumimoji="0" lang="en-US" altLang="en-US" b="1" i="0" u="none" strike="noStrike" cap="none" normalizeH="0" baseline="0" dirty="0" err="1" smtClean="0">
                <a:ln>
                  <a:noFill/>
                </a:ln>
                <a:solidFill>
                  <a:srgbClr val="4444CC"/>
                </a:solidFill>
                <a:effectLst/>
                <a:latin typeface="Courier New" panose="02070309020205020404" pitchFamily="49" charset="0"/>
              </a:rPr>
              <a:t>mysql</a:t>
            </a:r>
            <a:r>
              <a:rPr kumimoji="0" lang="en-US" altLang="en-US" b="1" i="0" u="none" strike="noStrike" cap="none" normalizeH="0" baseline="0" dirty="0" smtClean="0">
                <a:ln>
                  <a:noFill/>
                </a:ln>
                <a:solidFill>
                  <a:srgbClr val="4444CC"/>
                </a:solidFill>
                <a:effectLst/>
                <a:latin typeface="Courier New" panose="02070309020205020404" pitchFamily="49" charset="0"/>
              </a:rPr>
              <a:t>-network</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444CC"/>
                </a:solidFill>
                <a:effectLst/>
                <a:latin typeface="Courier New" panose="02070309020205020404" pitchFamily="49" charset="0"/>
              </a:rPr>
              <a:t> --volume </a:t>
            </a:r>
            <a:r>
              <a:rPr kumimoji="0" lang="en-US" altLang="en-US" b="0" i="0" u="none" strike="noStrike" cap="none" normalizeH="0" baseline="0" dirty="0" err="1" smtClean="0">
                <a:ln>
                  <a:noFill/>
                </a:ln>
                <a:solidFill>
                  <a:srgbClr val="4444CC"/>
                </a:solidFill>
                <a:effectLst/>
                <a:latin typeface="Courier New" panose="02070309020205020404" pitchFamily="49" charset="0"/>
              </a:rPr>
              <a:t>mysql</a:t>
            </a:r>
            <a:r>
              <a:rPr kumimoji="0" lang="en-US" altLang="en-US" b="0" i="0" u="none" strike="noStrike" cap="none" normalizeH="0" baseline="0" dirty="0" smtClean="0">
                <a:ln>
                  <a:noFill/>
                </a:ln>
                <a:solidFill>
                  <a:srgbClr val="4444CC"/>
                </a:solidFill>
                <a:effectLst/>
                <a:latin typeface="Courier New" panose="02070309020205020404" pitchFamily="49" charset="0"/>
              </a:rPr>
              <a:t>-database-volume:/</a:t>
            </a:r>
            <a:r>
              <a:rPr kumimoji="0" lang="en-US" altLang="en-US" b="0" i="0" u="none" strike="noStrike" cap="none" normalizeH="0" baseline="0" dirty="0" err="1" smtClean="0">
                <a:ln>
                  <a:noFill/>
                </a:ln>
                <a:solidFill>
                  <a:srgbClr val="4444CC"/>
                </a:solidFill>
                <a:effectLst/>
                <a:latin typeface="Courier New" panose="02070309020205020404" pitchFamily="49" charset="0"/>
              </a:rPr>
              <a:t>var</a:t>
            </a:r>
            <a:r>
              <a:rPr kumimoji="0" lang="en-US" altLang="en-US" b="0" i="0" u="none" strike="noStrike" cap="none" normalizeH="0" baseline="0" dirty="0" smtClean="0">
                <a:ln>
                  <a:noFill/>
                </a:ln>
                <a:solidFill>
                  <a:srgbClr val="4444CC"/>
                </a:solidFill>
                <a:effectLst/>
                <a:latin typeface="Courier New" panose="02070309020205020404" pitchFamily="49" charset="0"/>
              </a:rPr>
              <a:t>/lib/</a:t>
            </a:r>
            <a:r>
              <a:rPr kumimoji="0" lang="en-US" altLang="en-US" b="0" i="0" u="none" strike="noStrike" cap="none" normalizeH="0" baseline="0" dirty="0" err="1" smtClean="0">
                <a:ln>
                  <a:noFill/>
                </a:ln>
                <a:solidFill>
                  <a:srgbClr val="4444CC"/>
                </a:solidFill>
                <a:effectLst/>
                <a:latin typeface="Courier New" panose="02070309020205020404" pitchFamily="49" charset="0"/>
              </a:rPr>
              <a:t>mysql</a:t>
            </a:r>
            <a:endParaRPr kumimoji="0" lang="en-US" altLang="en-US" b="0" i="0" u="none" strike="noStrike" cap="none" normalizeH="0" baseline="0" dirty="0" smtClean="0">
              <a:ln>
                <a:noFill/>
              </a:ln>
              <a:solidFill>
                <a:srgbClr val="4444CC"/>
              </a:solidFill>
              <a:effectLst/>
              <a:latin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444CC"/>
                </a:solidFill>
                <a:effectLst/>
                <a:latin typeface="Courier New" panose="02070309020205020404" pitchFamily="49" charset="0"/>
              </a:rPr>
              <a:t> mysql:5.7</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1098169" y="3874971"/>
            <a:ext cx="69397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solidFill>
                  <a:srgbClr val="4444CC"/>
                </a:solidFill>
                <a:latin typeface="Courier New" panose="02070309020205020404" pitchFamily="49" charset="0"/>
              </a:rPr>
              <a:t>docker</a:t>
            </a:r>
            <a:r>
              <a:rPr lang="en-US" altLang="en-US" dirty="0">
                <a:solidFill>
                  <a:srgbClr val="4444CC"/>
                </a:solidFill>
                <a:latin typeface="Courier New" panose="02070309020205020404" pitchFamily="49" charset="0"/>
              </a:rPr>
              <a:t> container run -p 8080:8080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444CC"/>
                </a:solidFill>
                <a:latin typeface="Courier New" panose="02070309020205020404" pitchFamily="49" charset="0"/>
              </a:rPr>
              <a:t>--</a:t>
            </a:r>
            <a:r>
              <a:rPr lang="en-US" altLang="en-US" b="1" dirty="0">
                <a:solidFill>
                  <a:srgbClr val="4444CC"/>
                </a:solidFill>
                <a:latin typeface="Courier New" panose="02070309020205020404" pitchFamily="49" charset="0"/>
              </a:rPr>
              <a:t>network=web-application-</a:t>
            </a:r>
            <a:r>
              <a:rPr lang="en-US" altLang="en-US" b="1" dirty="0" err="1">
                <a:solidFill>
                  <a:srgbClr val="4444CC"/>
                </a:solidFill>
                <a:latin typeface="Courier New" panose="02070309020205020404" pitchFamily="49" charset="0"/>
              </a:rPr>
              <a:t>mysql</a:t>
            </a:r>
            <a:r>
              <a:rPr lang="en-US" altLang="en-US" b="1" dirty="0">
                <a:solidFill>
                  <a:srgbClr val="4444CC"/>
                </a:solidFill>
                <a:latin typeface="Courier New" panose="02070309020205020404" pitchFamily="49" charset="0"/>
              </a:rPr>
              <a:t>-network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444CC"/>
                </a:solidFill>
                <a:latin typeface="Courier New" panose="02070309020205020404" pitchFamily="49" charset="0"/>
              </a:rPr>
              <a:t> -e RDS_HOSTNAME=</a:t>
            </a:r>
            <a:r>
              <a:rPr lang="en-US" altLang="en-US" dirty="0" err="1">
                <a:solidFill>
                  <a:srgbClr val="4444CC"/>
                </a:solidFill>
                <a:latin typeface="Courier New" panose="02070309020205020404" pitchFamily="49" charset="0"/>
              </a:rPr>
              <a:t>mysql</a:t>
            </a:r>
            <a:r>
              <a:rPr lang="en-US" altLang="en-US" dirty="0">
                <a:solidFill>
                  <a:srgbClr val="4444CC"/>
                </a:solidFill>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444CC"/>
                </a:solidFill>
                <a:latin typeface="Courier New" panose="02070309020205020404" pitchFamily="49" charset="0"/>
              </a:rPr>
              <a:t>in28min/todo-web-application-mysql:0.0.1-SNAPSHOT</a:t>
            </a:r>
          </a:p>
        </p:txBody>
      </p:sp>
    </p:spTree>
    <p:extLst>
      <p:ext uri="{BB962C8B-B14F-4D97-AF65-F5344CB8AC3E}">
        <p14:creationId xmlns:p14="http://schemas.microsoft.com/office/powerpoint/2010/main" val="605243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70759415"/>
              </p:ext>
            </p:extLst>
          </p:nvPr>
        </p:nvGraphicFramePr>
        <p:xfrm>
          <a:off x="511442" y="681925"/>
          <a:ext cx="11220774" cy="6126480"/>
        </p:xfrm>
        <a:graphic>
          <a:graphicData uri="http://schemas.openxmlformats.org/drawingml/2006/table">
            <a:tbl>
              <a:tblPr firstRow="1" bandRow="1">
                <a:tableStyleId>{5C22544A-7EE6-4342-B048-85BDC9FD1C3A}</a:tableStyleId>
              </a:tblPr>
              <a:tblGrid>
                <a:gridCol w="6214822">
                  <a:extLst>
                    <a:ext uri="{9D8B030D-6E8A-4147-A177-3AD203B41FA5}">
                      <a16:colId xmlns:a16="http://schemas.microsoft.com/office/drawing/2014/main" val="718431918"/>
                    </a:ext>
                  </a:extLst>
                </a:gridCol>
                <a:gridCol w="5005952">
                  <a:extLst>
                    <a:ext uri="{9D8B030D-6E8A-4147-A177-3AD203B41FA5}">
                      <a16:colId xmlns:a16="http://schemas.microsoft.com/office/drawing/2014/main" val="3811555762"/>
                    </a:ext>
                  </a:extLst>
                </a:gridCol>
              </a:tblGrid>
              <a:tr h="6028841">
                <a:tc>
                  <a:txBody>
                    <a:bodyPr/>
                    <a:lstStyle/>
                    <a:p>
                      <a:r>
                        <a:rPr lang="en-US" sz="1800" b="0" kern="1200" dirty="0" smtClean="0">
                          <a:solidFill>
                            <a:schemeClr val="lt1"/>
                          </a:solidFill>
                          <a:effectLst/>
                          <a:latin typeface="+mn-lt"/>
                          <a:ea typeface="+mn-ea"/>
                          <a:cs typeface="+mn-cs"/>
                        </a:rPr>
                        <a:t>version: '3.7'</a:t>
                      </a:r>
                    </a:p>
                    <a:p>
                      <a:r>
                        <a:rPr lang="en-US" sz="1800" b="0" kern="1200" dirty="0" smtClean="0">
                          <a:solidFill>
                            <a:schemeClr val="lt1"/>
                          </a:solidFill>
                          <a:effectLst/>
                          <a:latin typeface="+mn-lt"/>
                          <a:ea typeface="+mn-ea"/>
                          <a:cs typeface="+mn-cs"/>
                        </a:rPr>
                        <a:t>services:</a:t>
                      </a:r>
                    </a:p>
                    <a:p>
                      <a:r>
                        <a:rPr lang="en-US" sz="1800" b="0" kern="1200" dirty="0" smtClean="0">
                          <a:solidFill>
                            <a:schemeClr val="lt1"/>
                          </a:solidFill>
                          <a:effectLst/>
                          <a:latin typeface="+mn-lt"/>
                          <a:ea typeface="+mn-ea"/>
                          <a:cs typeface="+mn-cs"/>
                        </a:rPr>
                        <a:t>  </a:t>
                      </a:r>
                      <a:r>
                        <a:rPr lang="en-US" sz="1800" b="0" kern="1200" dirty="0" err="1" smtClean="0">
                          <a:solidFill>
                            <a:schemeClr val="lt1"/>
                          </a:solidFill>
                          <a:effectLst/>
                          <a:latin typeface="+mn-lt"/>
                          <a:ea typeface="+mn-ea"/>
                          <a:cs typeface="+mn-cs"/>
                        </a:rPr>
                        <a:t>todo</a:t>
                      </a:r>
                      <a:r>
                        <a:rPr lang="en-US" sz="1800" b="0" kern="1200" dirty="0" smtClean="0">
                          <a:solidFill>
                            <a:schemeClr val="lt1"/>
                          </a:solidFill>
                          <a:effectLst/>
                          <a:latin typeface="+mn-lt"/>
                          <a:ea typeface="+mn-ea"/>
                          <a:cs typeface="+mn-cs"/>
                        </a:rPr>
                        <a:t>-web-application:</a:t>
                      </a:r>
                    </a:p>
                    <a:p>
                      <a:r>
                        <a:rPr lang="en-US" sz="1800" b="0" kern="1200" dirty="0" smtClean="0">
                          <a:solidFill>
                            <a:schemeClr val="lt1"/>
                          </a:solidFill>
                          <a:effectLst/>
                          <a:latin typeface="+mn-lt"/>
                          <a:ea typeface="+mn-ea"/>
                          <a:cs typeface="+mn-cs"/>
                        </a:rPr>
                        <a:t>    image: </a:t>
                      </a:r>
                      <a:r>
                        <a:rPr lang="en-US" sz="1600" b="0" kern="1200" dirty="0" smtClean="0">
                          <a:solidFill>
                            <a:schemeClr val="lt1"/>
                          </a:solidFill>
                          <a:effectLst/>
                          <a:latin typeface="+mn-lt"/>
                          <a:ea typeface="+mn-ea"/>
                          <a:cs typeface="+mn-cs"/>
                        </a:rPr>
                        <a:t>docker267692/todo-web-application-mysql:0.0.1-SNAPSHOT</a:t>
                      </a:r>
                    </a:p>
                    <a:p>
                      <a:r>
                        <a:rPr lang="en-US" sz="1800" b="0" kern="1200" dirty="0" smtClean="0">
                          <a:solidFill>
                            <a:schemeClr val="lt1"/>
                          </a:solidFill>
                          <a:effectLst/>
                          <a:latin typeface="+mn-lt"/>
                          <a:ea typeface="+mn-ea"/>
                          <a:cs typeface="+mn-cs"/>
                        </a:rPr>
                        <a:t>    #build:</a:t>
                      </a:r>
                    </a:p>
                    <a:p>
                      <a:r>
                        <a:rPr lang="en-US" sz="1800" b="0" kern="1200" dirty="0" smtClean="0">
                          <a:solidFill>
                            <a:schemeClr val="lt1"/>
                          </a:solidFill>
                          <a:effectLst/>
                          <a:latin typeface="+mn-lt"/>
                          <a:ea typeface="+mn-ea"/>
                          <a:cs typeface="+mn-cs"/>
                        </a:rPr>
                        <a:t>      #context: .</a:t>
                      </a:r>
                    </a:p>
                    <a:p>
                      <a:r>
                        <a:rPr lang="en-US" sz="1800" b="0" kern="1200" dirty="0" smtClean="0">
                          <a:solidFill>
                            <a:schemeClr val="lt1"/>
                          </a:solidFill>
                          <a:effectLst/>
                          <a:latin typeface="+mn-lt"/>
                          <a:ea typeface="+mn-ea"/>
                          <a:cs typeface="+mn-cs"/>
                        </a:rPr>
                        <a:t>      #</a:t>
                      </a:r>
                      <a:r>
                        <a:rPr lang="en-US" sz="1800" b="0" kern="1200" dirty="0" err="1" smtClean="0">
                          <a:solidFill>
                            <a:schemeClr val="lt1"/>
                          </a:solidFill>
                          <a:effectLst/>
                          <a:latin typeface="+mn-lt"/>
                          <a:ea typeface="+mn-ea"/>
                          <a:cs typeface="+mn-cs"/>
                        </a:rPr>
                        <a:t>dockerfile</a:t>
                      </a:r>
                      <a:r>
                        <a:rPr lang="en-US" sz="1800" b="0" kern="1200" dirty="0" smtClean="0">
                          <a:solidFill>
                            <a:schemeClr val="lt1"/>
                          </a:solidFill>
                          <a:effectLst/>
                          <a:latin typeface="+mn-lt"/>
                          <a:ea typeface="+mn-ea"/>
                          <a:cs typeface="+mn-cs"/>
                        </a:rPr>
                        <a:t>: </a:t>
                      </a:r>
                      <a:r>
                        <a:rPr lang="en-US" sz="1800" b="0" kern="1200" dirty="0" err="1" smtClean="0">
                          <a:solidFill>
                            <a:schemeClr val="lt1"/>
                          </a:solidFill>
                          <a:effectLst/>
                          <a:latin typeface="+mn-lt"/>
                          <a:ea typeface="+mn-ea"/>
                          <a:cs typeface="+mn-cs"/>
                        </a:rPr>
                        <a:t>Dockerfile</a:t>
                      </a:r>
                      <a:endParaRPr lang="en-US" sz="1800" b="0" kern="1200" dirty="0" smtClean="0">
                        <a:solidFill>
                          <a:schemeClr val="lt1"/>
                        </a:solidFill>
                        <a:effectLst/>
                        <a:latin typeface="+mn-lt"/>
                        <a:ea typeface="+mn-ea"/>
                        <a:cs typeface="+mn-cs"/>
                      </a:endParaRPr>
                    </a:p>
                    <a:p>
                      <a:r>
                        <a:rPr lang="en-US" sz="1800" b="0" kern="1200" dirty="0" smtClean="0">
                          <a:solidFill>
                            <a:schemeClr val="lt1"/>
                          </a:solidFill>
                          <a:effectLst/>
                          <a:latin typeface="+mn-lt"/>
                          <a:ea typeface="+mn-ea"/>
                          <a:cs typeface="+mn-cs"/>
                        </a:rPr>
                        <a:t>    ports:</a:t>
                      </a:r>
                    </a:p>
                    <a:p>
                      <a:r>
                        <a:rPr lang="en-US" sz="1800" b="0" kern="1200" dirty="0" smtClean="0">
                          <a:solidFill>
                            <a:schemeClr val="lt1"/>
                          </a:solidFill>
                          <a:effectLst/>
                          <a:latin typeface="+mn-lt"/>
                          <a:ea typeface="+mn-ea"/>
                          <a:cs typeface="+mn-cs"/>
                        </a:rPr>
                        <a:t>      - "8080:8080"</a:t>
                      </a:r>
                    </a:p>
                    <a:p>
                      <a:r>
                        <a:rPr lang="en-US" sz="1800" b="0" kern="1200" dirty="0" smtClean="0">
                          <a:solidFill>
                            <a:schemeClr val="lt1"/>
                          </a:solidFill>
                          <a:effectLst/>
                          <a:latin typeface="+mn-lt"/>
                          <a:ea typeface="+mn-ea"/>
                          <a:cs typeface="+mn-cs"/>
                        </a:rPr>
                        <a:t>    restart: always</a:t>
                      </a:r>
                    </a:p>
                    <a:p>
                      <a:r>
                        <a:rPr lang="en-US" sz="1800" b="0" kern="1200" dirty="0" smtClean="0">
                          <a:solidFill>
                            <a:schemeClr val="lt1"/>
                          </a:solidFill>
                          <a:effectLst/>
                          <a:latin typeface="+mn-lt"/>
                          <a:ea typeface="+mn-ea"/>
                          <a:cs typeface="+mn-cs"/>
                        </a:rPr>
                        <a:t>    </a:t>
                      </a:r>
                      <a:r>
                        <a:rPr lang="en-US" sz="1800" b="0" kern="1200" dirty="0" err="1" smtClean="0">
                          <a:solidFill>
                            <a:schemeClr val="lt1"/>
                          </a:solidFill>
                          <a:effectLst/>
                          <a:latin typeface="+mn-lt"/>
                          <a:ea typeface="+mn-ea"/>
                          <a:cs typeface="+mn-cs"/>
                        </a:rPr>
                        <a:t>depends_on</a:t>
                      </a:r>
                      <a:r>
                        <a:rPr lang="en-US" sz="1800" b="0" kern="1200" dirty="0" smtClean="0">
                          <a:solidFill>
                            <a:schemeClr val="lt1"/>
                          </a:solidFill>
                          <a:effectLst/>
                          <a:latin typeface="+mn-lt"/>
                          <a:ea typeface="+mn-ea"/>
                          <a:cs typeface="+mn-cs"/>
                        </a:rPr>
                        <a:t>: # Start the </a:t>
                      </a:r>
                      <a:r>
                        <a:rPr lang="en-US" sz="1800" b="0" kern="1200" dirty="0" err="1" smtClean="0">
                          <a:solidFill>
                            <a:schemeClr val="lt1"/>
                          </a:solidFill>
                          <a:effectLst/>
                          <a:latin typeface="+mn-lt"/>
                          <a:ea typeface="+mn-ea"/>
                          <a:cs typeface="+mn-cs"/>
                        </a:rPr>
                        <a:t>depends_on</a:t>
                      </a:r>
                      <a:r>
                        <a:rPr lang="en-US" sz="1800" b="0" kern="1200" dirty="0" smtClean="0">
                          <a:solidFill>
                            <a:schemeClr val="lt1"/>
                          </a:solidFill>
                          <a:effectLst/>
                          <a:latin typeface="+mn-lt"/>
                          <a:ea typeface="+mn-ea"/>
                          <a:cs typeface="+mn-cs"/>
                        </a:rPr>
                        <a:t> first</a:t>
                      </a:r>
                    </a:p>
                    <a:p>
                      <a:r>
                        <a:rPr lang="en-US" sz="1800" b="0" kern="1200" dirty="0" smtClean="0">
                          <a:solidFill>
                            <a:schemeClr val="lt1"/>
                          </a:solidFill>
                          <a:effectLst/>
                          <a:latin typeface="+mn-lt"/>
                          <a:ea typeface="+mn-ea"/>
                          <a:cs typeface="+mn-cs"/>
                        </a:rPr>
                        <a:t>      - </a:t>
                      </a:r>
                      <a:r>
                        <a:rPr lang="en-US" sz="1800" b="0" kern="1200" dirty="0" err="1" smtClean="0">
                          <a:solidFill>
                            <a:schemeClr val="lt1"/>
                          </a:solidFill>
                          <a:effectLst/>
                          <a:latin typeface="+mn-lt"/>
                          <a:ea typeface="+mn-ea"/>
                          <a:cs typeface="+mn-cs"/>
                        </a:rPr>
                        <a:t>mysql</a:t>
                      </a:r>
                      <a:r>
                        <a:rPr lang="en-US" sz="1800" b="0" kern="1200" dirty="0" smtClean="0">
                          <a:solidFill>
                            <a:schemeClr val="lt1"/>
                          </a:solidFill>
                          <a:effectLst/>
                          <a:latin typeface="+mn-lt"/>
                          <a:ea typeface="+mn-ea"/>
                          <a:cs typeface="+mn-cs"/>
                        </a:rPr>
                        <a:t> </a:t>
                      </a:r>
                    </a:p>
                    <a:p>
                      <a:r>
                        <a:rPr lang="en-US" sz="1800" b="0" kern="1200" dirty="0" smtClean="0">
                          <a:solidFill>
                            <a:schemeClr val="lt1"/>
                          </a:solidFill>
                          <a:effectLst/>
                          <a:latin typeface="+mn-lt"/>
                          <a:ea typeface="+mn-ea"/>
                          <a:cs typeface="+mn-cs"/>
                        </a:rPr>
                        <a:t>    environment:</a:t>
                      </a:r>
                    </a:p>
                    <a:p>
                      <a:r>
                        <a:rPr lang="en-US" sz="1800" b="0" kern="1200" dirty="0" smtClean="0">
                          <a:solidFill>
                            <a:schemeClr val="lt1"/>
                          </a:solidFill>
                          <a:effectLst/>
                          <a:latin typeface="+mn-lt"/>
                          <a:ea typeface="+mn-ea"/>
                          <a:cs typeface="+mn-cs"/>
                        </a:rPr>
                        <a:t>      RDS_HOSTNAME: </a:t>
                      </a:r>
                      <a:r>
                        <a:rPr lang="en-US" sz="1800" b="0" kern="1200" dirty="0" err="1" smtClean="0">
                          <a:solidFill>
                            <a:schemeClr val="lt1"/>
                          </a:solidFill>
                          <a:effectLst/>
                          <a:latin typeface="+mn-lt"/>
                          <a:ea typeface="+mn-ea"/>
                          <a:cs typeface="+mn-cs"/>
                        </a:rPr>
                        <a:t>mysql</a:t>
                      </a:r>
                      <a:endParaRPr lang="en-US" sz="1800" b="0" kern="1200" dirty="0" smtClean="0">
                        <a:solidFill>
                          <a:schemeClr val="lt1"/>
                        </a:solidFill>
                        <a:effectLst/>
                        <a:latin typeface="+mn-lt"/>
                        <a:ea typeface="+mn-ea"/>
                        <a:cs typeface="+mn-cs"/>
                      </a:endParaRPr>
                    </a:p>
                    <a:p>
                      <a:r>
                        <a:rPr lang="en-US" sz="1800" b="0" kern="1200" dirty="0" smtClean="0">
                          <a:solidFill>
                            <a:schemeClr val="lt1"/>
                          </a:solidFill>
                          <a:effectLst/>
                          <a:latin typeface="+mn-lt"/>
                          <a:ea typeface="+mn-ea"/>
                          <a:cs typeface="+mn-cs"/>
                        </a:rPr>
                        <a:t>      RDS_PORT: 3306</a:t>
                      </a:r>
                    </a:p>
                    <a:p>
                      <a:r>
                        <a:rPr lang="en-US" sz="1800" b="0" kern="1200" dirty="0" smtClean="0">
                          <a:solidFill>
                            <a:schemeClr val="lt1"/>
                          </a:solidFill>
                          <a:effectLst/>
                          <a:latin typeface="+mn-lt"/>
                          <a:ea typeface="+mn-ea"/>
                          <a:cs typeface="+mn-cs"/>
                        </a:rPr>
                        <a:t>      RDS_DB_NAME: </a:t>
                      </a:r>
                      <a:r>
                        <a:rPr lang="en-US" sz="1800" b="0" kern="1200" dirty="0" err="1" smtClean="0">
                          <a:solidFill>
                            <a:schemeClr val="lt1"/>
                          </a:solidFill>
                          <a:effectLst/>
                          <a:latin typeface="+mn-lt"/>
                          <a:ea typeface="+mn-ea"/>
                          <a:cs typeface="+mn-cs"/>
                        </a:rPr>
                        <a:t>todos</a:t>
                      </a:r>
                      <a:endParaRPr lang="en-US" sz="1800" b="0" kern="1200" dirty="0" smtClean="0">
                        <a:solidFill>
                          <a:schemeClr val="lt1"/>
                        </a:solidFill>
                        <a:effectLst/>
                        <a:latin typeface="+mn-lt"/>
                        <a:ea typeface="+mn-ea"/>
                        <a:cs typeface="+mn-cs"/>
                      </a:endParaRPr>
                    </a:p>
                    <a:p>
                      <a:r>
                        <a:rPr lang="en-US" sz="1800" b="0" kern="1200" dirty="0" smtClean="0">
                          <a:solidFill>
                            <a:schemeClr val="lt1"/>
                          </a:solidFill>
                          <a:effectLst/>
                          <a:latin typeface="+mn-lt"/>
                          <a:ea typeface="+mn-ea"/>
                          <a:cs typeface="+mn-cs"/>
                        </a:rPr>
                        <a:t>      RDS_USERNAME: </a:t>
                      </a:r>
                      <a:r>
                        <a:rPr lang="en-US" sz="1800" b="0" kern="1200" dirty="0" err="1" smtClean="0">
                          <a:solidFill>
                            <a:schemeClr val="lt1"/>
                          </a:solidFill>
                          <a:effectLst/>
                          <a:latin typeface="+mn-lt"/>
                          <a:ea typeface="+mn-ea"/>
                          <a:cs typeface="+mn-cs"/>
                        </a:rPr>
                        <a:t>todos</a:t>
                      </a:r>
                      <a:r>
                        <a:rPr lang="en-US" sz="1800" b="0" kern="1200" dirty="0" smtClean="0">
                          <a:solidFill>
                            <a:schemeClr val="lt1"/>
                          </a:solidFill>
                          <a:effectLst/>
                          <a:latin typeface="+mn-lt"/>
                          <a:ea typeface="+mn-ea"/>
                          <a:cs typeface="+mn-cs"/>
                        </a:rPr>
                        <a:t>-user</a:t>
                      </a:r>
                    </a:p>
                    <a:p>
                      <a:r>
                        <a:rPr lang="en-US" sz="1800" b="0" kern="1200" dirty="0" smtClean="0">
                          <a:solidFill>
                            <a:schemeClr val="lt1"/>
                          </a:solidFill>
                          <a:effectLst/>
                          <a:latin typeface="+mn-lt"/>
                          <a:ea typeface="+mn-ea"/>
                          <a:cs typeface="+mn-cs"/>
                        </a:rPr>
                        <a:t>      RDS_PASSWORD: </a:t>
                      </a:r>
                      <a:r>
                        <a:rPr lang="en-US" sz="1800" b="0" kern="1200" dirty="0" err="1" smtClean="0">
                          <a:solidFill>
                            <a:schemeClr val="lt1"/>
                          </a:solidFill>
                          <a:effectLst/>
                          <a:latin typeface="+mn-lt"/>
                          <a:ea typeface="+mn-ea"/>
                          <a:cs typeface="+mn-cs"/>
                        </a:rPr>
                        <a:t>dummytodos</a:t>
                      </a:r>
                      <a:endParaRPr lang="en-US" sz="1800" b="0" kern="1200" dirty="0" smtClean="0">
                        <a:solidFill>
                          <a:schemeClr val="lt1"/>
                        </a:solidFill>
                        <a:effectLst/>
                        <a:latin typeface="+mn-lt"/>
                        <a:ea typeface="+mn-ea"/>
                        <a:cs typeface="+mn-cs"/>
                      </a:endParaRPr>
                    </a:p>
                    <a:p>
                      <a:r>
                        <a:rPr lang="en-US" sz="1800" b="0" kern="1200" dirty="0" smtClean="0">
                          <a:solidFill>
                            <a:schemeClr val="lt1"/>
                          </a:solidFill>
                          <a:effectLst/>
                          <a:latin typeface="+mn-lt"/>
                          <a:ea typeface="+mn-ea"/>
                          <a:cs typeface="+mn-cs"/>
                        </a:rPr>
                        <a:t>    networks:</a:t>
                      </a:r>
                    </a:p>
                    <a:p>
                      <a:r>
                        <a:rPr lang="en-US" sz="1800" b="0" kern="1200" dirty="0" smtClean="0">
                          <a:solidFill>
                            <a:schemeClr val="lt1"/>
                          </a:solidFill>
                          <a:effectLst/>
                          <a:latin typeface="+mn-lt"/>
                          <a:ea typeface="+mn-ea"/>
                          <a:cs typeface="+mn-cs"/>
                        </a:rPr>
                        <a:t>      - </a:t>
                      </a:r>
                      <a:r>
                        <a:rPr lang="en-US" sz="1800" b="0" kern="1200" dirty="0" err="1" smtClean="0">
                          <a:solidFill>
                            <a:schemeClr val="lt1"/>
                          </a:solidFill>
                          <a:effectLst/>
                          <a:latin typeface="+mn-lt"/>
                          <a:ea typeface="+mn-ea"/>
                          <a:cs typeface="+mn-cs"/>
                        </a:rPr>
                        <a:t>todo</a:t>
                      </a:r>
                      <a:r>
                        <a:rPr lang="en-US" sz="1800" b="0" kern="1200" dirty="0" smtClean="0">
                          <a:solidFill>
                            <a:schemeClr val="lt1"/>
                          </a:solidFill>
                          <a:effectLst/>
                          <a:latin typeface="+mn-lt"/>
                          <a:ea typeface="+mn-ea"/>
                          <a:cs typeface="+mn-cs"/>
                        </a:rPr>
                        <a:t>-web-application-network</a:t>
                      </a:r>
                      <a:endParaRPr lang="en-US" sz="1800" b="0" kern="1200" dirty="0">
                        <a:solidFill>
                          <a:schemeClr val="lt1"/>
                        </a:solidFill>
                        <a:effectLst/>
                        <a:latin typeface="+mn-lt"/>
                        <a:ea typeface="+mn-ea"/>
                        <a:cs typeface="+mn-cs"/>
                      </a:endParaRPr>
                    </a:p>
                  </a:txBody>
                  <a:tcPr/>
                </a:tc>
                <a:tc>
                  <a:txBody>
                    <a:bodyPr/>
                    <a:lstStyle/>
                    <a:p>
                      <a:r>
                        <a:rPr lang="en-US" sz="1800" b="0" kern="1200" dirty="0" err="1" smtClean="0">
                          <a:solidFill>
                            <a:schemeClr val="lt1"/>
                          </a:solidFill>
                          <a:effectLst/>
                          <a:latin typeface="+mn-lt"/>
                          <a:ea typeface="+mn-ea"/>
                          <a:cs typeface="+mn-cs"/>
                        </a:rPr>
                        <a:t>mysql</a:t>
                      </a:r>
                      <a:r>
                        <a:rPr lang="en-US" sz="1800" b="0" kern="1200" dirty="0" smtClean="0">
                          <a:solidFill>
                            <a:schemeClr val="lt1"/>
                          </a:solidFill>
                          <a:effectLst/>
                          <a:latin typeface="+mn-lt"/>
                          <a:ea typeface="+mn-ea"/>
                          <a:cs typeface="+mn-cs"/>
                        </a:rPr>
                        <a:t>:</a:t>
                      </a:r>
                    </a:p>
                    <a:p>
                      <a:r>
                        <a:rPr lang="en-US" sz="1800" b="0" kern="1200" dirty="0" smtClean="0">
                          <a:solidFill>
                            <a:schemeClr val="lt1"/>
                          </a:solidFill>
                          <a:effectLst/>
                          <a:latin typeface="+mn-lt"/>
                          <a:ea typeface="+mn-ea"/>
                          <a:cs typeface="+mn-cs"/>
                        </a:rPr>
                        <a:t>    image: mysql:5.7</a:t>
                      </a:r>
                    </a:p>
                    <a:p>
                      <a:r>
                        <a:rPr lang="en-US" sz="1800" b="0" kern="1200" dirty="0" smtClean="0">
                          <a:solidFill>
                            <a:schemeClr val="lt1"/>
                          </a:solidFill>
                          <a:effectLst/>
                          <a:latin typeface="+mn-lt"/>
                          <a:ea typeface="+mn-ea"/>
                          <a:cs typeface="+mn-cs"/>
                        </a:rPr>
                        <a:t>    ports:</a:t>
                      </a:r>
                    </a:p>
                    <a:p>
                      <a:r>
                        <a:rPr lang="en-US" sz="1800" b="0" kern="1200" dirty="0" smtClean="0">
                          <a:solidFill>
                            <a:schemeClr val="lt1"/>
                          </a:solidFill>
                          <a:effectLst/>
                          <a:latin typeface="+mn-lt"/>
                          <a:ea typeface="+mn-ea"/>
                          <a:cs typeface="+mn-cs"/>
                        </a:rPr>
                        <a:t>      - "3306:3306"</a:t>
                      </a:r>
                    </a:p>
                    <a:p>
                      <a:r>
                        <a:rPr lang="en-US" sz="1800" b="0" kern="1200" dirty="0" smtClean="0">
                          <a:solidFill>
                            <a:schemeClr val="lt1"/>
                          </a:solidFill>
                          <a:effectLst/>
                          <a:latin typeface="+mn-lt"/>
                          <a:ea typeface="+mn-ea"/>
                          <a:cs typeface="+mn-cs"/>
                        </a:rPr>
                        <a:t>    restart: always</a:t>
                      </a:r>
                    </a:p>
                    <a:p>
                      <a:r>
                        <a:rPr lang="en-US" sz="1800" b="0" kern="1200" dirty="0" smtClean="0">
                          <a:solidFill>
                            <a:schemeClr val="lt1"/>
                          </a:solidFill>
                          <a:effectLst/>
                          <a:latin typeface="+mn-lt"/>
                          <a:ea typeface="+mn-ea"/>
                          <a:cs typeface="+mn-cs"/>
                        </a:rPr>
                        <a:t>    environment:</a:t>
                      </a:r>
                    </a:p>
                    <a:p>
                      <a:r>
                        <a:rPr lang="en-US" sz="1800" b="0" kern="1200" dirty="0" smtClean="0">
                          <a:solidFill>
                            <a:schemeClr val="lt1"/>
                          </a:solidFill>
                          <a:effectLst/>
                          <a:latin typeface="+mn-lt"/>
                          <a:ea typeface="+mn-ea"/>
                          <a:cs typeface="+mn-cs"/>
                        </a:rPr>
                        <a:t>      MYSQL_ROOT_PASSWORD: root</a:t>
                      </a:r>
                    </a:p>
                    <a:p>
                      <a:r>
                        <a:rPr lang="en-US" sz="1800" b="0" kern="1200" dirty="0" smtClean="0">
                          <a:solidFill>
                            <a:schemeClr val="lt1"/>
                          </a:solidFill>
                          <a:effectLst/>
                          <a:latin typeface="+mn-lt"/>
                          <a:ea typeface="+mn-ea"/>
                          <a:cs typeface="+mn-cs"/>
                        </a:rPr>
                        <a:t>      MYSQL_ROOT_PASSWORD: </a:t>
                      </a:r>
                      <a:r>
                        <a:rPr lang="en-US" sz="1800" b="0" kern="1200" dirty="0" err="1" smtClean="0">
                          <a:solidFill>
                            <a:schemeClr val="lt1"/>
                          </a:solidFill>
                          <a:effectLst/>
                          <a:latin typeface="+mn-lt"/>
                          <a:ea typeface="+mn-ea"/>
                          <a:cs typeface="+mn-cs"/>
                        </a:rPr>
                        <a:t>dummypassword</a:t>
                      </a:r>
                      <a:r>
                        <a:rPr lang="en-US" sz="1800" b="0" kern="1200" dirty="0" smtClean="0">
                          <a:solidFill>
                            <a:schemeClr val="lt1"/>
                          </a:solidFill>
                          <a:effectLst/>
                          <a:latin typeface="+mn-lt"/>
                          <a:ea typeface="+mn-ea"/>
                          <a:cs typeface="+mn-cs"/>
                        </a:rPr>
                        <a:t> </a:t>
                      </a:r>
                    </a:p>
                    <a:p>
                      <a:r>
                        <a:rPr lang="en-US" sz="1800" b="0" kern="1200" dirty="0" smtClean="0">
                          <a:solidFill>
                            <a:schemeClr val="lt1"/>
                          </a:solidFill>
                          <a:effectLst/>
                          <a:latin typeface="+mn-lt"/>
                          <a:ea typeface="+mn-ea"/>
                          <a:cs typeface="+mn-cs"/>
                        </a:rPr>
                        <a:t>      MYSQL_USER: </a:t>
                      </a:r>
                      <a:r>
                        <a:rPr lang="en-US" sz="1800" b="0" kern="1200" dirty="0" err="1" smtClean="0">
                          <a:solidFill>
                            <a:schemeClr val="lt1"/>
                          </a:solidFill>
                          <a:effectLst/>
                          <a:latin typeface="+mn-lt"/>
                          <a:ea typeface="+mn-ea"/>
                          <a:cs typeface="+mn-cs"/>
                        </a:rPr>
                        <a:t>todos</a:t>
                      </a:r>
                      <a:r>
                        <a:rPr lang="en-US" sz="1800" b="0" kern="1200" dirty="0" smtClean="0">
                          <a:solidFill>
                            <a:schemeClr val="lt1"/>
                          </a:solidFill>
                          <a:effectLst/>
                          <a:latin typeface="+mn-lt"/>
                          <a:ea typeface="+mn-ea"/>
                          <a:cs typeface="+mn-cs"/>
                        </a:rPr>
                        <a:t>-user</a:t>
                      </a:r>
                    </a:p>
                    <a:p>
                      <a:r>
                        <a:rPr lang="en-US" sz="1800" b="0" kern="1200" dirty="0" smtClean="0">
                          <a:solidFill>
                            <a:schemeClr val="lt1"/>
                          </a:solidFill>
                          <a:effectLst/>
                          <a:latin typeface="+mn-lt"/>
                          <a:ea typeface="+mn-ea"/>
                          <a:cs typeface="+mn-cs"/>
                        </a:rPr>
                        <a:t>      MYSQL_PASSWORD: </a:t>
                      </a:r>
                      <a:r>
                        <a:rPr lang="en-US" sz="1800" b="0" kern="1200" dirty="0" err="1" smtClean="0">
                          <a:solidFill>
                            <a:schemeClr val="lt1"/>
                          </a:solidFill>
                          <a:effectLst/>
                          <a:latin typeface="+mn-lt"/>
                          <a:ea typeface="+mn-ea"/>
                          <a:cs typeface="+mn-cs"/>
                        </a:rPr>
                        <a:t>dummytodos</a:t>
                      </a:r>
                      <a:endParaRPr lang="en-US" sz="1800" b="0" kern="1200" dirty="0" smtClean="0">
                        <a:solidFill>
                          <a:schemeClr val="lt1"/>
                        </a:solidFill>
                        <a:effectLst/>
                        <a:latin typeface="+mn-lt"/>
                        <a:ea typeface="+mn-ea"/>
                        <a:cs typeface="+mn-cs"/>
                      </a:endParaRPr>
                    </a:p>
                    <a:p>
                      <a:r>
                        <a:rPr lang="en-US" sz="1800" b="0" kern="1200" dirty="0" smtClean="0">
                          <a:solidFill>
                            <a:schemeClr val="lt1"/>
                          </a:solidFill>
                          <a:effectLst/>
                          <a:latin typeface="+mn-lt"/>
                          <a:ea typeface="+mn-ea"/>
                          <a:cs typeface="+mn-cs"/>
                        </a:rPr>
                        <a:t>      MYSQL_DATABASE: </a:t>
                      </a:r>
                      <a:r>
                        <a:rPr lang="en-US" sz="1800" b="0" kern="1200" dirty="0" err="1" smtClean="0">
                          <a:solidFill>
                            <a:schemeClr val="lt1"/>
                          </a:solidFill>
                          <a:effectLst/>
                          <a:latin typeface="+mn-lt"/>
                          <a:ea typeface="+mn-ea"/>
                          <a:cs typeface="+mn-cs"/>
                        </a:rPr>
                        <a:t>todos</a:t>
                      </a:r>
                      <a:endParaRPr lang="en-US" sz="1800" b="0" kern="1200" dirty="0" smtClean="0">
                        <a:solidFill>
                          <a:schemeClr val="lt1"/>
                        </a:solidFill>
                        <a:effectLst/>
                        <a:latin typeface="+mn-lt"/>
                        <a:ea typeface="+mn-ea"/>
                        <a:cs typeface="+mn-cs"/>
                      </a:endParaRPr>
                    </a:p>
                    <a:p>
                      <a:r>
                        <a:rPr lang="en-US" sz="1800" b="0" kern="1200" dirty="0" smtClean="0">
                          <a:solidFill>
                            <a:schemeClr val="lt1"/>
                          </a:solidFill>
                          <a:effectLst/>
                          <a:latin typeface="+mn-lt"/>
                          <a:ea typeface="+mn-ea"/>
                          <a:cs typeface="+mn-cs"/>
                        </a:rPr>
                        <a:t>    volumes:</a:t>
                      </a:r>
                    </a:p>
                    <a:p>
                      <a:r>
                        <a:rPr lang="en-US" sz="1800" b="0" kern="1200" dirty="0" smtClean="0">
                          <a:solidFill>
                            <a:schemeClr val="lt1"/>
                          </a:solidFill>
                          <a:effectLst/>
                          <a:latin typeface="+mn-lt"/>
                          <a:ea typeface="+mn-ea"/>
                          <a:cs typeface="+mn-cs"/>
                        </a:rPr>
                        <a:t>      - </a:t>
                      </a:r>
                      <a:r>
                        <a:rPr lang="en-US" sz="1800" b="0" kern="1200" dirty="0" err="1" smtClean="0">
                          <a:solidFill>
                            <a:schemeClr val="lt1"/>
                          </a:solidFill>
                          <a:effectLst/>
                          <a:latin typeface="+mn-lt"/>
                          <a:ea typeface="+mn-ea"/>
                          <a:cs typeface="+mn-cs"/>
                        </a:rPr>
                        <a:t>mysql</a:t>
                      </a:r>
                      <a:r>
                        <a:rPr lang="en-US" sz="1800" b="0" kern="1200" dirty="0" smtClean="0">
                          <a:solidFill>
                            <a:schemeClr val="lt1"/>
                          </a:solidFill>
                          <a:effectLst/>
                          <a:latin typeface="+mn-lt"/>
                          <a:ea typeface="+mn-ea"/>
                          <a:cs typeface="+mn-cs"/>
                        </a:rPr>
                        <a:t>-database-data-volume:/</a:t>
                      </a:r>
                      <a:r>
                        <a:rPr lang="en-US" sz="1800" b="0" kern="1200" dirty="0" err="1" smtClean="0">
                          <a:solidFill>
                            <a:schemeClr val="lt1"/>
                          </a:solidFill>
                          <a:effectLst/>
                          <a:latin typeface="+mn-lt"/>
                          <a:ea typeface="+mn-ea"/>
                          <a:cs typeface="+mn-cs"/>
                        </a:rPr>
                        <a:t>var</a:t>
                      </a:r>
                      <a:r>
                        <a:rPr lang="en-US" sz="1800" b="0" kern="1200" dirty="0" smtClean="0">
                          <a:solidFill>
                            <a:schemeClr val="lt1"/>
                          </a:solidFill>
                          <a:effectLst/>
                          <a:latin typeface="+mn-lt"/>
                          <a:ea typeface="+mn-ea"/>
                          <a:cs typeface="+mn-cs"/>
                        </a:rPr>
                        <a:t>/lib/</a:t>
                      </a:r>
                      <a:r>
                        <a:rPr lang="en-US" sz="1800" b="0" kern="1200" dirty="0" err="1" smtClean="0">
                          <a:solidFill>
                            <a:schemeClr val="lt1"/>
                          </a:solidFill>
                          <a:effectLst/>
                          <a:latin typeface="+mn-lt"/>
                          <a:ea typeface="+mn-ea"/>
                          <a:cs typeface="+mn-cs"/>
                        </a:rPr>
                        <a:t>mysql</a:t>
                      </a:r>
                      <a:endParaRPr lang="en-US" sz="1800" b="0" kern="1200" dirty="0" smtClean="0">
                        <a:solidFill>
                          <a:schemeClr val="lt1"/>
                        </a:solidFill>
                        <a:effectLst/>
                        <a:latin typeface="+mn-lt"/>
                        <a:ea typeface="+mn-ea"/>
                        <a:cs typeface="+mn-cs"/>
                      </a:endParaRPr>
                    </a:p>
                    <a:p>
                      <a:r>
                        <a:rPr lang="en-US" sz="1800" b="0" kern="1200" dirty="0" smtClean="0">
                          <a:solidFill>
                            <a:schemeClr val="lt1"/>
                          </a:solidFill>
                          <a:effectLst/>
                          <a:latin typeface="+mn-lt"/>
                          <a:ea typeface="+mn-ea"/>
                          <a:cs typeface="+mn-cs"/>
                        </a:rPr>
                        <a:t>    networks:</a:t>
                      </a:r>
                    </a:p>
                    <a:p>
                      <a:r>
                        <a:rPr lang="en-US" sz="1800" b="0" kern="1200" dirty="0" smtClean="0">
                          <a:solidFill>
                            <a:schemeClr val="lt1"/>
                          </a:solidFill>
                          <a:effectLst/>
                          <a:latin typeface="+mn-lt"/>
                          <a:ea typeface="+mn-ea"/>
                          <a:cs typeface="+mn-cs"/>
                        </a:rPr>
                        <a:t>      - </a:t>
                      </a:r>
                      <a:r>
                        <a:rPr lang="en-US" sz="1800" b="0" kern="1200" dirty="0" err="1" smtClean="0">
                          <a:solidFill>
                            <a:schemeClr val="lt1"/>
                          </a:solidFill>
                          <a:effectLst/>
                          <a:latin typeface="+mn-lt"/>
                          <a:ea typeface="+mn-ea"/>
                          <a:cs typeface="+mn-cs"/>
                        </a:rPr>
                        <a:t>todo</a:t>
                      </a:r>
                      <a:r>
                        <a:rPr lang="en-US" sz="1800" b="0" kern="1200" dirty="0" smtClean="0">
                          <a:solidFill>
                            <a:schemeClr val="lt1"/>
                          </a:solidFill>
                          <a:effectLst/>
                          <a:latin typeface="+mn-lt"/>
                          <a:ea typeface="+mn-ea"/>
                          <a:cs typeface="+mn-cs"/>
                        </a:rPr>
                        <a:t>-web-application-network  </a:t>
                      </a:r>
                    </a:p>
                    <a:p>
                      <a:r>
                        <a:rPr lang="en-US" sz="1800" b="0" kern="1200" dirty="0" smtClean="0">
                          <a:solidFill>
                            <a:schemeClr val="lt1"/>
                          </a:solidFill>
                          <a:effectLst/>
                          <a:latin typeface="+mn-lt"/>
                          <a:ea typeface="+mn-ea"/>
                          <a:cs typeface="+mn-cs"/>
                        </a:rPr>
                        <a:t>  </a:t>
                      </a:r>
                    </a:p>
                    <a:p>
                      <a:r>
                        <a:rPr lang="en-US" sz="1800" b="0" kern="1200" dirty="0" smtClean="0">
                          <a:solidFill>
                            <a:schemeClr val="lt1"/>
                          </a:solidFill>
                          <a:effectLst/>
                          <a:latin typeface="+mn-lt"/>
                          <a:ea typeface="+mn-ea"/>
                          <a:cs typeface="+mn-cs"/>
                        </a:rPr>
                        <a:t># Volumes</a:t>
                      </a:r>
                    </a:p>
                    <a:p>
                      <a:r>
                        <a:rPr lang="en-US" sz="1800" b="0" kern="1200" dirty="0" smtClean="0">
                          <a:solidFill>
                            <a:schemeClr val="lt1"/>
                          </a:solidFill>
                          <a:effectLst/>
                          <a:latin typeface="+mn-lt"/>
                          <a:ea typeface="+mn-ea"/>
                          <a:cs typeface="+mn-cs"/>
                        </a:rPr>
                        <a:t>volumes:</a:t>
                      </a:r>
                    </a:p>
                    <a:p>
                      <a:r>
                        <a:rPr lang="en-US" sz="1800" b="0" kern="1200" dirty="0" smtClean="0">
                          <a:solidFill>
                            <a:schemeClr val="lt1"/>
                          </a:solidFill>
                          <a:effectLst/>
                          <a:latin typeface="+mn-lt"/>
                          <a:ea typeface="+mn-ea"/>
                          <a:cs typeface="+mn-cs"/>
                        </a:rPr>
                        <a:t>  </a:t>
                      </a:r>
                      <a:r>
                        <a:rPr lang="en-US" sz="1800" b="0" kern="1200" dirty="0" err="1" smtClean="0">
                          <a:solidFill>
                            <a:schemeClr val="lt1"/>
                          </a:solidFill>
                          <a:effectLst/>
                          <a:latin typeface="+mn-lt"/>
                          <a:ea typeface="+mn-ea"/>
                          <a:cs typeface="+mn-cs"/>
                        </a:rPr>
                        <a:t>mysql</a:t>
                      </a:r>
                      <a:r>
                        <a:rPr lang="en-US" sz="1800" b="0" kern="1200" dirty="0" smtClean="0">
                          <a:solidFill>
                            <a:schemeClr val="lt1"/>
                          </a:solidFill>
                          <a:effectLst/>
                          <a:latin typeface="+mn-lt"/>
                          <a:ea typeface="+mn-ea"/>
                          <a:cs typeface="+mn-cs"/>
                        </a:rPr>
                        <a:t>-database-data-volume:</a:t>
                      </a:r>
                    </a:p>
                    <a:p>
                      <a:r>
                        <a:rPr lang="en-US" sz="1800" b="0" kern="1200" dirty="0" smtClean="0">
                          <a:solidFill>
                            <a:schemeClr val="lt1"/>
                          </a:solidFill>
                          <a:effectLst/>
                          <a:latin typeface="+mn-lt"/>
                          <a:ea typeface="+mn-ea"/>
                          <a:cs typeface="+mn-cs"/>
                        </a:rPr>
                        <a:t/>
                      </a:r>
                      <a:br>
                        <a:rPr lang="en-US" sz="1800" b="0" kern="1200" dirty="0" smtClean="0">
                          <a:solidFill>
                            <a:schemeClr val="lt1"/>
                          </a:solidFill>
                          <a:effectLst/>
                          <a:latin typeface="+mn-lt"/>
                          <a:ea typeface="+mn-ea"/>
                          <a:cs typeface="+mn-cs"/>
                        </a:rPr>
                      </a:br>
                      <a:r>
                        <a:rPr lang="en-US" sz="1800" b="0" kern="1200" dirty="0" smtClean="0">
                          <a:solidFill>
                            <a:schemeClr val="lt1"/>
                          </a:solidFill>
                          <a:effectLst/>
                          <a:latin typeface="+mn-lt"/>
                          <a:ea typeface="+mn-ea"/>
                          <a:cs typeface="+mn-cs"/>
                        </a:rPr>
                        <a:t>networks:</a:t>
                      </a:r>
                    </a:p>
                    <a:p>
                      <a:r>
                        <a:rPr lang="en-US" sz="1800" b="0" kern="1200" dirty="0" smtClean="0">
                          <a:solidFill>
                            <a:schemeClr val="lt1"/>
                          </a:solidFill>
                          <a:effectLst/>
                          <a:latin typeface="+mn-lt"/>
                          <a:ea typeface="+mn-ea"/>
                          <a:cs typeface="+mn-cs"/>
                        </a:rPr>
                        <a:t>  </a:t>
                      </a:r>
                      <a:r>
                        <a:rPr lang="en-US" sz="1800" b="0" kern="1200" dirty="0" err="1" smtClean="0">
                          <a:solidFill>
                            <a:schemeClr val="lt1"/>
                          </a:solidFill>
                          <a:effectLst/>
                          <a:latin typeface="+mn-lt"/>
                          <a:ea typeface="+mn-ea"/>
                          <a:cs typeface="+mn-cs"/>
                        </a:rPr>
                        <a:t>todo</a:t>
                      </a:r>
                      <a:r>
                        <a:rPr lang="en-US" sz="1800" b="0" kern="1200" dirty="0" smtClean="0">
                          <a:solidFill>
                            <a:schemeClr val="lt1"/>
                          </a:solidFill>
                          <a:effectLst/>
                          <a:latin typeface="+mn-lt"/>
                          <a:ea typeface="+mn-ea"/>
                          <a:cs typeface="+mn-cs"/>
                        </a:rPr>
                        <a:t>-web-application-network:</a:t>
                      </a:r>
                      <a:endParaRPr lang="en-US" sz="1800" b="0" kern="1200" dirty="0">
                        <a:solidFill>
                          <a:schemeClr val="lt1"/>
                        </a:solidFill>
                        <a:effectLst/>
                        <a:latin typeface="+mn-lt"/>
                        <a:ea typeface="+mn-ea"/>
                        <a:cs typeface="+mn-cs"/>
                      </a:endParaRPr>
                    </a:p>
                  </a:txBody>
                  <a:tcPr/>
                </a:tc>
                <a:extLst>
                  <a:ext uri="{0D108BD9-81ED-4DB2-BD59-A6C34878D82A}">
                    <a16:rowId xmlns:a16="http://schemas.microsoft.com/office/drawing/2014/main" val="3270593351"/>
                  </a:ext>
                </a:extLst>
              </a:tr>
            </a:tbl>
          </a:graphicData>
        </a:graphic>
      </p:graphicFrame>
      <p:sp>
        <p:nvSpPr>
          <p:cNvPr id="3" name="Rectangle 2"/>
          <p:cNvSpPr/>
          <p:nvPr/>
        </p:nvSpPr>
        <p:spPr>
          <a:xfrm>
            <a:off x="511442" y="191167"/>
            <a:ext cx="5330434" cy="369332"/>
          </a:xfrm>
          <a:prstGeom prst="rect">
            <a:avLst/>
          </a:prstGeom>
        </p:spPr>
        <p:txBody>
          <a:bodyPr wrap="none">
            <a:spAutoFit/>
          </a:bodyPr>
          <a:lstStyle/>
          <a:p>
            <a:r>
              <a:rPr lang="en-US" dirty="0" smtClean="0"/>
              <a:t>03-todo-web-application-mysql/</a:t>
            </a:r>
            <a:r>
              <a:rPr lang="en-US" dirty="0" err="1" smtClean="0"/>
              <a:t>docker-compose.YAML</a:t>
            </a:r>
            <a:endParaRPr lang="en-US" dirty="0"/>
          </a:p>
        </p:txBody>
      </p:sp>
    </p:spTree>
    <p:extLst>
      <p:ext uri="{BB962C8B-B14F-4D97-AF65-F5344CB8AC3E}">
        <p14:creationId xmlns:p14="http://schemas.microsoft.com/office/powerpoint/2010/main" val="379371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358905664"/>
              </p:ext>
            </p:extLst>
          </p:nvPr>
        </p:nvGraphicFramePr>
        <p:xfrm>
          <a:off x="387458" y="-396213"/>
          <a:ext cx="11499742" cy="8869680"/>
        </p:xfrm>
        <a:graphic>
          <a:graphicData uri="http://schemas.openxmlformats.org/drawingml/2006/table">
            <a:tbl>
              <a:tblPr firstRow="1" bandRow="1">
                <a:tableStyleId>{5C22544A-7EE6-4342-B048-85BDC9FD1C3A}</a:tableStyleId>
              </a:tblPr>
              <a:tblGrid>
                <a:gridCol w="5749871">
                  <a:extLst>
                    <a:ext uri="{9D8B030D-6E8A-4147-A177-3AD203B41FA5}">
                      <a16:colId xmlns:a16="http://schemas.microsoft.com/office/drawing/2014/main" val="4001099966"/>
                    </a:ext>
                  </a:extLst>
                </a:gridCol>
                <a:gridCol w="5749871">
                  <a:extLst>
                    <a:ext uri="{9D8B030D-6E8A-4147-A177-3AD203B41FA5}">
                      <a16:colId xmlns:a16="http://schemas.microsoft.com/office/drawing/2014/main" val="2893949286"/>
                    </a:ext>
                  </a:extLst>
                </a:gridCol>
              </a:tblGrid>
              <a:tr h="5805120">
                <a:tc>
                  <a:txBody>
                    <a:bodyPr/>
                    <a:lstStyle/>
                    <a:p>
                      <a:r>
                        <a:rPr lang="en-US" sz="1800" b="0" kern="1200" dirty="0" smtClean="0">
                          <a:solidFill>
                            <a:schemeClr val="lt1"/>
                          </a:solidFill>
                          <a:effectLst/>
                          <a:latin typeface="+mn-lt"/>
                          <a:ea typeface="+mn-ea"/>
                          <a:cs typeface="+mn-cs"/>
                        </a:rPr>
                        <a:t>version: '3.7'</a:t>
                      </a:r>
                    </a:p>
                    <a:p>
                      <a:r>
                        <a:rPr lang="en-US" sz="1800" b="0" kern="1200" dirty="0" smtClean="0">
                          <a:solidFill>
                            <a:schemeClr val="lt1"/>
                          </a:solidFill>
                          <a:effectLst/>
                          <a:latin typeface="+mn-lt"/>
                          <a:ea typeface="+mn-ea"/>
                          <a:cs typeface="+mn-cs"/>
                        </a:rPr>
                        <a:t>services:</a:t>
                      </a:r>
                    </a:p>
                    <a:p>
                      <a:r>
                        <a:rPr lang="en-US" sz="1800" b="0" kern="1200" dirty="0" smtClean="0">
                          <a:solidFill>
                            <a:schemeClr val="lt1"/>
                          </a:solidFill>
                          <a:effectLst/>
                          <a:latin typeface="+mn-lt"/>
                          <a:ea typeface="+mn-ea"/>
                          <a:cs typeface="+mn-cs"/>
                        </a:rPr>
                        <a:t/>
                      </a:r>
                      <a:br>
                        <a:rPr lang="en-US" sz="1800" b="0" kern="1200" dirty="0" smtClean="0">
                          <a:solidFill>
                            <a:schemeClr val="lt1"/>
                          </a:solidFill>
                          <a:effectLst/>
                          <a:latin typeface="+mn-lt"/>
                          <a:ea typeface="+mn-ea"/>
                          <a:cs typeface="+mn-cs"/>
                        </a:rPr>
                      </a:br>
                      <a:r>
                        <a:rPr lang="en-US" sz="1800" b="0" kern="1200" dirty="0" smtClean="0">
                          <a:solidFill>
                            <a:schemeClr val="lt1"/>
                          </a:solidFill>
                          <a:effectLst/>
                          <a:latin typeface="+mn-lt"/>
                          <a:ea typeface="+mn-ea"/>
                          <a:cs typeface="+mn-cs"/>
                        </a:rPr>
                        <a:t>  naming-server:</a:t>
                      </a:r>
                    </a:p>
                    <a:p>
                      <a:r>
                        <a:rPr lang="en-US" sz="1800" b="0" kern="1200" dirty="0" smtClean="0">
                          <a:solidFill>
                            <a:schemeClr val="lt1"/>
                          </a:solidFill>
                          <a:effectLst/>
                          <a:latin typeface="+mn-lt"/>
                          <a:ea typeface="+mn-ea"/>
                          <a:cs typeface="+mn-cs"/>
                        </a:rPr>
                        <a:t>    image: in28min/netflix-eureka-naming-server:0.0.1-SNAPSHOT</a:t>
                      </a:r>
                    </a:p>
                    <a:p>
                      <a:r>
                        <a:rPr lang="en-US" sz="1800" b="0" kern="1200" dirty="0" smtClean="0">
                          <a:solidFill>
                            <a:schemeClr val="lt1"/>
                          </a:solidFill>
                          <a:effectLst/>
                          <a:latin typeface="+mn-lt"/>
                          <a:ea typeface="+mn-ea"/>
                          <a:cs typeface="+mn-cs"/>
                        </a:rPr>
                        <a:t>    #build:</a:t>
                      </a:r>
                    </a:p>
                    <a:p>
                      <a:r>
                        <a:rPr lang="en-US" sz="1800" b="0" kern="1200" dirty="0" smtClean="0">
                          <a:solidFill>
                            <a:schemeClr val="lt1"/>
                          </a:solidFill>
                          <a:effectLst/>
                          <a:latin typeface="+mn-lt"/>
                          <a:ea typeface="+mn-ea"/>
                          <a:cs typeface="+mn-cs"/>
                        </a:rPr>
                        <a:t>      #context: </a:t>
                      </a:r>
                      <a:r>
                        <a:rPr lang="en-US" sz="1800" b="0" kern="1200" dirty="0" err="1" smtClean="0">
                          <a:solidFill>
                            <a:schemeClr val="lt1"/>
                          </a:solidFill>
                          <a:effectLst/>
                          <a:latin typeface="+mn-lt"/>
                          <a:ea typeface="+mn-ea"/>
                          <a:cs typeface="+mn-cs"/>
                        </a:rPr>
                        <a:t>netflix</a:t>
                      </a:r>
                      <a:r>
                        <a:rPr lang="en-US" sz="1800" b="0" kern="1200" dirty="0" smtClean="0">
                          <a:solidFill>
                            <a:schemeClr val="lt1"/>
                          </a:solidFill>
                          <a:effectLst/>
                          <a:latin typeface="+mn-lt"/>
                          <a:ea typeface="+mn-ea"/>
                          <a:cs typeface="+mn-cs"/>
                        </a:rPr>
                        <a:t>-eureka-naming-server</a:t>
                      </a:r>
                    </a:p>
                    <a:p>
                      <a:r>
                        <a:rPr lang="en-US" sz="1800" b="0" kern="1200" dirty="0" smtClean="0">
                          <a:solidFill>
                            <a:schemeClr val="lt1"/>
                          </a:solidFill>
                          <a:effectLst/>
                          <a:latin typeface="+mn-lt"/>
                          <a:ea typeface="+mn-ea"/>
                          <a:cs typeface="+mn-cs"/>
                        </a:rPr>
                        <a:t>      #</a:t>
                      </a:r>
                      <a:r>
                        <a:rPr lang="en-US" sz="1800" b="0" kern="1200" dirty="0" err="1" smtClean="0">
                          <a:solidFill>
                            <a:schemeClr val="lt1"/>
                          </a:solidFill>
                          <a:effectLst/>
                          <a:latin typeface="+mn-lt"/>
                          <a:ea typeface="+mn-ea"/>
                          <a:cs typeface="+mn-cs"/>
                        </a:rPr>
                        <a:t>dockerfile</a:t>
                      </a:r>
                      <a:r>
                        <a:rPr lang="en-US" sz="1800" b="0" kern="1200" dirty="0" smtClean="0">
                          <a:solidFill>
                            <a:schemeClr val="lt1"/>
                          </a:solidFill>
                          <a:effectLst/>
                          <a:latin typeface="+mn-lt"/>
                          <a:ea typeface="+mn-ea"/>
                          <a:cs typeface="+mn-cs"/>
                        </a:rPr>
                        <a:t>: </a:t>
                      </a:r>
                      <a:r>
                        <a:rPr lang="en-US" sz="1800" b="0" kern="1200" dirty="0" err="1" smtClean="0">
                          <a:solidFill>
                            <a:schemeClr val="lt1"/>
                          </a:solidFill>
                          <a:effectLst/>
                          <a:latin typeface="+mn-lt"/>
                          <a:ea typeface="+mn-ea"/>
                          <a:cs typeface="+mn-cs"/>
                        </a:rPr>
                        <a:t>Dockerfile</a:t>
                      </a:r>
                      <a:endParaRPr lang="en-US" sz="1800" b="0" kern="1200" dirty="0" smtClean="0">
                        <a:solidFill>
                          <a:schemeClr val="lt1"/>
                        </a:solidFill>
                        <a:effectLst/>
                        <a:latin typeface="+mn-lt"/>
                        <a:ea typeface="+mn-ea"/>
                        <a:cs typeface="+mn-cs"/>
                      </a:endParaRPr>
                    </a:p>
                    <a:p>
                      <a:r>
                        <a:rPr lang="en-US" sz="1800" b="0" kern="1200" dirty="0" smtClean="0">
                          <a:solidFill>
                            <a:schemeClr val="lt1"/>
                          </a:solidFill>
                          <a:effectLst/>
                          <a:latin typeface="+mn-lt"/>
                          <a:ea typeface="+mn-ea"/>
                          <a:cs typeface="+mn-cs"/>
                        </a:rPr>
                        <a:t>    ports:</a:t>
                      </a:r>
                    </a:p>
                    <a:p>
                      <a:r>
                        <a:rPr lang="en-US" sz="1800" b="0" kern="1200" dirty="0" smtClean="0">
                          <a:solidFill>
                            <a:schemeClr val="lt1"/>
                          </a:solidFill>
                          <a:effectLst/>
                          <a:latin typeface="+mn-lt"/>
                          <a:ea typeface="+mn-ea"/>
                          <a:cs typeface="+mn-cs"/>
                        </a:rPr>
                        <a:t>      - "8761:8761"</a:t>
                      </a:r>
                    </a:p>
                    <a:p>
                      <a:r>
                        <a:rPr lang="en-US" sz="1800" b="0" kern="1200" dirty="0" smtClean="0">
                          <a:solidFill>
                            <a:schemeClr val="lt1"/>
                          </a:solidFill>
                          <a:effectLst/>
                          <a:latin typeface="+mn-lt"/>
                          <a:ea typeface="+mn-ea"/>
                          <a:cs typeface="+mn-cs"/>
                        </a:rPr>
                        <a:t>    restart: always</a:t>
                      </a:r>
                    </a:p>
                    <a:p>
                      <a:r>
                        <a:rPr lang="en-US" sz="1800" b="0" kern="1200" dirty="0" smtClean="0">
                          <a:solidFill>
                            <a:schemeClr val="lt1"/>
                          </a:solidFill>
                          <a:effectLst/>
                          <a:latin typeface="+mn-lt"/>
                          <a:ea typeface="+mn-ea"/>
                          <a:cs typeface="+mn-cs"/>
                        </a:rPr>
                        <a:t>    networks:</a:t>
                      </a:r>
                    </a:p>
                    <a:p>
                      <a:r>
                        <a:rPr lang="en-US" sz="1800" b="0" kern="1200" dirty="0" smtClean="0">
                          <a:solidFill>
                            <a:schemeClr val="lt1"/>
                          </a:solidFill>
                          <a:effectLst/>
                          <a:latin typeface="+mn-lt"/>
                          <a:ea typeface="+mn-ea"/>
                          <a:cs typeface="+mn-cs"/>
                        </a:rPr>
                        <a:t>      - currency-compose-network</a:t>
                      </a:r>
                    </a:p>
                    <a:p>
                      <a:r>
                        <a:rPr lang="en-US" sz="1800" b="0" kern="1200" dirty="0" smtClean="0">
                          <a:solidFill>
                            <a:schemeClr val="lt1"/>
                          </a:solidFill>
                          <a:effectLst/>
                          <a:latin typeface="+mn-lt"/>
                          <a:ea typeface="+mn-ea"/>
                          <a:cs typeface="+mn-cs"/>
                        </a:rPr>
                        <a:t/>
                      </a:r>
                      <a:br>
                        <a:rPr lang="en-US" sz="1800" b="0" kern="1200" dirty="0" smtClean="0">
                          <a:solidFill>
                            <a:schemeClr val="lt1"/>
                          </a:solidFill>
                          <a:effectLst/>
                          <a:latin typeface="+mn-lt"/>
                          <a:ea typeface="+mn-ea"/>
                          <a:cs typeface="+mn-cs"/>
                        </a:rPr>
                      </a:br>
                      <a:r>
                        <a:rPr lang="en-US" sz="1800" b="0" kern="1200" dirty="0" smtClean="0">
                          <a:solidFill>
                            <a:schemeClr val="lt1"/>
                          </a:solidFill>
                          <a:effectLst/>
                          <a:latin typeface="+mn-lt"/>
                          <a:ea typeface="+mn-ea"/>
                          <a:cs typeface="+mn-cs"/>
                        </a:rPr>
                        <a:t>  currency-exchange-service:</a:t>
                      </a:r>
                    </a:p>
                    <a:p>
                      <a:r>
                        <a:rPr lang="en-US" sz="1800" b="0" kern="1200" dirty="0" smtClean="0">
                          <a:solidFill>
                            <a:schemeClr val="lt1"/>
                          </a:solidFill>
                          <a:effectLst/>
                          <a:latin typeface="+mn-lt"/>
                          <a:ea typeface="+mn-ea"/>
                          <a:cs typeface="+mn-cs"/>
                        </a:rPr>
                        <a:t>    image: in28min/currency-exchange-service:0.0.1-SNAPSHOT</a:t>
                      </a:r>
                    </a:p>
                    <a:p>
                      <a:r>
                        <a:rPr lang="en-US" sz="1800" b="0" kern="1200" dirty="0" smtClean="0">
                          <a:solidFill>
                            <a:schemeClr val="lt1"/>
                          </a:solidFill>
                          <a:effectLst/>
                          <a:latin typeface="+mn-lt"/>
                          <a:ea typeface="+mn-ea"/>
                          <a:cs typeface="+mn-cs"/>
                        </a:rPr>
                        <a:t>    #build:</a:t>
                      </a:r>
                    </a:p>
                    <a:p>
                      <a:r>
                        <a:rPr lang="en-US" sz="1800" b="0" kern="1200" dirty="0" smtClean="0">
                          <a:solidFill>
                            <a:schemeClr val="lt1"/>
                          </a:solidFill>
                          <a:effectLst/>
                          <a:latin typeface="+mn-lt"/>
                          <a:ea typeface="+mn-ea"/>
                          <a:cs typeface="+mn-cs"/>
                        </a:rPr>
                        <a:t>      #context: currency-exchange-service</a:t>
                      </a:r>
                    </a:p>
                    <a:p>
                      <a:r>
                        <a:rPr lang="en-US" sz="1800" b="0" kern="1200" dirty="0" smtClean="0">
                          <a:solidFill>
                            <a:schemeClr val="lt1"/>
                          </a:solidFill>
                          <a:effectLst/>
                          <a:latin typeface="+mn-lt"/>
                          <a:ea typeface="+mn-ea"/>
                          <a:cs typeface="+mn-cs"/>
                        </a:rPr>
                        <a:t>      #</a:t>
                      </a:r>
                      <a:r>
                        <a:rPr lang="en-US" sz="1800" b="0" kern="1200" dirty="0" err="1" smtClean="0">
                          <a:solidFill>
                            <a:schemeClr val="lt1"/>
                          </a:solidFill>
                          <a:effectLst/>
                          <a:latin typeface="+mn-lt"/>
                          <a:ea typeface="+mn-ea"/>
                          <a:cs typeface="+mn-cs"/>
                        </a:rPr>
                        <a:t>dockerfile</a:t>
                      </a:r>
                      <a:r>
                        <a:rPr lang="en-US" sz="1800" b="0" kern="1200" dirty="0" smtClean="0">
                          <a:solidFill>
                            <a:schemeClr val="lt1"/>
                          </a:solidFill>
                          <a:effectLst/>
                          <a:latin typeface="+mn-lt"/>
                          <a:ea typeface="+mn-ea"/>
                          <a:cs typeface="+mn-cs"/>
                        </a:rPr>
                        <a:t>: </a:t>
                      </a:r>
                      <a:r>
                        <a:rPr lang="en-US" sz="1800" b="0" kern="1200" dirty="0" err="1" smtClean="0">
                          <a:solidFill>
                            <a:schemeClr val="lt1"/>
                          </a:solidFill>
                          <a:effectLst/>
                          <a:latin typeface="+mn-lt"/>
                          <a:ea typeface="+mn-ea"/>
                          <a:cs typeface="+mn-cs"/>
                        </a:rPr>
                        <a:t>Dockerfile</a:t>
                      </a:r>
                      <a:r>
                        <a:rPr lang="en-US" sz="1800" b="0" kern="1200" dirty="0" smtClean="0">
                          <a:solidFill>
                            <a:schemeClr val="lt1"/>
                          </a:solidFill>
                          <a:effectLst/>
                          <a:latin typeface="+mn-lt"/>
                          <a:ea typeface="+mn-ea"/>
                          <a:cs typeface="+mn-cs"/>
                        </a:rPr>
                        <a:t>    </a:t>
                      </a:r>
                    </a:p>
                    <a:p>
                      <a:r>
                        <a:rPr lang="en-US" sz="1800" b="0" kern="1200" dirty="0" smtClean="0">
                          <a:solidFill>
                            <a:schemeClr val="lt1"/>
                          </a:solidFill>
                          <a:effectLst/>
                          <a:latin typeface="+mn-lt"/>
                          <a:ea typeface="+mn-ea"/>
                          <a:cs typeface="+mn-cs"/>
                        </a:rPr>
                        <a:t>    #environment:</a:t>
                      </a:r>
                    </a:p>
                    <a:p>
                      <a:r>
                        <a:rPr lang="en-US" sz="1800" b="0" kern="1200" dirty="0" smtClean="0">
                          <a:solidFill>
                            <a:schemeClr val="lt1"/>
                          </a:solidFill>
                          <a:effectLst/>
                          <a:latin typeface="+mn-lt"/>
                          <a:ea typeface="+mn-ea"/>
                          <a:cs typeface="+mn-cs"/>
                        </a:rPr>
                        <a:t>      #RABBIT_URI: amqp://guest:guest@rabbitmq:5672</a:t>
                      </a:r>
                    </a:p>
                    <a:p>
                      <a:r>
                        <a:rPr lang="en-US" sz="1800" b="0" kern="1200" dirty="0" smtClean="0">
                          <a:solidFill>
                            <a:schemeClr val="lt1"/>
                          </a:solidFill>
                          <a:effectLst/>
                          <a:latin typeface="+mn-lt"/>
                          <a:ea typeface="+mn-ea"/>
                          <a:cs typeface="+mn-cs"/>
                        </a:rPr>
                        <a:t>    ports:</a:t>
                      </a:r>
                    </a:p>
                    <a:p>
                      <a:r>
                        <a:rPr lang="en-US" sz="1800" b="0" kern="1200" dirty="0" smtClean="0">
                          <a:solidFill>
                            <a:schemeClr val="lt1"/>
                          </a:solidFill>
                          <a:effectLst/>
                          <a:latin typeface="+mn-lt"/>
                          <a:ea typeface="+mn-ea"/>
                          <a:cs typeface="+mn-cs"/>
                        </a:rPr>
                        <a:t>      - "8000:8000"</a:t>
                      </a:r>
                    </a:p>
                    <a:p>
                      <a:r>
                        <a:rPr lang="en-US" sz="1800" b="0" kern="1200" dirty="0" smtClean="0">
                          <a:solidFill>
                            <a:schemeClr val="lt1"/>
                          </a:solidFill>
                          <a:effectLst/>
                          <a:latin typeface="+mn-lt"/>
                          <a:ea typeface="+mn-ea"/>
                          <a:cs typeface="+mn-cs"/>
                        </a:rPr>
                        <a:t>    restart: always</a:t>
                      </a:r>
                    </a:p>
                    <a:p>
                      <a:r>
                        <a:rPr lang="en-US" sz="1800" b="0" kern="1200" dirty="0" smtClean="0">
                          <a:solidFill>
                            <a:schemeClr val="lt1"/>
                          </a:solidFill>
                          <a:effectLst/>
                          <a:latin typeface="+mn-lt"/>
                          <a:ea typeface="+mn-ea"/>
                          <a:cs typeface="+mn-cs"/>
                        </a:rPr>
                        <a:t>    </a:t>
                      </a:r>
                      <a:r>
                        <a:rPr lang="en-US" sz="1800" b="0" kern="1200" dirty="0" err="1" smtClean="0">
                          <a:solidFill>
                            <a:schemeClr val="lt1"/>
                          </a:solidFill>
                          <a:effectLst/>
                          <a:latin typeface="+mn-lt"/>
                          <a:ea typeface="+mn-ea"/>
                          <a:cs typeface="+mn-cs"/>
                        </a:rPr>
                        <a:t>depends_on</a:t>
                      </a:r>
                      <a:r>
                        <a:rPr lang="en-US" sz="1800" b="0" kern="1200" dirty="0" smtClean="0">
                          <a:solidFill>
                            <a:schemeClr val="lt1"/>
                          </a:solidFill>
                          <a:effectLst/>
                          <a:latin typeface="+mn-lt"/>
                          <a:ea typeface="+mn-ea"/>
                          <a:cs typeface="+mn-cs"/>
                        </a:rPr>
                        <a:t>:</a:t>
                      </a:r>
                    </a:p>
                    <a:p>
                      <a:r>
                        <a:rPr lang="en-US" sz="1800" b="0" kern="1200" dirty="0" smtClean="0">
                          <a:solidFill>
                            <a:schemeClr val="lt1"/>
                          </a:solidFill>
                          <a:effectLst/>
                          <a:latin typeface="+mn-lt"/>
                          <a:ea typeface="+mn-ea"/>
                          <a:cs typeface="+mn-cs"/>
                        </a:rPr>
                        <a:t>      - naming-server</a:t>
                      </a:r>
                    </a:p>
                    <a:p>
                      <a:r>
                        <a:rPr lang="en-US" sz="1800" b="0" kern="1200" dirty="0" smtClean="0">
                          <a:solidFill>
                            <a:schemeClr val="lt1"/>
                          </a:solidFill>
                          <a:effectLst/>
                          <a:latin typeface="+mn-lt"/>
                          <a:ea typeface="+mn-ea"/>
                          <a:cs typeface="+mn-cs"/>
                        </a:rPr>
                        <a:t>      #- </a:t>
                      </a:r>
                      <a:r>
                        <a:rPr lang="en-US" sz="1800" b="0" kern="1200" dirty="0" err="1" smtClean="0">
                          <a:solidFill>
                            <a:schemeClr val="lt1"/>
                          </a:solidFill>
                          <a:effectLst/>
                          <a:latin typeface="+mn-lt"/>
                          <a:ea typeface="+mn-ea"/>
                          <a:cs typeface="+mn-cs"/>
                        </a:rPr>
                        <a:t>rabbitmq</a:t>
                      </a:r>
                      <a:endParaRPr lang="en-US" sz="1800" b="0" kern="1200" dirty="0" smtClean="0">
                        <a:solidFill>
                          <a:schemeClr val="lt1"/>
                        </a:solidFill>
                        <a:effectLst/>
                        <a:latin typeface="+mn-lt"/>
                        <a:ea typeface="+mn-ea"/>
                        <a:cs typeface="+mn-cs"/>
                      </a:endParaRPr>
                    </a:p>
                    <a:p>
                      <a:r>
                        <a:rPr lang="en-US" sz="1800" b="0" kern="1200" dirty="0" smtClean="0">
                          <a:solidFill>
                            <a:schemeClr val="lt1"/>
                          </a:solidFill>
                          <a:effectLst/>
                          <a:latin typeface="+mn-lt"/>
                          <a:ea typeface="+mn-ea"/>
                          <a:cs typeface="+mn-cs"/>
                        </a:rPr>
                        <a:t>      #- </a:t>
                      </a:r>
                      <a:r>
                        <a:rPr lang="en-US" sz="1800" b="0" kern="1200" dirty="0" err="1" smtClean="0">
                          <a:solidFill>
                            <a:schemeClr val="lt1"/>
                          </a:solidFill>
                          <a:effectLst/>
                          <a:latin typeface="+mn-lt"/>
                          <a:ea typeface="+mn-ea"/>
                          <a:cs typeface="+mn-cs"/>
                        </a:rPr>
                        <a:t>zipkin</a:t>
                      </a:r>
                      <a:r>
                        <a:rPr lang="en-US" sz="1800" b="0" kern="1200" dirty="0" smtClean="0">
                          <a:solidFill>
                            <a:schemeClr val="lt1"/>
                          </a:solidFill>
                          <a:effectLst/>
                          <a:latin typeface="+mn-lt"/>
                          <a:ea typeface="+mn-ea"/>
                          <a:cs typeface="+mn-cs"/>
                        </a:rPr>
                        <a:t>-server</a:t>
                      </a:r>
                    </a:p>
                    <a:p>
                      <a:r>
                        <a:rPr lang="en-US" sz="1800" b="0" kern="1200" dirty="0" smtClean="0">
                          <a:solidFill>
                            <a:schemeClr val="lt1"/>
                          </a:solidFill>
                          <a:effectLst/>
                          <a:latin typeface="+mn-lt"/>
                          <a:ea typeface="+mn-ea"/>
                          <a:cs typeface="+mn-cs"/>
                        </a:rPr>
                        <a:t>    networks:</a:t>
                      </a:r>
                    </a:p>
                    <a:p>
                      <a:r>
                        <a:rPr lang="en-US" sz="1800" b="0" kern="1200" dirty="0" smtClean="0">
                          <a:solidFill>
                            <a:schemeClr val="lt1"/>
                          </a:solidFill>
                          <a:effectLst/>
                          <a:latin typeface="+mn-lt"/>
                          <a:ea typeface="+mn-ea"/>
                          <a:cs typeface="+mn-cs"/>
                        </a:rPr>
                        <a:t>      - currency-compose-network</a:t>
                      </a:r>
                      <a:endParaRPr lang="en-US" sz="1800" b="0" kern="1200" dirty="0">
                        <a:solidFill>
                          <a:schemeClr val="lt1"/>
                        </a:solidFill>
                        <a:effectLst/>
                        <a:latin typeface="+mn-lt"/>
                        <a:ea typeface="+mn-ea"/>
                        <a:cs typeface="+mn-cs"/>
                      </a:endParaRPr>
                    </a:p>
                  </a:txBody>
                  <a:tcPr/>
                </a:tc>
                <a:tc>
                  <a:txBody>
                    <a:bodyPr/>
                    <a:lstStyle/>
                    <a:p>
                      <a:r>
                        <a:rPr lang="en-US" sz="1800" b="0" kern="1200" dirty="0" smtClean="0">
                          <a:solidFill>
                            <a:schemeClr val="lt1"/>
                          </a:solidFill>
                          <a:effectLst/>
                          <a:latin typeface="+mn-lt"/>
                          <a:ea typeface="+mn-ea"/>
                          <a:cs typeface="+mn-cs"/>
                        </a:rPr>
                        <a:t>  currency-conversion-service:</a:t>
                      </a:r>
                    </a:p>
                    <a:p>
                      <a:r>
                        <a:rPr lang="en-US" sz="1800" b="0" kern="1200" dirty="0" smtClean="0">
                          <a:solidFill>
                            <a:schemeClr val="lt1"/>
                          </a:solidFill>
                          <a:effectLst/>
                          <a:latin typeface="+mn-lt"/>
                          <a:ea typeface="+mn-ea"/>
                          <a:cs typeface="+mn-cs"/>
                        </a:rPr>
                        <a:t>    image: in28min/currency-conversion-service:0.0.1-SNAPSHOT</a:t>
                      </a:r>
                    </a:p>
                    <a:p>
                      <a:r>
                        <a:rPr lang="en-US" sz="1800" b="0" kern="1200" dirty="0" smtClean="0">
                          <a:solidFill>
                            <a:schemeClr val="lt1"/>
                          </a:solidFill>
                          <a:effectLst/>
                          <a:latin typeface="+mn-lt"/>
                          <a:ea typeface="+mn-ea"/>
                          <a:cs typeface="+mn-cs"/>
                        </a:rPr>
                        <a:t>    #build:</a:t>
                      </a:r>
                    </a:p>
                    <a:p>
                      <a:r>
                        <a:rPr lang="en-US" sz="1800" b="0" kern="1200" dirty="0" smtClean="0">
                          <a:solidFill>
                            <a:schemeClr val="lt1"/>
                          </a:solidFill>
                          <a:effectLst/>
                          <a:latin typeface="+mn-lt"/>
                          <a:ea typeface="+mn-ea"/>
                          <a:cs typeface="+mn-cs"/>
                        </a:rPr>
                        <a:t>      #context: currency-conversion-service</a:t>
                      </a:r>
                    </a:p>
                    <a:p>
                      <a:r>
                        <a:rPr lang="en-US" sz="1800" b="0" kern="1200" dirty="0" smtClean="0">
                          <a:solidFill>
                            <a:schemeClr val="lt1"/>
                          </a:solidFill>
                          <a:effectLst/>
                          <a:latin typeface="+mn-lt"/>
                          <a:ea typeface="+mn-ea"/>
                          <a:cs typeface="+mn-cs"/>
                        </a:rPr>
                        <a:t>      #</a:t>
                      </a:r>
                      <a:r>
                        <a:rPr lang="en-US" sz="1800" b="0" kern="1200" dirty="0" err="1" smtClean="0">
                          <a:solidFill>
                            <a:schemeClr val="lt1"/>
                          </a:solidFill>
                          <a:effectLst/>
                          <a:latin typeface="+mn-lt"/>
                          <a:ea typeface="+mn-ea"/>
                          <a:cs typeface="+mn-cs"/>
                        </a:rPr>
                        <a:t>dockerfile</a:t>
                      </a:r>
                      <a:r>
                        <a:rPr lang="en-US" sz="1800" b="0" kern="1200" dirty="0" smtClean="0">
                          <a:solidFill>
                            <a:schemeClr val="lt1"/>
                          </a:solidFill>
                          <a:effectLst/>
                          <a:latin typeface="+mn-lt"/>
                          <a:ea typeface="+mn-ea"/>
                          <a:cs typeface="+mn-cs"/>
                        </a:rPr>
                        <a:t>: </a:t>
                      </a:r>
                      <a:r>
                        <a:rPr lang="en-US" sz="1800" b="0" kern="1200" dirty="0" err="1" smtClean="0">
                          <a:solidFill>
                            <a:schemeClr val="lt1"/>
                          </a:solidFill>
                          <a:effectLst/>
                          <a:latin typeface="+mn-lt"/>
                          <a:ea typeface="+mn-ea"/>
                          <a:cs typeface="+mn-cs"/>
                        </a:rPr>
                        <a:t>Dockerfile</a:t>
                      </a:r>
                      <a:r>
                        <a:rPr lang="en-US" sz="1800" b="0" kern="1200" dirty="0" smtClean="0">
                          <a:solidFill>
                            <a:schemeClr val="lt1"/>
                          </a:solidFill>
                          <a:effectLst/>
                          <a:latin typeface="+mn-lt"/>
                          <a:ea typeface="+mn-ea"/>
                          <a:cs typeface="+mn-cs"/>
                        </a:rPr>
                        <a:t>    </a:t>
                      </a:r>
                    </a:p>
                    <a:p>
                      <a:r>
                        <a:rPr lang="en-US" sz="1800" b="0" kern="1200" dirty="0" smtClean="0">
                          <a:solidFill>
                            <a:schemeClr val="lt1"/>
                          </a:solidFill>
                          <a:effectLst/>
                          <a:latin typeface="+mn-lt"/>
                          <a:ea typeface="+mn-ea"/>
                          <a:cs typeface="+mn-cs"/>
                        </a:rPr>
                        <a:t>    ports:</a:t>
                      </a:r>
                    </a:p>
                    <a:p>
                      <a:r>
                        <a:rPr lang="en-US" sz="1800" b="0" kern="1200" dirty="0" smtClean="0">
                          <a:solidFill>
                            <a:schemeClr val="lt1"/>
                          </a:solidFill>
                          <a:effectLst/>
                          <a:latin typeface="+mn-lt"/>
                          <a:ea typeface="+mn-ea"/>
                          <a:cs typeface="+mn-cs"/>
                        </a:rPr>
                        <a:t>      - "8100:8100"</a:t>
                      </a:r>
                    </a:p>
                    <a:p>
                      <a:r>
                        <a:rPr lang="en-US" sz="1800" b="0" kern="1200" dirty="0" smtClean="0">
                          <a:solidFill>
                            <a:schemeClr val="lt1"/>
                          </a:solidFill>
                          <a:effectLst/>
                          <a:latin typeface="+mn-lt"/>
                          <a:ea typeface="+mn-ea"/>
                          <a:cs typeface="+mn-cs"/>
                        </a:rPr>
                        <a:t>    restart: always</a:t>
                      </a:r>
                    </a:p>
                    <a:p>
                      <a:r>
                        <a:rPr lang="en-US" sz="1800" b="0" kern="1200" dirty="0" smtClean="0">
                          <a:solidFill>
                            <a:schemeClr val="lt1"/>
                          </a:solidFill>
                          <a:effectLst/>
                          <a:latin typeface="+mn-lt"/>
                          <a:ea typeface="+mn-ea"/>
                          <a:cs typeface="+mn-cs"/>
                        </a:rPr>
                        <a:t>    #environment:</a:t>
                      </a:r>
                    </a:p>
                    <a:p>
                      <a:r>
                        <a:rPr lang="en-US" sz="1800" b="0" kern="1200" dirty="0" smtClean="0">
                          <a:solidFill>
                            <a:schemeClr val="lt1"/>
                          </a:solidFill>
                          <a:effectLst/>
                          <a:latin typeface="+mn-lt"/>
                          <a:ea typeface="+mn-ea"/>
                          <a:cs typeface="+mn-cs"/>
                        </a:rPr>
                        <a:t>      #CURRENCY_EXCHANGE_URI: http://currency-exchange-service:8000</a:t>
                      </a:r>
                    </a:p>
                    <a:p>
                      <a:r>
                        <a:rPr lang="en-US" sz="1800" b="0" kern="1200" dirty="0" smtClean="0">
                          <a:solidFill>
                            <a:schemeClr val="lt1"/>
                          </a:solidFill>
                          <a:effectLst/>
                          <a:latin typeface="+mn-lt"/>
                          <a:ea typeface="+mn-ea"/>
                          <a:cs typeface="+mn-cs"/>
                        </a:rPr>
                        <a:t>      #RABBIT_URI: amqp://guest:guest@rabbitmq:5672</a:t>
                      </a:r>
                    </a:p>
                    <a:p>
                      <a:r>
                        <a:rPr lang="en-US" sz="1800" b="0" kern="1200" dirty="0" smtClean="0">
                          <a:solidFill>
                            <a:schemeClr val="lt1"/>
                          </a:solidFill>
                          <a:effectLst/>
                          <a:latin typeface="+mn-lt"/>
                          <a:ea typeface="+mn-ea"/>
                          <a:cs typeface="+mn-cs"/>
                        </a:rPr>
                        <a:t>    </a:t>
                      </a:r>
                      <a:r>
                        <a:rPr lang="en-US" sz="1800" b="0" kern="1200" dirty="0" err="1" smtClean="0">
                          <a:solidFill>
                            <a:schemeClr val="lt1"/>
                          </a:solidFill>
                          <a:effectLst/>
                          <a:latin typeface="+mn-lt"/>
                          <a:ea typeface="+mn-ea"/>
                          <a:cs typeface="+mn-cs"/>
                        </a:rPr>
                        <a:t>depends_on</a:t>
                      </a:r>
                      <a:r>
                        <a:rPr lang="en-US" sz="1800" b="0" kern="1200" dirty="0" smtClean="0">
                          <a:solidFill>
                            <a:schemeClr val="lt1"/>
                          </a:solidFill>
                          <a:effectLst/>
                          <a:latin typeface="+mn-lt"/>
                          <a:ea typeface="+mn-ea"/>
                          <a:cs typeface="+mn-cs"/>
                        </a:rPr>
                        <a:t>:</a:t>
                      </a:r>
                    </a:p>
                    <a:p>
                      <a:r>
                        <a:rPr lang="en-US" sz="1800" b="0" kern="1200" dirty="0" smtClean="0">
                          <a:solidFill>
                            <a:schemeClr val="lt1"/>
                          </a:solidFill>
                          <a:effectLst/>
                          <a:latin typeface="+mn-lt"/>
                          <a:ea typeface="+mn-ea"/>
                          <a:cs typeface="+mn-cs"/>
                        </a:rPr>
                        <a:t>      - currency-exchange-service</a:t>
                      </a:r>
                    </a:p>
                    <a:p>
                      <a:r>
                        <a:rPr lang="en-US" sz="1800" b="0" kern="1200" dirty="0" smtClean="0">
                          <a:solidFill>
                            <a:schemeClr val="lt1"/>
                          </a:solidFill>
                          <a:effectLst/>
                          <a:latin typeface="+mn-lt"/>
                          <a:ea typeface="+mn-ea"/>
                          <a:cs typeface="+mn-cs"/>
                        </a:rPr>
                        <a:t>      - naming-server</a:t>
                      </a:r>
                    </a:p>
                    <a:p>
                      <a:r>
                        <a:rPr lang="en-US" sz="1800" b="0" kern="1200" dirty="0" smtClean="0">
                          <a:solidFill>
                            <a:schemeClr val="lt1"/>
                          </a:solidFill>
                          <a:effectLst/>
                          <a:latin typeface="+mn-lt"/>
                          <a:ea typeface="+mn-ea"/>
                          <a:cs typeface="+mn-cs"/>
                        </a:rPr>
                        <a:t>      #- </a:t>
                      </a:r>
                      <a:r>
                        <a:rPr lang="en-US" sz="1800" b="0" kern="1200" dirty="0" err="1" smtClean="0">
                          <a:solidFill>
                            <a:schemeClr val="lt1"/>
                          </a:solidFill>
                          <a:effectLst/>
                          <a:latin typeface="+mn-lt"/>
                          <a:ea typeface="+mn-ea"/>
                          <a:cs typeface="+mn-cs"/>
                        </a:rPr>
                        <a:t>rabbitmq</a:t>
                      </a:r>
                      <a:endParaRPr lang="en-US" sz="1800" b="0" kern="1200" dirty="0" smtClean="0">
                        <a:solidFill>
                          <a:schemeClr val="lt1"/>
                        </a:solidFill>
                        <a:effectLst/>
                        <a:latin typeface="+mn-lt"/>
                        <a:ea typeface="+mn-ea"/>
                        <a:cs typeface="+mn-cs"/>
                      </a:endParaRPr>
                    </a:p>
                    <a:p>
                      <a:r>
                        <a:rPr lang="en-US" sz="1800" b="0" kern="1200" dirty="0" smtClean="0">
                          <a:solidFill>
                            <a:schemeClr val="lt1"/>
                          </a:solidFill>
                          <a:effectLst/>
                          <a:latin typeface="+mn-lt"/>
                          <a:ea typeface="+mn-ea"/>
                          <a:cs typeface="+mn-cs"/>
                        </a:rPr>
                        <a:t>      #- </a:t>
                      </a:r>
                      <a:r>
                        <a:rPr lang="en-US" sz="1800" b="0" kern="1200" dirty="0" err="1" smtClean="0">
                          <a:solidFill>
                            <a:schemeClr val="lt1"/>
                          </a:solidFill>
                          <a:effectLst/>
                          <a:latin typeface="+mn-lt"/>
                          <a:ea typeface="+mn-ea"/>
                          <a:cs typeface="+mn-cs"/>
                        </a:rPr>
                        <a:t>zipkin</a:t>
                      </a:r>
                      <a:r>
                        <a:rPr lang="en-US" sz="1800" b="0" kern="1200" dirty="0" smtClean="0">
                          <a:solidFill>
                            <a:schemeClr val="lt1"/>
                          </a:solidFill>
                          <a:effectLst/>
                          <a:latin typeface="+mn-lt"/>
                          <a:ea typeface="+mn-ea"/>
                          <a:cs typeface="+mn-cs"/>
                        </a:rPr>
                        <a:t>-server</a:t>
                      </a:r>
                    </a:p>
                    <a:p>
                      <a:r>
                        <a:rPr lang="en-US" sz="1800" b="0" kern="1200" dirty="0" smtClean="0">
                          <a:solidFill>
                            <a:schemeClr val="lt1"/>
                          </a:solidFill>
                          <a:effectLst/>
                          <a:latin typeface="+mn-lt"/>
                          <a:ea typeface="+mn-ea"/>
                          <a:cs typeface="+mn-cs"/>
                        </a:rPr>
                        <a:t>    networks:</a:t>
                      </a:r>
                    </a:p>
                    <a:p>
                      <a:r>
                        <a:rPr lang="en-US" sz="1800" b="0" kern="1200" dirty="0" smtClean="0">
                          <a:solidFill>
                            <a:schemeClr val="lt1"/>
                          </a:solidFill>
                          <a:effectLst/>
                          <a:latin typeface="+mn-lt"/>
                          <a:ea typeface="+mn-ea"/>
                          <a:cs typeface="+mn-cs"/>
                        </a:rPr>
                        <a:t>      - currency-compose-network</a:t>
                      </a:r>
                    </a:p>
                    <a:p>
                      <a:r>
                        <a:rPr lang="en-US" sz="1800" b="0" kern="1200" dirty="0" smtClean="0">
                          <a:solidFill>
                            <a:schemeClr val="lt1"/>
                          </a:solidFill>
                          <a:effectLst/>
                          <a:latin typeface="+mn-lt"/>
                          <a:ea typeface="+mn-ea"/>
                          <a:cs typeface="+mn-cs"/>
                        </a:rPr>
                        <a:t>  </a:t>
                      </a:r>
                    </a:p>
                    <a:p>
                      <a:r>
                        <a:rPr lang="en-US" sz="1800" b="0" kern="1200" dirty="0" smtClean="0">
                          <a:solidFill>
                            <a:schemeClr val="lt1"/>
                          </a:solidFill>
                          <a:effectLst/>
                          <a:latin typeface="+mn-lt"/>
                          <a:ea typeface="+mn-ea"/>
                          <a:cs typeface="+mn-cs"/>
                        </a:rPr>
                        <a:t># Networks to be created to facilitate communication between containers</a:t>
                      </a:r>
                    </a:p>
                    <a:p>
                      <a:r>
                        <a:rPr lang="en-US" sz="1800" b="0" kern="1200" dirty="0" smtClean="0">
                          <a:solidFill>
                            <a:schemeClr val="lt1"/>
                          </a:solidFill>
                          <a:effectLst/>
                          <a:latin typeface="+mn-lt"/>
                          <a:ea typeface="+mn-ea"/>
                          <a:cs typeface="+mn-cs"/>
                        </a:rPr>
                        <a:t>networks:</a:t>
                      </a:r>
                    </a:p>
                    <a:p>
                      <a:r>
                        <a:rPr lang="en-US" sz="1800" b="0" kern="1200" dirty="0" smtClean="0">
                          <a:solidFill>
                            <a:schemeClr val="lt1"/>
                          </a:solidFill>
                          <a:effectLst/>
                          <a:latin typeface="+mn-lt"/>
                          <a:ea typeface="+mn-ea"/>
                          <a:cs typeface="+mn-cs"/>
                        </a:rPr>
                        <a:t>  currency-compose-network:</a:t>
                      </a:r>
                      <a:endParaRPr lang="en-US" sz="1800" b="0" kern="1200" dirty="0">
                        <a:solidFill>
                          <a:schemeClr val="lt1"/>
                        </a:solidFill>
                        <a:effectLst/>
                        <a:latin typeface="+mn-lt"/>
                        <a:ea typeface="+mn-ea"/>
                        <a:cs typeface="+mn-cs"/>
                      </a:endParaRPr>
                    </a:p>
                  </a:txBody>
                  <a:tcPr/>
                </a:tc>
                <a:extLst>
                  <a:ext uri="{0D108BD9-81ED-4DB2-BD59-A6C34878D82A}">
                    <a16:rowId xmlns:a16="http://schemas.microsoft.com/office/drawing/2014/main" val="2697780633"/>
                  </a:ext>
                </a:extLst>
              </a:tr>
            </a:tbl>
          </a:graphicData>
        </a:graphic>
      </p:graphicFrame>
    </p:spTree>
    <p:extLst>
      <p:ext uri="{BB962C8B-B14F-4D97-AF65-F5344CB8AC3E}">
        <p14:creationId xmlns:p14="http://schemas.microsoft.com/office/powerpoint/2010/main" val="2854262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3887" y="342900"/>
            <a:ext cx="10944225" cy="6172200"/>
          </a:xfrm>
          <a:prstGeom prst="rect">
            <a:avLst/>
          </a:prstGeom>
        </p:spPr>
      </p:pic>
    </p:spTree>
    <p:extLst>
      <p:ext uri="{BB962C8B-B14F-4D97-AF65-F5344CB8AC3E}">
        <p14:creationId xmlns:p14="http://schemas.microsoft.com/office/powerpoint/2010/main" val="3437242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3182" y="4237211"/>
            <a:ext cx="8188271" cy="369332"/>
          </a:xfrm>
          <a:prstGeom prst="rect">
            <a:avLst/>
          </a:prstGeom>
        </p:spPr>
        <p:txBody>
          <a:bodyPr wrap="square">
            <a:spAutoFit/>
          </a:bodyPr>
          <a:lstStyle/>
          <a:p>
            <a:r>
              <a:rPr lang="en-US" dirty="0">
                <a:hlinkClick r:id="rId2"/>
              </a:rPr>
              <a:t>http://localhost:8100/currency-converter/from/USD/to/INR/quantity/100</a:t>
            </a:r>
            <a:endParaRPr lang="en-US" dirty="0"/>
          </a:p>
        </p:txBody>
      </p:sp>
      <p:sp>
        <p:nvSpPr>
          <p:cNvPr id="3" name="Rectangle 1"/>
          <p:cNvSpPr>
            <a:spLocks noChangeArrowheads="1"/>
          </p:cNvSpPr>
          <p:nvPr/>
        </p:nvSpPr>
        <p:spPr bwMode="auto">
          <a:xfrm>
            <a:off x="733182" y="4786195"/>
            <a:ext cx="91440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Arial Unicode MS"/>
              </a:rPr>
              <a:t>{"id":10001,"from":"USD","to":"INR","conversionMultiple":65.00,"quantity":100,"totalCalculatedAmount":6500.00}</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733182" y="794127"/>
            <a:ext cx="11092025" cy="2311708"/>
          </a:xfrm>
          <a:prstGeom prst="rect">
            <a:avLst/>
          </a:prstGeom>
        </p:spPr>
      </p:pic>
    </p:spTree>
    <p:extLst>
      <p:ext uri="{BB962C8B-B14F-4D97-AF65-F5344CB8AC3E}">
        <p14:creationId xmlns:p14="http://schemas.microsoft.com/office/powerpoint/2010/main" val="121898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24289"/>
            <a:ext cx="12910088" cy="5355312"/>
          </a:xfrm>
          <a:prstGeom prst="rect">
            <a:avLst/>
          </a:prstGeom>
        </p:spPr>
        <p:txBody>
          <a:bodyPr wrap="square">
            <a:spAutoFit/>
          </a:bodyPr>
          <a:lstStyle/>
          <a:p>
            <a:r>
              <a:rPr lang="en-US" dirty="0"/>
              <a:t>PS C:\</a:t>
            </a:r>
            <a:r>
              <a:rPr lang="en-US" dirty="0" smtClean="0"/>
              <a:t>Users\docker-crash-course-master\05-microservices</a:t>
            </a:r>
            <a:r>
              <a:rPr lang="en-US" dirty="0"/>
              <a:t>&gt; </a:t>
            </a:r>
            <a:r>
              <a:rPr lang="en-US" b="1" dirty="0" err="1"/>
              <a:t>docker</a:t>
            </a:r>
            <a:r>
              <a:rPr lang="en-US" b="1" dirty="0"/>
              <a:t>-compose scale currency-exchange-service=2</a:t>
            </a:r>
          </a:p>
          <a:p>
            <a:r>
              <a:rPr lang="en-US" dirty="0"/>
              <a:t>WARNING: The scale command is deprecated. Use the up command with the --scale flag instead.</a:t>
            </a:r>
          </a:p>
          <a:p>
            <a:r>
              <a:rPr lang="en-US" dirty="0"/>
              <a:t>WARNING: The "currency-exchange-service" service specifies a port on the host. If multiple containers for this service are created on a single host, the port will clash.</a:t>
            </a:r>
          </a:p>
          <a:p>
            <a:r>
              <a:rPr lang="en-US" dirty="0"/>
              <a:t>Starting 05-microservices_currency-exchange-service_1 ... done</a:t>
            </a:r>
          </a:p>
          <a:p>
            <a:r>
              <a:rPr lang="en-US" dirty="0"/>
              <a:t>Creating 05-microservices_currency-exchange-service_2 ... error</a:t>
            </a:r>
          </a:p>
          <a:p>
            <a:endParaRPr lang="en-US" dirty="0"/>
          </a:p>
          <a:p>
            <a:r>
              <a:rPr lang="en-US" dirty="0"/>
              <a:t>ERROR: for 05-microservices_currency-exchange-service_2  Cannot start service currency-exchange-service: driver failed programming external connectivity on endpoint 05-microservices_currency-exchange-service_2 (48361e1b9fd126e1aedf681472f77ec0f2c97c85fe6fbcf0eeb97dbba86ef646): Bind for 0.0.0.0:8000 failed: port is already allocated</a:t>
            </a:r>
          </a:p>
          <a:p>
            <a:r>
              <a:rPr lang="en-US" dirty="0"/>
              <a:t>ERROR: Cannot start service currency-exchange-service: driver failed programming external connectivity on endpoint 05-microservices_currency-exchange-service_2 (48361e1b9fd126e1aedf681472f77ec0f2c97c85fe6fbcf0eeb97dbba86ef646): Bind for 0.0.0.0:8000 failed: port is already </a:t>
            </a:r>
            <a:r>
              <a:rPr lang="en-US" dirty="0" smtClean="0"/>
              <a:t>allocated</a:t>
            </a:r>
          </a:p>
          <a:p>
            <a:endParaRPr lang="en-US" dirty="0"/>
          </a:p>
          <a:p>
            <a:r>
              <a:rPr lang="en-US" dirty="0" smtClean="0"/>
              <a:t>Solution: comment the ports in currency-exchange-service</a:t>
            </a:r>
          </a:p>
          <a:p>
            <a:r>
              <a:rPr lang="en-US" dirty="0"/>
              <a:t> currency-exchange-service:</a:t>
            </a:r>
          </a:p>
          <a:p>
            <a:r>
              <a:rPr lang="en-US" dirty="0"/>
              <a:t>       #ports:</a:t>
            </a:r>
          </a:p>
          <a:p>
            <a:r>
              <a:rPr lang="en-US" dirty="0"/>
              <a:t>      #- "8000:8000"</a:t>
            </a:r>
          </a:p>
          <a:p>
            <a:endParaRPr lang="en-US" dirty="0"/>
          </a:p>
        </p:txBody>
      </p:sp>
      <p:sp>
        <p:nvSpPr>
          <p:cNvPr id="3" name="Rectangle 2"/>
          <p:cNvSpPr/>
          <p:nvPr/>
        </p:nvSpPr>
        <p:spPr>
          <a:xfrm>
            <a:off x="-1" y="5421980"/>
            <a:ext cx="12352149" cy="1200329"/>
          </a:xfrm>
          <a:prstGeom prst="rect">
            <a:avLst/>
          </a:prstGeom>
        </p:spPr>
        <p:txBody>
          <a:bodyPr wrap="square">
            <a:spAutoFit/>
          </a:bodyPr>
          <a:lstStyle/>
          <a:p>
            <a:r>
              <a:rPr lang="en-US" dirty="0"/>
              <a:t>PS C:\</a:t>
            </a:r>
            <a:r>
              <a:rPr lang="en-US" dirty="0" smtClean="0"/>
              <a:t>Users\docker-crash-course-master\05-microservices</a:t>
            </a:r>
            <a:r>
              <a:rPr lang="en-US" dirty="0"/>
              <a:t>&gt; </a:t>
            </a:r>
            <a:r>
              <a:rPr lang="en-US" b="1" dirty="0" err="1"/>
              <a:t>docker</a:t>
            </a:r>
            <a:r>
              <a:rPr lang="en-US" b="1" dirty="0"/>
              <a:t>-compose scale currency-exchange-service=2</a:t>
            </a:r>
          </a:p>
          <a:p>
            <a:r>
              <a:rPr lang="en-US" dirty="0"/>
              <a:t>WARNING: The scale command is deprecated. Use the up command with the --scale flag instead.</a:t>
            </a:r>
          </a:p>
          <a:p>
            <a:r>
              <a:rPr lang="en-US" dirty="0"/>
              <a:t>Starting 05-microservices_currency-exchange-service_1 ... done</a:t>
            </a:r>
          </a:p>
          <a:p>
            <a:r>
              <a:rPr lang="en-US" dirty="0"/>
              <a:t>Creating 05-microservices_currency-exchange-service_2 ... done</a:t>
            </a:r>
          </a:p>
        </p:txBody>
      </p:sp>
    </p:spTree>
    <p:extLst>
      <p:ext uri="{BB962C8B-B14F-4D97-AF65-F5344CB8AC3E}">
        <p14:creationId xmlns:p14="http://schemas.microsoft.com/office/powerpoint/2010/main" val="1238336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7637" y="400050"/>
            <a:ext cx="11896725" cy="6057900"/>
          </a:xfrm>
          <a:prstGeom prst="rect">
            <a:avLst/>
          </a:prstGeom>
        </p:spPr>
      </p:pic>
    </p:spTree>
    <p:extLst>
      <p:ext uri="{BB962C8B-B14F-4D97-AF65-F5344CB8AC3E}">
        <p14:creationId xmlns:p14="http://schemas.microsoft.com/office/powerpoint/2010/main" val="1081704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cker Engine Components Flow"/>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69771" y="600891"/>
            <a:ext cx="8895805" cy="61656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Docker Engine</a:t>
            </a:r>
            <a:endParaRPr lang="en-US" dirty="0"/>
          </a:p>
        </p:txBody>
      </p:sp>
    </p:spTree>
    <p:extLst>
      <p:ext uri="{BB962C8B-B14F-4D97-AF65-F5344CB8AC3E}">
        <p14:creationId xmlns:p14="http://schemas.microsoft.com/office/powerpoint/2010/main" val="32907912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4468" y="-79653"/>
            <a:ext cx="11778712" cy="6463308"/>
          </a:xfrm>
          <a:prstGeom prst="rect">
            <a:avLst/>
          </a:prstGeom>
        </p:spPr>
        <p:txBody>
          <a:bodyPr wrap="square">
            <a:spAutoFit/>
          </a:bodyPr>
          <a:lstStyle/>
          <a:p>
            <a:r>
              <a:rPr lang="en-US" dirty="0">
                <a:solidFill>
                  <a:srgbClr val="569CD6"/>
                </a:solidFill>
                <a:latin typeface="Consolas" panose="020B0609020204030204" pitchFamily="49" charset="0"/>
              </a:rPr>
              <a:t>version</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'3.7'</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services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naming-server</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image</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in28min/netflix-eureka-naming-server:0.0.1-SNAPSHOT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#build:</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#context: </a:t>
            </a:r>
            <a:r>
              <a:rPr lang="en-US" dirty="0" err="1">
                <a:solidFill>
                  <a:srgbClr val="6A9955"/>
                </a:solidFill>
                <a:latin typeface="Consolas" panose="020B0609020204030204" pitchFamily="49" charset="0"/>
              </a:rPr>
              <a:t>netflix</a:t>
            </a:r>
            <a:r>
              <a:rPr lang="en-US" dirty="0">
                <a:solidFill>
                  <a:srgbClr val="6A9955"/>
                </a:solidFill>
                <a:latin typeface="Consolas" panose="020B0609020204030204" pitchFamily="49" charset="0"/>
              </a:rPr>
              <a:t>-eureka-naming-server</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a:t>
            </a:r>
            <a:r>
              <a:rPr lang="en-US" dirty="0" err="1">
                <a:solidFill>
                  <a:srgbClr val="6A9955"/>
                </a:solidFill>
                <a:latin typeface="Consolas" panose="020B0609020204030204" pitchFamily="49" charset="0"/>
              </a:rPr>
              <a:t>dockerfile</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Dockerfile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ports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"8761:8761"</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restart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always</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networks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currency-compose-network</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zuul</a:t>
            </a:r>
            <a:r>
              <a:rPr lang="en-US" dirty="0">
                <a:solidFill>
                  <a:srgbClr val="569CD6"/>
                </a:solidFill>
                <a:latin typeface="Consolas" panose="020B0609020204030204" pitchFamily="49" charset="0"/>
              </a:rPr>
              <a:t>-</a:t>
            </a:r>
            <a:r>
              <a:rPr lang="en-US" dirty="0" err="1">
                <a:solidFill>
                  <a:srgbClr val="569CD6"/>
                </a:solidFill>
                <a:latin typeface="Consolas" panose="020B0609020204030204" pitchFamily="49" charset="0"/>
              </a:rPr>
              <a:t>api</a:t>
            </a:r>
            <a:r>
              <a:rPr lang="en-US" dirty="0">
                <a:solidFill>
                  <a:srgbClr val="569CD6"/>
                </a:solidFill>
                <a:latin typeface="Consolas" panose="020B0609020204030204" pitchFamily="49" charset="0"/>
              </a:rPr>
              <a:t>-gateway</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image</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in28min/netflix-zuul-api-gateway-server:0.0.1-SNAPSHOT</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ports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"8765:8765"</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restart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always</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depends_on</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naming-server</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networks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currency-compose-network</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05419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2956" y="1527245"/>
            <a:ext cx="10755824" cy="3693319"/>
          </a:xfrm>
          <a:prstGeom prst="rect">
            <a:avLst/>
          </a:prstGeom>
        </p:spPr>
        <p:txBody>
          <a:bodyPr wrap="square">
            <a:spAutoFit/>
          </a:bodyPr>
          <a:lstStyle/>
          <a:p>
            <a:endParaRPr lang="en-US" dirty="0">
              <a:latin typeface="Consolas" panose="020B0609020204030204" pitchFamily="49" charset="0"/>
            </a:endParaRPr>
          </a:p>
          <a:p>
            <a:r>
              <a:rPr lang="en-US" dirty="0">
                <a:solidFill>
                  <a:srgbClr val="3F7F5F"/>
                </a:solidFill>
                <a:latin typeface="Consolas" panose="020B0609020204030204" pitchFamily="49" charset="0"/>
              </a:rPr>
              <a:t>//@</a:t>
            </a:r>
            <a:r>
              <a:rPr lang="en-US" dirty="0" err="1">
                <a:solidFill>
                  <a:srgbClr val="3F7F5F"/>
                </a:solidFill>
                <a:latin typeface="Consolas" panose="020B0609020204030204" pitchFamily="49" charset="0"/>
              </a:rPr>
              <a:t>FeignClient</a:t>
            </a:r>
            <a:r>
              <a:rPr lang="en-US" dirty="0">
                <a:solidFill>
                  <a:srgbClr val="3F7F5F"/>
                </a:solidFill>
                <a:latin typeface="Consolas" panose="020B0609020204030204" pitchFamily="49" charset="0"/>
              </a:rPr>
              <a:t>(name = "currency-exchange-service", </a:t>
            </a:r>
            <a:r>
              <a:rPr lang="en-US" u="sng" dirty="0" err="1">
                <a:solidFill>
                  <a:srgbClr val="3F7F5F"/>
                </a:solidFill>
                <a:latin typeface="Consolas" panose="020B0609020204030204" pitchFamily="49" charset="0"/>
              </a:rPr>
              <a:t>url</a:t>
            </a:r>
            <a:r>
              <a:rPr lang="en-US" u="sng" dirty="0">
                <a:solidFill>
                  <a:srgbClr val="3F7F5F"/>
                </a:solidFill>
                <a:latin typeface="Consolas" panose="020B0609020204030204" pitchFamily="49" charset="0"/>
              </a:rPr>
              <a:t> = "${</a:t>
            </a:r>
            <a:r>
              <a:rPr lang="en-US" u="sng" dirty="0" err="1">
                <a:solidFill>
                  <a:srgbClr val="3F7F5F"/>
                </a:solidFill>
                <a:latin typeface="Consolas" panose="020B0609020204030204" pitchFamily="49" charset="0"/>
              </a:rPr>
              <a:t>CURRENCY_EXCHANGE_URI:http</a:t>
            </a:r>
            <a:r>
              <a:rPr lang="en-US" u="sng" dirty="0">
                <a:solidFill>
                  <a:srgbClr val="3F7F5F"/>
                </a:solidFill>
                <a:latin typeface="Consolas" panose="020B0609020204030204" pitchFamily="49" charset="0"/>
              </a:rPr>
              <a:t>://localhost:8000}")</a:t>
            </a:r>
          </a:p>
          <a:p>
            <a:r>
              <a:rPr lang="en-US" dirty="0">
                <a:solidFill>
                  <a:srgbClr val="3F7F5F"/>
                </a:solidFill>
                <a:latin typeface="Consolas" panose="020B0609020204030204" pitchFamily="49" charset="0"/>
              </a:rPr>
              <a:t>//@</a:t>
            </a:r>
            <a:r>
              <a:rPr lang="en-US" dirty="0" err="1">
                <a:solidFill>
                  <a:srgbClr val="3F7F5F"/>
                </a:solidFill>
                <a:latin typeface="Consolas" panose="020B0609020204030204" pitchFamily="49" charset="0"/>
              </a:rPr>
              <a:t>FeignClient</a:t>
            </a:r>
            <a:r>
              <a:rPr lang="en-US" dirty="0">
                <a:solidFill>
                  <a:srgbClr val="3F7F5F"/>
                </a:solidFill>
                <a:latin typeface="Consolas" panose="020B0609020204030204" pitchFamily="49" charset="0"/>
              </a:rPr>
              <a:t>(name = "currency-exchange-service")</a:t>
            </a:r>
          </a:p>
          <a:p>
            <a:r>
              <a:rPr lang="en-US" dirty="0">
                <a:solidFill>
                  <a:srgbClr val="646464"/>
                </a:solidFill>
                <a:latin typeface="Consolas" panose="020B0609020204030204" pitchFamily="49" charset="0"/>
              </a:rPr>
              <a:t>@</a:t>
            </a:r>
            <a:r>
              <a:rPr lang="en-US" dirty="0" err="1">
                <a:solidFill>
                  <a:srgbClr val="646464"/>
                </a:solidFill>
                <a:latin typeface="Consolas" panose="020B0609020204030204" pitchFamily="49" charset="0"/>
              </a:rPr>
              <a:t>FeignClient</a:t>
            </a:r>
            <a:r>
              <a:rPr lang="en-US" dirty="0">
                <a:solidFill>
                  <a:srgbClr val="000000"/>
                </a:solidFill>
                <a:latin typeface="Consolas" panose="020B0609020204030204" pitchFamily="49" charset="0"/>
              </a:rPr>
              <a:t>(name=</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netflix</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zuul</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api</a:t>
            </a:r>
            <a:r>
              <a:rPr lang="en-US" dirty="0">
                <a:solidFill>
                  <a:srgbClr val="2A00FF"/>
                </a:solidFill>
                <a:latin typeface="Consolas" panose="020B0609020204030204" pitchFamily="49" charset="0"/>
              </a:rPr>
              <a:t>-gateway-server"</a:t>
            </a:r>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interface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CurrencyExchangeServiceProxy</a:t>
            </a:r>
            <a:r>
              <a:rPr lang="en-US" b="1" dirty="0">
                <a:solidFill>
                  <a:srgbClr val="000000"/>
                </a:solidFill>
                <a:latin typeface="Consolas" panose="020B0609020204030204" pitchFamily="49" charset="0"/>
              </a:rPr>
              <a:t> {</a:t>
            </a:r>
          </a:p>
          <a:p>
            <a:endParaRPr lang="en-US" dirty="0">
              <a:latin typeface="Consolas" panose="020B0609020204030204" pitchFamily="49" charset="0"/>
            </a:endParaRPr>
          </a:p>
          <a:p>
            <a:r>
              <a:rPr lang="en-US" dirty="0">
                <a:solidFill>
                  <a:srgbClr val="3F7F5F"/>
                </a:solidFill>
                <a:latin typeface="Consolas" panose="020B0609020204030204" pitchFamily="49" charset="0"/>
              </a:rPr>
              <a:t>//@</a:t>
            </a:r>
            <a:r>
              <a:rPr lang="en-US" dirty="0" err="1">
                <a:solidFill>
                  <a:srgbClr val="3F7F5F"/>
                </a:solidFill>
                <a:latin typeface="Consolas" panose="020B0609020204030204" pitchFamily="49" charset="0"/>
              </a:rPr>
              <a:t>GetMapping</a:t>
            </a:r>
            <a:r>
              <a:rPr lang="en-US" dirty="0">
                <a:solidFill>
                  <a:srgbClr val="3F7F5F"/>
                </a:solidFill>
                <a:latin typeface="Consolas" panose="020B0609020204030204" pitchFamily="49" charset="0"/>
              </a:rPr>
              <a:t>("/currency-exchange/from/{from}/to/{to}")</a:t>
            </a:r>
          </a:p>
          <a:p>
            <a:r>
              <a:rPr lang="en-US" dirty="0">
                <a:solidFill>
                  <a:srgbClr val="646464"/>
                </a:solidFill>
                <a:latin typeface="Consolas" panose="020B0609020204030204" pitchFamily="49" charset="0"/>
              </a:rPr>
              <a:t>@</a:t>
            </a:r>
            <a:r>
              <a:rPr lang="en-US" dirty="0" err="1">
                <a:solidFill>
                  <a:srgbClr val="646464"/>
                </a:solidFill>
                <a:latin typeface="Consolas" panose="020B0609020204030204" pitchFamily="49" charset="0"/>
              </a:rPr>
              <a:t>GetMapping</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"/currency-exchange-service/currency-exchange/from/{from}/to/{to}"</a:t>
            </a:r>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CurrencyConversionBean</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retrieveExchangeValue</a:t>
            </a:r>
            <a:r>
              <a:rPr lang="en-US" b="1" dirty="0">
                <a:solidFill>
                  <a:srgbClr val="000000"/>
                </a:solidFill>
                <a:latin typeface="Consolas" panose="020B0609020204030204" pitchFamily="49" charset="0"/>
              </a:rPr>
              <a:t>(</a:t>
            </a:r>
            <a:r>
              <a:rPr lang="en-US" b="1" dirty="0">
                <a:solidFill>
                  <a:srgbClr val="646464"/>
                </a:solidFill>
                <a:latin typeface="Consolas" panose="020B0609020204030204" pitchFamily="49" charset="0"/>
              </a:rPr>
              <a:t>@</a:t>
            </a:r>
            <a:r>
              <a:rPr lang="en-US" b="1" dirty="0" err="1">
                <a:solidFill>
                  <a:srgbClr val="646464"/>
                </a:solidFill>
                <a:latin typeface="Consolas" panose="020B0609020204030204" pitchFamily="49" charset="0"/>
              </a:rPr>
              <a:t>PathVariable</a:t>
            </a:r>
            <a:r>
              <a:rPr lang="en-US" b="1" dirty="0">
                <a:solidFill>
                  <a:srgbClr val="000000"/>
                </a:solidFill>
                <a:latin typeface="Consolas" panose="020B0609020204030204" pitchFamily="49" charset="0"/>
              </a:rPr>
              <a:t>(</a:t>
            </a:r>
            <a:r>
              <a:rPr lang="en-US" b="1" dirty="0">
                <a:solidFill>
                  <a:srgbClr val="2A00FF"/>
                </a:solidFill>
                <a:latin typeface="Consolas" panose="020B0609020204030204" pitchFamily="49" charset="0"/>
              </a:rPr>
              <a:t>"from"</a:t>
            </a:r>
            <a:r>
              <a:rPr lang="en-US" b="1" dirty="0">
                <a:solidFill>
                  <a:srgbClr val="000000"/>
                </a:solidFill>
                <a:latin typeface="Consolas" panose="020B0609020204030204" pitchFamily="49" charset="0"/>
              </a:rPr>
              <a:t>) String </a:t>
            </a:r>
            <a:r>
              <a:rPr lang="en-US" b="1" dirty="0">
                <a:solidFill>
                  <a:srgbClr val="6A3E3E"/>
                </a:solidFill>
                <a:latin typeface="Consolas" panose="020B0609020204030204" pitchFamily="49" charset="0"/>
              </a:rPr>
              <a:t>from</a:t>
            </a:r>
            <a:r>
              <a:rPr lang="en-US" b="1" dirty="0">
                <a:solidFill>
                  <a:srgbClr val="000000"/>
                </a:solidFill>
                <a:latin typeface="Consolas" panose="020B0609020204030204" pitchFamily="49" charset="0"/>
              </a:rPr>
              <a:t>,</a:t>
            </a:r>
          </a:p>
          <a:p>
            <a:r>
              <a:rPr lang="en-US" dirty="0">
                <a:solidFill>
                  <a:srgbClr val="646464"/>
                </a:solidFill>
                <a:latin typeface="Consolas" panose="020B0609020204030204" pitchFamily="49" charset="0"/>
              </a:rPr>
              <a:t>@</a:t>
            </a:r>
            <a:r>
              <a:rPr lang="en-US" dirty="0" err="1">
                <a:solidFill>
                  <a:srgbClr val="646464"/>
                </a:solidFill>
                <a:latin typeface="Consolas" panose="020B0609020204030204" pitchFamily="49" charset="0"/>
              </a:rPr>
              <a:t>PathVariable</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"to"</a:t>
            </a:r>
            <a:r>
              <a:rPr lang="en-US" dirty="0">
                <a:solidFill>
                  <a:srgbClr val="000000"/>
                </a:solidFill>
                <a:latin typeface="Consolas" panose="020B0609020204030204" pitchFamily="49" charset="0"/>
              </a:rPr>
              <a:t>) String </a:t>
            </a:r>
            <a:r>
              <a:rPr lang="en-US" dirty="0">
                <a:solidFill>
                  <a:srgbClr val="6A3E3E"/>
                </a:solidFill>
                <a:latin typeface="Consolas" panose="020B0609020204030204" pitchFamily="49" charset="0"/>
              </a:rPr>
              <a:t>to</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550910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477" y="144221"/>
            <a:ext cx="11453247" cy="5632311"/>
          </a:xfrm>
          <a:prstGeom prst="rect">
            <a:avLst/>
          </a:prstGeom>
        </p:spPr>
        <p:txBody>
          <a:bodyPr wrap="square">
            <a:spAutoFit/>
          </a:bodyPr>
          <a:lstStyle/>
          <a:p>
            <a:r>
              <a:rPr lang="en-US" dirty="0">
                <a:solidFill>
                  <a:srgbClr val="646464"/>
                </a:solidFill>
                <a:latin typeface="Consolas" panose="020B0609020204030204" pitchFamily="49" charset="0"/>
              </a:rPr>
              <a:t>@Component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ZuulLoggingFilter</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extends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ZuulFilter</a:t>
            </a:r>
            <a:r>
              <a:rPr lang="en-US" b="1" dirty="0" smtClean="0">
                <a:solidFill>
                  <a:srgbClr val="000000"/>
                </a:solidFill>
                <a:latin typeface="Consolas" panose="020B0609020204030204" pitchFamily="49" charset="0"/>
              </a:rPr>
              <a:t>{</a:t>
            </a:r>
            <a:endParaRPr lang="en-US" dirty="0">
              <a:latin typeface="Consolas" panose="020B0609020204030204" pitchFamily="49" charset="0"/>
            </a:endParaRPr>
          </a:p>
          <a:p>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Logger </a:t>
            </a:r>
            <a:r>
              <a:rPr lang="en-US" b="1" dirty="0" err="1">
                <a:solidFill>
                  <a:srgbClr val="0000C0"/>
                </a:solidFill>
                <a:latin typeface="Consolas" panose="020B0609020204030204" pitchFamily="49" charset="0"/>
              </a:rPr>
              <a:t>logger</a:t>
            </a:r>
            <a:r>
              <a:rPr lang="en-US" b="1" dirty="0">
                <a:solidFill>
                  <a:srgbClr val="000000"/>
                </a:solidFill>
                <a:latin typeface="Consolas" panose="020B0609020204030204" pitchFamily="49" charset="0"/>
              </a:rPr>
              <a:t> = </a:t>
            </a:r>
            <a:r>
              <a:rPr lang="en-US" b="1" dirty="0" err="1">
                <a:solidFill>
                  <a:srgbClr val="000000"/>
                </a:solidFill>
                <a:latin typeface="Consolas" panose="020B0609020204030204" pitchFamily="49" charset="0"/>
              </a:rPr>
              <a:t>LoggerFactory.</a:t>
            </a:r>
            <a:r>
              <a:rPr lang="en-US" b="1" i="1" dirty="0" err="1">
                <a:solidFill>
                  <a:srgbClr val="000000"/>
                </a:solidFill>
                <a:latin typeface="Consolas" panose="020B0609020204030204" pitchFamily="49" charset="0"/>
              </a:rPr>
              <a:t>getLogger</a:t>
            </a:r>
            <a:r>
              <a:rPr lang="en-US" b="1" i="1" dirty="0">
                <a:solidFill>
                  <a:srgbClr val="000000"/>
                </a:solidFill>
                <a:latin typeface="Consolas" panose="020B0609020204030204" pitchFamily="49" charset="0"/>
              </a:rPr>
              <a:t>(</a:t>
            </a:r>
            <a:r>
              <a:rPr lang="en-US" b="1" i="1" dirty="0" err="1">
                <a:solidFill>
                  <a:srgbClr val="7F0055"/>
                </a:solidFill>
                <a:latin typeface="Consolas" panose="020B0609020204030204" pitchFamily="49" charset="0"/>
              </a:rPr>
              <a:t>this</a:t>
            </a:r>
            <a:r>
              <a:rPr lang="en-US" b="1" i="1" dirty="0" err="1">
                <a:solidFill>
                  <a:srgbClr val="000000"/>
                </a:solidFill>
                <a:latin typeface="Consolas" panose="020B0609020204030204" pitchFamily="49" charset="0"/>
              </a:rPr>
              <a:t>.getClass</a:t>
            </a:r>
            <a:r>
              <a:rPr lang="en-US" b="1" i="1"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646464"/>
                </a:solidFill>
                <a:latin typeface="Consolas" panose="020B0609020204030204" pitchFamily="49" charset="0"/>
              </a:rPr>
              <a:t>@Override</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boolean</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shouldFilter</a:t>
            </a:r>
            <a:r>
              <a:rPr lang="en-US" b="1" dirty="0">
                <a:solidFill>
                  <a:srgbClr val="000000"/>
                </a:solidFill>
                <a:latin typeface="Consolas" panose="020B0609020204030204" pitchFamily="49" charset="0"/>
              </a:rPr>
              <a:t>() </a:t>
            </a:r>
            <a:r>
              <a:rPr lang="en-US" b="1" dirty="0" smtClean="0">
                <a:solidFill>
                  <a:srgbClr val="000000"/>
                </a:solidFill>
                <a:latin typeface="Consolas" panose="020B0609020204030204" pitchFamily="49" charset="0"/>
              </a:rPr>
              <a:t>{</a:t>
            </a:r>
            <a:r>
              <a:rPr lang="en-US" b="1" dirty="0" smtClean="0">
                <a:solidFill>
                  <a:srgbClr val="7F0055"/>
                </a:solidFill>
                <a:latin typeface="Consolas" panose="020B0609020204030204" pitchFamily="49" charset="0"/>
              </a:rPr>
              <a:t>return</a:t>
            </a:r>
            <a:r>
              <a:rPr lang="en-US" b="1" dirty="0" smtClean="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true</a:t>
            </a:r>
            <a:r>
              <a:rPr lang="en-US" b="1" dirty="0" smtClean="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latin typeface="Consolas" panose="020B0609020204030204" pitchFamily="49" charset="0"/>
            </a:endParaRPr>
          </a:p>
          <a:p>
            <a:r>
              <a:rPr lang="en-US" dirty="0">
                <a:solidFill>
                  <a:srgbClr val="646464"/>
                </a:solidFill>
                <a:latin typeface="Consolas" panose="020B0609020204030204" pitchFamily="49" charset="0"/>
              </a:rPr>
              <a:t>@Override</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Object run() {</a:t>
            </a:r>
          </a:p>
          <a:p>
            <a:r>
              <a:rPr lang="en-US" dirty="0" err="1">
                <a:solidFill>
                  <a:srgbClr val="000000"/>
                </a:solidFill>
                <a:latin typeface="Consolas" panose="020B0609020204030204" pitchFamily="49" charset="0"/>
              </a:rPr>
              <a:t>HttpServletRequest</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request</a:t>
            </a:r>
            <a:r>
              <a:rPr lang="en-US" dirty="0">
                <a:solidFill>
                  <a:srgbClr val="000000"/>
                </a:solidFill>
                <a:latin typeface="Consolas" panose="020B0609020204030204" pitchFamily="49" charset="0"/>
              </a:rPr>
              <a:t> = </a:t>
            </a:r>
          </a:p>
          <a:p>
            <a:r>
              <a:rPr lang="en-US" dirty="0" err="1">
                <a:solidFill>
                  <a:srgbClr val="000000"/>
                </a:solidFill>
                <a:latin typeface="Consolas" panose="020B0609020204030204" pitchFamily="49" charset="0"/>
              </a:rPr>
              <a:t>RequestContext.</a:t>
            </a:r>
            <a:r>
              <a:rPr lang="en-US" i="1" dirty="0" err="1">
                <a:solidFill>
                  <a:srgbClr val="000000"/>
                </a:solidFill>
                <a:latin typeface="Consolas" panose="020B0609020204030204" pitchFamily="49" charset="0"/>
              </a:rPr>
              <a:t>getCurrentContext</a:t>
            </a:r>
            <a:r>
              <a:rPr lang="en-US" i="1" dirty="0">
                <a:solidFill>
                  <a:srgbClr val="000000"/>
                </a:solidFill>
                <a:latin typeface="Consolas" panose="020B0609020204030204" pitchFamily="49" charset="0"/>
              </a:rPr>
              <a:t>().</a:t>
            </a:r>
            <a:r>
              <a:rPr lang="en-US" i="1" dirty="0" err="1">
                <a:solidFill>
                  <a:srgbClr val="000000"/>
                </a:solidFill>
                <a:latin typeface="Consolas" panose="020B0609020204030204" pitchFamily="49" charset="0"/>
              </a:rPr>
              <a:t>getRequest</a:t>
            </a:r>
            <a:r>
              <a:rPr lang="en-US" i="1" dirty="0">
                <a:solidFill>
                  <a:srgbClr val="000000"/>
                </a:solidFill>
                <a:latin typeface="Consolas" panose="020B0609020204030204" pitchFamily="49" charset="0"/>
              </a:rPr>
              <a:t>();</a:t>
            </a:r>
          </a:p>
          <a:p>
            <a:r>
              <a:rPr lang="en-US" dirty="0">
                <a:solidFill>
                  <a:srgbClr val="0000C0"/>
                </a:solidFill>
                <a:latin typeface="Consolas" panose="020B0609020204030204" pitchFamily="49" charset="0"/>
              </a:rPr>
              <a:t>logger</a:t>
            </a:r>
            <a:r>
              <a:rPr lang="en-US" dirty="0">
                <a:solidFill>
                  <a:srgbClr val="000000"/>
                </a:solidFill>
                <a:latin typeface="Consolas" panose="020B0609020204030204" pitchFamily="49" charset="0"/>
              </a:rPr>
              <a:t>.info(</a:t>
            </a:r>
            <a:r>
              <a:rPr lang="en-US" dirty="0">
                <a:solidFill>
                  <a:srgbClr val="2A00FF"/>
                </a:solidFill>
                <a:latin typeface="Consolas" panose="020B0609020204030204" pitchFamily="49" charset="0"/>
              </a:rPr>
              <a:t>"request -&gt; {} request </a:t>
            </a:r>
            <a:r>
              <a:rPr lang="en-US" dirty="0" err="1">
                <a:solidFill>
                  <a:srgbClr val="2A00FF"/>
                </a:solidFill>
                <a:latin typeface="Consolas" panose="020B0609020204030204" pitchFamily="49" charset="0"/>
              </a:rPr>
              <a:t>uri</a:t>
            </a:r>
            <a:r>
              <a:rPr lang="en-US" dirty="0">
                <a:solidFill>
                  <a:srgbClr val="2A00FF"/>
                </a:solidFill>
                <a:latin typeface="Consolas" panose="020B0609020204030204" pitchFamily="49" charset="0"/>
              </a:rPr>
              <a:t> -&gt; {}"</a:t>
            </a:r>
            <a:r>
              <a:rPr lang="en-US" dirty="0">
                <a:solidFill>
                  <a:srgbClr val="000000"/>
                </a:solidFill>
                <a:latin typeface="Consolas" panose="020B0609020204030204" pitchFamily="49" charset="0"/>
              </a:rPr>
              <a:t>, </a:t>
            </a:r>
          </a:p>
          <a:p>
            <a:r>
              <a:rPr lang="en-US" dirty="0">
                <a:solidFill>
                  <a:srgbClr val="6A3E3E"/>
                </a:solidFill>
                <a:latin typeface="Consolas" panose="020B0609020204030204" pitchFamily="49" charset="0"/>
              </a:rPr>
              <a:t>request</a:t>
            </a:r>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request</a:t>
            </a:r>
            <a:r>
              <a:rPr lang="en-US" dirty="0" err="1">
                <a:solidFill>
                  <a:srgbClr val="000000"/>
                </a:solidFill>
                <a:latin typeface="Consolas" panose="020B0609020204030204" pitchFamily="49" charset="0"/>
              </a:rPr>
              <a:t>.getRequestURI</a:t>
            </a:r>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null</a:t>
            </a:r>
            <a:r>
              <a:rPr lang="en-US" b="1" dirty="0" smtClean="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dirty="0">
              <a:latin typeface="Consolas" panose="020B0609020204030204" pitchFamily="49" charset="0"/>
            </a:endParaRPr>
          </a:p>
          <a:p>
            <a:r>
              <a:rPr lang="en-US" dirty="0">
                <a:solidFill>
                  <a:srgbClr val="646464"/>
                </a:solidFill>
                <a:latin typeface="Consolas" panose="020B0609020204030204" pitchFamily="49" charset="0"/>
              </a:rPr>
              <a:t>@Override</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String </a:t>
            </a:r>
            <a:r>
              <a:rPr lang="en-US" b="1" dirty="0" err="1">
                <a:solidFill>
                  <a:srgbClr val="000000"/>
                </a:solidFill>
                <a:latin typeface="Consolas" panose="020B0609020204030204" pitchFamily="49" charset="0"/>
              </a:rPr>
              <a:t>filterType</a:t>
            </a:r>
            <a:r>
              <a:rPr lang="en-US" b="1" dirty="0">
                <a:solidFill>
                  <a:srgbClr val="000000"/>
                </a:solidFill>
                <a:latin typeface="Consolas" panose="020B0609020204030204" pitchFamily="49" charset="0"/>
              </a:rPr>
              <a:t>() </a:t>
            </a:r>
            <a:r>
              <a:rPr lang="en-US" b="1" dirty="0" smtClean="0">
                <a:solidFill>
                  <a:srgbClr val="000000"/>
                </a:solidFill>
                <a:latin typeface="Consolas" panose="020B0609020204030204" pitchFamily="49" charset="0"/>
              </a:rPr>
              <a:t>{  </a:t>
            </a:r>
            <a:r>
              <a:rPr lang="en-US" b="1" dirty="0" smtClean="0">
                <a:solidFill>
                  <a:srgbClr val="7F0055"/>
                </a:solidFill>
                <a:latin typeface="Consolas" panose="020B0609020204030204" pitchFamily="49" charset="0"/>
              </a:rPr>
              <a:t>return</a:t>
            </a:r>
            <a:r>
              <a:rPr lang="en-US" b="1" dirty="0" smtClean="0">
                <a:solidFill>
                  <a:srgbClr val="000000"/>
                </a:solidFill>
                <a:latin typeface="Consolas" panose="020B0609020204030204" pitchFamily="49" charset="0"/>
              </a:rPr>
              <a:t> </a:t>
            </a:r>
            <a:r>
              <a:rPr lang="en-US" b="1" dirty="0">
                <a:solidFill>
                  <a:srgbClr val="2A00FF"/>
                </a:solidFill>
                <a:latin typeface="Consolas" panose="020B0609020204030204" pitchFamily="49" charset="0"/>
              </a:rPr>
              <a:t>"pre</a:t>
            </a:r>
            <a:r>
              <a:rPr lang="en-US" b="1" dirty="0" smtClean="0">
                <a:solidFill>
                  <a:srgbClr val="2A00FF"/>
                </a:solidFill>
                <a:latin typeface="Consolas" panose="020B0609020204030204" pitchFamily="49" charset="0"/>
              </a:rPr>
              <a:t>"</a:t>
            </a:r>
            <a:r>
              <a:rPr lang="en-US" b="1" dirty="0" smtClean="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dirty="0">
              <a:latin typeface="Consolas" panose="020B0609020204030204" pitchFamily="49" charset="0"/>
            </a:endParaRPr>
          </a:p>
          <a:p>
            <a:r>
              <a:rPr lang="en-US" dirty="0">
                <a:solidFill>
                  <a:srgbClr val="646464"/>
                </a:solidFill>
                <a:latin typeface="Consolas" panose="020B0609020204030204" pitchFamily="49" charset="0"/>
              </a:rPr>
              <a:t>@Override</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filterOrder</a:t>
            </a:r>
            <a:r>
              <a:rPr lang="en-US" b="1" dirty="0">
                <a:solidFill>
                  <a:srgbClr val="000000"/>
                </a:solidFill>
                <a:latin typeface="Consolas" panose="020B0609020204030204" pitchFamily="49" charset="0"/>
              </a:rPr>
              <a:t>() </a:t>
            </a:r>
            <a:r>
              <a:rPr lang="en-US" b="1" dirty="0" smtClean="0">
                <a:solidFill>
                  <a:srgbClr val="000000"/>
                </a:solidFill>
                <a:latin typeface="Consolas" panose="020B0609020204030204" pitchFamily="49" charset="0"/>
              </a:rPr>
              <a:t>{  </a:t>
            </a:r>
            <a:r>
              <a:rPr lang="en-US" b="1" dirty="0" smtClean="0">
                <a:solidFill>
                  <a:srgbClr val="7F0055"/>
                </a:solidFill>
                <a:latin typeface="Consolas" panose="020B0609020204030204" pitchFamily="49" charset="0"/>
              </a:rPr>
              <a:t>return</a:t>
            </a:r>
            <a:r>
              <a:rPr lang="en-US" b="1" dirty="0" smtClean="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1</a:t>
            </a:r>
            <a:r>
              <a:rPr lang="en-US" b="1" dirty="0" smtClean="0">
                <a:solidFill>
                  <a:srgbClr val="000000"/>
                </a:solidFill>
                <a:latin typeface="Consolas" panose="020B0609020204030204" pitchFamily="49" charset="0"/>
              </a:rPr>
              <a: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201249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5750" y="257175"/>
            <a:ext cx="11620500" cy="6343650"/>
          </a:xfrm>
          <a:prstGeom prst="rect">
            <a:avLst/>
          </a:prstGeom>
        </p:spPr>
      </p:pic>
    </p:spTree>
    <p:extLst>
      <p:ext uri="{BB962C8B-B14F-4D97-AF65-F5344CB8AC3E}">
        <p14:creationId xmlns:p14="http://schemas.microsoft.com/office/powerpoint/2010/main" val="2775882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572" y="1227131"/>
            <a:ext cx="10750731" cy="1754326"/>
          </a:xfrm>
          <a:prstGeom prst="rect">
            <a:avLst/>
          </a:prstGeom>
        </p:spPr>
        <p:txBody>
          <a:bodyPr wrap="square">
            <a:spAutoFit/>
          </a:bodyPr>
          <a:lstStyle/>
          <a:p>
            <a:r>
              <a:rPr lang="en-US" dirty="0"/>
              <a:t>currency-exchange-service_1    | 2020-04-12 10:45:00.778  INFO [currency-exchange-service,</a:t>
            </a:r>
            <a:r>
              <a:rPr lang="en-US" b="1" dirty="0"/>
              <a:t>1ec107bce197cc82,b7984aca2a56ce50</a:t>
            </a:r>
            <a:r>
              <a:rPr lang="en-US" dirty="0"/>
              <a:t>,false] 1 --- [nio-8000-exec-1] </a:t>
            </a:r>
            <a:r>
              <a:rPr lang="en-US" dirty="0" err="1"/>
              <a:t>c.i.m.c.r.CurrencyExchangeController</a:t>
            </a:r>
            <a:r>
              <a:rPr lang="en-US" dirty="0"/>
              <a:t>     : Header 'x-b3-spanid' = b7984aca2a56ce50</a:t>
            </a:r>
          </a:p>
          <a:p>
            <a:r>
              <a:rPr lang="en-US" dirty="0"/>
              <a:t>currency-exchange-service_1    | 2020-04-12 10:45:00.778  INFO [currency-exchange-service,1ec107bce197cc82,b7984aca2a56ce50,false] 1 --- [nio-8000-exec-1] </a:t>
            </a:r>
            <a:r>
              <a:rPr lang="en-US" dirty="0" err="1"/>
              <a:t>c.i.m.c.r.CurrencyExchangeController</a:t>
            </a:r>
            <a:r>
              <a:rPr lang="en-US" dirty="0"/>
              <a:t>     : Header 'x-b3-parentspanid' = 809feba4101dc16d</a:t>
            </a:r>
          </a:p>
        </p:txBody>
      </p:sp>
      <p:sp>
        <p:nvSpPr>
          <p:cNvPr id="3" name="Rectangle 2"/>
          <p:cNvSpPr/>
          <p:nvPr/>
        </p:nvSpPr>
        <p:spPr>
          <a:xfrm>
            <a:off x="840377" y="4166439"/>
            <a:ext cx="8800011" cy="1200329"/>
          </a:xfrm>
          <a:prstGeom prst="rect">
            <a:avLst/>
          </a:prstGeom>
        </p:spPr>
        <p:txBody>
          <a:bodyPr wrap="square">
            <a:spAutoFit/>
          </a:bodyPr>
          <a:lstStyle/>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dependency</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groupId</a:t>
            </a:r>
            <a:r>
              <a:rPr lang="en-US" dirty="0">
                <a:solidFill>
                  <a:srgbClr val="008080"/>
                </a:solidFill>
                <a:latin typeface="Consolas" panose="020B0609020204030204" pitchFamily="49" charset="0"/>
              </a:rPr>
              <a:t>&gt;</a:t>
            </a:r>
            <a:r>
              <a:rPr lang="en-US" dirty="0" err="1">
                <a:solidFill>
                  <a:srgbClr val="000000"/>
                </a:solidFill>
                <a:latin typeface="Consolas" panose="020B0609020204030204" pitchFamily="49" charset="0"/>
              </a:rPr>
              <a:t>org.springframework.cloud</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groupId</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artifactId</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spring-cloud-starter-sleuth</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artifactId</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dependency</a:t>
            </a:r>
            <a:r>
              <a:rPr lang="en-US" dirty="0">
                <a:solidFill>
                  <a:srgbClr val="008080"/>
                </a:solidFill>
                <a:latin typeface="Consolas" panose="020B0609020204030204" pitchFamily="49" charset="0"/>
              </a:rPr>
              <a:t>&gt;</a:t>
            </a:r>
            <a:endParaRPr lang="en-US" dirty="0"/>
          </a:p>
        </p:txBody>
      </p:sp>
      <p:sp>
        <p:nvSpPr>
          <p:cNvPr id="4" name="Rectangle 3"/>
          <p:cNvSpPr/>
          <p:nvPr/>
        </p:nvSpPr>
        <p:spPr>
          <a:xfrm>
            <a:off x="376761" y="3250782"/>
            <a:ext cx="5325176" cy="646331"/>
          </a:xfrm>
          <a:prstGeom prst="rect">
            <a:avLst/>
          </a:prstGeom>
        </p:spPr>
        <p:txBody>
          <a:bodyPr wrap="none">
            <a:spAutoFit/>
          </a:bodyPr>
          <a:lstStyle/>
          <a:p>
            <a:r>
              <a:rPr lang="en-US" b="1" dirty="0" smtClean="0"/>
              <a:t>1ec107bce197cc82  - Unique id of this specific request</a:t>
            </a:r>
          </a:p>
          <a:p>
            <a:endParaRPr lang="en-US" dirty="0"/>
          </a:p>
        </p:txBody>
      </p:sp>
    </p:spTree>
    <p:extLst>
      <p:ext uri="{BB962C8B-B14F-4D97-AF65-F5344CB8AC3E}">
        <p14:creationId xmlns:p14="http://schemas.microsoft.com/office/powerpoint/2010/main" val="792076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7497" y="370174"/>
            <a:ext cx="6096000" cy="4801314"/>
          </a:xfrm>
          <a:prstGeom prst="rect">
            <a:avLst/>
          </a:prstGeom>
        </p:spPr>
        <p:txBody>
          <a:bodyPr>
            <a:spAutoFit/>
          </a:bodyPr>
          <a:lstStyle/>
          <a:p>
            <a:r>
              <a:rPr lang="en-US" dirty="0"/>
              <a:t> </a:t>
            </a:r>
          </a:p>
          <a:p>
            <a:r>
              <a:rPr lang="en-US" b="1" dirty="0" smtClean="0"/>
              <a:t>pom.xml</a:t>
            </a:r>
          </a:p>
          <a:p>
            <a:r>
              <a:rPr lang="en-US" dirty="0" smtClean="0"/>
              <a:t>&lt;</a:t>
            </a:r>
            <a:r>
              <a:rPr lang="en-US" dirty="0"/>
              <a:t>dependency&gt;</a:t>
            </a:r>
          </a:p>
          <a:p>
            <a:r>
              <a:rPr lang="en-US" dirty="0"/>
              <a:t>&lt;</a:t>
            </a:r>
            <a:r>
              <a:rPr lang="en-US" dirty="0" err="1"/>
              <a:t>groupId</a:t>
            </a:r>
            <a:r>
              <a:rPr lang="en-US" dirty="0"/>
              <a:t>&gt;</a:t>
            </a:r>
            <a:r>
              <a:rPr lang="en-US" dirty="0" err="1"/>
              <a:t>org.springframework.cloud</a:t>
            </a:r>
            <a:r>
              <a:rPr lang="en-US" dirty="0"/>
              <a:t>&lt;/</a:t>
            </a:r>
            <a:r>
              <a:rPr lang="en-US" dirty="0" err="1"/>
              <a:t>groupId</a:t>
            </a:r>
            <a:r>
              <a:rPr lang="en-US" dirty="0"/>
              <a:t>&gt;</a:t>
            </a:r>
          </a:p>
          <a:p>
            <a:r>
              <a:rPr lang="en-US" dirty="0"/>
              <a:t>&lt;</a:t>
            </a:r>
            <a:r>
              <a:rPr lang="en-US" dirty="0" err="1"/>
              <a:t>artifactId</a:t>
            </a:r>
            <a:r>
              <a:rPr lang="en-US" dirty="0"/>
              <a:t>&gt;spring-cloud-starter-</a:t>
            </a:r>
            <a:r>
              <a:rPr lang="en-US" dirty="0" err="1"/>
              <a:t>zipkin</a:t>
            </a:r>
            <a:r>
              <a:rPr lang="en-US" dirty="0"/>
              <a:t>&lt;/</a:t>
            </a:r>
            <a:r>
              <a:rPr lang="en-US" dirty="0" err="1"/>
              <a:t>artifactId</a:t>
            </a:r>
            <a:r>
              <a:rPr lang="en-US" dirty="0"/>
              <a:t>&gt;</a:t>
            </a:r>
          </a:p>
          <a:p>
            <a:r>
              <a:rPr lang="en-US" dirty="0"/>
              <a:t>&lt;/dependency&gt;</a:t>
            </a:r>
          </a:p>
          <a:p>
            <a:endParaRPr lang="en-US" dirty="0"/>
          </a:p>
          <a:p>
            <a:r>
              <a:rPr lang="en-US" dirty="0"/>
              <a:t>&lt;dependency&gt;</a:t>
            </a:r>
          </a:p>
          <a:p>
            <a:r>
              <a:rPr lang="en-US" dirty="0"/>
              <a:t>&lt;</a:t>
            </a:r>
            <a:r>
              <a:rPr lang="en-US" dirty="0" err="1"/>
              <a:t>groupId</a:t>
            </a:r>
            <a:r>
              <a:rPr lang="en-US" dirty="0"/>
              <a:t>&gt;</a:t>
            </a:r>
            <a:r>
              <a:rPr lang="en-US" dirty="0" err="1"/>
              <a:t>org.springframework.amqp</a:t>
            </a:r>
            <a:r>
              <a:rPr lang="en-US" dirty="0"/>
              <a:t>&lt;/</a:t>
            </a:r>
            <a:r>
              <a:rPr lang="en-US" dirty="0" err="1"/>
              <a:t>groupId</a:t>
            </a:r>
            <a:r>
              <a:rPr lang="en-US" dirty="0"/>
              <a:t>&gt;</a:t>
            </a:r>
          </a:p>
          <a:p>
            <a:r>
              <a:rPr lang="en-US" dirty="0"/>
              <a:t>&lt;</a:t>
            </a:r>
            <a:r>
              <a:rPr lang="en-US" dirty="0" err="1"/>
              <a:t>artifactId</a:t>
            </a:r>
            <a:r>
              <a:rPr lang="en-US" dirty="0"/>
              <a:t>&gt;spring-rabbit&lt;/</a:t>
            </a:r>
            <a:r>
              <a:rPr lang="en-US" dirty="0" err="1"/>
              <a:t>artifactId</a:t>
            </a:r>
            <a:r>
              <a:rPr lang="en-US" dirty="0"/>
              <a:t>&gt;</a:t>
            </a:r>
          </a:p>
          <a:p>
            <a:r>
              <a:rPr lang="en-US" dirty="0"/>
              <a:t>&lt;/dependency</a:t>
            </a:r>
            <a:r>
              <a:rPr lang="en-US" dirty="0" smtClean="0"/>
              <a:t>&gt;</a:t>
            </a:r>
          </a:p>
          <a:p>
            <a:endParaRPr lang="en-US" dirty="0"/>
          </a:p>
          <a:p>
            <a:r>
              <a:rPr lang="en-US" b="1" dirty="0" err="1" smtClean="0"/>
              <a:t>application.properties</a:t>
            </a:r>
            <a:r>
              <a:rPr lang="en-US" b="1" dirty="0" smtClean="0"/>
              <a:t>      </a:t>
            </a:r>
            <a:r>
              <a:rPr lang="en-US" dirty="0" smtClean="0"/>
              <a:t>//update in </a:t>
            </a:r>
            <a:r>
              <a:rPr lang="en-US" dirty="0" err="1" smtClean="0"/>
              <a:t>Zuul</a:t>
            </a:r>
            <a:r>
              <a:rPr lang="en-US" dirty="0" smtClean="0"/>
              <a:t> service as well</a:t>
            </a:r>
          </a:p>
          <a:p>
            <a:r>
              <a:rPr lang="en-US" dirty="0" err="1" smtClean="0"/>
              <a:t>spring.sleuth.sampler.probability</a:t>
            </a:r>
            <a:r>
              <a:rPr lang="en-US" dirty="0" smtClean="0"/>
              <a:t>=1.0</a:t>
            </a:r>
          </a:p>
          <a:p>
            <a:endParaRPr lang="en-US" dirty="0"/>
          </a:p>
          <a:p>
            <a:r>
              <a:rPr lang="en-US" dirty="0"/>
              <a:t># </a:t>
            </a:r>
            <a:r>
              <a:rPr lang="en-US" dirty="0" err="1"/>
              <a:t>RabbitMQ</a:t>
            </a:r>
            <a:endParaRPr lang="en-US" dirty="0"/>
          </a:p>
          <a:p>
            <a:r>
              <a:rPr lang="en-US" dirty="0" err="1"/>
              <a:t>spring.rabbitmq.host</a:t>
            </a:r>
            <a:r>
              <a:rPr lang="en-US" dirty="0"/>
              <a:t>=</a:t>
            </a:r>
            <a:r>
              <a:rPr lang="en-US" dirty="0" err="1"/>
              <a:t>rabbitmq</a:t>
            </a:r>
            <a:endParaRPr lang="en-US" dirty="0"/>
          </a:p>
        </p:txBody>
      </p:sp>
      <p:sp>
        <p:nvSpPr>
          <p:cNvPr id="3" name="Rectangle 2"/>
          <p:cNvSpPr/>
          <p:nvPr/>
        </p:nvSpPr>
        <p:spPr>
          <a:xfrm>
            <a:off x="487679" y="185508"/>
            <a:ext cx="10890069" cy="369332"/>
          </a:xfrm>
          <a:prstGeom prst="rect">
            <a:avLst/>
          </a:prstGeom>
        </p:spPr>
        <p:txBody>
          <a:bodyPr wrap="square">
            <a:spAutoFit/>
          </a:bodyPr>
          <a:lstStyle/>
          <a:p>
            <a:r>
              <a:rPr lang="en-US" dirty="0" err="1" smtClean="0">
                <a:solidFill>
                  <a:srgbClr val="000000"/>
                </a:solidFill>
                <a:latin typeface="Consolas" panose="020B0609020204030204" pitchFamily="49" charset="0"/>
              </a:rPr>
              <a:t>CurrencyConversionService</a:t>
            </a:r>
            <a:r>
              <a:rPr lang="en-US" dirty="0" smtClean="0">
                <a:solidFill>
                  <a:srgbClr val="000000"/>
                </a:solidFill>
                <a:latin typeface="Consolas" panose="020B0609020204030204" pitchFamily="49" charset="0"/>
              </a:rPr>
              <a:t> , </a:t>
            </a:r>
            <a:r>
              <a:rPr lang="en-US" dirty="0" err="1" smtClean="0">
                <a:solidFill>
                  <a:srgbClr val="000000"/>
                </a:solidFill>
                <a:latin typeface="Consolas" panose="020B0609020204030204" pitchFamily="49" charset="0"/>
              </a:rPr>
              <a:t>CurrencyExchangeService</a:t>
            </a:r>
            <a:r>
              <a:rPr lang="en-US" dirty="0" smtClean="0">
                <a:solidFill>
                  <a:srgbClr val="000000"/>
                </a:solidFill>
                <a:latin typeface="Consolas" panose="020B0609020204030204" pitchFamily="49" charset="0"/>
              </a:rPr>
              <a:t> changes</a:t>
            </a:r>
            <a:endParaRPr lang="en-US" dirty="0">
              <a:solidFill>
                <a:srgbClr val="008080"/>
              </a:solidFill>
              <a:latin typeface="Consolas" panose="020B0609020204030204" pitchFamily="49"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925851831"/>
              </p:ext>
            </p:extLst>
          </p:nvPr>
        </p:nvGraphicFramePr>
        <p:xfrm>
          <a:off x="7476565" y="3997324"/>
          <a:ext cx="3620060" cy="1489075"/>
        </p:xfrm>
        <a:graphic>
          <a:graphicData uri="http://schemas.openxmlformats.org/presentationml/2006/ole">
            <mc:AlternateContent xmlns:mc="http://schemas.openxmlformats.org/markup-compatibility/2006">
              <mc:Choice xmlns:v="urn:schemas-microsoft-com:vml" Requires="v">
                <p:oleObj spid="_x0000_s2051" name="Packager Shell Object" showAsIcon="1" r:id="rId3" imgW="1156320" imgH="437760" progId="Package">
                  <p:embed/>
                </p:oleObj>
              </mc:Choice>
              <mc:Fallback>
                <p:oleObj name="Packager Shell Object" showAsIcon="1" r:id="rId3" imgW="1156320" imgH="437760" progId="Package">
                  <p:embed/>
                  <p:pic>
                    <p:nvPicPr>
                      <p:cNvPr id="0" name=""/>
                      <p:cNvPicPr/>
                      <p:nvPr/>
                    </p:nvPicPr>
                    <p:blipFill>
                      <a:blip r:embed="rId4"/>
                      <a:stretch>
                        <a:fillRect/>
                      </a:stretch>
                    </p:blipFill>
                    <p:spPr>
                      <a:xfrm>
                        <a:off x="7476565" y="3997324"/>
                        <a:ext cx="3620060" cy="1489075"/>
                      </a:xfrm>
                      <a:prstGeom prst="rect">
                        <a:avLst/>
                      </a:prstGeom>
                    </p:spPr>
                  </p:pic>
                </p:oleObj>
              </mc:Fallback>
            </mc:AlternateContent>
          </a:graphicData>
        </a:graphic>
      </p:graphicFrame>
    </p:spTree>
    <p:extLst>
      <p:ext uri="{BB962C8B-B14F-4D97-AF65-F5344CB8AC3E}">
        <p14:creationId xmlns:p14="http://schemas.microsoft.com/office/powerpoint/2010/main" val="3654218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0500" y="447675"/>
            <a:ext cx="12573000" cy="5962650"/>
          </a:xfrm>
          <a:prstGeom prst="rect">
            <a:avLst/>
          </a:prstGeom>
        </p:spPr>
      </p:pic>
    </p:spTree>
    <p:extLst>
      <p:ext uri="{BB962C8B-B14F-4D97-AF65-F5344CB8AC3E}">
        <p14:creationId xmlns:p14="http://schemas.microsoft.com/office/powerpoint/2010/main" val="33470468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80988" y="1085850"/>
            <a:ext cx="12753975" cy="4686300"/>
          </a:xfrm>
          <a:prstGeom prst="rect">
            <a:avLst/>
          </a:prstGeom>
        </p:spPr>
      </p:pic>
    </p:spTree>
    <p:extLst>
      <p:ext uri="{BB962C8B-B14F-4D97-AF65-F5344CB8AC3E}">
        <p14:creationId xmlns:p14="http://schemas.microsoft.com/office/powerpoint/2010/main" val="1399991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Docker </a:t>
            </a:r>
            <a:r>
              <a:rPr lang="en-US" b="1" dirty="0" smtClean="0"/>
              <a:t>Main Components</a:t>
            </a:r>
            <a:endParaRPr lang="en-US" b="1" dirty="0"/>
          </a:p>
        </p:txBody>
      </p:sp>
      <p:sp>
        <p:nvSpPr>
          <p:cNvPr id="3" name="Content Placeholder 2"/>
          <p:cNvSpPr>
            <a:spLocks noGrp="1"/>
          </p:cNvSpPr>
          <p:nvPr>
            <p:ph idx="1"/>
          </p:nvPr>
        </p:nvSpPr>
        <p:spPr/>
        <p:txBody>
          <a:bodyPr>
            <a:normAutofit fontScale="85000" lnSpcReduction="20000"/>
          </a:bodyPr>
          <a:lstStyle/>
          <a:p>
            <a:r>
              <a:rPr lang="en-US" b="1" dirty="0"/>
              <a:t>Docker </a:t>
            </a:r>
            <a:r>
              <a:rPr lang="en-US" b="1" dirty="0" smtClean="0"/>
              <a:t>Engine</a:t>
            </a:r>
          </a:p>
          <a:p>
            <a:pPr lvl="1"/>
            <a:r>
              <a:rPr lang="en-US" dirty="0"/>
              <a:t>The Docker daemon</a:t>
            </a:r>
          </a:p>
          <a:p>
            <a:pPr lvl="1"/>
            <a:r>
              <a:rPr lang="en-US" dirty="0"/>
              <a:t>The Docker client</a:t>
            </a:r>
          </a:p>
          <a:p>
            <a:pPr lvl="1"/>
            <a:endParaRPr lang="en-US" b="1" dirty="0"/>
          </a:p>
          <a:p>
            <a:r>
              <a:rPr lang="en-US" b="1" dirty="0" err="1" smtClean="0"/>
              <a:t>docker</a:t>
            </a:r>
            <a:r>
              <a:rPr lang="en-US" b="1" dirty="0" smtClean="0"/>
              <a:t> info</a:t>
            </a:r>
          </a:p>
          <a:p>
            <a:r>
              <a:rPr lang="en-US" b="1" dirty="0" smtClean="0"/>
              <a:t>Docker </a:t>
            </a:r>
            <a:r>
              <a:rPr lang="en-US" b="1" dirty="0"/>
              <a:t>Hub </a:t>
            </a:r>
            <a:endParaRPr lang="en-US" b="1" dirty="0" smtClean="0"/>
          </a:p>
          <a:p>
            <a:pPr lvl="1"/>
            <a:r>
              <a:rPr lang="en-US" dirty="0"/>
              <a:t> </a:t>
            </a:r>
            <a:r>
              <a:rPr lang="en-US" u="sng" dirty="0">
                <a:hlinkClick r:id="rId3"/>
              </a:rPr>
              <a:t>https://www.docker.com/community-edition#/add_ons</a:t>
            </a:r>
            <a:endParaRPr lang="en-US" dirty="0" smtClean="0"/>
          </a:p>
          <a:p>
            <a:pPr lvl="1"/>
            <a:r>
              <a:rPr lang="en-US" dirty="0" err="1"/>
              <a:t>docker</a:t>
            </a:r>
            <a:r>
              <a:rPr lang="en-US" dirty="0"/>
              <a:t> run -p 8080:8080 </a:t>
            </a:r>
            <a:r>
              <a:rPr lang="en-US" dirty="0" smtClean="0"/>
              <a:t>Jenkins</a:t>
            </a:r>
          </a:p>
          <a:p>
            <a:pPr lvl="1"/>
            <a:endParaRPr lang="en-US" dirty="0"/>
          </a:p>
          <a:p>
            <a:r>
              <a:rPr lang="en-US" b="1" dirty="0" smtClean="0"/>
              <a:t>Docker </a:t>
            </a:r>
            <a:r>
              <a:rPr lang="en-US" b="1" dirty="0"/>
              <a:t>objects</a:t>
            </a:r>
          </a:p>
          <a:p>
            <a:pPr lvl="1"/>
            <a:r>
              <a:rPr lang="en-US" cap="all" dirty="0" smtClean="0"/>
              <a:t>IMAGES</a:t>
            </a:r>
          </a:p>
          <a:p>
            <a:pPr lvl="2"/>
            <a:endParaRPr lang="en-US" cap="all" dirty="0"/>
          </a:p>
          <a:p>
            <a:pPr lvl="1"/>
            <a:r>
              <a:rPr lang="en-US" cap="all" dirty="0" err="1" smtClean="0"/>
              <a:t>CONTAIners</a:t>
            </a:r>
            <a:endParaRPr lang="en-US" cap="all" dirty="0"/>
          </a:p>
        </p:txBody>
      </p:sp>
    </p:spTree>
    <p:extLst>
      <p:ext uri="{BB962C8B-B14F-4D97-AF65-F5344CB8AC3E}">
        <p14:creationId xmlns:p14="http://schemas.microsoft.com/office/powerpoint/2010/main" val="1452324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703" y="653143"/>
            <a:ext cx="10946674" cy="4247317"/>
          </a:xfrm>
          <a:prstGeom prst="rect">
            <a:avLst/>
          </a:prstGeom>
          <a:noFill/>
        </p:spPr>
        <p:txBody>
          <a:bodyPr wrap="square" rtlCol="0">
            <a:spAutoFit/>
          </a:bodyPr>
          <a:lstStyle/>
          <a:p>
            <a:r>
              <a:rPr lang="en-US" dirty="0" err="1" smtClean="0"/>
              <a:t>docker</a:t>
            </a:r>
            <a:r>
              <a:rPr lang="en-US" dirty="0" smtClean="0"/>
              <a:t> version	</a:t>
            </a:r>
            <a:r>
              <a:rPr lang="en-US" dirty="0" smtClean="0">
                <a:sym typeface="Wingdings" panose="05000000000000000000" pitchFamily="2" charset="2"/>
              </a:rPr>
              <a:t></a:t>
            </a:r>
            <a:r>
              <a:rPr lang="en-US" dirty="0" smtClean="0"/>
              <a:t> To </a:t>
            </a:r>
            <a:r>
              <a:rPr lang="en-US" dirty="0"/>
              <a:t>see the version of Docker </a:t>
            </a:r>
            <a:r>
              <a:rPr lang="en-US" dirty="0" smtClean="0"/>
              <a:t>running</a:t>
            </a:r>
          </a:p>
          <a:p>
            <a:r>
              <a:rPr lang="en-US" dirty="0" err="1" smtClean="0"/>
              <a:t>docker</a:t>
            </a:r>
            <a:r>
              <a:rPr lang="en-US" dirty="0" smtClean="0"/>
              <a:t> info	</a:t>
            </a:r>
            <a:r>
              <a:rPr lang="en-US" dirty="0" smtClean="0">
                <a:sym typeface="Wingdings" panose="05000000000000000000" pitchFamily="2" charset="2"/>
              </a:rPr>
              <a:t></a:t>
            </a:r>
            <a:r>
              <a:rPr lang="en-US" dirty="0" smtClean="0"/>
              <a:t> Detailed </a:t>
            </a:r>
            <a:r>
              <a:rPr lang="en-US" dirty="0"/>
              <a:t>information on the Docker service </a:t>
            </a:r>
            <a:r>
              <a:rPr lang="en-US" dirty="0" smtClean="0"/>
              <a:t>installed</a:t>
            </a:r>
          </a:p>
          <a:p>
            <a:pPr marL="3028950" lvl="6" indent="-285750">
              <a:buFont typeface="Arial" panose="020B0604020202020204" pitchFamily="34" charset="0"/>
              <a:buChar char="•"/>
            </a:pPr>
            <a:r>
              <a:rPr lang="en-US" dirty="0" smtClean="0"/>
              <a:t>Number </a:t>
            </a:r>
            <a:r>
              <a:rPr lang="en-US" dirty="0"/>
              <a:t>of containers</a:t>
            </a:r>
          </a:p>
          <a:p>
            <a:pPr marL="3028950" lvl="6" indent="-285750">
              <a:buFont typeface="Arial" panose="020B0604020202020204" pitchFamily="34" charset="0"/>
              <a:buChar char="•"/>
            </a:pPr>
            <a:r>
              <a:rPr lang="en-US" dirty="0"/>
              <a:t>Number of images</a:t>
            </a:r>
          </a:p>
          <a:p>
            <a:pPr marL="3028950" lvl="6" indent="-285750">
              <a:buFont typeface="Arial" panose="020B0604020202020204" pitchFamily="34" charset="0"/>
              <a:buChar char="•"/>
            </a:pPr>
            <a:r>
              <a:rPr lang="en-US" dirty="0"/>
              <a:t>The storage driver used by Docker</a:t>
            </a:r>
          </a:p>
          <a:p>
            <a:pPr marL="3028950" lvl="6" indent="-285750">
              <a:buFont typeface="Arial" panose="020B0604020202020204" pitchFamily="34" charset="0"/>
              <a:buChar char="•"/>
            </a:pPr>
            <a:r>
              <a:rPr lang="en-US" dirty="0"/>
              <a:t>The root directory used by Docker</a:t>
            </a:r>
          </a:p>
          <a:p>
            <a:pPr marL="3028950" lvl="6" indent="-285750">
              <a:buFont typeface="Arial" panose="020B0604020202020204" pitchFamily="34" charset="0"/>
              <a:buChar char="•"/>
            </a:pPr>
            <a:r>
              <a:rPr lang="en-US" dirty="0"/>
              <a:t>The execution driver used by </a:t>
            </a:r>
            <a:r>
              <a:rPr lang="en-US" dirty="0" smtClean="0"/>
              <a:t>Docker</a:t>
            </a:r>
            <a:endParaRPr lang="en-US" dirty="0"/>
          </a:p>
          <a:p>
            <a:endParaRPr lang="en-US" dirty="0" smtClean="0"/>
          </a:p>
          <a:p>
            <a:r>
              <a:rPr lang="en-US" dirty="0" err="1" smtClean="0"/>
              <a:t>docker</a:t>
            </a:r>
            <a:r>
              <a:rPr lang="en-US" dirty="0" smtClean="0"/>
              <a:t> run hello-world   </a:t>
            </a:r>
            <a:r>
              <a:rPr lang="en-US" dirty="0" smtClean="0">
                <a:sym typeface="Wingdings" panose="05000000000000000000" pitchFamily="2" charset="2"/>
              </a:rPr>
              <a:t> download the hello-world image, if not present and run it as container</a:t>
            </a:r>
            <a:endParaRPr lang="en-US" dirty="0" smtClean="0"/>
          </a:p>
          <a:p>
            <a:r>
              <a:rPr lang="en-US" dirty="0" err="1" smtClean="0"/>
              <a:t>docker</a:t>
            </a:r>
            <a:r>
              <a:rPr lang="en-US" dirty="0" smtClean="0"/>
              <a:t> run -it </a:t>
            </a:r>
            <a:r>
              <a:rPr lang="en-US" dirty="0" err="1" smtClean="0"/>
              <a:t>ubuntu</a:t>
            </a:r>
            <a:r>
              <a:rPr lang="en-US" dirty="0" smtClean="0"/>
              <a:t> bash  </a:t>
            </a:r>
            <a:r>
              <a:rPr lang="en-US" dirty="0" smtClean="0">
                <a:sym typeface="Wingdings" panose="05000000000000000000" pitchFamily="2" charset="2"/>
              </a:rPr>
              <a:t> run the </a:t>
            </a:r>
            <a:r>
              <a:rPr lang="en-US" dirty="0" err="1" smtClean="0">
                <a:sym typeface="Wingdings" panose="05000000000000000000" pitchFamily="2" charset="2"/>
              </a:rPr>
              <a:t>ubuntu</a:t>
            </a:r>
            <a:r>
              <a:rPr lang="en-US" dirty="0" smtClean="0">
                <a:sym typeface="Wingdings" panose="05000000000000000000" pitchFamily="2" charset="2"/>
              </a:rPr>
              <a:t> </a:t>
            </a:r>
            <a:r>
              <a:rPr lang="en-US" dirty="0" err="1" smtClean="0">
                <a:sym typeface="Wingdings" panose="05000000000000000000" pitchFamily="2" charset="2"/>
              </a:rPr>
              <a:t>os</a:t>
            </a:r>
            <a:r>
              <a:rPr lang="en-US" dirty="0" smtClean="0">
                <a:sym typeface="Wingdings" panose="05000000000000000000" pitchFamily="2" charset="2"/>
              </a:rPr>
              <a:t> in windows</a:t>
            </a:r>
          </a:p>
          <a:p>
            <a:r>
              <a:rPr lang="en-US" dirty="0">
                <a:sym typeface="Wingdings" panose="05000000000000000000" pitchFamily="2" charset="2"/>
              </a:rPr>
              <a:t> </a:t>
            </a:r>
            <a:r>
              <a:rPr lang="en-US" dirty="0" smtClean="0">
                <a:sym typeface="Wingdings" panose="05000000000000000000" pitchFamily="2" charset="2"/>
              </a:rPr>
              <a:t>                                       exit  - will stop the </a:t>
            </a:r>
            <a:r>
              <a:rPr lang="en-US" dirty="0" err="1" smtClean="0">
                <a:sym typeface="Wingdings" panose="05000000000000000000" pitchFamily="2" charset="2"/>
              </a:rPr>
              <a:t>ubuntu</a:t>
            </a:r>
            <a:r>
              <a:rPr lang="en-US" dirty="0" smtClean="0">
                <a:sym typeface="Wingdings" panose="05000000000000000000" pitchFamily="2" charset="2"/>
              </a:rPr>
              <a:t> </a:t>
            </a:r>
            <a:r>
              <a:rPr lang="en-US" dirty="0" err="1" smtClean="0">
                <a:sym typeface="Wingdings" panose="05000000000000000000" pitchFamily="2" charset="2"/>
              </a:rPr>
              <a:t>os</a:t>
            </a:r>
            <a:r>
              <a:rPr lang="en-US" dirty="0" smtClean="0">
                <a:sym typeface="Wingdings" panose="05000000000000000000" pitchFamily="2" charset="2"/>
              </a:rPr>
              <a:t> and exit</a:t>
            </a:r>
          </a:p>
          <a:p>
            <a:r>
              <a:rPr lang="en-US" dirty="0">
                <a:sym typeface="Wingdings" panose="05000000000000000000" pitchFamily="2" charset="2"/>
              </a:rPr>
              <a:t> </a:t>
            </a:r>
            <a:r>
              <a:rPr lang="en-US" dirty="0" smtClean="0">
                <a:sym typeface="Wingdings" panose="05000000000000000000" pitchFamily="2" charset="2"/>
              </a:rPr>
              <a:t>                                        exec  command - </a:t>
            </a:r>
            <a:r>
              <a:rPr lang="en-US" dirty="0" smtClean="0"/>
              <a:t>connect </a:t>
            </a:r>
            <a:r>
              <a:rPr lang="en-US" dirty="0"/>
              <a:t>to a </a:t>
            </a:r>
            <a:r>
              <a:rPr lang="en-US" dirty="0" smtClean="0"/>
              <a:t>container that </a:t>
            </a:r>
            <a:r>
              <a:rPr lang="en-US" dirty="0"/>
              <a:t>is already </a:t>
            </a:r>
            <a:r>
              <a:rPr lang="en-US" dirty="0" smtClean="0"/>
              <a:t>running</a:t>
            </a:r>
          </a:p>
          <a:p>
            <a:r>
              <a:rPr lang="en-US" b="1" dirty="0" smtClean="0"/>
              <a:t>                                             </a:t>
            </a:r>
            <a:r>
              <a:rPr lang="en-US" b="1" dirty="0" err="1" smtClean="0"/>
              <a:t>docker</a:t>
            </a:r>
            <a:r>
              <a:rPr lang="en-US" dirty="0"/>
              <a:t> exec -it &lt;</a:t>
            </a:r>
            <a:r>
              <a:rPr lang="en-US" b="1" dirty="0"/>
              <a:t>container</a:t>
            </a:r>
            <a:r>
              <a:rPr lang="en-US" dirty="0"/>
              <a:t> name&gt; /bin/bash</a:t>
            </a:r>
            <a:endParaRPr lang="en-US" dirty="0" smtClean="0"/>
          </a:p>
          <a:p>
            <a:r>
              <a:rPr lang="en-US" dirty="0"/>
              <a:t> </a:t>
            </a:r>
            <a:r>
              <a:rPr lang="en-US" dirty="0" smtClean="0"/>
              <a:t>           </a:t>
            </a:r>
          </a:p>
          <a:p>
            <a:endParaRPr lang="en-US" dirty="0"/>
          </a:p>
        </p:txBody>
      </p:sp>
    </p:spTree>
    <p:extLst>
      <p:ext uri="{BB962C8B-B14F-4D97-AF65-F5344CB8AC3E}">
        <p14:creationId xmlns:p14="http://schemas.microsoft.com/office/powerpoint/2010/main" val="318487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2;p19"/>
          <p:cNvSpPr txBox="1">
            <a:spLocks noGrp="1"/>
          </p:cNvSpPr>
          <p:nvPr/>
        </p:nvSpPr>
        <p:spPr>
          <a:xfrm>
            <a:off x="1847528" y="260648"/>
            <a:ext cx="7772400" cy="65050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Clr>
                <a:schemeClr val="dk1"/>
              </a:buClr>
              <a:buSzPts val="3959"/>
              <a:buFont typeface="Calibri"/>
              <a:buNone/>
            </a:pPr>
            <a:r>
              <a:rPr lang="en-US" sz="3959" b="0" i="0" u="none" strike="noStrike" cap="none">
                <a:solidFill>
                  <a:schemeClr val="dk1"/>
                </a:solidFill>
                <a:latin typeface="Calibri"/>
                <a:ea typeface="Calibri"/>
                <a:cs typeface="Calibri"/>
                <a:sym typeface="Calibri"/>
              </a:rPr>
              <a:t>Docker – Registry &amp; Repository</a:t>
            </a:r>
            <a:endParaRPr sz="3959" b="0" i="0" u="none" strike="noStrike" cap="none">
              <a:solidFill>
                <a:schemeClr val="dk1"/>
              </a:solidFill>
              <a:latin typeface="Calibri"/>
              <a:ea typeface="Calibri"/>
              <a:cs typeface="Calibri"/>
              <a:sym typeface="Calibri"/>
            </a:endParaRPr>
          </a:p>
        </p:txBody>
      </p:sp>
      <p:sp>
        <p:nvSpPr>
          <p:cNvPr id="5" name="Google Shape;123;p19"/>
          <p:cNvSpPr txBox="1">
            <a:spLocks noGrp="1"/>
          </p:cNvSpPr>
          <p:nvPr/>
        </p:nvSpPr>
        <p:spPr>
          <a:xfrm>
            <a:off x="1847528" y="908720"/>
            <a:ext cx="8496944" cy="56886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marR="0" lvl="0" indent="0" algn="l" rtl="0">
              <a:spcBef>
                <a:spcPts val="0"/>
              </a:spcBef>
              <a:spcAft>
                <a:spcPts val="0"/>
              </a:spcAft>
              <a:buClr>
                <a:srgbClr val="888888"/>
              </a:buClr>
              <a:buSzPts val="2400"/>
              <a:buFont typeface="Arial"/>
              <a:buNone/>
            </a:pPr>
            <a:r>
              <a:rPr lang="en-US" sz="2400" b="0" i="0" u="none" strike="noStrike" cap="none">
                <a:solidFill>
                  <a:srgbClr val="888888"/>
                </a:solidFill>
                <a:latin typeface="Calibri"/>
                <a:ea typeface="Calibri"/>
                <a:cs typeface="Calibri"/>
                <a:sym typeface="Calibri"/>
              </a:rPr>
              <a:t>A repository is a </a:t>
            </a:r>
            <a:r>
              <a:rPr lang="en-US" sz="2400" b="0" i="1" u="none" strike="noStrike" cap="none">
                <a:solidFill>
                  <a:srgbClr val="888888"/>
                </a:solidFill>
                <a:latin typeface="Calibri"/>
                <a:ea typeface="Calibri"/>
                <a:cs typeface="Calibri"/>
                <a:sym typeface="Calibri"/>
              </a:rPr>
              <a:t>hosted</a:t>
            </a:r>
            <a:r>
              <a:rPr lang="en-US" sz="2400" b="0" i="0" u="none" strike="noStrike" cap="none">
                <a:solidFill>
                  <a:srgbClr val="888888"/>
                </a:solidFill>
                <a:latin typeface="Calibri"/>
                <a:ea typeface="Calibri"/>
                <a:cs typeface="Calibri"/>
                <a:sym typeface="Calibri"/>
              </a:rPr>
              <a:t> collection of tagged images that together create the file system for a container.</a:t>
            </a:r>
            <a:endParaRPr/>
          </a:p>
          <a:p>
            <a:pPr marL="0" marR="0" lvl="0" indent="0" algn="l" rtl="0">
              <a:spcBef>
                <a:spcPts val="480"/>
              </a:spcBef>
              <a:spcAft>
                <a:spcPts val="0"/>
              </a:spcAft>
              <a:buClr>
                <a:srgbClr val="888888"/>
              </a:buClr>
              <a:buSzPts val="2400"/>
              <a:buFont typeface="Arial"/>
              <a:buNone/>
            </a:pPr>
            <a:r>
              <a:rPr lang="en-US" sz="2400" b="0" i="0" u="none" strike="noStrike" cap="none">
                <a:solidFill>
                  <a:srgbClr val="888888"/>
                </a:solidFill>
                <a:latin typeface="Calibri"/>
                <a:ea typeface="Calibri"/>
                <a:cs typeface="Calibri"/>
                <a:sym typeface="Calibri"/>
              </a:rPr>
              <a:t>A registry is a </a:t>
            </a:r>
            <a:r>
              <a:rPr lang="en-US" sz="2400" b="0" i="1" u="none" strike="noStrike" cap="none">
                <a:solidFill>
                  <a:srgbClr val="888888"/>
                </a:solidFill>
                <a:latin typeface="Calibri"/>
                <a:ea typeface="Calibri"/>
                <a:cs typeface="Calibri"/>
                <a:sym typeface="Calibri"/>
              </a:rPr>
              <a:t>host</a:t>
            </a:r>
            <a:r>
              <a:rPr lang="en-US" sz="2400" b="0" i="0" u="none" strike="noStrike" cap="none">
                <a:solidFill>
                  <a:srgbClr val="888888"/>
                </a:solidFill>
                <a:latin typeface="Calibri"/>
                <a:ea typeface="Calibri"/>
                <a:cs typeface="Calibri"/>
                <a:sym typeface="Calibri"/>
              </a:rPr>
              <a:t> -- a server that stores repositories and provides an HTTP API for </a:t>
            </a:r>
            <a:r>
              <a:rPr lang="en-US" sz="2400" b="0" i="0" u="sng" strike="noStrike" cap="none">
                <a:solidFill>
                  <a:schemeClr val="hlink"/>
                </a:solidFill>
                <a:latin typeface="Calibri"/>
                <a:ea typeface="Calibri"/>
                <a:cs typeface="Calibri"/>
                <a:sym typeface="Calibri"/>
                <a:hlinkClick r:id="rId3"/>
              </a:rPr>
              <a:t>managing the uploading and downloading of repositories</a:t>
            </a:r>
            <a:r>
              <a:rPr lang="en-US" sz="2400" b="0" i="0" u="none" strike="noStrike" cap="none">
                <a:solidFill>
                  <a:srgbClr val="888888"/>
                </a:solidFill>
                <a:latin typeface="Calibri"/>
                <a:ea typeface="Calibri"/>
                <a:cs typeface="Calibri"/>
                <a:sym typeface="Calibri"/>
              </a:rPr>
              <a:t>.</a:t>
            </a:r>
            <a:endParaRPr/>
          </a:p>
          <a:p>
            <a:pPr marL="0" marR="0" lvl="0" indent="0" algn="l" rtl="0">
              <a:spcBef>
                <a:spcPts val="480"/>
              </a:spcBef>
              <a:spcAft>
                <a:spcPts val="0"/>
              </a:spcAft>
              <a:buClr>
                <a:srgbClr val="888888"/>
              </a:buClr>
              <a:buSzPts val="2400"/>
              <a:buFont typeface="Arial"/>
              <a:buNone/>
            </a:pPr>
            <a:r>
              <a:rPr lang="en-US" sz="2400" b="0" i="0" u="none" strike="noStrike" cap="none">
                <a:solidFill>
                  <a:srgbClr val="888888"/>
                </a:solidFill>
                <a:latin typeface="Calibri"/>
                <a:ea typeface="Calibri"/>
                <a:cs typeface="Calibri"/>
                <a:sym typeface="Calibri"/>
              </a:rPr>
              <a:t>Docker.com hosts its own </a:t>
            </a:r>
            <a:r>
              <a:rPr lang="en-US" sz="2400" b="0" i="0" u="sng" strike="noStrike" cap="none">
                <a:solidFill>
                  <a:schemeClr val="hlink"/>
                </a:solidFill>
                <a:latin typeface="Calibri"/>
                <a:ea typeface="Calibri"/>
                <a:cs typeface="Calibri"/>
                <a:sym typeface="Calibri"/>
                <a:hlinkClick r:id="rId4"/>
              </a:rPr>
              <a:t>index</a:t>
            </a:r>
            <a:r>
              <a:rPr lang="en-US" sz="2400" b="0" i="0" u="none" strike="noStrike" cap="none">
                <a:solidFill>
                  <a:srgbClr val="888888"/>
                </a:solidFill>
                <a:latin typeface="Calibri"/>
                <a:ea typeface="Calibri"/>
                <a:cs typeface="Calibri"/>
                <a:sym typeface="Calibri"/>
              </a:rPr>
              <a:t> to a central registry which contains a large number of repositories. Having said that, the central docker registry </a:t>
            </a:r>
            <a:r>
              <a:rPr lang="en-US" sz="2400" b="0" i="0" u="sng" strike="noStrike" cap="none">
                <a:solidFill>
                  <a:schemeClr val="hlink"/>
                </a:solidFill>
                <a:latin typeface="Calibri"/>
                <a:ea typeface="Calibri"/>
                <a:cs typeface="Calibri"/>
                <a:sym typeface="Calibri"/>
                <a:hlinkClick r:id="rId5"/>
              </a:rPr>
              <a:t>does not do a good job of verifying images</a:t>
            </a:r>
            <a:r>
              <a:rPr lang="en-US" sz="2400" b="0" i="0" u="none" strike="noStrike" cap="none">
                <a:solidFill>
                  <a:srgbClr val="888888"/>
                </a:solidFill>
                <a:latin typeface="Calibri"/>
                <a:ea typeface="Calibri"/>
                <a:cs typeface="Calibri"/>
                <a:sym typeface="Calibri"/>
              </a:rPr>
              <a:t> and should be avoided if you're worried about security.</a:t>
            </a:r>
            <a:endParaRPr/>
          </a:p>
          <a:p>
            <a:pPr marL="0" marR="0" lvl="0" indent="0" algn="l" rtl="0">
              <a:spcBef>
                <a:spcPts val="480"/>
              </a:spcBef>
              <a:spcAft>
                <a:spcPts val="0"/>
              </a:spcAft>
              <a:buClr>
                <a:srgbClr val="888888"/>
              </a:buClr>
              <a:buSzPts val="2400"/>
              <a:buFont typeface="Arial"/>
              <a:buNone/>
            </a:pPr>
            <a:r>
              <a:rPr lang="en-US" sz="2400" b="0" i="0" u="sng" strike="noStrike" cap="none">
                <a:solidFill>
                  <a:schemeClr val="hlink"/>
                </a:solidFill>
                <a:latin typeface="Calibri"/>
                <a:ea typeface="Calibri"/>
                <a:cs typeface="Calibri"/>
                <a:sym typeface="Calibri"/>
                <a:hlinkClick r:id="rId6"/>
              </a:rPr>
              <a:t>docker login</a:t>
            </a:r>
            <a:r>
              <a:rPr lang="en-US" sz="2400" b="0" i="0" u="none" strike="noStrike" cap="none">
                <a:solidFill>
                  <a:srgbClr val="888888"/>
                </a:solidFill>
                <a:latin typeface="Calibri"/>
                <a:ea typeface="Calibri"/>
                <a:cs typeface="Calibri"/>
                <a:sym typeface="Calibri"/>
              </a:rPr>
              <a:t> to login to a registry.</a:t>
            </a:r>
            <a:endParaRPr/>
          </a:p>
          <a:p>
            <a:pPr marL="0" marR="0" lvl="0" indent="0" algn="l" rtl="0">
              <a:spcBef>
                <a:spcPts val="480"/>
              </a:spcBef>
              <a:spcAft>
                <a:spcPts val="0"/>
              </a:spcAft>
              <a:buClr>
                <a:srgbClr val="888888"/>
              </a:buClr>
              <a:buSzPts val="2400"/>
              <a:buFont typeface="Arial"/>
              <a:buNone/>
            </a:pPr>
            <a:r>
              <a:rPr lang="en-US" sz="2400" b="0" i="0" u="sng" strike="noStrike" cap="none">
                <a:solidFill>
                  <a:schemeClr val="hlink"/>
                </a:solidFill>
                <a:latin typeface="Calibri"/>
                <a:ea typeface="Calibri"/>
                <a:cs typeface="Calibri"/>
                <a:sym typeface="Calibri"/>
                <a:hlinkClick r:id="rId7"/>
              </a:rPr>
              <a:t>docker logout</a:t>
            </a:r>
            <a:r>
              <a:rPr lang="en-US" sz="2400" b="0" i="0" u="none" strike="noStrike" cap="none">
                <a:solidFill>
                  <a:srgbClr val="888888"/>
                </a:solidFill>
                <a:latin typeface="Calibri"/>
                <a:ea typeface="Calibri"/>
                <a:cs typeface="Calibri"/>
                <a:sym typeface="Calibri"/>
              </a:rPr>
              <a:t> to logout from a registry.</a:t>
            </a:r>
            <a:endParaRPr/>
          </a:p>
          <a:p>
            <a:pPr marL="0" marR="0" lvl="0" indent="0" algn="l" rtl="0">
              <a:spcBef>
                <a:spcPts val="480"/>
              </a:spcBef>
              <a:spcAft>
                <a:spcPts val="0"/>
              </a:spcAft>
              <a:buClr>
                <a:srgbClr val="888888"/>
              </a:buClr>
              <a:buSzPts val="2400"/>
              <a:buFont typeface="Arial"/>
              <a:buNone/>
            </a:pPr>
            <a:r>
              <a:rPr lang="en-US" sz="2400" b="0" i="0" u="sng" strike="noStrike" cap="none">
                <a:solidFill>
                  <a:schemeClr val="hlink"/>
                </a:solidFill>
                <a:latin typeface="Calibri"/>
                <a:ea typeface="Calibri"/>
                <a:cs typeface="Calibri"/>
                <a:sym typeface="Calibri"/>
                <a:hlinkClick r:id="rId8"/>
              </a:rPr>
              <a:t>docker search</a:t>
            </a:r>
            <a:r>
              <a:rPr lang="en-US" sz="2400" b="0" i="0" u="none" strike="noStrike" cap="none">
                <a:solidFill>
                  <a:srgbClr val="888888"/>
                </a:solidFill>
                <a:latin typeface="Calibri"/>
                <a:ea typeface="Calibri"/>
                <a:cs typeface="Calibri"/>
                <a:sym typeface="Calibri"/>
              </a:rPr>
              <a:t> searches registry for image.</a:t>
            </a:r>
            <a:endParaRPr/>
          </a:p>
          <a:p>
            <a:pPr marL="0" marR="0" lvl="0" indent="0" algn="l" rtl="0">
              <a:spcBef>
                <a:spcPts val="480"/>
              </a:spcBef>
              <a:spcAft>
                <a:spcPts val="0"/>
              </a:spcAft>
              <a:buClr>
                <a:srgbClr val="888888"/>
              </a:buClr>
              <a:buSzPts val="2400"/>
              <a:buFont typeface="Arial"/>
              <a:buNone/>
            </a:pPr>
            <a:r>
              <a:rPr lang="en-US" sz="2400" b="0" i="0" u="sng" strike="noStrike" cap="none">
                <a:solidFill>
                  <a:schemeClr val="hlink"/>
                </a:solidFill>
                <a:latin typeface="Calibri"/>
                <a:ea typeface="Calibri"/>
                <a:cs typeface="Calibri"/>
                <a:sym typeface="Calibri"/>
                <a:hlinkClick r:id="rId9"/>
              </a:rPr>
              <a:t>docker pull</a:t>
            </a:r>
            <a:r>
              <a:rPr lang="en-US" sz="2400" b="0" i="0" u="none" strike="noStrike" cap="none">
                <a:solidFill>
                  <a:srgbClr val="888888"/>
                </a:solidFill>
                <a:latin typeface="Calibri"/>
                <a:ea typeface="Calibri"/>
                <a:cs typeface="Calibri"/>
                <a:sym typeface="Calibri"/>
              </a:rPr>
              <a:t> pulls an image from registry to local machine.</a:t>
            </a:r>
            <a:endParaRPr/>
          </a:p>
          <a:p>
            <a:pPr marL="0" marR="0" lvl="0" indent="0" algn="l" rtl="0">
              <a:spcBef>
                <a:spcPts val="480"/>
              </a:spcBef>
              <a:spcAft>
                <a:spcPts val="0"/>
              </a:spcAft>
              <a:buClr>
                <a:srgbClr val="888888"/>
              </a:buClr>
              <a:buSzPts val="2400"/>
              <a:buFont typeface="Arial"/>
              <a:buNone/>
            </a:pPr>
            <a:r>
              <a:rPr lang="en-US" sz="2400" b="0" i="0" u="sng" strike="noStrike" cap="none">
                <a:solidFill>
                  <a:schemeClr val="hlink"/>
                </a:solidFill>
                <a:latin typeface="Calibri"/>
                <a:ea typeface="Calibri"/>
                <a:cs typeface="Calibri"/>
                <a:sym typeface="Calibri"/>
                <a:hlinkClick r:id="rId10"/>
              </a:rPr>
              <a:t>docker push</a:t>
            </a:r>
            <a:r>
              <a:rPr lang="en-US" sz="2400" b="0" i="0" u="none" strike="noStrike" cap="none">
                <a:solidFill>
                  <a:srgbClr val="888888"/>
                </a:solidFill>
                <a:latin typeface="Calibri"/>
                <a:ea typeface="Calibri"/>
                <a:cs typeface="Calibri"/>
                <a:sym typeface="Calibri"/>
              </a:rPr>
              <a:t> pushes an image to the registry from local machine.</a:t>
            </a:r>
            <a:endParaRPr/>
          </a:p>
        </p:txBody>
      </p:sp>
    </p:spTree>
    <p:extLst>
      <p:ext uri="{BB962C8B-B14F-4D97-AF65-F5344CB8AC3E}">
        <p14:creationId xmlns:p14="http://schemas.microsoft.com/office/powerpoint/2010/main" val="5862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Image</a:t>
            </a:r>
            <a:endParaRPr lang="en-US" dirty="0"/>
          </a:p>
        </p:txBody>
      </p:sp>
      <p:sp>
        <p:nvSpPr>
          <p:cNvPr id="3" name="Content Placeholder 2"/>
          <p:cNvSpPr>
            <a:spLocks noGrp="1"/>
          </p:cNvSpPr>
          <p:nvPr>
            <p:ph idx="1"/>
          </p:nvPr>
        </p:nvSpPr>
        <p:spPr/>
        <p:txBody>
          <a:bodyPr/>
          <a:lstStyle/>
          <a:p>
            <a:r>
              <a:rPr lang="en-US" dirty="0" err="1" smtClean="0"/>
              <a:t>docker</a:t>
            </a:r>
            <a:r>
              <a:rPr lang="en-US" dirty="0" smtClean="0"/>
              <a:t> images</a:t>
            </a:r>
          </a:p>
          <a:p>
            <a:r>
              <a:rPr lang="en-US" dirty="0" err="1" smtClean="0"/>
              <a:t>docker</a:t>
            </a:r>
            <a:r>
              <a:rPr lang="en-US" dirty="0" smtClean="0"/>
              <a:t> pull &lt;</a:t>
            </a:r>
            <a:r>
              <a:rPr lang="en-US" dirty="0" err="1" smtClean="0"/>
              <a:t>image_name</a:t>
            </a:r>
            <a:r>
              <a:rPr lang="en-US" dirty="0" smtClean="0"/>
              <a:t>&gt;          Ex: </a:t>
            </a:r>
            <a:r>
              <a:rPr lang="en-US" dirty="0" err="1" smtClean="0"/>
              <a:t>docker</a:t>
            </a:r>
            <a:r>
              <a:rPr lang="en-US" dirty="0" smtClean="0"/>
              <a:t>  pull </a:t>
            </a:r>
            <a:r>
              <a:rPr lang="en-US" dirty="0" err="1" smtClean="0"/>
              <a:t>mysql</a:t>
            </a:r>
            <a:endParaRPr lang="en-US" dirty="0" smtClean="0"/>
          </a:p>
          <a:p>
            <a:r>
              <a:rPr lang="en-US" dirty="0" err="1" smtClean="0"/>
              <a:t>docker</a:t>
            </a:r>
            <a:r>
              <a:rPr lang="en-US" dirty="0" smtClean="0"/>
              <a:t> run &lt;</a:t>
            </a:r>
            <a:r>
              <a:rPr lang="en-US" dirty="0" err="1" smtClean="0"/>
              <a:t>image_name</a:t>
            </a:r>
            <a:r>
              <a:rPr lang="en-US" dirty="0" smtClean="0"/>
              <a:t>&gt;          Ex: </a:t>
            </a:r>
            <a:r>
              <a:rPr lang="en-US" dirty="0" err="1" smtClean="0"/>
              <a:t>docker</a:t>
            </a:r>
            <a:r>
              <a:rPr lang="en-US" dirty="0" smtClean="0"/>
              <a:t> run centos</a:t>
            </a:r>
          </a:p>
          <a:p>
            <a:r>
              <a:rPr lang="en-US" dirty="0" err="1"/>
              <a:t>docker</a:t>
            </a:r>
            <a:r>
              <a:rPr lang="en-US" dirty="0"/>
              <a:t> images -q</a:t>
            </a:r>
          </a:p>
          <a:p>
            <a:r>
              <a:rPr lang="en-US" dirty="0" err="1"/>
              <a:t>docker</a:t>
            </a:r>
            <a:r>
              <a:rPr lang="en-US" dirty="0"/>
              <a:t> inspect </a:t>
            </a:r>
            <a:r>
              <a:rPr lang="en-US" dirty="0" smtClean="0"/>
              <a:t>&lt;</a:t>
            </a:r>
            <a:r>
              <a:rPr lang="en-US" dirty="0" err="1" smtClean="0"/>
              <a:t>image_name</a:t>
            </a:r>
            <a:r>
              <a:rPr lang="en-US" dirty="0" smtClean="0"/>
              <a:t>&gt;      Ex: </a:t>
            </a:r>
            <a:r>
              <a:rPr lang="en-US" dirty="0" err="1" smtClean="0"/>
              <a:t>docker</a:t>
            </a:r>
            <a:r>
              <a:rPr lang="en-US" dirty="0" smtClean="0"/>
              <a:t> inspect </a:t>
            </a:r>
            <a:r>
              <a:rPr lang="en-US" dirty="0" err="1" smtClean="0"/>
              <a:t>jenkins</a:t>
            </a:r>
            <a:endParaRPr lang="en-US" dirty="0"/>
          </a:p>
          <a:p>
            <a:r>
              <a:rPr lang="en-US" dirty="0" err="1" smtClean="0"/>
              <a:t>docker</a:t>
            </a:r>
            <a:r>
              <a:rPr lang="en-US" dirty="0" smtClean="0"/>
              <a:t> </a:t>
            </a:r>
            <a:r>
              <a:rPr lang="en-US" dirty="0" err="1" smtClean="0"/>
              <a:t>rmi</a:t>
            </a:r>
            <a:r>
              <a:rPr lang="en-US" dirty="0" smtClean="0"/>
              <a:t> &lt;</a:t>
            </a:r>
            <a:r>
              <a:rPr lang="en-US" dirty="0" err="1" smtClean="0"/>
              <a:t>imageid</a:t>
            </a:r>
            <a:r>
              <a:rPr lang="en-US" dirty="0" smtClean="0"/>
              <a:t>&gt;</a:t>
            </a:r>
          </a:p>
          <a:p>
            <a:endParaRPr lang="en-US" dirty="0" smtClean="0"/>
          </a:p>
          <a:p>
            <a:endParaRPr lang="en-US" dirty="0"/>
          </a:p>
        </p:txBody>
      </p:sp>
    </p:spTree>
    <p:extLst>
      <p:ext uri="{BB962C8B-B14F-4D97-AF65-F5344CB8AC3E}">
        <p14:creationId xmlns:p14="http://schemas.microsoft.com/office/powerpoint/2010/main" val="151740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simple html in tomcat</a:t>
            </a:r>
            <a:endParaRPr lang="en-US" dirty="0"/>
          </a:p>
        </p:txBody>
      </p:sp>
      <p:sp>
        <p:nvSpPr>
          <p:cNvPr id="3" name="Content Placeholder 2"/>
          <p:cNvSpPr>
            <a:spLocks noGrp="1"/>
          </p:cNvSpPr>
          <p:nvPr>
            <p:ph idx="1"/>
          </p:nvPr>
        </p:nvSpPr>
        <p:spPr>
          <a:xfrm>
            <a:off x="838200" y="1825625"/>
            <a:ext cx="11772900" cy="4351338"/>
          </a:xfrm>
        </p:spPr>
        <p:txBody>
          <a:bodyPr>
            <a:normAutofit fontScale="77500" lnSpcReduction="20000"/>
          </a:bodyPr>
          <a:lstStyle/>
          <a:p>
            <a:r>
              <a:rPr lang="en-US" dirty="0"/>
              <a:t>PS C:\Users\22\Desktop\Pers\KC\Docker</a:t>
            </a:r>
            <a:r>
              <a:rPr lang="en-US" dirty="0" smtClean="0"/>
              <a:t>&gt; </a:t>
            </a:r>
            <a:r>
              <a:rPr lang="en-US" dirty="0" err="1" smtClean="0"/>
              <a:t>docker</a:t>
            </a:r>
            <a:r>
              <a:rPr lang="en-US" dirty="0" smtClean="0"/>
              <a:t> run –p 8888:8080 tomcat</a:t>
            </a:r>
          </a:p>
          <a:p>
            <a:r>
              <a:rPr lang="en-US" dirty="0" smtClean="0"/>
              <a:t>PS </a:t>
            </a:r>
            <a:r>
              <a:rPr lang="en-US" dirty="0"/>
              <a:t>C:\Users\22\Desktop\Pers\KC\Docker&gt; </a:t>
            </a:r>
            <a:r>
              <a:rPr lang="en-US" dirty="0" err="1"/>
              <a:t>docker</a:t>
            </a:r>
            <a:r>
              <a:rPr lang="en-US" dirty="0"/>
              <a:t> </a:t>
            </a:r>
            <a:r>
              <a:rPr lang="en-US" dirty="0" err="1"/>
              <a:t>cp</a:t>
            </a:r>
            <a:r>
              <a:rPr lang="en-US" dirty="0"/>
              <a:t> simplehtml.html  </a:t>
            </a:r>
            <a:r>
              <a:rPr lang="en-US" dirty="0" smtClean="0"/>
              <a:t>0abc5996fc85: </a:t>
            </a:r>
            <a:r>
              <a:rPr lang="en-US" dirty="0"/>
              <a:t>/</a:t>
            </a:r>
            <a:r>
              <a:rPr lang="en-US" dirty="0" err="1"/>
              <a:t>usr</a:t>
            </a:r>
            <a:r>
              <a:rPr lang="en-US" dirty="0"/>
              <a:t>/local/tomcat/</a:t>
            </a:r>
            <a:r>
              <a:rPr lang="en-US" dirty="0" err="1"/>
              <a:t>webapps</a:t>
            </a:r>
            <a:r>
              <a:rPr lang="en-US" dirty="0"/>
              <a:t>/examples/simplehtml.html</a:t>
            </a:r>
          </a:p>
          <a:p>
            <a:r>
              <a:rPr lang="en-US" dirty="0"/>
              <a:t>PS C:\Users\22\Desktop\Pers\KC\Docker&gt; </a:t>
            </a:r>
            <a:r>
              <a:rPr lang="en-US" dirty="0" err="1"/>
              <a:t>docker</a:t>
            </a:r>
            <a:r>
              <a:rPr lang="en-US" dirty="0"/>
              <a:t> restart 39a1ff2033e2</a:t>
            </a:r>
          </a:p>
          <a:p>
            <a:r>
              <a:rPr lang="en-US" dirty="0">
                <a:hlinkClick r:id="rId2"/>
              </a:rPr>
              <a:t>http://localhost:8888/examples/simplehtml.html</a:t>
            </a:r>
            <a:endParaRPr lang="en-US" dirty="0"/>
          </a:p>
          <a:p>
            <a:r>
              <a:rPr lang="en-US" dirty="0" smtClean="0">
                <a:sym typeface="Wingdings" panose="05000000000000000000" pitchFamily="2" charset="2"/>
              </a:rPr>
              <a:t>PS </a:t>
            </a:r>
            <a:r>
              <a:rPr lang="en-US" dirty="0">
                <a:sym typeface="Wingdings" panose="05000000000000000000" pitchFamily="2" charset="2"/>
              </a:rPr>
              <a:t>C:\Users\22&gt; </a:t>
            </a:r>
            <a:r>
              <a:rPr lang="en-US" dirty="0" err="1" smtClean="0">
                <a:sym typeface="Wingdings" panose="05000000000000000000" pitchFamily="2" charset="2"/>
              </a:rPr>
              <a:t>docker</a:t>
            </a:r>
            <a:r>
              <a:rPr lang="en-US" dirty="0" smtClean="0">
                <a:sym typeface="Wingdings" panose="05000000000000000000" pitchFamily="2" charset="2"/>
              </a:rPr>
              <a:t> </a:t>
            </a:r>
            <a:r>
              <a:rPr lang="en-US" dirty="0">
                <a:sym typeface="Wingdings" panose="05000000000000000000" pitchFamily="2" charset="2"/>
              </a:rPr>
              <a:t>exec 39a1ff2033e2  cat /</a:t>
            </a:r>
            <a:r>
              <a:rPr lang="en-US" dirty="0" err="1" smtClean="0">
                <a:sym typeface="Wingdings" panose="05000000000000000000" pitchFamily="2" charset="2"/>
              </a:rPr>
              <a:t>usr</a:t>
            </a:r>
            <a:r>
              <a:rPr lang="en-US" dirty="0" smtClean="0">
                <a:sym typeface="Wingdings" panose="05000000000000000000" pitchFamily="2" charset="2"/>
              </a:rPr>
              <a:t>/local/tomcat/</a:t>
            </a:r>
            <a:r>
              <a:rPr lang="en-US" dirty="0" err="1" smtClean="0">
                <a:sym typeface="Wingdings" panose="05000000000000000000" pitchFamily="2" charset="2"/>
              </a:rPr>
              <a:t>conf</a:t>
            </a:r>
            <a:r>
              <a:rPr lang="en-US" dirty="0" smtClean="0">
                <a:sym typeface="Wingdings" panose="05000000000000000000" pitchFamily="2" charset="2"/>
              </a:rPr>
              <a:t>/tomcat-users.xml</a:t>
            </a:r>
          </a:p>
          <a:p>
            <a:r>
              <a:rPr lang="en-US" dirty="0">
                <a:sym typeface="Wingdings" panose="05000000000000000000" pitchFamily="2" charset="2"/>
              </a:rPr>
              <a:t>PS C:\</a:t>
            </a:r>
            <a:r>
              <a:rPr lang="en-US" dirty="0" smtClean="0">
                <a:sym typeface="Wingdings" panose="05000000000000000000" pitchFamily="2" charset="2"/>
              </a:rPr>
              <a:t>Users\22</a:t>
            </a:r>
            <a:r>
              <a:rPr lang="en-US" dirty="0">
                <a:sym typeface="Wingdings" panose="05000000000000000000" pitchFamily="2" charset="2"/>
              </a:rPr>
              <a:t>&gt; </a:t>
            </a:r>
            <a:r>
              <a:rPr lang="en-US" dirty="0" err="1">
                <a:sym typeface="Wingdings" panose="05000000000000000000" pitchFamily="2" charset="2"/>
              </a:rPr>
              <a:t>docker</a:t>
            </a:r>
            <a:r>
              <a:rPr lang="en-US" dirty="0">
                <a:sym typeface="Wingdings" panose="05000000000000000000" pitchFamily="2" charset="2"/>
              </a:rPr>
              <a:t> exec 39a1ff2033e2 ls /</a:t>
            </a:r>
            <a:r>
              <a:rPr lang="en-US" dirty="0" err="1">
                <a:sym typeface="Wingdings" panose="05000000000000000000" pitchFamily="2" charset="2"/>
              </a:rPr>
              <a:t>usr</a:t>
            </a:r>
            <a:r>
              <a:rPr lang="en-US" dirty="0">
                <a:sym typeface="Wingdings" panose="05000000000000000000" pitchFamily="2" charset="2"/>
              </a:rPr>
              <a:t>/local/tomcat </a:t>
            </a:r>
            <a:endParaRPr lang="en-US" dirty="0" smtClean="0">
              <a:sym typeface="Wingdings" panose="05000000000000000000" pitchFamily="2" charset="2"/>
            </a:endParaRPr>
          </a:p>
          <a:p>
            <a:r>
              <a:rPr lang="en-US" dirty="0"/>
              <a:t>PS C:\</a:t>
            </a:r>
            <a:r>
              <a:rPr lang="en-US" dirty="0" smtClean="0"/>
              <a:t>Users\22&gt; </a:t>
            </a:r>
            <a:r>
              <a:rPr lang="en-US" dirty="0" err="1"/>
              <a:t>docker</a:t>
            </a:r>
            <a:r>
              <a:rPr lang="en-US" dirty="0"/>
              <a:t> exec -it 39a1ff2033e2 /</a:t>
            </a:r>
            <a:r>
              <a:rPr lang="en-US" dirty="0" smtClean="0"/>
              <a:t>bin/bash</a:t>
            </a:r>
          </a:p>
          <a:p>
            <a:r>
              <a:rPr lang="en-US" dirty="0"/>
              <a:t>PS C:\</a:t>
            </a:r>
            <a:r>
              <a:rPr lang="en-US" dirty="0" smtClean="0"/>
              <a:t>Users\22\Desktop\Pers\KC\Docker</a:t>
            </a:r>
            <a:r>
              <a:rPr lang="en-US" dirty="0"/>
              <a:t>&gt; </a:t>
            </a:r>
            <a:r>
              <a:rPr lang="en-US" dirty="0" err="1"/>
              <a:t>docker</a:t>
            </a:r>
            <a:r>
              <a:rPr lang="en-US" dirty="0"/>
              <a:t> </a:t>
            </a:r>
            <a:r>
              <a:rPr lang="en-US" dirty="0" err="1"/>
              <a:t>cp</a:t>
            </a:r>
            <a:r>
              <a:rPr lang="en-US" dirty="0"/>
              <a:t> tomcat-users.xml 39a1ff2033e2:/</a:t>
            </a:r>
            <a:r>
              <a:rPr lang="en-US" dirty="0" err="1" smtClean="0"/>
              <a:t>usr</a:t>
            </a:r>
            <a:r>
              <a:rPr lang="en-US" dirty="0" smtClean="0"/>
              <a:t>/local/tomcat/</a:t>
            </a:r>
            <a:r>
              <a:rPr lang="en-US" dirty="0" err="1" smtClean="0"/>
              <a:t>conf</a:t>
            </a:r>
            <a:r>
              <a:rPr lang="en-US" dirty="0" smtClean="0"/>
              <a:t>/tomcat-users.xml</a:t>
            </a:r>
            <a:endParaRPr lang="en-US" dirty="0"/>
          </a:p>
          <a:p>
            <a:pPr marL="0" indent="0">
              <a:buNone/>
            </a:pPr>
            <a:endParaRPr lang="en-US" dirty="0"/>
          </a:p>
          <a:p>
            <a:r>
              <a:rPr lang="en-US" dirty="0"/>
              <a:t>PS C:\</a:t>
            </a:r>
            <a:r>
              <a:rPr lang="en-US" dirty="0" smtClean="0"/>
              <a:t>Users\22\Desktop\Pers\KC\Docker</a:t>
            </a:r>
            <a:r>
              <a:rPr lang="en-US" dirty="0"/>
              <a:t>&gt; </a:t>
            </a:r>
            <a:r>
              <a:rPr lang="en-US" dirty="0" err="1"/>
              <a:t>docker</a:t>
            </a:r>
            <a:r>
              <a:rPr lang="en-US" dirty="0"/>
              <a:t> exec 39a1ff2033e2 cat /</a:t>
            </a:r>
            <a:r>
              <a:rPr lang="en-US" dirty="0" err="1" smtClean="0"/>
              <a:t>usr</a:t>
            </a:r>
            <a:r>
              <a:rPr lang="en-US" dirty="0" smtClean="0"/>
              <a:t>/local/tomcat/</a:t>
            </a:r>
            <a:r>
              <a:rPr lang="en-US" dirty="0" err="1" smtClean="0"/>
              <a:t>conf</a:t>
            </a:r>
            <a:r>
              <a:rPr lang="en-US" dirty="0" smtClean="0"/>
              <a:t>/tomcat-users.xml</a:t>
            </a:r>
          </a:p>
        </p:txBody>
      </p:sp>
    </p:spTree>
    <p:extLst>
      <p:ext uri="{BB962C8B-B14F-4D97-AF65-F5344CB8AC3E}">
        <p14:creationId xmlns:p14="http://schemas.microsoft.com/office/powerpoint/2010/main" val="140452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6;p15"/>
          <p:cNvSpPr txBox="1">
            <a:spLocks noGrp="1"/>
          </p:cNvSpPr>
          <p:nvPr/>
        </p:nvSpPr>
        <p:spPr>
          <a:xfrm>
            <a:off x="1721768" y="260648"/>
            <a:ext cx="8820472" cy="65050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Clr>
                <a:schemeClr val="dk1"/>
              </a:buClr>
              <a:buSzPts val="3959"/>
              <a:buFont typeface="Calibri"/>
              <a:buNone/>
            </a:pPr>
            <a:r>
              <a:rPr lang="en-US" sz="3959" b="0" i="0" u="none" strike="noStrike" cap="none">
                <a:solidFill>
                  <a:schemeClr val="dk1"/>
                </a:solidFill>
                <a:latin typeface="Calibri"/>
                <a:ea typeface="Calibri"/>
                <a:cs typeface="Calibri"/>
                <a:sym typeface="Calibri"/>
              </a:rPr>
              <a:t>Docker - Starting and Stopping Container</a:t>
            </a:r>
            <a:endParaRPr sz="3959" b="0" i="0" u="none" strike="noStrike" cap="none">
              <a:solidFill>
                <a:schemeClr val="dk1"/>
              </a:solidFill>
              <a:latin typeface="Calibri"/>
              <a:ea typeface="Calibri"/>
              <a:cs typeface="Calibri"/>
              <a:sym typeface="Calibri"/>
            </a:endParaRPr>
          </a:p>
        </p:txBody>
      </p:sp>
      <p:sp>
        <p:nvSpPr>
          <p:cNvPr id="5" name="Google Shape;97;p15"/>
          <p:cNvSpPr txBox="1">
            <a:spLocks noGrp="1"/>
          </p:cNvSpPr>
          <p:nvPr/>
        </p:nvSpPr>
        <p:spPr>
          <a:xfrm>
            <a:off x="0" y="908720"/>
            <a:ext cx="12192000" cy="56886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marR="0" lvl="0" indent="0" algn="l" rtl="0">
              <a:spcBef>
                <a:spcPts val="0"/>
              </a:spcBef>
              <a:spcAft>
                <a:spcPts val="0"/>
              </a:spcAft>
              <a:buClr>
                <a:srgbClr val="888888"/>
              </a:buClr>
              <a:buSzPts val="3200"/>
              <a:buFont typeface="Arial"/>
              <a:buNone/>
            </a:pPr>
            <a:r>
              <a:rPr lang="en-US" sz="3200" b="0" i="0" strike="noStrike" cap="none" dirty="0" err="1" smtClean="0">
                <a:solidFill>
                  <a:schemeClr val="hlink"/>
                </a:solidFill>
                <a:latin typeface="Calibri"/>
                <a:ea typeface="Calibri"/>
                <a:cs typeface="Calibri"/>
                <a:sym typeface="Calibri"/>
                <a:hlinkClick r:id="rId2"/>
              </a:rPr>
              <a:t>docker</a:t>
            </a:r>
            <a:r>
              <a:rPr lang="en-US" sz="3200" b="0" i="0" strike="noStrike" cap="none" dirty="0" smtClean="0">
                <a:solidFill>
                  <a:schemeClr val="hlink"/>
                </a:solidFill>
                <a:latin typeface="Calibri"/>
                <a:ea typeface="Calibri"/>
                <a:cs typeface="Calibri"/>
                <a:sym typeface="Calibri"/>
                <a:hlinkClick r:id="rId2"/>
              </a:rPr>
              <a:t> start</a:t>
            </a:r>
            <a:r>
              <a:rPr lang="en-US" sz="3200" b="0" i="0" strike="noStrike" cap="none" dirty="0" smtClean="0">
                <a:solidFill>
                  <a:schemeClr val="hlink"/>
                </a:solidFill>
                <a:latin typeface="Calibri"/>
                <a:ea typeface="Calibri"/>
                <a:cs typeface="Calibri"/>
                <a:sym typeface="Calibri"/>
              </a:rPr>
              <a:t> &lt;</a:t>
            </a:r>
            <a:r>
              <a:rPr lang="en-US" sz="3200" b="0" i="0" strike="noStrike" cap="none" dirty="0" err="1" smtClean="0">
                <a:solidFill>
                  <a:schemeClr val="hlink"/>
                </a:solidFill>
                <a:latin typeface="Calibri"/>
                <a:ea typeface="Calibri"/>
                <a:cs typeface="Calibri"/>
                <a:sym typeface="Calibri"/>
              </a:rPr>
              <a:t>container_name</a:t>
            </a:r>
            <a:r>
              <a:rPr lang="en-US" sz="3200" b="0" i="0" strike="noStrike" cap="none" dirty="0" smtClean="0">
                <a:solidFill>
                  <a:schemeClr val="hlink"/>
                </a:solidFill>
                <a:latin typeface="Calibri"/>
                <a:ea typeface="Calibri"/>
                <a:cs typeface="Calibri"/>
                <a:sym typeface="Calibri"/>
              </a:rPr>
              <a:t>&gt;</a:t>
            </a:r>
            <a:r>
              <a:rPr lang="en-US" sz="3200" b="0" i="0" u="none" strike="noStrike" cap="none" dirty="0">
                <a:solidFill>
                  <a:srgbClr val="888888"/>
                </a:solidFill>
                <a:latin typeface="Calibri"/>
                <a:ea typeface="Calibri"/>
                <a:cs typeface="Calibri"/>
                <a:sym typeface="Calibri"/>
              </a:rPr>
              <a:t> starts a container so it is running.</a:t>
            </a:r>
            <a:endParaRPr dirty="0"/>
          </a:p>
          <a:p>
            <a:pPr marL="0" lvl="0" indent="0" algn="l"/>
            <a:r>
              <a:rPr lang="en-US" sz="3200" b="0" i="0" u="sng" strike="noStrike" cap="none" dirty="0" err="1">
                <a:solidFill>
                  <a:schemeClr val="hlink"/>
                </a:solidFill>
                <a:latin typeface="Calibri"/>
                <a:ea typeface="Calibri"/>
                <a:cs typeface="Calibri"/>
                <a:sym typeface="Calibri"/>
                <a:hlinkClick r:id="rId3"/>
              </a:rPr>
              <a:t>docker</a:t>
            </a:r>
            <a:r>
              <a:rPr lang="en-US" sz="3200" b="0" i="0" u="sng" strike="noStrike" cap="none" dirty="0">
                <a:solidFill>
                  <a:schemeClr val="hlink"/>
                </a:solidFill>
                <a:latin typeface="Calibri"/>
                <a:ea typeface="Calibri"/>
                <a:cs typeface="Calibri"/>
                <a:sym typeface="Calibri"/>
                <a:hlinkClick r:id="rId3"/>
              </a:rPr>
              <a:t> </a:t>
            </a:r>
            <a:r>
              <a:rPr lang="en-US" sz="3200" b="0" i="0" u="sng" strike="noStrike" cap="none" dirty="0" smtClean="0">
                <a:solidFill>
                  <a:schemeClr val="hlink"/>
                </a:solidFill>
                <a:latin typeface="Calibri"/>
                <a:ea typeface="Calibri"/>
                <a:cs typeface="Calibri"/>
                <a:sym typeface="Calibri"/>
                <a:hlinkClick r:id="rId3"/>
              </a:rPr>
              <a:t>stop</a:t>
            </a:r>
            <a:r>
              <a:rPr lang="en-US" sz="3200" b="0" i="0" u="sng" strike="noStrike" cap="none" dirty="0" smtClean="0">
                <a:solidFill>
                  <a:schemeClr val="hlink"/>
                </a:solidFill>
                <a:latin typeface="Calibri"/>
                <a:ea typeface="Calibri"/>
                <a:cs typeface="Calibri"/>
                <a:sym typeface="Calibri"/>
              </a:rPr>
              <a:t> </a:t>
            </a:r>
            <a:r>
              <a:rPr lang="en-US" dirty="0">
                <a:solidFill>
                  <a:schemeClr val="hlink"/>
                </a:solidFill>
              </a:rPr>
              <a:t>&lt;</a:t>
            </a:r>
            <a:r>
              <a:rPr lang="en-US" dirty="0" err="1">
                <a:solidFill>
                  <a:schemeClr val="hlink"/>
                </a:solidFill>
              </a:rPr>
              <a:t>container_name</a:t>
            </a:r>
            <a:r>
              <a:rPr lang="en-US" dirty="0">
                <a:solidFill>
                  <a:schemeClr val="hlink"/>
                </a:solidFill>
              </a:rPr>
              <a:t>&gt;</a:t>
            </a:r>
            <a:r>
              <a:rPr lang="en-US" dirty="0"/>
              <a:t> </a:t>
            </a:r>
            <a:r>
              <a:rPr lang="en-US" sz="3200" b="0" i="0" u="none" strike="noStrike" cap="none" dirty="0">
                <a:solidFill>
                  <a:srgbClr val="888888"/>
                </a:solidFill>
                <a:latin typeface="Calibri"/>
                <a:ea typeface="Calibri"/>
                <a:cs typeface="Calibri"/>
                <a:sym typeface="Calibri"/>
              </a:rPr>
              <a:t> stops a running container.</a:t>
            </a:r>
            <a:endParaRPr dirty="0"/>
          </a:p>
          <a:p>
            <a:pPr marL="0" lvl="0" indent="0" algn="l"/>
            <a:r>
              <a:rPr lang="en-US" sz="3200" b="0" i="0" u="sng" strike="noStrike" cap="none" dirty="0" err="1">
                <a:solidFill>
                  <a:schemeClr val="hlink"/>
                </a:solidFill>
                <a:latin typeface="Calibri"/>
                <a:ea typeface="Calibri"/>
                <a:cs typeface="Calibri"/>
                <a:sym typeface="Calibri"/>
                <a:hlinkClick r:id="rId4"/>
              </a:rPr>
              <a:t>docker</a:t>
            </a:r>
            <a:r>
              <a:rPr lang="en-US" sz="3200" b="0" i="0" u="sng" strike="noStrike" cap="none" dirty="0">
                <a:solidFill>
                  <a:schemeClr val="hlink"/>
                </a:solidFill>
                <a:latin typeface="Calibri"/>
                <a:ea typeface="Calibri"/>
                <a:cs typeface="Calibri"/>
                <a:sym typeface="Calibri"/>
                <a:hlinkClick r:id="rId4"/>
              </a:rPr>
              <a:t> </a:t>
            </a:r>
            <a:r>
              <a:rPr lang="en-US" sz="3200" b="0" i="0" u="sng" strike="noStrike" cap="none" dirty="0" smtClean="0">
                <a:solidFill>
                  <a:schemeClr val="hlink"/>
                </a:solidFill>
                <a:latin typeface="Calibri"/>
                <a:ea typeface="Calibri"/>
                <a:cs typeface="Calibri"/>
                <a:sym typeface="Calibri"/>
                <a:hlinkClick r:id="rId4"/>
              </a:rPr>
              <a:t>restart</a:t>
            </a:r>
            <a:r>
              <a:rPr lang="en-US" sz="3200" b="0" i="0" u="sng" strike="noStrike" cap="none" dirty="0" smtClean="0">
                <a:solidFill>
                  <a:schemeClr val="hlink"/>
                </a:solidFill>
                <a:latin typeface="Calibri"/>
                <a:ea typeface="Calibri"/>
                <a:cs typeface="Calibri"/>
                <a:sym typeface="Calibri"/>
              </a:rPr>
              <a:t> </a:t>
            </a:r>
            <a:r>
              <a:rPr lang="en-US" dirty="0">
                <a:solidFill>
                  <a:schemeClr val="hlink"/>
                </a:solidFill>
              </a:rPr>
              <a:t>&lt;</a:t>
            </a:r>
            <a:r>
              <a:rPr lang="en-US" dirty="0" err="1">
                <a:solidFill>
                  <a:schemeClr val="hlink"/>
                </a:solidFill>
              </a:rPr>
              <a:t>container_name</a:t>
            </a:r>
            <a:r>
              <a:rPr lang="en-US" dirty="0">
                <a:solidFill>
                  <a:schemeClr val="hlink"/>
                </a:solidFill>
              </a:rPr>
              <a:t>&gt;</a:t>
            </a:r>
            <a:r>
              <a:rPr lang="en-US" dirty="0"/>
              <a:t> </a:t>
            </a:r>
            <a:r>
              <a:rPr lang="en-US" sz="3200" b="0" i="0" u="none" strike="noStrike" cap="none" dirty="0">
                <a:solidFill>
                  <a:srgbClr val="888888"/>
                </a:solidFill>
                <a:latin typeface="Calibri"/>
                <a:ea typeface="Calibri"/>
                <a:cs typeface="Calibri"/>
                <a:sym typeface="Calibri"/>
              </a:rPr>
              <a:t> stops and starts a container.</a:t>
            </a:r>
            <a:endParaRPr dirty="0"/>
          </a:p>
          <a:p>
            <a:pPr marL="0" lvl="0" indent="0" algn="l"/>
            <a:r>
              <a:rPr lang="en-US" sz="3200" b="0" i="0" u="sng" strike="noStrike" cap="none" dirty="0" err="1">
                <a:solidFill>
                  <a:schemeClr val="hlink"/>
                </a:solidFill>
                <a:latin typeface="Calibri"/>
                <a:ea typeface="Calibri"/>
                <a:cs typeface="Calibri"/>
                <a:sym typeface="Calibri"/>
                <a:hlinkClick r:id="rId5"/>
              </a:rPr>
              <a:t>docker</a:t>
            </a:r>
            <a:r>
              <a:rPr lang="en-US" sz="3200" b="0" i="0" u="sng" strike="noStrike" cap="none" dirty="0">
                <a:solidFill>
                  <a:schemeClr val="hlink"/>
                </a:solidFill>
                <a:latin typeface="Calibri"/>
                <a:ea typeface="Calibri"/>
                <a:cs typeface="Calibri"/>
                <a:sym typeface="Calibri"/>
                <a:hlinkClick r:id="rId5"/>
              </a:rPr>
              <a:t> pause</a:t>
            </a:r>
            <a:r>
              <a:rPr lang="en-US" sz="3200" b="0" i="0" u="none" strike="noStrike" cap="none" dirty="0">
                <a:solidFill>
                  <a:srgbClr val="888888"/>
                </a:solidFill>
                <a:latin typeface="Calibri"/>
                <a:ea typeface="Calibri"/>
                <a:cs typeface="Calibri"/>
                <a:sym typeface="Calibri"/>
              </a:rPr>
              <a:t> </a:t>
            </a:r>
            <a:r>
              <a:rPr lang="en-US" dirty="0">
                <a:solidFill>
                  <a:schemeClr val="hlink"/>
                </a:solidFill>
              </a:rPr>
              <a:t>&lt;</a:t>
            </a:r>
            <a:r>
              <a:rPr lang="en-US" dirty="0" err="1">
                <a:solidFill>
                  <a:schemeClr val="hlink"/>
                </a:solidFill>
              </a:rPr>
              <a:t>container_name</a:t>
            </a:r>
            <a:r>
              <a:rPr lang="en-US" dirty="0">
                <a:solidFill>
                  <a:schemeClr val="hlink"/>
                </a:solidFill>
              </a:rPr>
              <a:t>&gt;</a:t>
            </a:r>
            <a:r>
              <a:rPr lang="en-US" dirty="0"/>
              <a:t> pauses </a:t>
            </a:r>
            <a:r>
              <a:rPr lang="en-US" sz="3200" b="0" i="0" u="none" strike="noStrike" cap="none" dirty="0">
                <a:solidFill>
                  <a:srgbClr val="888888"/>
                </a:solidFill>
                <a:latin typeface="Calibri"/>
                <a:ea typeface="Calibri"/>
                <a:cs typeface="Calibri"/>
                <a:sym typeface="Calibri"/>
              </a:rPr>
              <a:t>a running container, "freezing" it in place.</a:t>
            </a:r>
            <a:endParaRPr dirty="0"/>
          </a:p>
          <a:p>
            <a:pPr marL="0" lvl="0" indent="0" algn="l"/>
            <a:r>
              <a:rPr lang="en-US" sz="3200" b="0" i="0" u="sng" strike="noStrike" cap="none" dirty="0" err="1">
                <a:solidFill>
                  <a:schemeClr val="hlink"/>
                </a:solidFill>
                <a:latin typeface="Calibri"/>
                <a:ea typeface="Calibri"/>
                <a:cs typeface="Calibri"/>
                <a:sym typeface="Calibri"/>
                <a:hlinkClick r:id="rId6"/>
              </a:rPr>
              <a:t>docker</a:t>
            </a:r>
            <a:r>
              <a:rPr lang="en-US" sz="3200" b="0" i="0" u="sng" strike="noStrike" cap="none" dirty="0">
                <a:solidFill>
                  <a:schemeClr val="hlink"/>
                </a:solidFill>
                <a:latin typeface="Calibri"/>
                <a:ea typeface="Calibri"/>
                <a:cs typeface="Calibri"/>
                <a:sym typeface="Calibri"/>
                <a:hlinkClick r:id="rId6"/>
              </a:rPr>
              <a:t> </a:t>
            </a:r>
            <a:r>
              <a:rPr lang="en-US" sz="3200" b="0" i="0" u="sng" strike="noStrike" cap="none" dirty="0" err="1" smtClean="0">
                <a:solidFill>
                  <a:schemeClr val="hlink"/>
                </a:solidFill>
                <a:latin typeface="Calibri"/>
                <a:ea typeface="Calibri"/>
                <a:cs typeface="Calibri"/>
                <a:sym typeface="Calibri"/>
                <a:hlinkClick r:id="rId6"/>
              </a:rPr>
              <a:t>unpause</a:t>
            </a:r>
            <a:r>
              <a:rPr lang="en-US" sz="3200" b="0" i="0" u="sng" strike="noStrike" cap="none" dirty="0" smtClean="0">
                <a:solidFill>
                  <a:schemeClr val="hlink"/>
                </a:solidFill>
                <a:latin typeface="Calibri"/>
                <a:ea typeface="Calibri"/>
                <a:cs typeface="Calibri"/>
                <a:sym typeface="Calibri"/>
              </a:rPr>
              <a:t> </a:t>
            </a:r>
            <a:r>
              <a:rPr lang="en-US" dirty="0">
                <a:solidFill>
                  <a:schemeClr val="hlink"/>
                </a:solidFill>
              </a:rPr>
              <a:t>&lt;</a:t>
            </a:r>
            <a:r>
              <a:rPr lang="en-US" dirty="0" err="1">
                <a:solidFill>
                  <a:schemeClr val="hlink"/>
                </a:solidFill>
              </a:rPr>
              <a:t>container_name</a:t>
            </a:r>
            <a:r>
              <a:rPr lang="en-US" dirty="0">
                <a:solidFill>
                  <a:schemeClr val="hlink"/>
                </a:solidFill>
              </a:rPr>
              <a:t>&gt;</a:t>
            </a:r>
            <a:r>
              <a:rPr lang="en-US" dirty="0"/>
              <a:t> </a:t>
            </a:r>
            <a:r>
              <a:rPr lang="en-US" sz="3200" b="0" i="0" u="none" strike="noStrike" cap="none" dirty="0">
                <a:solidFill>
                  <a:srgbClr val="888888"/>
                </a:solidFill>
                <a:latin typeface="Calibri"/>
                <a:ea typeface="Calibri"/>
                <a:cs typeface="Calibri"/>
                <a:sym typeface="Calibri"/>
              </a:rPr>
              <a:t> will </a:t>
            </a:r>
            <a:r>
              <a:rPr lang="en-US" sz="3200" b="0" i="0" u="none" strike="noStrike" cap="none" dirty="0" err="1">
                <a:solidFill>
                  <a:srgbClr val="888888"/>
                </a:solidFill>
                <a:latin typeface="Calibri"/>
                <a:ea typeface="Calibri"/>
                <a:cs typeface="Calibri"/>
                <a:sym typeface="Calibri"/>
              </a:rPr>
              <a:t>unpause</a:t>
            </a:r>
            <a:r>
              <a:rPr lang="en-US" sz="3200" b="0" i="0" u="none" strike="noStrike" cap="none" dirty="0">
                <a:solidFill>
                  <a:srgbClr val="888888"/>
                </a:solidFill>
                <a:latin typeface="Calibri"/>
                <a:ea typeface="Calibri"/>
                <a:cs typeface="Calibri"/>
                <a:sym typeface="Calibri"/>
              </a:rPr>
              <a:t> a running container.</a:t>
            </a:r>
            <a:endParaRPr dirty="0"/>
          </a:p>
          <a:p>
            <a:pPr marL="0" lvl="0" indent="0" algn="l"/>
            <a:r>
              <a:rPr lang="en-US" sz="3200" b="0" i="0" u="sng" strike="noStrike" cap="none" dirty="0" err="1">
                <a:solidFill>
                  <a:schemeClr val="hlink"/>
                </a:solidFill>
                <a:latin typeface="Calibri"/>
                <a:ea typeface="Calibri"/>
                <a:cs typeface="Calibri"/>
                <a:sym typeface="Calibri"/>
                <a:hlinkClick r:id="rId7"/>
              </a:rPr>
              <a:t>docker</a:t>
            </a:r>
            <a:r>
              <a:rPr lang="en-US" sz="3200" b="0" i="0" u="sng" strike="noStrike" cap="none" dirty="0">
                <a:solidFill>
                  <a:schemeClr val="hlink"/>
                </a:solidFill>
                <a:latin typeface="Calibri"/>
                <a:ea typeface="Calibri"/>
                <a:cs typeface="Calibri"/>
                <a:sym typeface="Calibri"/>
                <a:hlinkClick r:id="rId7"/>
              </a:rPr>
              <a:t> </a:t>
            </a:r>
            <a:r>
              <a:rPr lang="en-US" sz="3200" b="0" i="0" u="sng" strike="noStrike" cap="none" dirty="0" smtClean="0">
                <a:solidFill>
                  <a:schemeClr val="hlink"/>
                </a:solidFill>
                <a:latin typeface="Calibri"/>
                <a:ea typeface="Calibri"/>
                <a:cs typeface="Calibri"/>
                <a:sym typeface="Calibri"/>
                <a:hlinkClick r:id="rId7"/>
              </a:rPr>
              <a:t>wait</a:t>
            </a:r>
            <a:r>
              <a:rPr lang="en-US" sz="3200" b="0" i="0" u="sng" strike="noStrike" cap="none" dirty="0" smtClean="0">
                <a:solidFill>
                  <a:schemeClr val="hlink"/>
                </a:solidFill>
                <a:latin typeface="Calibri"/>
                <a:ea typeface="Calibri"/>
                <a:cs typeface="Calibri"/>
                <a:sym typeface="Calibri"/>
              </a:rPr>
              <a:t> </a:t>
            </a:r>
            <a:r>
              <a:rPr lang="en-US" dirty="0">
                <a:solidFill>
                  <a:schemeClr val="hlink"/>
                </a:solidFill>
              </a:rPr>
              <a:t>&lt;</a:t>
            </a:r>
            <a:r>
              <a:rPr lang="en-US" dirty="0" err="1">
                <a:solidFill>
                  <a:schemeClr val="hlink"/>
                </a:solidFill>
              </a:rPr>
              <a:t>container_name</a:t>
            </a:r>
            <a:r>
              <a:rPr lang="en-US" dirty="0">
                <a:solidFill>
                  <a:schemeClr val="hlink"/>
                </a:solidFill>
              </a:rPr>
              <a:t>&gt;</a:t>
            </a:r>
            <a:r>
              <a:rPr lang="en-US" dirty="0"/>
              <a:t> </a:t>
            </a:r>
            <a:r>
              <a:rPr lang="en-US" sz="3200" b="0" i="0" u="none" strike="noStrike" cap="none" dirty="0">
                <a:solidFill>
                  <a:srgbClr val="888888"/>
                </a:solidFill>
                <a:latin typeface="Calibri"/>
                <a:ea typeface="Calibri"/>
                <a:cs typeface="Calibri"/>
                <a:sym typeface="Calibri"/>
              </a:rPr>
              <a:t> blocks until running container stops.</a:t>
            </a:r>
            <a:endParaRPr dirty="0"/>
          </a:p>
          <a:p>
            <a:pPr marL="0" lvl="0" indent="0" algn="l"/>
            <a:r>
              <a:rPr lang="en-US" sz="3200" b="0" i="0" u="sng" strike="noStrike" cap="none" dirty="0" err="1">
                <a:solidFill>
                  <a:schemeClr val="hlink"/>
                </a:solidFill>
                <a:latin typeface="Calibri"/>
                <a:ea typeface="Calibri"/>
                <a:cs typeface="Calibri"/>
                <a:sym typeface="Calibri"/>
                <a:hlinkClick r:id="rId8"/>
              </a:rPr>
              <a:t>docker</a:t>
            </a:r>
            <a:r>
              <a:rPr lang="en-US" sz="3200" b="0" i="0" u="sng" strike="noStrike" cap="none" dirty="0">
                <a:solidFill>
                  <a:schemeClr val="hlink"/>
                </a:solidFill>
                <a:latin typeface="Calibri"/>
                <a:ea typeface="Calibri"/>
                <a:cs typeface="Calibri"/>
                <a:sym typeface="Calibri"/>
                <a:hlinkClick r:id="rId8"/>
              </a:rPr>
              <a:t> kill</a:t>
            </a:r>
            <a:r>
              <a:rPr lang="en-US" sz="3200" b="0" i="0" u="none" strike="noStrike" cap="none" dirty="0">
                <a:solidFill>
                  <a:srgbClr val="888888"/>
                </a:solidFill>
                <a:latin typeface="Calibri"/>
                <a:ea typeface="Calibri"/>
                <a:cs typeface="Calibri"/>
                <a:sym typeface="Calibri"/>
              </a:rPr>
              <a:t> </a:t>
            </a:r>
            <a:r>
              <a:rPr lang="en-US" dirty="0">
                <a:solidFill>
                  <a:schemeClr val="hlink"/>
                </a:solidFill>
              </a:rPr>
              <a:t>&lt;</a:t>
            </a:r>
            <a:r>
              <a:rPr lang="en-US" dirty="0" err="1">
                <a:solidFill>
                  <a:schemeClr val="hlink"/>
                </a:solidFill>
              </a:rPr>
              <a:t>container_name</a:t>
            </a:r>
            <a:r>
              <a:rPr lang="en-US" dirty="0">
                <a:solidFill>
                  <a:schemeClr val="hlink"/>
                </a:solidFill>
              </a:rPr>
              <a:t>&gt;</a:t>
            </a:r>
            <a:r>
              <a:rPr lang="en-US" dirty="0"/>
              <a:t> sends </a:t>
            </a:r>
            <a:r>
              <a:rPr lang="en-US" sz="3200" b="0" i="0" u="none" strike="noStrike" cap="none" dirty="0">
                <a:solidFill>
                  <a:srgbClr val="888888"/>
                </a:solidFill>
                <a:latin typeface="Calibri"/>
                <a:ea typeface="Calibri"/>
                <a:cs typeface="Calibri"/>
                <a:sym typeface="Calibri"/>
              </a:rPr>
              <a:t>a SIGKILL to a running container.</a:t>
            </a:r>
            <a:endParaRPr dirty="0"/>
          </a:p>
          <a:p>
            <a:pPr marL="0" lvl="0" indent="0" algn="l"/>
            <a:r>
              <a:rPr lang="en-US" sz="3200" b="0" i="0" u="sng" strike="noStrike" cap="none" dirty="0" err="1">
                <a:solidFill>
                  <a:schemeClr val="hlink"/>
                </a:solidFill>
                <a:latin typeface="Calibri"/>
                <a:ea typeface="Calibri"/>
                <a:cs typeface="Calibri"/>
                <a:sym typeface="Calibri"/>
                <a:hlinkClick r:id="rId9"/>
              </a:rPr>
              <a:t>docker</a:t>
            </a:r>
            <a:r>
              <a:rPr lang="en-US" sz="3200" b="0" i="0" u="sng" strike="noStrike" cap="none" dirty="0">
                <a:solidFill>
                  <a:schemeClr val="hlink"/>
                </a:solidFill>
                <a:latin typeface="Calibri"/>
                <a:ea typeface="Calibri"/>
                <a:cs typeface="Calibri"/>
                <a:sym typeface="Calibri"/>
                <a:hlinkClick r:id="rId9"/>
              </a:rPr>
              <a:t> </a:t>
            </a:r>
            <a:r>
              <a:rPr lang="en-US" sz="3200" b="0" i="0" u="sng" strike="noStrike" cap="none" dirty="0" smtClean="0">
                <a:solidFill>
                  <a:schemeClr val="hlink"/>
                </a:solidFill>
                <a:latin typeface="Calibri"/>
                <a:ea typeface="Calibri"/>
                <a:cs typeface="Calibri"/>
                <a:sym typeface="Calibri"/>
                <a:hlinkClick r:id="rId9"/>
              </a:rPr>
              <a:t>attach</a:t>
            </a:r>
            <a:r>
              <a:rPr lang="en-US" sz="3200" b="0" i="0" u="sng" strike="noStrike" cap="none" dirty="0" smtClean="0">
                <a:solidFill>
                  <a:schemeClr val="hlink"/>
                </a:solidFill>
                <a:latin typeface="Calibri"/>
                <a:ea typeface="Calibri"/>
                <a:cs typeface="Calibri"/>
                <a:sym typeface="Calibri"/>
              </a:rPr>
              <a:t> </a:t>
            </a:r>
            <a:r>
              <a:rPr lang="en-US" dirty="0">
                <a:solidFill>
                  <a:schemeClr val="hlink"/>
                </a:solidFill>
              </a:rPr>
              <a:t>&lt;</a:t>
            </a:r>
            <a:r>
              <a:rPr lang="en-US" dirty="0" err="1">
                <a:solidFill>
                  <a:schemeClr val="hlink"/>
                </a:solidFill>
              </a:rPr>
              <a:t>container_name</a:t>
            </a:r>
            <a:r>
              <a:rPr lang="en-US" dirty="0">
                <a:solidFill>
                  <a:schemeClr val="hlink"/>
                </a:solidFill>
              </a:rPr>
              <a:t>&gt;</a:t>
            </a:r>
            <a:r>
              <a:rPr lang="en-US" dirty="0"/>
              <a:t> </a:t>
            </a:r>
            <a:r>
              <a:rPr lang="en-US" sz="3200" b="0" i="0" u="none" strike="noStrike" cap="none" dirty="0">
                <a:solidFill>
                  <a:srgbClr val="888888"/>
                </a:solidFill>
                <a:latin typeface="Calibri"/>
                <a:ea typeface="Calibri"/>
                <a:cs typeface="Calibri"/>
                <a:sym typeface="Calibri"/>
              </a:rPr>
              <a:t> will connect to a running container.</a:t>
            </a:r>
            <a:endParaRPr dirty="0"/>
          </a:p>
        </p:txBody>
      </p:sp>
    </p:spTree>
    <p:extLst>
      <p:ext uri="{BB962C8B-B14F-4D97-AF65-F5344CB8AC3E}">
        <p14:creationId xmlns:p14="http://schemas.microsoft.com/office/powerpoint/2010/main" val="1596216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18105</TotalTime>
  <Words>7871</Words>
  <Application>Microsoft Office PowerPoint</Application>
  <PresentationFormat>Widescreen</PresentationFormat>
  <Paragraphs>755</Paragraphs>
  <Slides>37</Slides>
  <Notes>21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7" baseType="lpstr">
      <vt:lpstr>Arial</vt:lpstr>
      <vt:lpstr>Arial Unicode MS</vt:lpstr>
      <vt:lpstr>Calibri</vt:lpstr>
      <vt:lpstr>Calibri Light</vt:lpstr>
      <vt:lpstr>Consolas</vt:lpstr>
      <vt:lpstr>Courier New</vt:lpstr>
      <vt:lpstr>Menlo</vt:lpstr>
      <vt:lpstr>Wingdings</vt:lpstr>
      <vt:lpstr>Office Theme</vt:lpstr>
      <vt:lpstr>Package</vt:lpstr>
      <vt:lpstr>Containers Vs Virtual machines</vt:lpstr>
      <vt:lpstr>Docker architecture</vt:lpstr>
      <vt:lpstr>Docker Engine</vt:lpstr>
      <vt:lpstr>Docker Main Components</vt:lpstr>
      <vt:lpstr>PowerPoint Presentation</vt:lpstr>
      <vt:lpstr>PowerPoint Presentation</vt:lpstr>
      <vt:lpstr>Docker Image</vt:lpstr>
      <vt:lpstr>Run simple html in tomcat</vt:lpstr>
      <vt:lpstr>PowerPoint Presentation</vt:lpstr>
      <vt:lpstr>Container commands</vt:lpstr>
      <vt:lpstr>PowerPoint Presentation</vt:lpstr>
      <vt:lpstr>Containerizing an application </vt:lpstr>
      <vt:lpstr>PowerPoint Presentation</vt:lpstr>
      <vt:lpstr>PowerPoint Presentation</vt:lpstr>
      <vt:lpstr>Mounting data volume</vt:lpstr>
      <vt:lpstr>Mounting a Host Directory as a Data Volume</vt:lpstr>
      <vt:lpstr>Data volume containers</vt:lpstr>
      <vt:lpstr>Pass value thru Environment variable</vt:lpstr>
      <vt:lpstr>Connecting containers through naming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Thangaraj, Selvam (Cognizant)</dc:creator>
  <cp:lastModifiedBy>Thangaraj, Selvam (Cognizant)</cp:lastModifiedBy>
  <cp:revision>110</cp:revision>
  <dcterms:created xsi:type="dcterms:W3CDTF">2019-11-23T03:58:29Z</dcterms:created>
  <dcterms:modified xsi:type="dcterms:W3CDTF">2020-04-13T13:04:10Z</dcterms:modified>
</cp:coreProperties>
</file>