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Footlight MT Light" panose="0204060206030A020304" pitchFamily="18" charset="0"/>
      <p:regular r:id="rId15"/>
    </p:embeddedFont>
    <p:embeddedFont>
      <p:font typeface="Franklin Gothic Book" panose="020B0503020102020204" pitchFamily="34" charset="0"/>
      <p:regular r:id="rId16"/>
      <p:italic r:id="rId17"/>
    </p:embeddedFont>
    <p:embeddedFont>
      <p:font typeface="Poppins" panose="000005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BA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50" d="100"/>
          <a:sy n="50" d="100"/>
        </p:scale>
        <p:origin x="411"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K\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K\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Most Popular Categories</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Most!$A$2:$A$6</c:f>
              <c:strCache>
                <c:ptCount val="5"/>
                <c:pt idx="0">
                  <c:v>animals</c:v>
                </c:pt>
                <c:pt idx="1">
                  <c:v>science</c:v>
                </c:pt>
                <c:pt idx="2">
                  <c:v>healthy eating</c:v>
                </c:pt>
                <c:pt idx="3">
                  <c:v>technology</c:v>
                </c:pt>
                <c:pt idx="4">
                  <c:v>food</c:v>
                </c:pt>
              </c:strCache>
            </c:strRef>
          </c:cat>
          <c:val>
            <c:numRef>
              <c:f>Most!$B$2:$B$6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1889-4624-9915-642EFD9D28FA}"/>
            </c:ext>
          </c:extLst>
        </c:ser>
        <c:dLbls>
          <c:showLegendKey val="0"/>
          <c:showVal val="1"/>
          <c:showCatName val="0"/>
          <c:showSerName val="0"/>
          <c:showPercent val="0"/>
          <c:showBubbleSize val="0"/>
        </c:dLbls>
        <c:gapWidth val="100"/>
        <c:overlap val="-24"/>
        <c:axId val="1297055231"/>
        <c:axId val="1176895759"/>
      </c:barChart>
      <c:catAx>
        <c:axId val="12970552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176895759"/>
        <c:crosses val="autoZero"/>
        <c:auto val="1"/>
        <c:lblAlgn val="ctr"/>
        <c:lblOffset val="100"/>
        <c:noMultiLvlLbl val="0"/>
      </c:catAx>
      <c:valAx>
        <c:axId val="11768957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97055231"/>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lang="en-US"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Content Sentiment</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Sheet3!$G$1</c:f>
              <c:strCache>
                <c:ptCount val="1"/>
                <c:pt idx="0">
                  <c:v>Count</c:v>
                </c:pt>
              </c:strCache>
            </c:strRef>
          </c:tx>
          <c:spPr>
            <a:solidFill>
              <a:schemeClr val="accent1"/>
            </a:solidFill>
            <a:ln>
              <a:noFill/>
            </a:ln>
            <a:effectLst/>
          </c:spPr>
          <c:invertIfNegative val="0"/>
          <c:cat>
            <c:strRef>
              <c:f>Sheet3!$F$2:$F$5</c:f>
              <c:strCache>
                <c:ptCount val="4"/>
                <c:pt idx="0">
                  <c:v>photo</c:v>
                </c:pt>
                <c:pt idx="1">
                  <c:v>video</c:v>
                </c:pt>
                <c:pt idx="2">
                  <c:v>GIF</c:v>
                </c:pt>
                <c:pt idx="3">
                  <c:v>audio</c:v>
                </c:pt>
              </c:strCache>
            </c:strRef>
          </c:cat>
          <c:val>
            <c:numRef>
              <c:f>Sheet3!$G$2:$G$5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FA3D-4A01-9964-D544FA159ABB}"/>
            </c:ext>
          </c:extLst>
        </c:ser>
        <c:ser>
          <c:idx val="1"/>
          <c:order val="1"/>
          <c:tx>
            <c:strRef>
              <c:f>Sheet3!$H$1</c:f>
              <c:strCache>
                <c:ptCount val="1"/>
                <c:pt idx="0">
                  <c:v>Positive Score</c:v>
                </c:pt>
              </c:strCache>
            </c:strRef>
          </c:tx>
          <c:spPr>
            <a:solidFill>
              <a:schemeClr val="accent2"/>
            </a:solidFill>
            <a:ln>
              <a:noFill/>
            </a:ln>
            <a:effectLst/>
          </c:spPr>
          <c:invertIfNegative val="0"/>
          <c:cat>
            <c:strRef>
              <c:f>Sheet3!$F$2:$F$5</c:f>
              <c:strCache>
                <c:ptCount val="4"/>
                <c:pt idx="0">
                  <c:v>photo</c:v>
                </c:pt>
                <c:pt idx="1">
                  <c:v>video</c:v>
                </c:pt>
                <c:pt idx="2">
                  <c:v>GIF</c:v>
                </c:pt>
                <c:pt idx="3">
                  <c:v>audio</c:v>
                </c:pt>
              </c:strCache>
            </c:strRef>
          </c:cat>
          <c:val>
            <c:numRef>
              <c:f>Sheet3!$H$2:$H$5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FA3D-4A01-9964-D544FA159ABB}"/>
            </c:ext>
          </c:extLst>
        </c:ser>
        <c:ser>
          <c:idx val="2"/>
          <c:order val="2"/>
          <c:tx>
            <c:strRef>
              <c:f>Sheet3!$I$1</c:f>
              <c:strCache>
                <c:ptCount val="1"/>
                <c:pt idx="0">
                  <c:v>Negative Score</c:v>
                </c:pt>
              </c:strCache>
            </c:strRef>
          </c:tx>
          <c:spPr>
            <a:solidFill>
              <a:schemeClr val="accent3"/>
            </a:solidFill>
            <a:ln>
              <a:noFill/>
            </a:ln>
            <a:effectLst/>
          </c:spPr>
          <c:invertIfNegative val="0"/>
          <c:cat>
            <c:strRef>
              <c:f>Sheet3!$F$2:$F$5</c:f>
              <c:strCache>
                <c:ptCount val="4"/>
                <c:pt idx="0">
                  <c:v>photo</c:v>
                </c:pt>
                <c:pt idx="1">
                  <c:v>video</c:v>
                </c:pt>
                <c:pt idx="2">
                  <c:v>GIF</c:v>
                </c:pt>
                <c:pt idx="3">
                  <c:v>audio</c:v>
                </c:pt>
              </c:strCache>
            </c:strRef>
          </c:cat>
          <c:val>
            <c:numRef>
              <c:f>Sheet3!$I$2:$I$5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FA3D-4A01-9964-D544FA159ABB}"/>
            </c:ext>
          </c:extLst>
        </c:ser>
        <c:ser>
          <c:idx val="3"/>
          <c:order val="3"/>
          <c:tx>
            <c:strRef>
              <c:f>Sheet3!$J$1</c:f>
              <c:strCache>
                <c:ptCount val="1"/>
                <c:pt idx="0">
                  <c:v>Neutral Score</c:v>
                </c:pt>
              </c:strCache>
            </c:strRef>
          </c:tx>
          <c:spPr>
            <a:solidFill>
              <a:schemeClr val="accent4"/>
            </a:solidFill>
            <a:ln>
              <a:noFill/>
            </a:ln>
            <a:effectLst/>
          </c:spPr>
          <c:invertIfNegative val="0"/>
          <c:cat>
            <c:strRef>
              <c:f>Sheet3!$F$2:$F$5</c:f>
              <c:strCache>
                <c:ptCount val="4"/>
                <c:pt idx="0">
                  <c:v>photo</c:v>
                </c:pt>
                <c:pt idx="1">
                  <c:v>video</c:v>
                </c:pt>
                <c:pt idx="2">
                  <c:v>GIF</c:v>
                </c:pt>
                <c:pt idx="3">
                  <c:v>audio</c:v>
                </c:pt>
              </c:strCache>
            </c:strRef>
          </c:cat>
          <c:val>
            <c:numRef>
              <c:f>Sheet3!$J$2:$J$5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FA3D-4A01-9964-D544FA159ABB}"/>
            </c:ext>
          </c:extLst>
        </c:ser>
        <c:dLbls>
          <c:showLegendKey val="0"/>
          <c:showVal val="0"/>
          <c:showCatName val="0"/>
          <c:showSerName val="0"/>
          <c:showPercent val="0"/>
          <c:showBubbleSize val="0"/>
        </c:dLbls>
        <c:gapWidth val="182"/>
        <c:axId val="1686159903"/>
        <c:axId val="1686153183"/>
      </c:barChart>
      <c:catAx>
        <c:axId val="1686159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86153183"/>
        <c:crosses val="autoZero"/>
        <c:auto val="1"/>
        <c:lblAlgn val="ctr"/>
        <c:lblOffset val="100"/>
        <c:noMultiLvlLbl val="0"/>
      </c:catAx>
      <c:valAx>
        <c:axId val="1686153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8615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8800" spc="-105" dirty="0">
                <a:solidFill>
                  <a:srgbClr val="FFFFFF"/>
                </a:solidFill>
                <a:latin typeface="Footlight MT Light" panose="0204060206030A020304" pitchFamily="18"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Footlight MT Light" panose="0204060206030A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2">
            <a:extLst>
              <a:ext uri="{FF2B5EF4-FFF2-40B4-BE49-F238E27FC236}">
                <a16:creationId xmlns:a16="http://schemas.microsoft.com/office/drawing/2014/main" id="{54CAFAF2-05D3-93FF-47E0-C5E2821968A2}"/>
              </a:ext>
            </a:extLst>
          </p:cNvPr>
          <p:cNvSpPr txBox="1"/>
          <p:nvPr/>
        </p:nvSpPr>
        <p:spPr>
          <a:xfrm>
            <a:off x="10896600" y="1369501"/>
            <a:ext cx="6508437" cy="757130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endParaRPr lang="en-US" sz="2000" i="0" dirty="0">
              <a:solidFill>
                <a:srgbClr val="A100FF"/>
              </a:solidFill>
              <a:effectLst/>
              <a:highlight>
                <a:srgbClr val="00FFFF"/>
              </a:highlight>
              <a:latin typeface="Poppins" panose="02000000000000000000" pitchFamily="2" charset="0"/>
            </a:endParaRPr>
          </a:p>
          <a:p>
            <a:pPr marL="342900" indent="-342900" algn="l" fontAlgn="base">
              <a:buFont typeface="Wingdings" panose="05000000000000000000" pitchFamily="2" charset="2"/>
              <a:buChar char="Ø"/>
            </a:pPr>
            <a:endParaRPr lang="en-US" sz="2000" b="0" i="0" dirty="0">
              <a:solidFill>
                <a:srgbClr val="A100FF"/>
              </a:solidFill>
              <a:effectLst/>
              <a:highlight>
                <a:srgbClr val="00FFFF"/>
              </a:highligh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highlight>
                  <a:srgbClr val="00FFFF"/>
                </a:highlight>
                <a:latin typeface="Poppins" panose="02000000000000000000" pitchFamily="2" charset="0"/>
              </a:rPr>
              <a:t>There are a total of 16 distinct content categories. Out of which Animal and Science categories are the most popular one.</a:t>
            </a:r>
          </a:p>
          <a:p>
            <a:pPr marL="342900" indent="-342900" algn="l" fontAlgn="base">
              <a:buFont typeface="Wingdings" panose="05000000000000000000" pitchFamily="2" charset="2"/>
              <a:buChar char="Ø"/>
            </a:pPr>
            <a:endParaRPr lang="en-US" sz="2000" b="0" i="0" dirty="0">
              <a:solidFill>
                <a:srgbClr val="A100FF"/>
              </a:solidFill>
              <a:effectLst/>
              <a:highlight>
                <a:srgbClr val="00FFFF"/>
              </a:highligh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highlight>
                  <a:srgbClr val="00FFFF"/>
                </a:highlight>
                <a:latin typeface="Poppins" panose="02000000000000000000" pitchFamily="2" charset="0"/>
              </a:rPr>
              <a:t>4 types of content- Photo, Video, GIF and Audio, out of which people prefer photo and video the most.</a:t>
            </a:r>
          </a:p>
          <a:p>
            <a:pPr marL="342900" indent="-342900" algn="l" fontAlgn="base">
              <a:buFont typeface="Wingdings" panose="05000000000000000000" pitchFamily="2" charset="2"/>
              <a:buChar char="Ø"/>
            </a:pPr>
            <a:endParaRPr lang="en-US" sz="2000" b="0" i="0" dirty="0">
              <a:solidFill>
                <a:srgbClr val="A100FF"/>
              </a:solidFill>
              <a:effectLst/>
              <a:highlight>
                <a:srgbClr val="00FFFF"/>
              </a:highlight>
              <a:latin typeface="Poppins" panose="02000000000000000000" pitchFamily="2" charset="0"/>
            </a:endParaRPr>
          </a:p>
          <a:p>
            <a:pPr marL="342900" indent="-342900" algn="l" fontAlgn="base">
              <a:buFont typeface="Wingdings" panose="05000000000000000000" pitchFamily="2" charset="2"/>
              <a:buChar char="Ø"/>
            </a:pPr>
            <a:r>
              <a:rPr lang="en-US" sz="2000" dirty="0">
                <a:solidFill>
                  <a:srgbClr val="A100FF"/>
                </a:solidFill>
                <a:highlight>
                  <a:srgbClr val="00FFFF"/>
                </a:highlight>
                <a:latin typeface="Poppins" panose="02000000000000000000" pitchFamily="2" charset="0"/>
              </a:rPr>
              <a:t>May</a:t>
            </a:r>
            <a:r>
              <a:rPr lang="en-US" sz="2000" b="0" i="0" dirty="0">
                <a:solidFill>
                  <a:srgbClr val="A100FF"/>
                </a:solidFill>
                <a:effectLst/>
                <a:highlight>
                  <a:srgbClr val="00FFFF"/>
                </a:highlight>
                <a:latin typeface="Poppins" panose="02000000000000000000" pitchFamily="2" charset="0"/>
              </a:rPr>
              <a:t> month has the highest number of posts and stands at 2138 posts , while February month has the lowest number of posts (1914 Posts)</a:t>
            </a:r>
          </a:p>
          <a:p>
            <a:pPr marL="342900" indent="-342900" algn="l" fontAlgn="base">
              <a:buFont typeface="Wingdings" panose="05000000000000000000" pitchFamily="2" charset="2"/>
              <a:buChar char="Ø"/>
            </a:pPr>
            <a:endParaRPr lang="en-US" sz="2000" b="0" i="0" dirty="0">
              <a:solidFill>
                <a:srgbClr val="A100FF"/>
              </a:solidFill>
              <a:effectLst/>
              <a:highlight>
                <a:srgbClr val="00FFFF"/>
              </a:highlight>
              <a:latin typeface="Poppins" panose="02000000000000000000" pitchFamily="2" charset="0"/>
            </a:endParaRPr>
          </a:p>
          <a:p>
            <a:pPr algn="l" fontAlgn="base"/>
            <a:r>
              <a:rPr lang="en-US" sz="2000" dirty="0">
                <a:solidFill>
                  <a:srgbClr val="A100FF"/>
                </a:solidFill>
                <a:highlight>
                  <a:srgbClr val="00FFFF"/>
                </a:highlight>
                <a:latin typeface="Poppins" panose="02000000000000000000" pitchFamily="2" charset="0"/>
              </a:rPr>
              <a:t>Conclusion</a:t>
            </a:r>
          </a:p>
          <a:p>
            <a:pPr algn="l" fontAlgn="base"/>
            <a:endParaRPr lang="en-US" sz="2000" dirty="0">
              <a:solidFill>
                <a:srgbClr val="A100FF"/>
              </a:solidFill>
              <a:highlight>
                <a:srgbClr val="00FFFF"/>
              </a:highligh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highlight>
                  <a:srgbClr val="00FFFF"/>
                </a:highlight>
                <a:latin typeface="Poppins" panose="02000000000000000000" pitchFamily="2" charset="0"/>
              </a:rPr>
              <a:t>Social Buzz should focus more on </a:t>
            </a:r>
            <a:r>
              <a:rPr lang="en-US" sz="2000" dirty="0">
                <a:solidFill>
                  <a:srgbClr val="A100FF"/>
                </a:solidFill>
                <a:highlight>
                  <a:srgbClr val="00FFFF"/>
                </a:highlight>
                <a:latin typeface="Poppins" panose="02000000000000000000" pitchFamily="2" charset="0"/>
              </a:rPr>
              <a:t>the top 5 categories that’s Animal, Technology, Science, Healthy eating and food and can create campaign to specifically target those audiences</a:t>
            </a:r>
          </a:p>
          <a:p>
            <a:pPr marL="342900" indent="-342900" algn="l" fontAlgn="base">
              <a:buFont typeface="Wingdings" panose="05000000000000000000" pitchFamily="2" charset="2"/>
              <a:buChar char="Ø"/>
            </a:pPr>
            <a:r>
              <a:rPr lang="en-US" sz="2000" dirty="0">
                <a:solidFill>
                  <a:srgbClr val="A100FF"/>
                </a:solidFill>
                <a:highlight>
                  <a:srgbClr val="00FFFF"/>
                </a:highlight>
                <a:latin typeface="Poppins" panose="02000000000000000000" pitchFamily="2" charset="0"/>
              </a:rPr>
              <a:t>Social Buzz can need to maximize in the month of January , May and August as they number of posts in these months are the highest.  </a:t>
            </a:r>
          </a:p>
          <a:p>
            <a:pPr marL="342900" indent="-342900" algn="l" fontAlgn="base">
              <a:buFont typeface="Wingdings" panose="05000000000000000000" pitchFamily="2" charset="2"/>
              <a:buChar char="Ø"/>
            </a:pPr>
            <a:endParaRPr lang="en-US" sz="2000" dirty="0">
              <a:solidFill>
                <a:srgbClr val="A100FF"/>
              </a:solidFill>
              <a:highlight>
                <a:srgbClr val="00FFFF"/>
              </a:highlight>
              <a:latin typeface="Poppins" panose="0200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Franklin Gothic Book" panose="020B05030201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Footlight MT Light" panose="0204060206030A020304" pitchFamily="18"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Footlight MT Light" panose="0204060206030A020304" pitchFamily="18" charset="0"/>
                </a:rPr>
                <a:t>Project recap</a:t>
              </a:r>
            </a:p>
            <a:p>
              <a:pPr>
                <a:lnSpc>
                  <a:spcPts val="2660"/>
                </a:lnSpc>
              </a:pPr>
              <a:r>
                <a:rPr lang="en-US" sz="1900" spc="-19" dirty="0">
                  <a:solidFill>
                    <a:srgbClr val="000000"/>
                  </a:solidFill>
                  <a:latin typeface="Footlight MT Light" panose="0204060206030A020304" pitchFamily="18" charset="0"/>
                </a:rPr>
                <a:t>Problem</a:t>
              </a:r>
            </a:p>
            <a:p>
              <a:pPr>
                <a:lnSpc>
                  <a:spcPts val="2660"/>
                </a:lnSpc>
              </a:pPr>
              <a:r>
                <a:rPr lang="en-US" sz="1900" spc="-19" dirty="0">
                  <a:solidFill>
                    <a:srgbClr val="000000"/>
                  </a:solidFill>
                  <a:latin typeface="Footlight MT Light" panose="0204060206030A020304" pitchFamily="18" charset="0"/>
                </a:rPr>
                <a:t>The Analytics team</a:t>
              </a:r>
            </a:p>
            <a:p>
              <a:pPr>
                <a:lnSpc>
                  <a:spcPts val="2660"/>
                </a:lnSpc>
              </a:pPr>
              <a:r>
                <a:rPr lang="en-US" sz="1900" spc="-19" dirty="0">
                  <a:solidFill>
                    <a:srgbClr val="000000"/>
                  </a:solidFill>
                  <a:latin typeface="Footlight MT Light" panose="0204060206030A020304" pitchFamily="18" charset="0"/>
                </a:rPr>
                <a:t>Process</a:t>
              </a:r>
            </a:p>
            <a:p>
              <a:pPr>
                <a:lnSpc>
                  <a:spcPts val="2660"/>
                </a:lnSpc>
              </a:pPr>
              <a:r>
                <a:rPr lang="en-US" sz="1900" spc="-19" dirty="0">
                  <a:solidFill>
                    <a:srgbClr val="000000"/>
                  </a:solidFill>
                  <a:latin typeface="Footlight MT Light" panose="0204060206030A020304" pitchFamily="18" charset="0"/>
                </a:rPr>
                <a:t>Insights</a:t>
              </a:r>
            </a:p>
            <a:p>
              <a:pPr>
                <a:lnSpc>
                  <a:spcPts val="2660"/>
                </a:lnSpc>
              </a:pPr>
              <a:r>
                <a:rPr lang="en-US" sz="1900" spc="-19" dirty="0">
                  <a:solidFill>
                    <a:srgbClr val="000000"/>
                  </a:solidFill>
                  <a:latin typeface="Footlight MT Light" panose="0204060206030A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705600" y="1485900"/>
            <a:ext cx="9583579" cy="6795516"/>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Footlight MT Light" panose="0204060206030A020304" pitchFamily="18" charset="0"/>
              </a:rPr>
              <a:t>Project Recap</a:t>
            </a:r>
          </a:p>
        </p:txBody>
      </p:sp>
      <p:sp>
        <p:nvSpPr>
          <p:cNvPr id="36" name="TextBox 35">
            <a:extLst>
              <a:ext uri="{FF2B5EF4-FFF2-40B4-BE49-F238E27FC236}">
                <a16:creationId xmlns:a16="http://schemas.microsoft.com/office/drawing/2014/main" id="{0C6EB2E6-A0AF-CEB1-93A2-7B0B5C5B1DB4}"/>
              </a:ext>
            </a:extLst>
          </p:cNvPr>
          <p:cNvSpPr txBox="1"/>
          <p:nvPr/>
        </p:nvSpPr>
        <p:spPr>
          <a:xfrm>
            <a:off x="6705600" y="1409700"/>
            <a:ext cx="9599353" cy="5509200"/>
          </a:xfrm>
          <a:prstGeom prst="rect">
            <a:avLst/>
          </a:prstGeom>
          <a:noFill/>
        </p:spPr>
        <p:txBody>
          <a:bodyPr wrap="square" rtlCol="0">
            <a:spAutoFit/>
          </a:bodyPr>
          <a:lstStyle/>
          <a:p>
            <a:pPr algn="just"/>
            <a:r>
              <a:rPr lang="en-GB" sz="4400" dirty="0"/>
              <a:t>To provide a structured overview of our engagement with Social Buzz, highlighting the key objectives, deliverables, and tasks. By focusing on these areas, we aim to demonstrate our capability to manage their growth, prepare for their IPO, and optimize their data practices effectively.</a:t>
            </a:r>
            <a:endParaRPr lang="en-IN"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Footlight MT Light" panose="0204060206030A020304" pitchFamily="18" charset="0"/>
              </a:rPr>
              <a:t>Problem</a:t>
            </a:r>
          </a:p>
        </p:txBody>
      </p:sp>
      <p:sp>
        <p:nvSpPr>
          <p:cNvPr id="22" name="TextBox 21">
            <a:extLst>
              <a:ext uri="{FF2B5EF4-FFF2-40B4-BE49-F238E27FC236}">
                <a16:creationId xmlns:a16="http://schemas.microsoft.com/office/drawing/2014/main" id="{932DB3B0-9570-4A4B-D4AE-8E8A1FE65FBA}"/>
              </a:ext>
            </a:extLst>
          </p:cNvPr>
          <p:cNvSpPr txBox="1"/>
          <p:nvPr/>
        </p:nvSpPr>
        <p:spPr>
          <a:xfrm>
            <a:off x="1371601" y="3383910"/>
            <a:ext cx="8190918" cy="5632311"/>
          </a:xfrm>
          <a:prstGeom prst="rect">
            <a:avLst/>
          </a:prstGeom>
          <a:noFill/>
        </p:spPr>
        <p:txBody>
          <a:bodyPr wrap="square" rtlCol="0">
            <a:spAutoFit/>
          </a:bodyPr>
          <a:lstStyle/>
          <a:p>
            <a:pPr algn="just"/>
            <a:r>
              <a:rPr lang="en-US" sz="3600" dirty="0">
                <a:highlight>
                  <a:srgbClr val="00FFFF"/>
                </a:highlight>
              </a:rPr>
              <a:t>Over 100000 posts per day</a:t>
            </a:r>
          </a:p>
          <a:p>
            <a:pPr algn="just"/>
            <a:endParaRPr lang="en-US" sz="3600" dirty="0"/>
          </a:p>
          <a:p>
            <a:pPr algn="just"/>
            <a:r>
              <a:rPr lang="en-US" sz="3600" dirty="0">
                <a:highlight>
                  <a:srgbClr val="00FFFF"/>
                </a:highlight>
              </a:rPr>
              <a:t>36,500,000 piecers of content per year!</a:t>
            </a:r>
          </a:p>
          <a:p>
            <a:pPr algn="just"/>
            <a:endParaRPr lang="en-US" sz="3600" dirty="0"/>
          </a:p>
          <a:p>
            <a:pPr algn="just"/>
            <a:r>
              <a:rPr lang="en-US" sz="3600" dirty="0">
                <a:highlight>
                  <a:srgbClr val="00FFFF"/>
                </a:highlight>
              </a:rPr>
              <a:t>But how to capitalize on it when there is so much?</a:t>
            </a:r>
          </a:p>
          <a:p>
            <a:pPr algn="just"/>
            <a:endParaRPr lang="en-US" sz="3600" dirty="0"/>
          </a:p>
          <a:p>
            <a:pPr algn="just"/>
            <a:r>
              <a:rPr lang="en-US" sz="3600" dirty="0">
                <a:highlight>
                  <a:srgbClr val="00FFFF"/>
                </a:highlight>
              </a:rPr>
              <a:t>Analysis to find Social Buzz’s top 5 most popular categories of content </a:t>
            </a:r>
            <a:endParaRPr lang="en-US" sz="3600" dirty="0"/>
          </a:p>
          <a:p>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Footlight MT Light" panose="0204060206030A020304" pitchFamily="18" charset="0"/>
              </a:rPr>
              <a:t>The Analytics team</a:t>
            </a:r>
          </a:p>
        </p:txBody>
      </p:sp>
      <p:sp>
        <p:nvSpPr>
          <p:cNvPr id="32" name="TextBox 31">
            <a:extLst>
              <a:ext uri="{FF2B5EF4-FFF2-40B4-BE49-F238E27FC236}">
                <a16:creationId xmlns:a16="http://schemas.microsoft.com/office/drawing/2014/main" id="{32FD9778-39EC-456E-DA78-8B91C4C0FCCB}"/>
              </a:ext>
            </a:extLst>
          </p:cNvPr>
          <p:cNvSpPr txBox="1"/>
          <p:nvPr/>
        </p:nvSpPr>
        <p:spPr>
          <a:xfrm>
            <a:off x="14268450" y="1548079"/>
            <a:ext cx="403860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t>Andrew Fleming</a:t>
            </a:r>
          </a:p>
          <a:p>
            <a:r>
              <a:rPr lang="en-US" sz="2800" dirty="0"/>
              <a:t>Chief Technical Architect</a:t>
            </a:r>
          </a:p>
        </p:txBody>
      </p:sp>
      <p:sp>
        <p:nvSpPr>
          <p:cNvPr id="33" name="TextBox 32">
            <a:extLst>
              <a:ext uri="{FF2B5EF4-FFF2-40B4-BE49-F238E27FC236}">
                <a16:creationId xmlns:a16="http://schemas.microsoft.com/office/drawing/2014/main" id="{DE13E1CF-2617-D855-0445-BF2CDAB6D39D}"/>
              </a:ext>
            </a:extLst>
          </p:cNvPr>
          <p:cNvSpPr txBox="1"/>
          <p:nvPr/>
        </p:nvSpPr>
        <p:spPr>
          <a:xfrm>
            <a:off x="14293092" y="4512105"/>
            <a:ext cx="403860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t>Marcus </a:t>
            </a:r>
            <a:r>
              <a:rPr lang="en-US" sz="2800" b="1" dirty="0" err="1"/>
              <a:t>Rompton</a:t>
            </a:r>
            <a:endParaRPr lang="en-US" sz="2800" b="1" dirty="0"/>
          </a:p>
          <a:p>
            <a:r>
              <a:rPr lang="en-US" sz="2800" dirty="0"/>
              <a:t>Senior Principle</a:t>
            </a:r>
          </a:p>
        </p:txBody>
      </p:sp>
      <p:sp>
        <p:nvSpPr>
          <p:cNvPr id="34" name="TextBox 33">
            <a:extLst>
              <a:ext uri="{FF2B5EF4-FFF2-40B4-BE49-F238E27FC236}">
                <a16:creationId xmlns:a16="http://schemas.microsoft.com/office/drawing/2014/main" id="{098CC30A-EB16-C976-C5E8-CDF3A63E36E2}"/>
              </a:ext>
            </a:extLst>
          </p:cNvPr>
          <p:cNvSpPr txBox="1"/>
          <p:nvPr/>
        </p:nvSpPr>
        <p:spPr>
          <a:xfrm>
            <a:off x="14293092" y="7499009"/>
            <a:ext cx="403860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t>SkillSpireSS</a:t>
            </a:r>
            <a:endParaRPr lang="en-US" sz="2800" b="1" dirty="0"/>
          </a:p>
          <a:p>
            <a:r>
              <a:rPr lang="en-US" sz="2800" dirty="0"/>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Footlight MT Light" panose="0204060206030A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4" name="TextBox 38">
            <a:extLst>
              <a:ext uri="{FF2B5EF4-FFF2-40B4-BE49-F238E27FC236}">
                <a16:creationId xmlns:a16="http://schemas.microsoft.com/office/drawing/2014/main" id="{6996F1AE-7E1A-3864-CD3E-15A9E6518107}"/>
              </a:ext>
            </a:extLst>
          </p:cNvPr>
          <p:cNvSpPr txBox="1"/>
          <p:nvPr/>
        </p:nvSpPr>
        <p:spPr>
          <a:xfrm>
            <a:off x="4419491" y="1324927"/>
            <a:ext cx="50482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solidFill>
                  <a:schemeClr val="bg1"/>
                </a:solidFill>
              </a:rPr>
              <a:t>Data Understanding</a:t>
            </a:r>
          </a:p>
        </p:txBody>
      </p:sp>
      <p:sp>
        <p:nvSpPr>
          <p:cNvPr id="45" name="TextBox 39">
            <a:extLst>
              <a:ext uri="{FF2B5EF4-FFF2-40B4-BE49-F238E27FC236}">
                <a16:creationId xmlns:a16="http://schemas.microsoft.com/office/drawing/2014/main" id="{1D361F22-4389-641C-C047-EE2B2602A840}"/>
              </a:ext>
            </a:extLst>
          </p:cNvPr>
          <p:cNvSpPr txBox="1"/>
          <p:nvPr/>
        </p:nvSpPr>
        <p:spPr>
          <a:xfrm>
            <a:off x="6481959" y="2978889"/>
            <a:ext cx="50482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solidFill>
                  <a:schemeClr val="bg1"/>
                </a:solidFill>
              </a:rPr>
              <a:t>Data Cleaning		</a:t>
            </a:r>
          </a:p>
        </p:txBody>
      </p:sp>
      <p:sp>
        <p:nvSpPr>
          <p:cNvPr id="46" name="TextBox 40">
            <a:extLst>
              <a:ext uri="{FF2B5EF4-FFF2-40B4-BE49-F238E27FC236}">
                <a16:creationId xmlns:a16="http://schemas.microsoft.com/office/drawing/2014/main" id="{6AB95176-D386-6BFE-BD8F-41E442FAE6BD}"/>
              </a:ext>
            </a:extLst>
          </p:cNvPr>
          <p:cNvSpPr txBox="1"/>
          <p:nvPr/>
        </p:nvSpPr>
        <p:spPr>
          <a:xfrm>
            <a:off x="8555340" y="4545087"/>
            <a:ext cx="50482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solidFill>
                  <a:schemeClr val="bg1"/>
                </a:solidFill>
              </a:rPr>
              <a:t>Data Modelling</a:t>
            </a:r>
          </a:p>
        </p:txBody>
      </p:sp>
      <p:sp>
        <p:nvSpPr>
          <p:cNvPr id="47" name="TextBox 41">
            <a:extLst>
              <a:ext uri="{FF2B5EF4-FFF2-40B4-BE49-F238E27FC236}">
                <a16:creationId xmlns:a16="http://schemas.microsoft.com/office/drawing/2014/main" id="{886542DB-C0EB-85D5-2D1A-DFABA73895F5}"/>
              </a:ext>
            </a:extLst>
          </p:cNvPr>
          <p:cNvSpPr txBox="1"/>
          <p:nvPr/>
        </p:nvSpPr>
        <p:spPr>
          <a:xfrm>
            <a:off x="10139332" y="6288483"/>
            <a:ext cx="50482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solidFill>
                  <a:schemeClr val="bg1"/>
                </a:solidFill>
              </a:rPr>
              <a:t>Data Analysis</a:t>
            </a:r>
          </a:p>
        </p:txBody>
      </p:sp>
      <p:sp>
        <p:nvSpPr>
          <p:cNvPr id="48" name="TextBox 42">
            <a:extLst>
              <a:ext uri="{FF2B5EF4-FFF2-40B4-BE49-F238E27FC236}">
                <a16:creationId xmlns:a16="http://schemas.microsoft.com/office/drawing/2014/main" id="{D5515E51-BCE1-092F-228E-CAA9785CD775}"/>
              </a:ext>
            </a:extLst>
          </p:cNvPr>
          <p:cNvSpPr txBox="1"/>
          <p:nvPr/>
        </p:nvSpPr>
        <p:spPr>
          <a:xfrm>
            <a:off x="12080291" y="8099636"/>
            <a:ext cx="50482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Footlight MT Light" panose="0204060206030A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83DA1020-A40F-78A8-A6F0-62B915CE3EA5}"/>
              </a:ext>
            </a:extLst>
          </p:cNvPr>
          <p:cNvSpPr txBox="1"/>
          <p:nvPr/>
        </p:nvSpPr>
        <p:spPr>
          <a:xfrm>
            <a:off x="1174845" y="5047850"/>
            <a:ext cx="50292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000" dirty="0"/>
          </a:p>
          <a:p>
            <a:pPr algn="ctr"/>
            <a:r>
              <a:rPr lang="en-US" sz="4000" dirty="0"/>
              <a:t>Unique Categories</a:t>
            </a:r>
          </a:p>
        </p:txBody>
      </p:sp>
      <p:sp>
        <p:nvSpPr>
          <p:cNvPr id="15" name="TextBox 14">
            <a:extLst>
              <a:ext uri="{FF2B5EF4-FFF2-40B4-BE49-F238E27FC236}">
                <a16:creationId xmlns:a16="http://schemas.microsoft.com/office/drawing/2014/main" id="{18D4D514-2D6C-61CD-6796-E829235F06FF}"/>
              </a:ext>
            </a:extLst>
          </p:cNvPr>
          <p:cNvSpPr txBox="1"/>
          <p:nvPr/>
        </p:nvSpPr>
        <p:spPr>
          <a:xfrm>
            <a:off x="6586373" y="4954227"/>
            <a:ext cx="50292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000" dirty="0"/>
          </a:p>
          <a:p>
            <a:pPr algn="ctr"/>
            <a:r>
              <a:rPr lang="en-US" sz="4000" dirty="0"/>
              <a:t>Most Favorite Category</a:t>
            </a:r>
          </a:p>
        </p:txBody>
      </p:sp>
      <p:sp>
        <p:nvSpPr>
          <p:cNvPr id="16" name="TextBox 15">
            <a:extLst>
              <a:ext uri="{FF2B5EF4-FFF2-40B4-BE49-F238E27FC236}">
                <a16:creationId xmlns:a16="http://schemas.microsoft.com/office/drawing/2014/main" id="{9C258000-E0DE-DF16-478D-80A753B1977A}"/>
              </a:ext>
            </a:extLst>
          </p:cNvPr>
          <p:cNvSpPr txBox="1"/>
          <p:nvPr/>
        </p:nvSpPr>
        <p:spPr>
          <a:xfrm>
            <a:off x="12082767" y="4964660"/>
            <a:ext cx="5029200"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000" dirty="0"/>
          </a:p>
          <a:p>
            <a:pPr algn="ctr"/>
            <a:r>
              <a:rPr lang="en-US" sz="4000" dirty="0"/>
              <a:t>With Most Number of Posts</a:t>
            </a:r>
          </a:p>
        </p:txBody>
      </p:sp>
      <p:sp>
        <p:nvSpPr>
          <p:cNvPr id="17" name="TextBox 16">
            <a:extLst>
              <a:ext uri="{FF2B5EF4-FFF2-40B4-BE49-F238E27FC236}">
                <a16:creationId xmlns:a16="http://schemas.microsoft.com/office/drawing/2014/main" id="{E63877B7-B72A-645C-A415-F041E8316E14}"/>
              </a:ext>
            </a:extLst>
          </p:cNvPr>
          <p:cNvSpPr txBox="1"/>
          <p:nvPr/>
        </p:nvSpPr>
        <p:spPr>
          <a:xfrm>
            <a:off x="1174845" y="3383348"/>
            <a:ext cx="502920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500" dirty="0">
                <a:solidFill>
                  <a:srgbClr val="A100FF"/>
                </a:solidFill>
              </a:rPr>
              <a:t>16</a:t>
            </a:r>
            <a:endParaRPr lang="en-US" sz="4000" dirty="0"/>
          </a:p>
        </p:txBody>
      </p:sp>
      <p:sp>
        <p:nvSpPr>
          <p:cNvPr id="18" name="TextBox 17">
            <a:extLst>
              <a:ext uri="{FF2B5EF4-FFF2-40B4-BE49-F238E27FC236}">
                <a16:creationId xmlns:a16="http://schemas.microsoft.com/office/drawing/2014/main" id="{A5D87D3C-86A8-BAE8-29B0-DF1C6A896BDD}"/>
              </a:ext>
            </a:extLst>
          </p:cNvPr>
          <p:cNvSpPr txBox="1"/>
          <p:nvPr/>
        </p:nvSpPr>
        <p:spPr>
          <a:xfrm>
            <a:off x="6341534" y="3529542"/>
            <a:ext cx="502920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600" dirty="0">
                <a:solidFill>
                  <a:srgbClr val="A100FF"/>
                </a:solidFill>
              </a:rPr>
              <a:t>Animal</a:t>
            </a:r>
            <a:endParaRPr lang="en-US" sz="4000" dirty="0">
              <a:solidFill>
                <a:srgbClr val="A100FF"/>
              </a:solidFill>
            </a:endParaRPr>
          </a:p>
        </p:txBody>
      </p:sp>
      <p:sp>
        <p:nvSpPr>
          <p:cNvPr id="19" name="TextBox 18">
            <a:extLst>
              <a:ext uri="{FF2B5EF4-FFF2-40B4-BE49-F238E27FC236}">
                <a16:creationId xmlns:a16="http://schemas.microsoft.com/office/drawing/2014/main" id="{0F7BAAD7-C315-2EF6-899E-5C0E0F34BEB0}"/>
              </a:ext>
            </a:extLst>
          </p:cNvPr>
          <p:cNvSpPr txBox="1"/>
          <p:nvPr/>
        </p:nvSpPr>
        <p:spPr>
          <a:xfrm>
            <a:off x="12083954" y="3636444"/>
            <a:ext cx="502920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600" dirty="0">
                <a:solidFill>
                  <a:srgbClr val="A100FF"/>
                </a:solidFill>
              </a:rPr>
              <a:t>May</a:t>
            </a:r>
            <a:endParaRPr lang="en-US" sz="4000" dirty="0">
              <a:solidFill>
                <a:srgbClr val="A1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0B6E1C89-8F68-9067-3BA8-01FB5FE922D8}"/>
              </a:ext>
            </a:extLst>
          </p:cNvPr>
          <p:cNvGraphicFramePr/>
          <p:nvPr>
            <p:extLst>
              <p:ext uri="{D42A27DB-BD31-4B8C-83A1-F6EECF244321}">
                <p14:modId xmlns:p14="http://schemas.microsoft.com/office/powerpoint/2010/main" val="2003489424"/>
              </p:ext>
            </p:extLst>
          </p:nvPr>
        </p:nvGraphicFramePr>
        <p:xfrm>
          <a:off x="3662173" y="2012049"/>
          <a:ext cx="13409836" cy="6417517"/>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62E565E9-3019-C401-08BD-3B926A0EE2B2}"/>
              </a:ext>
            </a:extLst>
          </p:cNvPr>
          <p:cNvGraphicFramePr/>
          <p:nvPr>
            <p:extLst>
              <p:ext uri="{D42A27DB-BD31-4B8C-83A1-F6EECF244321}">
                <p14:modId xmlns:p14="http://schemas.microsoft.com/office/powerpoint/2010/main" val="4198579634"/>
              </p:ext>
            </p:extLst>
          </p:nvPr>
        </p:nvGraphicFramePr>
        <p:xfrm>
          <a:off x="2554719" y="1383832"/>
          <a:ext cx="15084872" cy="753671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313</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Footlight MT Light</vt:lpstr>
      <vt:lpstr>Wingdings</vt:lpstr>
      <vt:lpstr>Franklin Gothic Book</vt:lpstr>
      <vt:lpstr>Clear Sans Regular Bold</vt:lpstr>
      <vt:lpstr>Calibri</vt:lpstr>
      <vt:lpstr>Arial</vt:lpstr>
      <vt:lpstr>Graphik Regular</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singa Selvamani Saravanan</cp:lastModifiedBy>
  <cp:revision>11</cp:revision>
  <dcterms:created xsi:type="dcterms:W3CDTF">2006-08-16T00:00:00Z</dcterms:created>
  <dcterms:modified xsi:type="dcterms:W3CDTF">2024-07-11T19:59:08Z</dcterms:modified>
  <dc:identifier>DAEhDyfaYKE</dc:identifier>
</cp:coreProperties>
</file>