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35"/>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7" r:id="rId23"/>
    <p:sldId id="278" r:id="rId24"/>
    <p:sldId id="279" r:id="rId25"/>
    <p:sldId id="287" r:id="rId26"/>
    <p:sldId id="286" r:id="rId27"/>
    <p:sldId id="282" r:id="rId28"/>
    <p:sldId id="283" r:id="rId29"/>
    <p:sldId id="284" r:id="rId30"/>
    <p:sldId id="285" r:id="rId31"/>
    <p:sldId id="295" r:id="rId32"/>
    <p:sldId id="274" r:id="rId33"/>
    <p:sldId id="275"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endra T" initials="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527C5D1-5F1E-4320-9EA1-DA624BC52DFF}" styleName="Table_0">
    <a:wholeTbl>
      <a:tcTxStyle>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866226D9-55D5-43DA-99FB-1561EED34A12}" styleName="Table_1">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1546" y="67"/>
      </p:cViewPr>
      <p:guideLst>
        <p:guide orient="horz" pos="216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2" name="Google Shape;15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7" name="Google Shape;16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4" name="Google Shape;17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1" name="Google Shape;18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8" name="Google Shape;1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3" name="Google Shape;20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0" name="Google Shape;21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6" name="Google Shape;21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3" name="Google Shape;22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 name="Google Shape;1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5" name="Google Shape;14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panose="02020603050405020304"/>
              <a:buNone/>
            </a:pPr>
            <a:r>
              <a:rPr lang="en-US" sz="1800" b="1">
                <a:latin typeface="Times New Roman" panose="02020603050405020304"/>
                <a:ea typeface="Times New Roman" panose="02020603050405020304"/>
                <a:cs typeface="Times New Roman" panose="02020603050405020304"/>
                <a:sym typeface="Times New Roman" panose="02020603050405020304"/>
              </a:rPr>
              <a:t>SRM INSTITUTE OF SCIENCE AND TECHNOLOGY</a:t>
            </a:r>
            <a:br>
              <a:rPr lang="en-US" sz="1800" b="1">
                <a:latin typeface="Times New Roman" panose="02020603050405020304"/>
                <a:ea typeface="Times New Roman" panose="02020603050405020304"/>
                <a:cs typeface="Times New Roman" panose="02020603050405020304"/>
                <a:sym typeface="Times New Roman" panose="02020603050405020304"/>
              </a:rPr>
            </a:br>
            <a:r>
              <a:rPr lang="en-US" sz="1800" b="1">
                <a:latin typeface="Times New Roman" panose="02020603050405020304"/>
                <a:ea typeface="Times New Roman" panose="02020603050405020304"/>
                <a:cs typeface="Times New Roman" panose="02020603050405020304"/>
                <a:sym typeface="Times New Roman" panose="02020603050405020304"/>
              </a:rPr>
              <a:t>Ramapuram, Chennai – 600 089</a:t>
            </a:r>
            <a:br>
              <a:rPr lang="en-US" sz="1800" b="1">
                <a:latin typeface="Times New Roman" panose="02020603050405020304"/>
                <a:ea typeface="Times New Roman" panose="02020603050405020304"/>
                <a:cs typeface="Times New Roman" panose="02020603050405020304"/>
                <a:sym typeface="Times New Roman" panose="02020603050405020304"/>
              </a:rPr>
            </a:br>
            <a:r>
              <a:rPr lang="en-US" sz="1600" b="1">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1800"/>
          </a:p>
        </p:txBody>
      </p:sp>
      <p:sp>
        <p:nvSpPr>
          <p:cNvPr id="89" name="Google Shape;89;p13"/>
          <p:cNvSpPr txBox="1">
            <a:spLocks noGrp="1"/>
          </p:cNvSpPr>
          <p:nvPr>
            <p:ph type="subTitle" idx="1"/>
          </p:nvPr>
        </p:nvSpPr>
        <p:spPr>
          <a:xfrm>
            <a:off x="609600" y="1752600"/>
            <a:ext cx="80772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18CSP109L - MAJOR PROJECT </a:t>
            </a:r>
            <a:endParaRPr>
              <a:solidFill>
                <a:schemeClr val="dk1"/>
              </a:solidFill>
            </a:endParaRPr>
          </a:p>
          <a:p>
            <a:pPr marL="0" lvl="0" indent="0" algn="ctr" rtl="0">
              <a:lnSpc>
                <a:spcPct val="100000"/>
              </a:lnSpc>
              <a:spcBef>
                <a:spcPts val="560"/>
              </a:spcBef>
              <a:spcAft>
                <a:spcPts val="0"/>
              </a:spcAft>
              <a:buClr>
                <a:schemeClr val="dk1"/>
              </a:buClr>
              <a:buSzPts val="28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Scalable Approach for detecting air Quality inference using Ensemble Regerssors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0" name="Google Shape;90;p13"/>
          <p:cNvPicPr preferRelativeResize="0"/>
          <p:nvPr/>
        </p:nvPicPr>
        <p:blipFill rotWithShape="1">
          <a:blip r:embed="rId1"/>
          <a:srcRect/>
          <a:stretch>
            <a:fillRect/>
          </a:stretch>
        </p:blipFill>
        <p:spPr>
          <a:xfrm>
            <a:off x="-3048" y="609600"/>
            <a:ext cx="2695575" cy="1190625"/>
          </a:xfrm>
          <a:prstGeom prst="rect">
            <a:avLst/>
          </a:prstGeom>
          <a:noFill/>
          <a:ln>
            <a:noFill/>
          </a:ln>
        </p:spPr>
      </p:pic>
      <p:sp>
        <p:nvSpPr>
          <p:cNvPr id="91" name="Google Shape;91;p13"/>
          <p:cNvSpPr txBox="1"/>
          <p:nvPr/>
        </p:nvSpPr>
        <p:spPr>
          <a:xfrm>
            <a:off x="1692942" y="3624262"/>
            <a:ext cx="5972302" cy="981075"/>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32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BATCH NUMBER : D</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7</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92" name="Google Shape;92;p13"/>
          <p:cNvGraphicFramePr/>
          <p:nvPr/>
        </p:nvGraphicFramePr>
        <p:xfrm>
          <a:off x="304800" y="4114800"/>
          <a:ext cx="8305800" cy="2133600"/>
        </p:xfrm>
        <a:graphic>
          <a:graphicData uri="http://schemas.openxmlformats.org/drawingml/2006/table">
            <a:tbl>
              <a:tblPr firstRow="1" bandRow="1">
                <a:noFill/>
                <a:tableStyleId>{4527C5D1-5F1E-4320-9EA1-DA624BC52DFF}</a:tableStyleId>
              </a:tblPr>
              <a:tblGrid>
                <a:gridCol w="4152900"/>
                <a:gridCol w="4152900"/>
              </a:tblGrid>
              <a:tr h="3837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latin typeface="Times New Roman" panose="02020603050405020304"/>
                          <a:ea typeface="Times New Roman" panose="02020603050405020304"/>
                          <a:cs typeface="Times New Roman" panose="02020603050405020304"/>
                          <a:sym typeface="Times New Roman" panose="02020603050405020304"/>
                        </a:rPr>
                        <a:t>Team Members </a:t>
                      </a:r>
                      <a:endParaRPr sz="18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u="none" strike="noStrike" cap="none">
                          <a:latin typeface="Times New Roman" panose="02020603050405020304"/>
                          <a:ea typeface="Times New Roman" panose="02020603050405020304"/>
                          <a:cs typeface="Times New Roman" panose="02020603050405020304"/>
                          <a:sym typeface="Times New Roman" panose="02020603050405020304"/>
                        </a:rPr>
                        <a:t>Supervisor</a:t>
                      </a:r>
                      <a:endParaRPr sz="18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7498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RA2011003020206 - Samarendra T</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RA2011003020212 - Singa Selvamani S</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RA2011003020216 - Vimal Aditya Raj</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Mrs. P. Preethy Jemima</a:t>
                      </a:r>
                      <a:r>
                        <a:rPr lang="en-IN" altLang="en-US" sz="1800" u="none" strike="noStrike" cap="none">
                          <a:latin typeface="Times New Roman" panose="02020603050405020304"/>
                          <a:ea typeface="Times New Roman" panose="02020603050405020304"/>
                          <a:cs typeface="Times New Roman" panose="02020603050405020304"/>
                          <a:sym typeface="Times New Roman" panose="02020603050405020304"/>
                        </a:rPr>
                        <a:t>(Ast.Professor)</a:t>
                      </a:r>
                      <a:endParaRPr lang="en-IN" altLang="en-US" sz="18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IN" altLang="en-US" sz="1800" u="none" strike="noStrike" cap="none">
                          <a:latin typeface="Times New Roman" panose="02020603050405020304"/>
                          <a:ea typeface="Times New Roman" panose="02020603050405020304"/>
                          <a:cs typeface="Times New Roman" panose="02020603050405020304"/>
                          <a:sym typeface="Times New Roman" panose="02020603050405020304"/>
                        </a:rPr>
                        <a:t>SRMIST Ramapuram</a:t>
                      </a:r>
                      <a:endParaRPr lang="en-IN" altLang="en-US"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
        <p:nvSpPr>
          <p:cNvPr id="93" name="Google Shape;93;p13"/>
          <p:cNvSpPr txBox="1">
            <a:spLocks noGrp="1"/>
          </p:cNvSpPr>
          <p:nvPr>
            <p:ph type="ftr" idx="11"/>
          </p:nvPr>
        </p:nvSpPr>
        <p:spPr>
          <a:xfrm>
            <a:off x="533400" y="6356351"/>
            <a:ext cx="80772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Date:8/02/2024							</a:t>
            </a:r>
            <a:endParaRPr lang="en-US"/>
          </a:p>
          <a:p>
            <a:pPr marL="0" lvl="0" indent="0" algn="ctr" rtl="0">
              <a:lnSpc>
                <a:spcPct val="100000"/>
              </a:lnSpc>
              <a:spcBef>
                <a:spcPts val="0"/>
              </a:spcBef>
              <a:spcAft>
                <a:spcPts val="0"/>
              </a:spcAft>
              <a:buSzPts val="140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Proposed work</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2"/>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lnSpcReduction="10000"/>
          </a:bodyPr>
          <a:lstStyle/>
          <a:p>
            <a:pPr marL="114300" lvl="0" indent="0" algn="l" rtl="0">
              <a:lnSpc>
                <a:spcPct val="100000"/>
              </a:lnSpc>
              <a:spcBef>
                <a:spcPts val="360"/>
              </a:spcBef>
              <a:spcAft>
                <a:spcPts val="0"/>
              </a:spcAft>
              <a:buSzPts val="18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Outlier and Missing Data Processing: It is necessary to process the original datas outliers and missing values. As the data came from the official platform and no illogical values were found after the screening, for example, no negative values for atmospheric concentration and air pressure are within reasonable limits, so the data are considered to be true and valid, and no outliers need to be processed. The data were normalized by implementing a Min-Max normalization technique. This helps in removing the units in the acquired data or the impact of differing scales . The Min-Max normalization technique is used for scaling the data values within a fixed range (zero to one). Initially, the Min-Max normalization technique subtracts the minimum value from data points and further divides by its range. Feature selection is the process of minimizing the number of input variables when building a predictive model. Forward selection is a type of stepwise regression that begins with a null model. The approach initiates with no variables in the model and step by step adds variables to the model until no variable not included in the model can make a significant contribution to the models conclusion. The variable with the highest test statistic that is more than the cut-off value or the lowest p-value with less than the cut-off value is chosen and added to the model.</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Architecture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23"/>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r>
              <a:rPr lang="en-US" sz="2000">
                <a:latin typeface="Times New Roman" panose="02020603050405020304"/>
                <a:ea typeface="Times New Roman" panose="02020603050405020304"/>
                <a:cs typeface="Times New Roman" panose="02020603050405020304"/>
                <a:sym typeface="Times New Roman" panose="02020603050405020304"/>
              </a:rPr>
              <a:t>.</a:t>
            </a:r>
            <a:endParaRPr sz="10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544200" y="1933678"/>
            <a:ext cx="8154186" cy="3443036"/>
          </a:xfrm>
          <a:prstGeom prst="rect">
            <a:avLst/>
          </a:prstGeom>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cxnSp>
        <p:nvCxnSpPr>
          <p:cNvPr id="2" name="Straight Arrow Connector 1"/>
          <p:cNvCxnSpPr/>
          <p:nvPr/>
        </p:nvCxnSpPr>
        <p:spPr>
          <a:xfrm>
            <a:off x="6437630" y="2229485"/>
            <a:ext cx="918845" cy="381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 name="Straight Arrow Connector 3"/>
          <p:cNvCxnSpPr/>
          <p:nvPr/>
        </p:nvCxnSpPr>
        <p:spPr>
          <a:xfrm flipV="1">
            <a:off x="6407785" y="2960370"/>
            <a:ext cx="967740" cy="889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5" name="Straight Arrow Connector 4"/>
          <p:cNvCxnSpPr/>
          <p:nvPr/>
        </p:nvCxnSpPr>
        <p:spPr>
          <a:xfrm>
            <a:off x="6437630" y="3704590"/>
            <a:ext cx="918845" cy="635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24"/>
          <p:cNvSpPr txBox="1">
            <a:spLocks noGrp="1"/>
          </p:cNvSpPr>
          <p:nvPr>
            <p:ph type="body" idx="1"/>
          </p:nvPr>
        </p:nvSpPr>
        <p:spPr>
          <a:xfrm>
            <a:off x="370200" y="16329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36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Module 1 : Data Preprocessing</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Module 2 : Correlation Analysis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None/>
            </a:pPr>
            <a:r>
              <a:rPr lang="en-US" sz="180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Module 3 : Random Forest Regressor</a:t>
            </a:r>
            <a:endParaRPr sz="180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None/>
            </a:pPr>
            <a:r>
              <a:rPr lang="en-US" sz="180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Module 4 : Support Vector Regression (SVR)</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None/>
            </a:pPr>
            <a:r>
              <a:rPr lang="en-US" sz="180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Module 5 : Performance Measures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 D</a:t>
            </a:r>
            <a:r>
              <a:rPr lang="en-IN" altLang="en-US">
                <a:latin typeface="Times New Roman" panose="02020603050405020304"/>
                <a:ea typeface="Times New Roman" panose="02020603050405020304"/>
                <a:cs typeface="Times New Roman" panose="02020603050405020304"/>
                <a:sym typeface="Times New Roman" panose="02020603050405020304"/>
              </a:rPr>
              <a:t>e</a:t>
            </a:r>
            <a:r>
              <a:rPr lang="en-US">
                <a:latin typeface="Times New Roman" panose="02020603050405020304"/>
                <a:ea typeface="Times New Roman" panose="02020603050405020304"/>
                <a:cs typeface="Times New Roman" panose="02020603050405020304"/>
                <a:sym typeface="Times New Roman" panose="02020603050405020304"/>
              </a:rPr>
              <a:t>scription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25"/>
          <p:cNvSpPr txBox="1">
            <a:spLocks noGrp="1"/>
          </p:cNvSpPr>
          <p:nvPr>
            <p:ph type="body" idx="1"/>
          </p:nvPr>
        </p:nvSpPr>
        <p:spPr>
          <a:xfrm>
            <a:off x="370200" y="1632900"/>
            <a:ext cx="8229600" cy="4526100"/>
          </a:xfrm>
          <a:prstGeom prst="rect">
            <a:avLst/>
          </a:prstGeom>
          <a:noFill/>
          <a:ln>
            <a:noFill/>
          </a:ln>
        </p:spPr>
        <p:txBody>
          <a:bodyPr spcFirstLastPara="1" wrap="square" lIns="91425" tIns="45700" rIns="91425" bIns="45700" anchor="t" anchorCtr="0">
            <a:normAutofit/>
          </a:bodyPr>
          <a:lstStyle/>
          <a:p>
            <a:pPr marL="114300" lvl="0" indent="0" algn="just" rtl="0">
              <a:lnSpc>
                <a:spcPct val="100000"/>
              </a:lnSpc>
              <a:spcBef>
                <a:spcPts val="360"/>
              </a:spcBef>
              <a:spcAft>
                <a:spcPts val="0"/>
              </a:spcAft>
              <a:buSzPts val="180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Data Preprocessing:</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Data preprocessing is essential for machine learning and deep learning projects. Its objective is to transform raw data into a format suitable for model training, cleaning and reducing noise to enhance model performance. Data preprocessing consists in transforming the data values of a certain dataset, aiming to optimize the information</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acquisition and process. Normally, there is a very large contrast between the maximum and minimum values of the dataset, so normalizing the data minimizes the complexity of the algorithm for its corresponding processing. The normalization of the data allows an adequate benefit for the classification of algorithms related to neural networks. In this case, if the back-propagation technique is used in neural networks, the normalization of the input values will speed up the training phase, turning it into a more efficient neural network.</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 D</a:t>
            </a:r>
            <a:r>
              <a:rPr lang="en-IN" altLang="en-US">
                <a:latin typeface="Times New Roman" panose="02020603050405020304"/>
                <a:ea typeface="Times New Roman" panose="02020603050405020304"/>
                <a:cs typeface="Times New Roman" panose="02020603050405020304"/>
                <a:sym typeface="Times New Roman" panose="02020603050405020304"/>
              </a:rPr>
              <a:t>e</a:t>
            </a:r>
            <a:r>
              <a:rPr lang="en-US">
                <a:latin typeface="Times New Roman" panose="02020603050405020304"/>
                <a:ea typeface="Times New Roman" panose="02020603050405020304"/>
                <a:cs typeface="Times New Roman" panose="02020603050405020304"/>
                <a:sym typeface="Times New Roman" panose="02020603050405020304"/>
              </a:rPr>
              <a:t>scription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r>
              <a:rPr lang="en-US" sz="1800" b="1"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Correlation Analysis</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The correlation between all potential pairs of values in a table is shown in the matrix. It is an effective tool for compiling a sizable dataset and for locating and displaying data patterns. A correlation matrix simplifies the process of selecting different assets by tabulating their correlation with one another. It is vital to identify the correlations between PM concentrations and influencing factors for developing a good prediction model. It guarantees that the proposed regression model utilizes the efficient features for AQP. PM2.5 is affected by several factors, but all the factors are important in effective AQP. On the other hand, the irrelevant/inactive factors affect the proposed models performance by means of time complexity. Therefore, it is important to compute the correlation coefficients (CCs) for every factor that helps in selecting the optimal features for effectiveforecasting of air pollution. Let us consider characteristic time series data as x = (x , x , x , ..., x ) and other dataas y = (y , y , y , ..., y ) . The CC between the factors is computed as described in Equation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 D</a:t>
            </a:r>
            <a:r>
              <a:rPr lang="en-IN" altLang="en-US">
                <a:latin typeface="Times New Roman" panose="02020603050405020304"/>
                <a:ea typeface="Times New Roman" panose="02020603050405020304"/>
                <a:cs typeface="Times New Roman" panose="02020603050405020304"/>
                <a:sym typeface="Times New Roman" panose="02020603050405020304"/>
              </a:rPr>
              <a:t>e</a:t>
            </a:r>
            <a:r>
              <a:rPr lang="en-US">
                <a:latin typeface="Times New Roman" panose="02020603050405020304"/>
                <a:ea typeface="Times New Roman" panose="02020603050405020304"/>
                <a:cs typeface="Times New Roman" panose="02020603050405020304"/>
                <a:sym typeface="Times New Roman" panose="02020603050405020304"/>
              </a:rPr>
              <a:t>scription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27"/>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r>
              <a:rPr lang="en-US" sz="1800" b="1"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 Regressor:</a:t>
            </a:r>
            <a:endParaRPr lang="en-US" sz="1800" b="1"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ts val="18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The RF algorithm incorporates growing classification and regression trees (CARTs). Each CART is built using random vectors. For the RF-based classifier model, the main parameters were the number of decision trees, as well as the number of features ( ) in the random subset at each node in the growing trees. During model training, the number of decision trees was determined first. For the number of trees, a larger number is better, but takes longer to compute. A lower leads to a greater reduction in variance, but a larger increase in bias. can be defined using the empirical formula , where M denotes the total number of feature RF can be applied to classification and regression problems, depending on whether the trees are classification or regression trees. Assuming that the model includes T regression trees (learners) for regression prediction, the final output of the regression model is</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ts val="18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2" name="Google Shape;192;p27"/>
          <p:cNvPicPr preferRelativeResize="0"/>
          <p:nvPr/>
        </p:nvPicPr>
        <p:blipFill rotWithShape="1">
          <a:blip r:embed="rId1"/>
          <a:srcRect/>
          <a:stretch>
            <a:fillRect/>
          </a:stretch>
        </p:blipFill>
        <p:spPr>
          <a:xfrm>
            <a:off x="3867143" y="5207792"/>
            <a:ext cx="1666887" cy="428628"/>
          </a:xfrm>
          <a:prstGeom prst="rect">
            <a:avLst/>
          </a:prstGeom>
          <a:noFill/>
          <a:ln>
            <a:noFill/>
          </a:ln>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 D</a:t>
            </a:r>
            <a:r>
              <a:rPr lang="en-IN" altLang="en-US">
                <a:latin typeface="Times New Roman" panose="02020603050405020304"/>
                <a:ea typeface="Times New Roman" panose="02020603050405020304"/>
                <a:cs typeface="Times New Roman" panose="02020603050405020304"/>
                <a:sym typeface="Times New Roman" panose="02020603050405020304"/>
              </a:rPr>
              <a:t>e</a:t>
            </a:r>
            <a:r>
              <a:rPr lang="en-US">
                <a:latin typeface="Times New Roman" panose="02020603050405020304"/>
                <a:ea typeface="Times New Roman" panose="02020603050405020304"/>
                <a:cs typeface="Times New Roman" panose="02020603050405020304"/>
                <a:sym typeface="Times New Roman" panose="02020603050405020304"/>
              </a:rPr>
              <a:t>scription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8"/>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r>
              <a:rPr lang="en-US" sz="1800" b="1"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Regression (SVR):</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SVM is a machine learning algorithm that constructs hyperplanes for separating different classes and is generally used for analyzing data with a categorical output variable. In the case of the continuous numeric output variable, regression analysis is used, namely SVR . All of the SVR kernels, including linear, poly, rbf, sigmoid, and</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precomputed, were considered in this study and the linear kernel function showed the best results. Therefore, the model parameter of SVR used in this study was the linear kernel function. The advantages of SVR include being robust to outliers, having high prediction accuracy, and easy implementation SVR has been applied to overcome non-linear limitations and uncertainties in order to achieve better prediction accuracy . SVR has been successfully applied to forecast the levels of PM10 concentration in Bangkok, Thailand, with air quality data and meteorological variables.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Module D</a:t>
            </a:r>
            <a:r>
              <a:rPr lang="en-IN" altLang="en-US">
                <a:latin typeface="Times New Roman" panose="02020603050405020304"/>
                <a:ea typeface="Times New Roman" panose="02020603050405020304"/>
                <a:cs typeface="Times New Roman" panose="02020603050405020304"/>
                <a:sym typeface="Times New Roman" panose="02020603050405020304"/>
              </a:rPr>
              <a:t>e</a:t>
            </a:r>
            <a:r>
              <a:rPr lang="en-US">
                <a:latin typeface="Times New Roman" panose="02020603050405020304"/>
                <a:ea typeface="Times New Roman" panose="02020603050405020304"/>
                <a:cs typeface="Times New Roman" panose="02020603050405020304"/>
                <a:sym typeface="Times New Roman" panose="02020603050405020304"/>
              </a:rPr>
              <a:t>scription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29"/>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r>
              <a:rPr lang="en-US" sz="1800" b="1"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Measures:</a:t>
            </a:r>
            <a:endParaRPr>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50000"/>
              </a:lnSpc>
              <a:spcBef>
                <a:spcPts val="360"/>
              </a:spcBef>
              <a:spcAft>
                <a:spcPts val="0"/>
              </a:spcAft>
              <a:buSzPts val="1800"/>
              <a:buNone/>
            </a:pPr>
            <a:r>
              <a:rPr lang="en-US" sz="1800" i="0" u="none" strike="noStrike">
                <a:latin typeface="Times New Roman" panose="02020603050405020304"/>
                <a:ea typeface="Times New Roman" panose="02020603050405020304"/>
                <a:cs typeface="Times New Roman" panose="02020603050405020304"/>
                <a:sym typeface="Times New Roman" panose="02020603050405020304"/>
              </a:rPr>
              <a:t>The proposed models efficacy was evaluated using different loss functions, such as MAE,SMAPE,RMSE and MSE . The MAE performance measure effectively reflected the actual situation of the forecasting error. In addition, the other performance measures, such as and SMAPE , effectively evaluate the degree of data change and measure the prediction quality of the proposed model. On the other hand, the is determined as the average or mean square difference between the estimated and actual values.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000"/>
              <a:buNone/>
            </a:pPr>
            <a:r>
              <a:rPr lang="en-US">
                <a:latin typeface="Times New Roman" panose="02020603050405020304"/>
                <a:ea typeface="Times New Roman" panose="02020603050405020304"/>
                <a:cs typeface="Times New Roman" panose="02020603050405020304"/>
                <a:sym typeface="Times New Roman" panose="02020603050405020304"/>
              </a:rPr>
              <a:t>Software and Hardware Requirements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3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360"/>
              </a:spcBef>
              <a:spcAft>
                <a:spcPts val="0"/>
              </a:spcAft>
              <a:buSzPct val="97000"/>
              <a:buNone/>
            </a:pPr>
            <a:r>
              <a:rPr lang="en-US">
                <a:latin typeface="Times New Roman" panose="02020603050405020304"/>
                <a:ea typeface="Times New Roman" panose="02020603050405020304"/>
                <a:cs typeface="Times New Roman" panose="02020603050405020304"/>
                <a:sym typeface="Times New Roman" panose="02020603050405020304"/>
              </a:rPr>
              <a:t>Hardware:</a:t>
            </a:r>
            <a:endParaRPr sz="2000"/>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Processor: Minimum i5 Dual Core</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Ethernet connection (LAN) OR a wireless adapter (Wi-Fi)</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Hard Drive: Minimum 200 GB; Recommended 200 GB or more</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Memory (RAM): Minimum 16 GB; Recommended 32 GB or above</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ct val="61000"/>
              <a:buNone/>
            </a:pPr>
            <a:r>
              <a:rPr lang="en-US">
                <a:latin typeface="Times New Roman" panose="02020603050405020304"/>
                <a:ea typeface="Times New Roman" panose="02020603050405020304"/>
                <a:cs typeface="Times New Roman" panose="02020603050405020304"/>
                <a:sym typeface="Times New Roman" panose="02020603050405020304"/>
              </a:rPr>
              <a:t>Software:</a:t>
            </a:r>
            <a:endParaRPr lang="en-US">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Python For AI/ML/DL Programming</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Jupyter Notebook IDE (Integrated Development Environment) for Development.</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PyTorch or TensorFlow for Deep Learning Coding.</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Sklearn for Machine Learning/Feature Extraction/Evaluation Metrics Coding.</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Numpy for implementing Linear Algebra.</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Plotly for Data Visualization (For Graphs).</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Matplotlib for Data Visualization (For Graphs).</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Seaborn for Data Visualization (For Graphs).</a:t>
            </a:r>
            <a:endParaRPr lang="en-US" sz="18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ct val="1080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Pandas for dealing with Tabular Data.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ct val="610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latin typeface="Times New Roman" panose="02020603050405020304" pitchFamily="18" charset="0"/>
                <a:cs typeface="Times New Roman" panose="02020603050405020304" pitchFamily="18" charset="0"/>
              </a:rPr>
              <a:t>IMPLEMENTATION</a:t>
            </a:r>
            <a:endParaRPr lang="en-IN" altLang="en-US" sz="32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457199" y="1600200"/>
            <a:ext cx="8028315" cy="4074736"/>
          </a:xfrm>
          <a:prstGeom prst="rect">
            <a:avLst/>
          </a:prstGeom>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ABSTRACT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lvl="0" indent="0" algn="just" rtl="0">
              <a:lnSpc>
                <a:spcPct val="150000"/>
              </a:lnSpc>
              <a:spcBef>
                <a:spcPts val="360"/>
              </a:spcBef>
              <a:spcAft>
                <a:spcPts val="0"/>
              </a:spcAft>
              <a:buSzPct val="108000"/>
              <a:buNone/>
            </a:pPr>
            <a:r>
              <a:rPr lang="en-IN" alt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It</a:t>
            </a:r>
            <a:r>
              <a:rPr 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 looks at how machine learning can predict air pollution in smart cities using sensor data. Instead of just using statistics, it uses machine learning to pick out important factors for predicting air quality. The goal is to see how different factors affect air quality predictions.</a:t>
            </a:r>
            <a:r>
              <a:rPr lang="en-IN" alt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T</a:t>
            </a:r>
            <a:r>
              <a:rPr 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echniques like data normalization and correlation analysis to find important variables. </a:t>
            </a:r>
            <a:r>
              <a:rPr lang="en-IN" alt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It </a:t>
            </a:r>
            <a:r>
              <a:rPr 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use optimization algorithms to choose the most important ones. </a:t>
            </a:r>
            <a:r>
              <a:rPr lang="en-IN" alt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T</a:t>
            </a:r>
            <a:r>
              <a:rPr lang="en-US" sz="1800" b="0" i="0" u="none" strike="noStrike" dirty="0">
                <a:latin typeface="Times New Roman" panose="02020603050405020304"/>
                <a:ea typeface="Times New Roman" panose="02020603050405020304"/>
                <a:cs typeface="Times New Roman" panose="02020603050405020304"/>
                <a:sym typeface="Times New Roman" panose="02020603050405020304"/>
              </a:rPr>
              <a:t>he results using measures like correlation coefficient and mean absolute error.</a:t>
            </a:r>
            <a:endParaRPr lang="en-US" sz="1800" b="0" i="0" u="none" strike="noStrike"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4"/>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latin typeface="Times New Roman" panose="02020603050405020304" pitchFamily="18" charset="0"/>
                <a:cs typeface="Times New Roman" panose="02020603050405020304" pitchFamily="18" charset="0"/>
              </a:rPr>
              <a:t>IMPLEMENTATION</a:t>
            </a:r>
            <a:endParaRPr lang="en-IN" altLang="en-US" sz="32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1"/>
          <a:stretch>
            <a:fillRect/>
          </a:stretch>
        </p:blipFill>
        <p:spPr>
          <a:xfrm>
            <a:off x="457199" y="1600200"/>
            <a:ext cx="8363199" cy="3933334"/>
          </a:xfrm>
          <a:prstGeom prst="rect">
            <a:avLst/>
          </a:prstGeom>
        </p:spPr>
      </p:pic>
      <p:sp>
        <p:nvSpPr>
          <p:cNvPr id="220" name="Google Shape;220;p3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latin typeface="Times New Roman" panose="02020603050405020304" pitchFamily="18" charset="0"/>
                <a:cs typeface="Times New Roman" panose="02020603050405020304" pitchFamily="18" charset="0"/>
              </a:rPr>
              <a:t>IMPLEMENTATION</a:t>
            </a:r>
            <a:endParaRPr lang="en-IN" altLang="en-US" sz="32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457200" y="1600200"/>
            <a:ext cx="8163280" cy="4131297"/>
          </a:xfrm>
          <a:prstGeom prst="rect">
            <a:avLst/>
          </a:prstGeom>
        </p:spPr>
      </p:pic>
      <p:sp>
        <p:nvSpPr>
          <p:cNvPr id="220" name="Google Shape;220;p3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latin typeface="Times New Roman" panose="02020603050405020304" pitchFamily="18" charset="0"/>
                <a:cs typeface="Times New Roman" panose="02020603050405020304" pitchFamily="18" charset="0"/>
              </a:rPr>
              <a:t>IMPLEMENTATION</a:t>
            </a:r>
            <a:endParaRPr lang="en-IN" altLang="en-US" sz="32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1"/>
          <a:stretch>
            <a:fillRect/>
          </a:stretch>
        </p:blipFill>
        <p:spPr>
          <a:xfrm>
            <a:off x="457200" y="1600200"/>
            <a:ext cx="8219897" cy="3829639"/>
          </a:xfrm>
          <a:prstGeom prst="rect">
            <a:avLst/>
          </a:prstGeom>
        </p:spPr>
      </p:pic>
      <p:sp>
        <p:nvSpPr>
          <p:cNvPr id="220" name="Google Shape;220;p3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45" y="-317"/>
            <a:ext cx="8229600" cy="1143000"/>
          </a:xfrm>
        </p:spPr>
        <p:txBody>
          <a:bodyPr/>
          <a:lstStyle/>
          <a:p>
            <a:r>
              <a:rPr lang="en-US">
                <a:latin typeface="Times New Roman" panose="02020603050405020304" pitchFamily="18" charset="0"/>
                <a:cs typeface="Times New Roman" panose="02020603050405020304" pitchFamily="18" charset="0"/>
              </a:rPr>
              <a:t>Results and Discussion</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499870"/>
            <a:ext cx="8229600" cy="4903470"/>
          </a:xfrm>
        </p:spPr>
        <p:txBody>
          <a:bodyPr>
            <a:normAutofit lnSpcReduction="10000"/>
          </a:bodyPr>
          <a:lstStyle/>
          <a:p>
            <a:endParaRPr lang="en-US"/>
          </a:p>
          <a:p>
            <a:endParaRPr lang="en-US"/>
          </a:p>
          <a:p>
            <a:endParaRPr lang="en-US"/>
          </a:p>
          <a:p>
            <a:endParaRPr lang="en-US"/>
          </a:p>
          <a:p>
            <a:pPr algn="just"/>
            <a:endParaRPr lang="en-US"/>
          </a:p>
          <a:p>
            <a:pPr marL="114300" indent="0" algn="just">
              <a:buNone/>
            </a:pPr>
            <a:endParaRPr lang="en-US"/>
          </a:p>
          <a:p>
            <a:pPr marL="114300" indent="0" algn="just">
              <a:lnSpc>
                <a:spcPct val="100000"/>
              </a:lnSpc>
              <a:buNone/>
            </a:pPr>
            <a:r>
              <a:rPr lang="en-US" sz="1600">
                <a:latin typeface="Times New Roman" panose="02020603050405020304" pitchFamily="18" charset="0"/>
                <a:cs typeface="Times New Roman" panose="02020603050405020304" pitchFamily="18" charset="0"/>
              </a:rPr>
              <a:t>Count: This refers to the number of times a particular value or event appears in a dataset. In the context of the table you provided, the "count" feature might represent the number of times a specific air quality measurement falls within a certain range. For example, it could indicate how many times the CO level falls between 10 and 20 ppm.</a:t>
            </a:r>
            <a:endParaRPr lang="en-US" sz="1600">
              <a:latin typeface="Times New Roman" panose="02020603050405020304" pitchFamily="18" charset="0"/>
              <a:cs typeface="Times New Roman" panose="02020603050405020304" pitchFamily="18" charset="0"/>
            </a:endParaRPr>
          </a:p>
          <a:p>
            <a:pPr marL="114300" indent="0" algn="just">
              <a:lnSpc>
                <a:spcPct val="30000"/>
              </a:lnSpc>
              <a:buNone/>
            </a:pPr>
            <a:endParaRPr lang="en-US" sz="1600">
              <a:latin typeface="Times New Roman" panose="02020603050405020304" pitchFamily="18" charset="0"/>
              <a:cs typeface="Times New Roman" panose="02020603050405020304" pitchFamily="18" charset="0"/>
            </a:endParaRPr>
          </a:p>
          <a:p>
            <a:pPr marL="114300" indent="0" algn="just">
              <a:lnSpc>
                <a:spcPct val="100000"/>
              </a:lnSpc>
              <a:buNone/>
            </a:pPr>
            <a:r>
              <a:rPr lang="en-US" sz="1600">
                <a:latin typeface="Times New Roman" panose="02020603050405020304" pitchFamily="18" charset="0"/>
                <a:cs typeface="Times New Roman" panose="02020603050405020304" pitchFamily="18" charset="0"/>
              </a:rPr>
              <a:t>Mean: Also known as the average, the mean is the sum of all the values in a dataset divided by the number of values. It provides a central tendency of the data.</a:t>
            </a:r>
            <a:endParaRPr lang="en-US" sz="1600">
              <a:latin typeface="Times New Roman" panose="02020603050405020304" pitchFamily="18" charset="0"/>
              <a:cs typeface="Times New Roman" panose="02020603050405020304" pitchFamily="18" charset="0"/>
            </a:endParaRPr>
          </a:p>
          <a:p>
            <a:pPr marL="114300" indent="0" algn="just">
              <a:lnSpc>
                <a:spcPct val="40000"/>
              </a:lnSpc>
              <a:buNone/>
            </a:pPr>
            <a:endParaRPr lang="en-US" sz="1600">
              <a:latin typeface="Times New Roman" panose="02020603050405020304" pitchFamily="18" charset="0"/>
              <a:cs typeface="Times New Roman" panose="02020603050405020304" pitchFamily="18" charset="0"/>
            </a:endParaRPr>
          </a:p>
          <a:p>
            <a:pPr marL="114300" indent="0" algn="just">
              <a:lnSpc>
                <a:spcPct val="100000"/>
              </a:lnSpc>
              <a:buNone/>
            </a:pPr>
            <a:r>
              <a:rPr lang="en-US" sz="1600">
                <a:latin typeface="Times New Roman" panose="02020603050405020304" pitchFamily="18" charset="0"/>
                <a:cs typeface="Times New Roman" panose="02020603050405020304" pitchFamily="18" charset="0"/>
              </a:rPr>
              <a:t>Min: The minimum value in a dataset is the single lowest value present.</a:t>
            </a:r>
            <a:endParaRPr lang="en-US" sz="16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61645" y="1003300"/>
            <a:ext cx="8225155" cy="3222625"/>
          </a:xfrm>
          <a:prstGeom prst="rect">
            <a:avLst/>
          </a:prstGeom>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Results and Discussion</a:t>
            </a:r>
            <a:endParaRPr lang="en-US">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457200" y="4301490"/>
            <a:ext cx="8228965" cy="1905635"/>
          </a:xfrm>
        </p:spPr>
        <p:txBody>
          <a:bodyPr/>
          <a:lstStyle/>
          <a:p>
            <a:pPr marL="50800" indent="0" algn="just">
              <a:buNone/>
            </a:pPr>
            <a:r>
              <a:rPr lang="en-US" sz="2200">
                <a:latin typeface="Times New Roman" panose="02020603050405020304" pitchFamily="18" charset="0"/>
                <a:cs typeface="Times New Roman" panose="02020603050405020304" pitchFamily="18" charset="0"/>
                <a:sym typeface="+mn-ea"/>
              </a:rPr>
              <a:t>“very low” with 1683 </a:t>
            </a:r>
            <a:r>
              <a:rPr lang="en-US" sz="2200">
                <a:latin typeface="Times New Roman" panose="02020603050405020304" pitchFamily="18" charset="0"/>
                <a:cs typeface="Times New Roman" panose="02020603050405020304" pitchFamily="18" charset="0"/>
              </a:rPr>
              <a:t>inputs. The “low” bar has a count of 1556 inputs and “moderate” with 305 inputs. The “very high” bar is has the least count of 12 inputs. The inputs are the pre-defined values from the given dataset.</a:t>
            </a:r>
            <a:endParaRPr lang="en-US" sz="220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2"/>
          </p:nvPr>
        </p:nvSpPr>
        <p:spPr>
          <a:xfrm>
            <a:off x="5943600" y="1600200"/>
            <a:ext cx="2743200" cy="2821305"/>
          </a:xfrm>
        </p:spPr>
        <p:txBody>
          <a:bodyPr>
            <a:normAutofit fontScale="90000" lnSpcReduction="10000"/>
          </a:bodyPr>
          <a:lstStyle/>
          <a:p>
            <a:pPr marL="50800" indent="0" algn="just">
              <a:buNone/>
            </a:pPr>
            <a:r>
              <a:rPr lang="en-US" sz="2400">
                <a:latin typeface="Times New Roman" panose="02020603050405020304" pitchFamily="18" charset="0"/>
                <a:cs typeface="Times New Roman" panose="02020603050405020304" pitchFamily="18" charset="0"/>
              </a:rPr>
              <a:t>This bar graph represents the CO levels with respect to count from the dataset which varies from very low to very high. The count of “high” is in the lead with 5801 inputs. Followed by</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57200" y="1449070"/>
            <a:ext cx="5486400" cy="2821305"/>
          </a:xfrm>
          <a:prstGeom prst="rect">
            <a:avLst/>
          </a:prstGeom>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Results and Discussion</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3270250" cy="4526280"/>
          </a:xfrm>
        </p:spPr>
        <p:txBody>
          <a:bodyPr>
            <a:normAutofit lnSpcReduction="10000"/>
          </a:bodyPr>
          <a:lstStyle/>
          <a:p>
            <a:pPr marL="114300" indent="0" algn="just">
              <a:buNone/>
            </a:pPr>
            <a:r>
              <a:rPr lang="en-US" sz="2400">
                <a:latin typeface="Times New Roman" panose="02020603050405020304" pitchFamily="18" charset="0"/>
                <a:cs typeface="Times New Roman" panose="02020603050405020304" pitchFamily="18" charset="0"/>
              </a:rPr>
              <a:t>This graph represents the final results of the output. The x-axis (Real) represents the real accuate data. The y-axis(Predicted) represents the predicted values of the trained set. The values of both trained set and real data match, thus forming a straight line. </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rcRect t="9054" r="1985" b="1492"/>
          <a:stretch>
            <a:fillRect/>
          </a:stretch>
        </p:blipFill>
        <p:spPr>
          <a:xfrm>
            <a:off x="3808095" y="1600200"/>
            <a:ext cx="4878705" cy="4526280"/>
          </a:xfrm>
          <a:prstGeom prst="rect">
            <a:avLst/>
          </a:prstGeom>
        </p:spPr>
      </p:pic>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Autofit/>
          </a:bodyPr>
          <a:lstStyle/>
          <a:p>
            <a:pPr marL="114300" indent="0" algn="just">
              <a:buNone/>
            </a:pPr>
            <a:r>
              <a:rPr lang="en-US" sz="1600">
                <a:latin typeface="Times New Roman" panose="02020603050405020304" pitchFamily="18" charset="0"/>
                <a:cs typeface="Times New Roman" panose="02020603050405020304" pitchFamily="18" charset="0"/>
              </a:rPr>
              <a:t>The contribution extends to the program facilitating data transformation, linear regression, mathematical model fitting, and the processing of prediction functions. It also enables the graphical presentation of results in the form of diagrams that illustrate the correlation between pollutants. This contributes to the evaluation of linear regression functions for their accuracy. It has been shown that the resulting functions enable predictions with high precision; the predicted values correlate very well with the obtained data. Accurate air quality forecasting has important theoretical and practical value for the public; without it, neither the government nor the public can effectively avoid the health damage caused by air pollution or improve the emergency response capability of heavy pollution days.</a:t>
            </a:r>
            <a:r>
              <a:rPr lang="en-IN" altLang="en-US" sz="1600">
                <a:latin typeface="Times New Roman" panose="02020603050405020304" pitchFamily="18" charset="0"/>
                <a:cs typeface="Times New Roman" panose="02020603050405020304" pitchFamily="18" charset="0"/>
              </a:rPr>
              <a:t>The</a:t>
            </a:r>
            <a:r>
              <a:rPr lang="en-US" sz="1600">
                <a:latin typeface="Times New Roman" panose="02020603050405020304" pitchFamily="18" charset="0"/>
                <a:cs typeface="Times New Roman" panose="02020603050405020304" pitchFamily="18" charset="0"/>
              </a:rPr>
              <a:t> regression models to predict air indicators based on machine learning algorithms. The experimental results show that both the SVR-based model and the RFR-based model can achieve good results, but the RFR model performs better in experiments. </a:t>
            </a:r>
            <a:endParaRPr lang="en-US" sz="1600">
              <a:latin typeface="Times New Roman" panose="02020603050405020304" pitchFamily="18" charset="0"/>
              <a:cs typeface="Times New Roman" panose="02020603050405020304" pitchFamily="18" charset="0"/>
            </a:endParaRPr>
          </a:p>
          <a:p>
            <a:pPr marL="114300" indent="0" algn="just">
              <a:buNone/>
            </a:pPr>
            <a:endParaRPr lang="en-US" sz="1600">
              <a:latin typeface="Times New Roman" panose="02020603050405020304" pitchFamily="18" charset="0"/>
              <a:cs typeface="Times New Roman" panose="02020603050405020304" pitchFamily="18" charset="0"/>
            </a:endParaRPr>
          </a:p>
          <a:p>
            <a:pPr marL="114300" indent="0" algn="just">
              <a:buNone/>
            </a:pPr>
            <a:r>
              <a:rPr lang="en-US" sz="1600">
                <a:latin typeface="Times New Roman" panose="02020603050405020304" pitchFamily="18" charset="0"/>
                <a:cs typeface="Times New Roman" panose="02020603050405020304" pitchFamily="18" charset="0"/>
              </a:rPr>
              <a:t>In addition, with the increasing number of samples, the time complexity of the SVR model increased cubically. Therefore, the SVR model is not suitable for processing a large number of samples. In summary, this establishes two prediction models based on different prediction scenarios, which improved the prediction accuracy of air indicators and provided guidance for modeling and analyzing urban air quality.</a:t>
            </a:r>
            <a:endParaRPr lang="en-US" sz="1600">
              <a:latin typeface="Times New Roman" panose="02020603050405020304" pitchFamily="18" charset="0"/>
              <a:cs typeface="Times New Roman" panose="02020603050405020304" pitchFamily="18" charset="0"/>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Future Work</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lgn="just">
              <a:buNone/>
            </a:pPr>
            <a:r>
              <a:rPr lang="en-US" sz="2000">
                <a:latin typeface="Times New Roman" panose="02020603050405020304" pitchFamily="18" charset="0"/>
                <a:cs typeface="Times New Roman" panose="02020603050405020304" pitchFamily="18" charset="0"/>
              </a:rPr>
              <a:t>Future work includes comparing additional expandable graph learning models and exploring transfer learning and node alignment techniques to reduce re-training effort in industrial scenarios. Future work could be related to the utilization of the created R program to make predictions based on a wider set of parameters, larger data sets taken over longer periods of time, a diversity of monitoring locations, adaptation to other application domains, and improving the program to use other statistical methods supported by the Python language, with a special emphasis on supporting further chemical analysis of complex interactions and processes with gasses in the atmosphere.</a:t>
            </a:r>
            <a:endParaRPr lang="en-US" sz="2000">
              <a:latin typeface="Times New Roman" panose="02020603050405020304" pitchFamily="18" charset="0"/>
              <a:cs typeface="Times New Roman" panose="02020603050405020304" pitchFamily="18" charset="0"/>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Outcome</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50000"/>
          </a:bodyPr>
          <a:lstStyle/>
          <a:p>
            <a:pPr marL="114300" indent="0" algn="just">
              <a:buNone/>
            </a:pPr>
            <a:r>
              <a:rPr lang="en-IN" altLang="en-US">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achine learning to predict Relative Humidity (RH) in an air quality dataset. It trains two models (Random Forest Regressor and Support Vector Regressor) and evaluates their performance.</a:t>
            </a:r>
            <a:endParaRPr lang="en-US">
              <a:latin typeface="Times New Roman" panose="02020603050405020304" pitchFamily="18" charset="0"/>
              <a:cs typeface="Times New Roman" panose="02020603050405020304" pitchFamily="18" charset="0"/>
            </a:endParaRPr>
          </a:p>
          <a:p>
            <a:pPr marL="114300" indent="0" algn="just">
              <a:buNone/>
            </a:pPr>
            <a:endParaRPr lang="en-US">
              <a:latin typeface="Times New Roman" panose="02020603050405020304" pitchFamily="18" charset="0"/>
              <a:cs typeface="Times New Roman" panose="02020603050405020304" pitchFamily="18" charset="0"/>
            </a:endParaRPr>
          </a:p>
          <a:p>
            <a:pPr marL="114300" indent="0" algn="just">
              <a:buNone/>
            </a:pPr>
            <a:r>
              <a:rPr lang="en-US" b="1">
                <a:latin typeface="Times New Roman" panose="02020603050405020304" pitchFamily="18" charset="0"/>
                <a:cs typeface="Times New Roman" panose="02020603050405020304" pitchFamily="18" charset="0"/>
              </a:rPr>
              <a:t>Key Outcomes:</a:t>
            </a:r>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Model Performance:</a:t>
            </a:r>
            <a:r>
              <a:rPr lang="en-US">
                <a:latin typeface="Times New Roman" panose="02020603050405020304" pitchFamily="18" charset="0"/>
                <a:cs typeface="Times New Roman" panose="02020603050405020304" pitchFamily="18" charset="0"/>
              </a:rPr>
              <a:t> Metrics (MAE, MSE, RMSE, R-squared) and scatter plots will reveal which model predicts RH more accurately.</a:t>
            </a:r>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Generalizability:</a:t>
            </a:r>
            <a:r>
              <a:rPr lang="en-US">
                <a:latin typeface="Times New Roman" panose="02020603050405020304" pitchFamily="18" charset="0"/>
                <a:cs typeface="Times New Roman" panose="02020603050405020304" pitchFamily="18" charset="0"/>
              </a:rPr>
              <a:t> The program checks if the model performs well on unseen data.</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Feature Importance (Random Forest only): This identifies which air quality measurements were most important for the model's predictions.</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If machine learning is suitable for predicting RH in this specific data.</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Potential improvements for the models.</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Important air quality measurements for accurate RH prediction.</a:t>
            </a:r>
            <a:endParaRPr lang="en-US">
              <a:latin typeface="Times New Roman" panose="02020603050405020304" pitchFamily="18" charset="0"/>
              <a:cs typeface="Times New Roman" panose="02020603050405020304" pitchFamily="18" charset="0"/>
            </a:endParaRPr>
          </a:p>
          <a:p>
            <a:pPr algn="just"/>
            <a:r>
              <a:rPr lang="en-IN" altLang="en-US">
                <a:latin typeface="Times New Roman" panose="02020603050405020304" pitchFamily="18" charset="0"/>
                <a:cs typeface="Times New Roman" panose="02020603050405020304" pitchFamily="18" charset="0"/>
              </a:rPr>
              <a:t>It</a:t>
            </a:r>
            <a:r>
              <a:rPr lang="en-US">
                <a:latin typeface="Times New Roman" panose="02020603050405020304" pitchFamily="18" charset="0"/>
                <a:cs typeface="Times New Roman" panose="02020603050405020304" pitchFamily="18" charset="0"/>
              </a:rPr>
              <a:t> lays the groundwork for further exploration and refinement of machine learning approaches for predicting RH in air quality data.</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Times New Roman" panose="02020603050405020304" pitchFamily="18" charset="0"/>
                <a:cs typeface="Times New Roman" panose="02020603050405020304" pitchFamily="18" charset="0"/>
              </a:rPr>
              <a:t>Proof of Publication</a:t>
            </a:r>
            <a:endParaRPr lang="en-IN" alt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956310" y="1729740"/>
            <a:ext cx="7341235" cy="3990975"/>
          </a:xfrm>
          <a:prstGeom prst="rect">
            <a:avLst/>
          </a:prstGeom>
        </p:spPr>
      </p:pic>
      <p:sp>
        <p:nvSpPr>
          <p:cNvPr id="220" name="Google Shape;220;p3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Scope and Motivation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algn="just">
              <a:lnSpc>
                <a:spcPct val="150000"/>
              </a:lnSpc>
              <a:spcAft>
                <a:spcPts val="800"/>
              </a:spcAft>
            </a:pPr>
            <a:r>
              <a:rPr lang="en-US" sz="1700" dirty="0">
                <a:effectLst/>
                <a:highlight>
                  <a:srgbClr val="FFFFFF"/>
                </a:highlight>
                <a:latin typeface="Times New Roman" panose="02020603050405020304" pitchFamily="18" charset="0"/>
                <a:cs typeface="Calibri" panose="020F0502020204030204" pitchFamily="34" charset="0"/>
              </a:rPr>
              <a:t>Rapid industrialization and urbanization lead to increased emissions of industrial waste gases, raising air pollution levels. This pollution harms the respiratory system, affecting cardiopulmonary function and potentially causing lung cancer. </a:t>
            </a:r>
            <a:r>
              <a:rPr lang="en-US" sz="1700" dirty="0">
                <a:effectLst/>
                <a:latin typeface="Times New Roman" panose="02020603050405020304" pitchFamily="18" charset="0"/>
                <a:cs typeface="Calibri" panose="020F0502020204030204" pitchFamily="34" charset="0"/>
              </a:rPr>
              <a:t>This endeavor delivers precise air pollution forecasts and facilitates the issuance of early warnings, empowering authorities to implement timely remedial measures and individuals to plan activities accordingly.</a:t>
            </a:r>
            <a:r>
              <a:rPr lang="en-US" sz="1700" dirty="0">
                <a:effectLst/>
                <a:highlight>
                  <a:srgbClr val="FFFFFF"/>
                </a:highlight>
                <a:latin typeface="Times New Roman" panose="02020603050405020304" pitchFamily="18" charset="0"/>
                <a:cs typeface="Calibri" panose="020F0502020204030204" pitchFamily="34" charset="0"/>
              </a:rPr>
              <a:t> This proactive approach significantly minimizes the adverse impact of air pollution on health.</a:t>
            </a:r>
            <a:endParaRPr lang="en-US" sz="1700" dirty="0">
              <a:effectLst/>
              <a:latin typeface="Calibri" panose="020F0502020204030204" pitchFamily="34" charset="0"/>
            </a:endParaRPr>
          </a:p>
        </p:txBody>
      </p:sp>
      <p:sp>
        <p:nvSpPr>
          <p:cNvPr id="107" name="Google Shape;107;p15"/>
          <p:cNvSpPr txBox="1">
            <a:spLocks noGrp="1"/>
          </p:cNvSpPr>
          <p:nvPr>
            <p:ph type="ftr" idx="11"/>
          </p:nvPr>
        </p:nvSpPr>
        <p:spPr>
          <a:xfrm>
            <a:off x="2264397" y="6400799"/>
            <a:ext cx="461520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31"/>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[1] Farzaneh Farhadi,Roberto Palacin,Phil Blythe Machine Learning for                  Transport Policy Interventions on Air Quality IEEE Access, 2023</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[2] Guyu Zhao,Guoyan Huang,Hongdou He,Qian Wang Innovative Spatial-Temporal Network Modeling and Analysis Method of Air Quality IEEE Access, 2019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[3] Xiaoling Lin,Hongzhang Wang,Jing Guo,Gang Mei A Deep Learning Approach Using Graph Neural Networks for    (c) Wisen IT Solutions Page 27 of 30 Anomaly Detection in Air Quality Data Considering Spatiotemporal Correlations IEEE Access, 2022</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[4] Bo Liu,Shuo Yan,Jianqiang Li,Guangzhi Qu,Yong Li,Jianlei Lang,Rentao Gu A Sequence-to-Sequence Air Quality Predictor Based on the n-Step Recurrent Prediction IEEE Access, 2019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[5] Martha Arbayani Zaidan,Yuning Xie,Naser Hossein Motlagh,Bo Wang,Wei Nie,Petteri Nurmi,Sasu Tarkoma,Tuukka PetÃ¤jÃ¤,Aijun Ding,Markku Kulmala Dense Air Quality Sensor Networks: Validation, Analysis, and Benefits IEEE Sensors Journal, 2022</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lnSpc>
                <a:spcPct val="100000"/>
              </a:lnSpc>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20" name="Google Shape;220;p3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body" idx="1"/>
          </p:nvPr>
        </p:nvSpPr>
        <p:spPr>
          <a:xfrm>
            <a:off x="457200" y="533400"/>
            <a:ext cx="8229600" cy="524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[6] Rady Purbakawaca,Arief Sabdo Yuwono,I. Dewa Made Subrata,Supandi,Husin Alatas Ambient Air Monitoring System With Adaptive Performance Stability IEEE Access, 2022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[7] Yangwen Yu,James J. Q. Yu,Victor O. K. Li,Jacqueline C. K. Lam A Novel Interpolation-SVT Approach for Recovering Missing Low-Rank Air Quality Data IEEE Access, 2020</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[8] Ying Zhang,Yanhao Wang,Minghe Gao,Qunfei Ma,Jing Zhao,Rongrong Zhang,Qingqing Wang,Linyan Huang A Predictive Data Feature Exploration-Based Air Quality Prediction Approach IEEE Access, 2019</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[9] Yuchao Zhou,Suparna De,Gideon Ewa,Charith Perera,Klaus Moessner Data-Driven Air Quality Characterization for Urban Environments: A Case Study IEEE Access, 2018.</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[10] Abdelaziz El Fazziki,Djamal Benslimane,Abderrahmane Sadiq,Jamal Ouarzazi,Mohamed Sadgal An Agent Based Traffic Regulation System for the Roadside Air Quality Control IEEE Access, 2017</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lnSpc>
                <a:spcPct val="100000"/>
              </a:lnSpc>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91363" y="-147212"/>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000">
                <a:latin typeface="Times New Roman" panose="02020603050405020304" pitchFamily="18" charset="0"/>
                <a:cs typeface="Times New Roman" panose="02020603050405020304" pitchFamily="18" charset="0"/>
              </a:rPr>
              <a:t>LITERATURE SURVEY</a:t>
            </a:r>
            <a:endParaRPr lang="en-US" sz="4000">
              <a:latin typeface="Times New Roman" panose="02020603050405020304" pitchFamily="18" charset="0"/>
              <a:cs typeface="Times New Roman" panose="02020603050405020304" pitchFamily="18" charset="0"/>
            </a:endParaRPr>
          </a:p>
        </p:txBody>
      </p:sp>
      <p:graphicFrame>
        <p:nvGraphicFramePr>
          <p:cNvPr id="113" name="Google Shape;113;p16"/>
          <p:cNvGraphicFramePr/>
          <p:nvPr/>
        </p:nvGraphicFramePr>
        <p:xfrm>
          <a:off x="457200" y="679900"/>
          <a:ext cx="8392750" cy="5465680"/>
        </p:xfrm>
        <a:graphic>
          <a:graphicData uri="http://schemas.openxmlformats.org/drawingml/2006/table">
            <a:tbl>
              <a:tblPr firstRow="1" bandRow="1">
                <a:noFill/>
                <a:tableStyleId>{866226D9-55D5-43DA-99FB-1561EED34A12}</a:tableStyleId>
              </a:tblPr>
              <a:tblGrid>
                <a:gridCol w="654700"/>
                <a:gridCol w="2372825"/>
                <a:gridCol w="796975"/>
                <a:gridCol w="1284525"/>
                <a:gridCol w="3283725"/>
              </a:tblGrid>
              <a:tr h="417375">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S.No</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Title of the Paper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Year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Journal</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Inferences</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r h="12918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1</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Dense Air Quality Sensor Networks: Validation, Analysis, and Benefits</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a:t>
                      </a:r>
                      <a:r>
                        <a:rPr lang="en-US" sz="1800">
                          <a:latin typeface="Times New Roman" panose="02020603050405020304" pitchFamily="18" charset="0"/>
                          <a:cs typeface="Times New Roman" panose="02020603050405020304" pitchFamily="18" charset="0"/>
                        </a:rPr>
                        <a:t>2</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33350" marR="0" lvl="0" indent="0" algn="l" rtl="0">
                        <a:lnSpc>
                          <a:spcPct val="100000"/>
                        </a:lnSpc>
                        <a:spcBef>
                          <a:spcPts val="0"/>
                        </a:spcBef>
                        <a:spcAft>
                          <a:spcPts val="0"/>
                        </a:spcAft>
                        <a:buClr>
                          <a:srgbClr val="000000"/>
                        </a:buClr>
                        <a:buSzPts val="1500"/>
                        <a:buNone/>
                      </a:pPr>
                      <a:r>
                        <a:rPr lang="en-US" sz="15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Three validation methods assess reliability and accuracy, showing how such networks offer detailed pollution insights for better decision-making in cities</a:t>
                      </a:r>
                      <a:endParaRPr lang="en-US" sz="1500" u="none" strike="noStrike" cap="none">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r>
              <a:tr h="1196175">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Ambient Air Monitoring System With Adaptive Performance Stability</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a:t>
                      </a:r>
                      <a:r>
                        <a:rPr lang="en-US" sz="1800">
                          <a:latin typeface="Times New Roman" panose="02020603050405020304" pitchFamily="18" charset="0"/>
                          <a:cs typeface="Times New Roman" panose="02020603050405020304" pitchFamily="18" charset="0"/>
                        </a:rPr>
                        <a:t>2</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33350" marR="0" lvl="0" indent="0" algn="l" rtl="0">
                        <a:lnSpc>
                          <a:spcPct val="100000"/>
                        </a:lnSpc>
                        <a:spcBef>
                          <a:spcPts val="0"/>
                        </a:spcBef>
                        <a:spcAft>
                          <a:spcPts val="0"/>
                        </a:spcAft>
                        <a:buClr>
                          <a:srgbClr val="000000"/>
                        </a:buClr>
                        <a:buSzPts val="1500"/>
                        <a:buNone/>
                      </a:pPr>
                      <a:r>
                        <a:rPr lang="en-US" sz="15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 adaptive algorithm reduces packet loss in cellular transmissions, enhancing reliability under varying signal strengths.</a:t>
                      </a:r>
                      <a:endParaRPr lang="en-US" sz="1500" u="none" strike="noStrike" cap="none">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r>
              <a:tr h="2510500">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3</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a:latin typeface="Times New Roman" panose="02020603050405020304" pitchFamily="18" charset="0"/>
                          <a:cs typeface="Times New Roman" panose="02020603050405020304" pitchFamily="18" charset="0"/>
                        </a:rPr>
                        <a:t>A Deep Learning Approach Using Graph NeuralNetworks for Anomaly Detection in Air Quality Data </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2020</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marR="0" lvl="0" indent="0" algn="l" rtl="0">
                        <a:lnSpc>
                          <a:spcPct val="100000"/>
                        </a:lnSpc>
                        <a:spcBef>
                          <a:spcPts val="0"/>
                        </a:spcBef>
                        <a:spcAft>
                          <a:spcPts val="0"/>
                        </a:spcAft>
                        <a:buClr>
                          <a:srgbClr val="000000"/>
                        </a:buClr>
                        <a:buSzPts val="1800"/>
                        <a:buNone/>
                      </a:pPr>
                      <a:r>
                        <a:rPr lang="en-IN" altLang="en-US" sz="1600">
                          <a:latin typeface="Times New Roman" panose="02020603050405020304" pitchFamily="18" charset="0"/>
                          <a:cs typeface="Times New Roman" panose="02020603050405020304" pitchFamily="18" charset="0"/>
                        </a:rPr>
                        <a:t>C</a:t>
                      </a:r>
                      <a:r>
                        <a:rPr lang="en-US" sz="1600">
                          <a:latin typeface="Times New Roman" panose="02020603050405020304" pitchFamily="18" charset="0"/>
                          <a:cs typeface="Times New Roman" panose="02020603050405020304" pitchFamily="18" charset="0"/>
                        </a:rPr>
                        <a:t>ombines node information correlation to fuse features, constructing spatiotemporal graph structures for anomaly detection. The approach, employing Context Augmented Graph Autoencoder (Con-GAE), efficiently detects anomalies, as demonstrated on synthetic test sets from real-world data</a:t>
                      </a:r>
                      <a:r>
                        <a:rPr lang="en-US" sz="1800" u="none" strike="noStrike" cap="none">
                          <a:latin typeface="Times New Roman" panose="02020603050405020304" pitchFamily="18" charset="0"/>
                          <a:cs typeface="Times New Roman" panose="02020603050405020304" pitchFamily="18" charset="0"/>
                        </a:rPr>
                        <a:t>. </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r>
            </a:tbl>
          </a:graphicData>
        </a:graphic>
      </p:graphicFrame>
      <p:sp>
        <p:nvSpPr>
          <p:cNvPr id="114" name="Google Shape;114;p16"/>
          <p:cNvSpPr txBox="1">
            <a:spLocks noGrp="1"/>
          </p:cNvSpPr>
          <p:nvPr>
            <p:ph type="ftr" idx="11"/>
          </p:nvPr>
        </p:nvSpPr>
        <p:spPr>
          <a:xfrm>
            <a:off x="3124194" y="6356385"/>
            <a:ext cx="3889348"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400"/>
              <a:buFont typeface="Arial" panose="020B0604020202020204"/>
              <a:buNone/>
            </a:pPr>
            <a:r>
              <a:rPr lang="en-US" dirty="0"/>
              <a:t>DEPARTMENT OF COMPUTER SCIENCE AND ENGINEERING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p>
        </p:txBody>
      </p:sp>
      <p:sp>
        <p:nvSpPr>
          <p:cNvPr id="120" name="Google Shape;120;p17"/>
          <p:cNvSpPr txBox="1">
            <a:spLocks noGrp="1"/>
          </p:cNvSpPr>
          <p:nvPr>
            <p:ph type="ftr" idx="11"/>
          </p:nvPr>
        </p:nvSpPr>
        <p:spPr>
          <a:xfrm>
            <a:off x="3124199" y="6356367"/>
            <a:ext cx="4322975"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graphicFrame>
        <p:nvGraphicFramePr>
          <p:cNvPr id="121" name="Google Shape;121;p17"/>
          <p:cNvGraphicFramePr/>
          <p:nvPr/>
        </p:nvGraphicFramePr>
        <p:xfrm>
          <a:off x="457213" y="91442"/>
          <a:ext cx="8471475" cy="6264925"/>
        </p:xfrm>
        <a:graphic>
          <a:graphicData uri="http://schemas.openxmlformats.org/drawingml/2006/table">
            <a:tbl>
              <a:tblPr firstRow="1" bandRow="1">
                <a:noFill/>
                <a:tableStyleId>{866226D9-55D5-43DA-99FB-1561EED34A12}</a:tableStyleId>
              </a:tblPr>
              <a:tblGrid>
                <a:gridCol w="641975"/>
                <a:gridCol w="2089775"/>
                <a:gridCol w="715650"/>
                <a:gridCol w="874500"/>
                <a:gridCol w="4149575"/>
              </a:tblGrid>
              <a:tr h="6481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S.No</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Title of the Paper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Year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Journal</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Inferences</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r h="182085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4</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Revealing Influence of Meteorological Conditions on Air Quality Prediction Using Explainable Deep Learning</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a:t>
                      </a:r>
                      <a:r>
                        <a:rPr lang="en-US" sz="1800">
                          <a:latin typeface="Times New Roman" panose="02020603050405020304" pitchFamily="18" charset="0"/>
                          <a:cs typeface="Times New Roman" panose="02020603050405020304" pitchFamily="18" charset="0"/>
                        </a:rPr>
                        <a:t>2</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27000" marR="0" lvl="0" indent="0" algn="l" rtl="0">
                        <a:lnSpc>
                          <a:spcPct val="100000"/>
                        </a:lnSpc>
                        <a:spcBef>
                          <a:spcPts val="0"/>
                        </a:spcBef>
                        <a:spcAft>
                          <a:spcPts val="0"/>
                        </a:spcAft>
                        <a:buClr>
                          <a:srgbClr val="000000"/>
                        </a:buClr>
                        <a:buSzPts val="1600"/>
                        <a:buNone/>
                      </a:pPr>
                      <a:r>
                        <a:rPr lang="en-IN" altLang="en-US" sz="1600">
                          <a:latin typeface="Times New Roman" panose="02020603050405020304" pitchFamily="18" charset="0"/>
                          <a:cs typeface="Times New Roman" panose="02020603050405020304" pitchFamily="18" charset="0"/>
                        </a:rPr>
                        <a:t>E</a:t>
                      </a:r>
                      <a:r>
                        <a:rPr lang="en-US" sz="1600">
                          <a:latin typeface="Times New Roman" panose="02020603050405020304" pitchFamily="18" charset="0"/>
                          <a:cs typeface="Times New Roman" panose="02020603050405020304" pitchFamily="18" charset="0"/>
                        </a:rPr>
                        <a:t>mploys the SHapley Additive exPlanation (SHAP) method to interpret Long Short-Term Memory (LSTM) and Gated Recurrent Unit (GRU) models. Results indicate that considering meteorological conditions alone doesn't enhance prediction accuracy</a:t>
                      </a:r>
                      <a:endParaRPr lang="en-US" sz="1600" u="none" strike="noStrike" cap="none">
                        <a:latin typeface="Times New Roman" panose="02020603050405020304" pitchFamily="18" charset="0"/>
                        <a:cs typeface="Times New Roman" panose="02020603050405020304" pitchFamily="18" charset="0"/>
                      </a:endParaRPr>
                    </a:p>
                  </a:txBody>
                  <a:tcPr marL="91450" marR="91450" marT="45725" marB="45725"/>
                </a:tc>
              </a:tr>
              <a:tr h="17591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5</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A Novel Interpolation-SVT Approach for Recovering Missing Low-Rank Air Quality Data</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a:t>
                      </a:r>
                      <a:r>
                        <a:rPr lang="en-US" sz="1800">
                          <a:latin typeface="Times New Roman" panose="02020603050405020304" pitchFamily="18" charset="0"/>
                          <a:cs typeface="Times New Roman" panose="02020603050405020304" pitchFamily="18" charset="0"/>
                        </a:rPr>
                        <a:t>2</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marR="0" lvl="0" indent="0" algn="l" rtl="0">
                        <a:lnSpc>
                          <a:spcPct val="100000"/>
                        </a:lnSpc>
                        <a:spcBef>
                          <a:spcPts val="0"/>
                        </a:spcBef>
                        <a:spcAft>
                          <a:spcPts val="0"/>
                        </a:spcAft>
                        <a:buClr>
                          <a:srgbClr val="000000"/>
                        </a:buClr>
                        <a:buSzPts val="1800"/>
                        <a:buNone/>
                      </a:pPr>
                      <a:r>
                        <a:rPr lang="en-US" sz="1800">
                          <a:latin typeface="Times New Roman" panose="02020603050405020304" pitchFamily="18" charset="0"/>
                          <a:cs typeface="Times New Roman" panose="02020603050405020304" pitchFamily="18" charset="0"/>
                        </a:rPr>
                        <a:t>The method employs low rank matrix completion and single value thresholding techniques to handle data sparsity</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r h="2036875">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6</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a:latin typeface="Times New Roman" panose="02020603050405020304" pitchFamily="18" charset="0"/>
                          <a:cs typeface="Times New Roman" panose="02020603050405020304" pitchFamily="18" charset="0"/>
                        </a:rPr>
                        <a:t>A Predictive Data Feature Exploration-Based Air Quality Prediction Approach</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2020</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lvl="0" indent="0" algn="l" rtl="0">
                        <a:spcBef>
                          <a:spcPts val="0"/>
                        </a:spcBef>
                        <a:spcAft>
                          <a:spcPts val="0"/>
                        </a:spcAft>
                        <a:buSzPts val="1800"/>
                        <a:buNone/>
                      </a:pPr>
                      <a:r>
                        <a:rPr lang="en-IN" altLang="en-US"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 superiority of the proposed approach over other methods, emphasizing the advantage of integrating forecasting data and conducting high-dimensional statistical analysis for air quality prediction.</a:t>
                      </a:r>
                      <a:endParaRPr lang="en-US" sz="1800" dirty="0">
                        <a:latin typeface="Times New Roman" panose="02020603050405020304" pitchFamily="18" charset="0"/>
                        <a:cs typeface="Times New Roman" panose="02020603050405020304" pitchFamily="18" charset="0"/>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ftr" idx="11"/>
          </p:nvPr>
        </p:nvSpPr>
        <p:spPr>
          <a:xfrm>
            <a:off x="2537774" y="6273925"/>
            <a:ext cx="406845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graphicFrame>
        <p:nvGraphicFramePr>
          <p:cNvPr id="127" name="Google Shape;127;p18"/>
          <p:cNvGraphicFramePr/>
          <p:nvPr/>
        </p:nvGraphicFramePr>
        <p:xfrm>
          <a:off x="457213" y="219705"/>
          <a:ext cx="8371675" cy="6054220"/>
        </p:xfrm>
        <a:graphic>
          <a:graphicData uri="http://schemas.openxmlformats.org/drawingml/2006/table">
            <a:tbl>
              <a:tblPr firstRow="1" bandRow="1">
                <a:noFill/>
                <a:tableStyleId>{866226D9-55D5-43DA-99FB-1561EED34A12}</a:tableStyleId>
              </a:tblPr>
              <a:tblGrid>
                <a:gridCol w="653050"/>
                <a:gridCol w="2125850"/>
                <a:gridCol w="728025"/>
                <a:gridCol w="1089525"/>
                <a:gridCol w="3775225"/>
              </a:tblGrid>
              <a:tr h="361125">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S.No</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Title of the Paper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Year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Journal</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Inferences</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r h="3045775">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7</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Innovative Spatial-Temporal Network Modeling and Analysis Method of Air Quality</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2022</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marR="0" lvl="0" indent="0" algn="l" rtl="0">
                        <a:lnSpc>
                          <a:spcPct val="100000"/>
                        </a:lnSpc>
                        <a:spcBef>
                          <a:spcPts val="0"/>
                        </a:spcBef>
                        <a:spcAft>
                          <a:spcPts val="0"/>
                        </a:spcAft>
                        <a:buClr>
                          <a:srgbClr val="000000"/>
                        </a:buClr>
                        <a:buSzPts val="1800"/>
                        <a:buNone/>
                      </a:pPr>
                      <a:r>
                        <a:rPr lang="en-US" sz="1800">
                          <a:latin typeface="Times New Roman" panose="02020603050405020304" pitchFamily="18" charset="0"/>
                          <a:cs typeface="Times New Roman" panose="02020603050405020304" pitchFamily="18" charset="0"/>
                        </a:rPr>
                        <a:t>The resulting spatiotemporal network model is then used for community detection, revealing local similarities and regional interactions. Experimental results demonstrate the model's dynamic, reliable, and scalable nature, offering insights for air pollution prevention and prediction.</a:t>
                      </a:r>
                      <a:endParaRPr sz="18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r>
              <a:tr h="2642675">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8</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Sequence-to-Sequence Air Quality Predictor Based on the n-Step Recurrent Prediction</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2022</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07950" lvl="0" indent="0" algn="l" rtl="0">
                        <a:spcBef>
                          <a:spcPts val="0"/>
                        </a:spcBef>
                        <a:spcAft>
                          <a:spcPts val="0"/>
                        </a:spcAft>
                        <a:buSzPts val="1900"/>
                        <a:buNone/>
                      </a:pPr>
                      <a:r>
                        <a:rPr lang="en-US" sz="1900">
                          <a:latin typeface="Times New Roman" panose="02020603050405020304" pitchFamily="18" charset="0"/>
                          <a:cs typeface="Times New Roman" panose="02020603050405020304" pitchFamily="18" charset="0"/>
                        </a:rPr>
                        <a:t>Experimental results demonstrate that the AAQP with n-step recurrent prediction outperforms existing models, offering faster training and more accurate predictions, especially for sudden air pollution events.</a:t>
                      </a:r>
                      <a:endParaRPr sz="190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1900">
                        <a:latin typeface="Times New Roman" panose="02020603050405020304" pitchFamily="18" charset="0"/>
                        <a:cs typeface="Times New Roman" panose="02020603050405020304" pitchFamily="18" charset="0"/>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p>
        </p:txBody>
      </p:sp>
      <p:sp>
        <p:nvSpPr>
          <p:cNvPr id="133" name="Google Shape;133;p19"/>
          <p:cNvSpPr txBox="1">
            <a:spLocks noGrp="1"/>
          </p:cNvSpPr>
          <p:nvPr>
            <p:ph type="ftr" idx="11"/>
          </p:nvPr>
        </p:nvSpPr>
        <p:spPr>
          <a:xfrm>
            <a:off x="2452920" y="6299790"/>
            <a:ext cx="423813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graphicFrame>
        <p:nvGraphicFramePr>
          <p:cNvPr id="134" name="Google Shape;134;p19"/>
          <p:cNvGraphicFramePr/>
          <p:nvPr/>
        </p:nvGraphicFramePr>
        <p:xfrm>
          <a:off x="457200" y="304800"/>
          <a:ext cx="8229575" cy="5212110"/>
        </p:xfrm>
        <a:graphic>
          <a:graphicData uri="http://schemas.openxmlformats.org/drawingml/2006/table">
            <a:tbl>
              <a:tblPr firstRow="1" bandRow="1">
                <a:noFill/>
                <a:tableStyleId>{866226D9-55D5-43DA-99FB-1561EED34A12}</a:tableStyleId>
              </a:tblPr>
              <a:tblGrid>
                <a:gridCol w="641975"/>
                <a:gridCol w="2089775"/>
                <a:gridCol w="715650"/>
                <a:gridCol w="1040800"/>
                <a:gridCol w="3741375"/>
              </a:tblGrid>
              <a:tr h="3810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S.No</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Title of the Paper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Year</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Journal</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Inferences</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r h="3810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9</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Data-Driven Air Quality Characterization for Urban Environments: A Case Study</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2022</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marR="0" lvl="0" indent="0" algn="l" rtl="0">
                        <a:lnSpc>
                          <a:spcPct val="100000"/>
                        </a:lnSpc>
                        <a:spcBef>
                          <a:spcPts val="0"/>
                        </a:spcBef>
                        <a:spcAft>
                          <a:spcPts val="0"/>
                        </a:spcAft>
                        <a:buClr>
                          <a:srgbClr val="000000"/>
                        </a:buClr>
                        <a:buSzPts val="1800"/>
                        <a:buNone/>
                      </a:pPr>
                      <a:r>
                        <a:rPr lang="en-IN" altLang="en-US" sz="1800">
                          <a:latin typeface="Times New Roman" panose="02020603050405020304" pitchFamily="18" charset="0"/>
                          <a:cs typeface="Times New Roman" panose="02020603050405020304" pitchFamily="18" charset="0"/>
                        </a:rPr>
                        <a:t>L</a:t>
                      </a:r>
                      <a:r>
                        <a:rPr lang="en-US" sz="1800">
                          <a:latin typeface="Times New Roman" panose="02020603050405020304" pitchFamily="18" charset="0"/>
                          <a:cs typeface="Times New Roman" panose="02020603050405020304" pitchFamily="18" charset="0"/>
                        </a:rPr>
                        <a:t>inear regression is recommended for AQI prediction. Overall, the approaches demonstrate feasibility for AQI prediction based on meteorological and historical pollutant data</a:t>
                      </a:r>
                      <a:endParaRPr sz="18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panose="020F0502020204030204"/>
                        <a:buNone/>
                      </a:pPr>
                      <a:endParaRPr sz="1800" u="none" strike="noStrike" cap="none">
                        <a:latin typeface="Times New Roman" panose="02020603050405020304" pitchFamily="18" charset="0"/>
                        <a:cs typeface="Times New Roman" panose="02020603050405020304" pitchFamily="18" charset="0"/>
                      </a:endParaRPr>
                    </a:p>
                  </a:txBody>
                  <a:tcPr marL="91450" marR="91450" marT="45725" marB="45725"/>
                </a:tc>
              </a:tr>
              <a:tr h="381000">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10</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a:latin typeface="Times New Roman" panose="02020603050405020304" pitchFamily="18" charset="0"/>
                          <a:cs typeface="Times New Roman" panose="02020603050405020304" pitchFamily="18" charset="0"/>
                        </a:rPr>
                        <a:t>An Agent Based Traffic Regulation System for the Roadside Air Quality Control</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2023</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None/>
                      </a:pPr>
                      <a:r>
                        <a:rPr lang="en-US" sz="1800" u="none" strike="noStrike" cap="none">
                          <a:latin typeface="Times New Roman" panose="02020603050405020304" pitchFamily="18" charset="0"/>
                          <a:cs typeface="Times New Roman" panose="02020603050405020304" pitchFamily="18" charset="0"/>
                        </a:rPr>
                        <a:t>IEEE</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114300" marR="0" lvl="0" indent="0" algn="l" rtl="0">
                        <a:lnSpc>
                          <a:spcPct val="100000"/>
                        </a:lnSpc>
                        <a:spcBef>
                          <a:spcPts val="0"/>
                        </a:spcBef>
                        <a:spcAft>
                          <a:spcPts val="0"/>
                        </a:spcAft>
                        <a:buClr>
                          <a:srgbClr val="000000"/>
                        </a:buClr>
                        <a:buSzPts val="1800"/>
                        <a:buNone/>
                      </a:pPr>
                      <a:r>
                        <a:rPr lang="en-IN" altLang="en-US" sz="1800">
                          <a:latin typeface="Times New Roman" panose="02020603050405020304" pitchFamily="18" charset="0"/>
                          <a:cs typeface="Times New Roman" panose="02020603050405020304" pitchFamily="18" charset="0"/>
                        </a:rPr>
                        <a:t>M</a:t>
                      </a:r>
                      <a:r>
                        <a:rPr lang="en-US" sz="1800">
                          <a:latin typeface="Times New Roman" panose="02020603050405020304" pitchFamily="18" charset="0"/>
                          <a:cs typeface="Times New Roman" panose="02020603050405020304" pitchFamily="18" charset="0"/>
                        </a:rPr>
                        <a:t>achine learning and big data tools for air quality prediction and traffic regulation, operating on a Hadoop-based framework. The system aims to reduce vehicle emissions in polluted road sections while optimizing traffic flow, offering real-time recommendations based on air quality data</a:t>
                      </a:r>
                      <a:endParaRPr lang="en-US" sz="1800" u="none" strike="noStrike" cap="none">
                        <a:latin typeface="Times New Roman" panose="02020603050405020304" pitchFamily="18" charset="0"/>
                        <a:cs typeface="Times New Roman" panose="02020603050405020304" pitchFamily="18" charset="0"/>
                      </a:endParaRP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Objective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20"/>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r>
              <a:rPr lang="en-US" sz="2000" b="0" i="0" u="none">
                <a:latin typeface="Times New Roman" panose="02020603050405020304"/>
                <a:ea typeface="Times New Roman" panose="02020603050405020304"/>
                <a:cs typeface="Times New Roman" panose="02020603050405020304"/>
                <a:sym typeface="Times New Roman" panose="02020603050405020304"/>
              </a:rPr>
              <a:t>To handle complex and non-linear dynamic dependencies.</a:t>
            </a: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r>
              <a:rPr lang="en-US" sz="2000" b="0" i="0" u="none">
                <a:latin typeface="Times New Roman" panose="02020603050405020304"/>
                <a:ea typeface="Times New Roman" panose="02020603050405020304"/>
                <a:cs typeface="Times New Roman" panose="02020603050405020304"/>
                <a:sym typeface="Times New Roman" panose="02020603050405020304"/>
              </a:rPr>
              <a:t>To enhance the accuracy of air quality data imputation by jointly considering spatio-temporal correlations from both global and local perspectives.</a:t>
            </a: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r>
              <a:rPr lang="en-US" sz="2000" b="0" i="0" u="none">
                <a:latin typeface="Times New Roman" panose="02020603050405020304"/>
                <a:ea typeface="Times New Roman" panose="02020603050405020304"/>
                <a:cs typeface="Times New Roman" panose="02020603050405020304"/>
                <a:sym typeface="Times New Roman" panose="02020603050405020304"/>
              </a:rPr>
              <a:t>To learn useful knowledge from large historical data, which reduces the reliance on a great deal of computing powers and domain expertise.</a:t>
            </a: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r>
              <a:rPr lang="en-US" sz="2000" b="0" i="0" u="none">
                <a:latin typeface="Times New Roman" panose="02020603050405020304"/>
                <a:ea typeface="Times New Roman" panose="02020603050405020304"/>
                <a:cs typeface="Times New Roman" panose="02020603050405020304"/>
                <a:sym typeface="Times New Roman" panose="02020603050405020304"/>
              </a:rPr>
              <a:t>To capture complex relationships among observations of air quality and other pollutants.</a:t>
            </a:r>
            <a:endParaRPr lang="en-US" sz="2000" b="0" i="0" u="none">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360"/>
              </a:spcBef>
              <a:spcAft>
                <a:spcPts val="0"/>
              </a:spcAft>
              <a:buSzPts val="1800"/>
              <a:buChar char="•"/>
            </a:pPr>
            <a:r>
              <a:rPr lang="en-US" sz="2000" b="0" i="0" u="none">
                <a:latin typeface="Times New Roman" panose="02020603050405020304"/>
                <a:ea typeface="Times New Roman" panose="02020603050405020304"/>
                <a:cs typeface="Times New Roman" panose="02020603050405020304"/>
                <a:sym typeface="Times New Roman" panose="02020603050405020304"/>
              </a:rPr>
              <a:t>To solve the problem of complex linear prediction.</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Problem Statement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1"/>
          <p:cNvSpPr txBox="1">
            <a:spLocks noGrp="1"/>
          </p:cNvSpPr>
          <p:nvPr>
            <p:ph type="body" idx="1"/>
          </p:nvPr>
        </p:nvSpPr>
        <p:spPr>
          <a:xfrm>
            <a:off x="370200" y="1556700"/>
            <a:ext cx="8229600" cy="4526100"/>
          </a:xfrm>
          <a:prstGeom prst="rect">
            <a:avLst/>
          </a:prstGeom>
          <a:noFill/>
          <a:ln>
            <a:noFill/>
          </a:ln>
        </p:spPr>
        <p:txBody>
          <a:bodyPr spcFirstLastPara="1" wrap="square" lIns="91425" tIns="45700" rIns="91425" bIns="45700" anchor="t" anchorCtr="0">
            <a:normAutofit/>
          </a:bodyPr>
          <a:lstStyle/>
          <a:p>
            <a:pPr marL="114300" lvl="0" indent="0" algn="just" rtl="0">
              <a:lnSpc>
                <a:spcPct val="100000"/>
              </a:lnSpc>
              <a:spcBef>
                <a:spcPts val="360"/>
              </a:spcBef>
              <a:spcAft>
                <a:spcPts val="0"/>
              </a:spcAft>
              <a:buSzPts val="1800"/>
              <a:buNone/>
            </a:pPr>
            <a:r>
              <a:rPr lang="en-US" sz="1800" b="0" i="0" u="none" strike="noStrike">
                <a:latin typeface="Times New Roman" panose="02020603050405020304"/>
                <a:ea typeface="Times New Roman" panose="02020603050405020304"/>
                <a:cs typeface="Times New Roman" panose="02020603050405020304"/>
                <a:sym typeface="Times New Roman" panose="02020603050405020304"/>
              </a:rPr>
              <a:t>Currently, numerous sophisticated machine learning models have been proposed to enhance predictive performance. However, despite their ability to improve prediction accuracy, the ever increasing model complexity presents a huge obstacle for humans in interpreting the model results. Consequently, it has become a pressing issue to enhance models interpretability. On the one hand, interpretability provide supporting evidence to decision makers regarding model results, thereby enhancing trust in the models. On the other hand, interpretability empowers researchers and data scientists to gain profound insights into the strengths and weaknesses of the models, which shed light on model design and optimization.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p>
            <a:pPr marL="0" lvl="0" indent="0" algn="ctr" rtl="0">
              <a:lnSpc>
                <a:spcPct val="100000"/>
              </a:lnSpc>
              <a:spcBef>
                <a:spcPts val="0"/>
              </a:spcBef>
              <a:spcAft>
                <a:spcPts val="0"/>
              </a:spcAft>
              <a:buSzPts val="1400"/>
              <a:buNone/>
            </a:pPr>
            <a:r>
              <a:rPr lang="en-US" dirty="0"/>
              <a:t>DEPARTMENT OF COMPUTER SCIENCE AND ENGINEERING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20254</Words>
  <Application>WPS Presentation</Application>
  <PresentationFormat>On-screen Show (4:3)</PresentationFormat>
  <Paragraphs>380</Paragraphs>
  <Slides>31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Calibri</vt:lpstr>
      <vt:lpstr>Times New Roman</vt:lpstr>
      <vt:lpstr>Times New Roman</vt:lpstr>
      <vt:lpstr>Calibri</vt:lpstr>
      <vt:lpstr>Microsoft YaHei</vt:lpstr>
      <vt:lpstr>Arial Unicode MS</vt:lpstr>
      <vt:lpstr>Office Theme</vt:lpstr>
      <vt:lpstr>SRM INSTITUTE OF SCIENCE AND TECHNOLOGY Ramapuram, Chennai – 600 089 DEPARTMENT OF COMPUTER SCIENCE AND ENGINEERING</vt:lpstr>
      <vt:lpstr>ABSTRACT</vt:lpstr>
      <vt:lpstr>Scope and Motivation</vt:lpstr>
      <vt:lpstr>LITERATURE SURVEY</vt:lpstr>
      <vt:lpstr>PowerPoint 演示文稿</vt:lpstr>
      <vt:lpstr>PowerPoint 演示文稿</vt:lpstr>
      <vt:lpstr>PowerPoint 演示文稿</vt:lpstr>
      <vt:lpstr>Objective</vt:lpstr>
      <vt:lpstr>Problem Statement</vt:lpstr>
      <vt:lpstr>Proposed work</vt:lpstr>
      <vt:lpstr>Architecture</vt:lpstr>
      <vt:lpstr>Modules</vt:lpstr>
      <vt:lpstr>Module Discription </vt:lpstr>
      <vt:lpstr>Module Discription </vt:lpstr>
      <vt:lpstr>Module Discription </vt:lpstr>
      <vt:lpstr>Module Discription </vt:lpstr>
      <vt:lpstr>Module Discription </vt:lpstr>
      <vt:lpstr>Software and Hardware Requirements</vt:lpstr>
      <vt:lpstr>IMPLEMENTATION</vt:lpstr>
      <vt:lpstr>IMPLEMENTATION</vt:lpstr>
      <vt:lpstr>IMPLEMENTATION</vt:lpstr>
      <vt:lpstr>IMPLEMENTATION</vt:lpstr>
      <vt:lpstr>Results and Discussion</vt:lpstr>
      <vt:lpstr>Results and Discussion</vt:lpstr>
      <vt:lpstr>Results and Discussion</vt:lpstr>
      <vt:lpstr>Conclusion</vt:lpstr>
      <vt:lpstr>Future Work</vt:lpstr>
      <vt:lpstr>Outcome</vt:lpstr>
      <vt:lpstr>Proof of Publication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Chennai – 600 089 DEPARTMENT OF COMPUTER SCIENCE AND ENGINEERING</dc:title>
  <dc:creator>Samarendra T</dc:creator>
  <cp:lastModifiedBy>Singa selvamani Saravanan</cp:lastModifiedBy>
  <cp:revision>9</cp:revision>
  <dcterms:created xsi:type="dcterms:W3CDTF">2024-04-25T17:55:00Z</dcterms:created>
  <dcterms:modified xsi:type="dcterms:W3CDTF">2024-05-13T08:37:16Z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0ADF715781F44D7EB63A223C5FE92E51_12</vt:lpwstr>
  </property>
  <property fmtid="{D5CDD505-2E9C-101B-9397-08002B2CF9AE}" pid="3" name="KSOProductBuildVer">
    <vt:lpwstr>1033-12.2.0.16731</vt:lpwstr>
  </property>
</Properties>
</file>