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13" dt="2024-08-30T08:05:59.074"/>
    <p1510:client id="{CE09700F-8EE8-4C62-97B2-82075CE7287B}" v="3" dt="2024-08-31T04:00:40.3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783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510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9089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3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0094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9874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86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698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93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7006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22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029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051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327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349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36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8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9537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312465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2672"/>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bg2">
                    <a:lumMod val="40000"/>
                    <a:lumOff val="60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bg2">
                    <a:lumMod val="40000"/>
                    <a:lumOff val="60000"/>
                  </a:schemeClr>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058400" y="2216207"/>
            <a:ext cx="838199" cy="358431"/>
          </a:xfrm>
          <a:prstGeom prst="rect">
            <a:avLst/>
          </a:prstGeom>
        </p:spPr>
        <p:txBody>
          <a:bodyPr vert="horz" wrap="square" lIns="0" tIns="6985" rIns="0" bIns="0" rtlCol="0">
            <a:spAutoFit/>
          </a:bodyPr>
          <a:lstStyle/>
          <a:p>
            <a:pPr marL="38100">
              <a:lnSpc>
                <a:spcPct val="100000"/>
              </a:lnSpc>
              <a:spcBef>
                <a:spcPts val="55"/>
              </a:spcBef>
            </a:pPr>
            <a:endParaRPr lang="en-IN" spc="10" dirty="0"/>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6998" y="2634326"/>
            <a:ext cx="8610600" cy="2677656"/>
          </a:xfrm>
          <a:prstGeom prst="rect">
            <a:avLst/>
          </a:prstGeom>
          <a:noFill/>
        </p:spPr>
        <p:txBody>
          <a:bodyPr wrap="square" rtlCol="0">
            <a:spAutoFit/>
          </a:bodyPr>
          <a:lstStyle/>
          <a:p>
            <a:r>
              <a:rPr lang="en-US" sz="2400" b="1" dirty="0">
                <a:solidFill>
                  <a:schemeClr val="bg1"/>
                </a:solidFill>
              </a:rPr>
              <a:t>STUDENT NAME:</a:t>
            </a:r>
            <a:r>
              <a:rPr lang="en-US" sz="2400" b="1" dirty="0">
                <a:solidFill>
                  <a:schemeClr val="accent6">
                    <a:lumMod val="20000"/>
                    <a:lumOff val="80000"/>
                  </a:schemeClr>
                </a:solidFill>
              </a:rPr>
              <a:t>SELVAMANI.M</a:t>
            </a:r>
            <a:endParaRPr lang="en-US" sz="2400" dirty="0">
              <a:solidFill>
                <a:schemeClr val="accent6">
                  <a:lumMod val="20000"/>
                  <a:lumOff val="80000"/>
                </a:schemeClr>
              </a:solidFill>
            </a:endParaRPr>
          </a:p>
          <a:p>
            <a:r>
              <a:rPr lang="en-US" sz="2400" b="1" dirty="0">
                <a:solidFill>
                  <a:schemeClr val="bg1"/>
                </a:solidFill>
              </a:rPr>
              <a:t>REGISTER NO:</a:t>
            </a:r>
            <a:r>
              <a:rPr lang="en-US" sz="2400" b="1" dirty="0">
                <a:solidFill>
                  <a:schemeClr val="accent6">
                    <a:lumMod val="20000"/>
                    <a:lumOff val="80000"/>
                  </a:schemeClr>
                </a:solidFill>
              </a:rPr>
              <a:t> 312218473 </a:t>
            </a:r>
          </a:p>
          <a:p>
            <a:r>
              <a:rPr lang="en-US" sz="2400" b="1" dirty="0">
                <a:solidFill>
                  <a:schemeClr val="bg1"/>
                </a:solidFill>
              </a:rPr>
              <a:t>DEPARTMENT:</a:t>
            </a:r>
            <a:r>
              <a:rPr lang="en-US" sz="2400" dirty="0">
                <a:solidFill>
                  <a:schemeClr val="accent6">
                    <a:lumMod val="20000"/>
                    <a:lumOff val="80000"/>
                  </a:schemeClr>
                </a:solidFill>
              </a:rPr>
              <a:t>BACHELOR OF COMMERCE</a:t>
            </a:r>
          </a:p>
          <a:p>
            <a:r>
              <a:rPr lang="en-US" sz="2400" b="1" dirty="0">
                <a:solidFill>
                  <a:schemeClr val="bg1"/>
                </a:solidFill>
              </a:rPr>
              <a:t>NAAN MUDHALVAN USER NAME: </a:t>
            </a:r>
            <a:r>
              <a:rPr lang="en-US" sz="2400" b="1" dirty="0">
                <a:solidFill>
                  <a:schemeClr val="accent6">
                    <a:lumMod val="20000"/>
                    <a:lumOff val="80000"/>
                  </a:schemeClr>
                </a:solidFill>
                <a:latin typeface="Yu Gothic Light" panose="020B0300000000000000" pitchFamily="34" charset="-128"/>
                <a:ea typeface="Yu Gothic Light" panose="020B0300000000000000" pitchFamily="34" charset="-128"/>
              </a:rPr>
              <a:t>9F10E78F55BA94891494D4F94828722A</a:t>
            </a:r>
          </a:p>
          <a:p>
            <a:r>
              <a:rPr lang="en-US" sz="2400" b="1" dirty="0">
                <a:solidFill>
                  <a:schemeClr val="bg1"/>
                </a:solidFill>
              </a:rPr>
              <a:t>COLLEGE:</a:t>
            </a:r>
            <a:r>
              <a:rPr lang="en-US" sz="2400" dirty="0">
                <a:solidFill>
                  <a:schemeClr val="accent6">
                    <a:lumMod val="20000"/>
                    <a:lumOff val="80000"/>
                  </a:schemeClr>
                </a:solidFill>
              </a:rPr>
              <a:t>GOVERNMENT ARTS AND SCIENCE COLLEGE     	 		    PERUMBAKKAM</a:t>
            </a:r>
          </a:p>
        </p:txBody>
      </p:sp>
      <p:sp>
        <p:nvSpPr>
          <p:cNvPr id="10" name="TextBox 9">
            <a:extLst>
              <a:ext uri="{FF2B5EF4-FFF2-40B4-BE49-F238E27FC236}">
                <a16:creationId xmlns:a16="http://schemas.microsoft.com/office/drawing/2014/main" id="{1246F996-26CE-3DD6-2702-0C5E49D98862}"/>
              </a:ext>
            </a:extLst>
          </p:cNvPr>
          <p:cNvSpPr txBox="1"/>
          <p:nvPr/>
        </p:nvSpPr>
        <p:spPr>
          <a:xfrm>
            <a:off x="10610848" y="593347"/>
            <a:ext cx="571501" cy="461665"/>
          </a:xfrm>
          <a:prstGeom prst="rect">
            <a:avLst/>
          </a:prstGeom>
          <a:noFill/>
        </p:spPr>
        <p:txBody>
          <a:bodyPr wrap="square" rtlCol="0">
            <a:spAutoFit/>
          </a:bodyPr>
          <a:lstStyle/>
          <a:p>
            <a:r>
              <a:rPr lang="en-US" sz="2400" dirty="0"/>
              <a:t>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25780" y="377676"/>
            <a:ext cx="3603626"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Yu Gothic Light" panose="020B0300000000000000" pitchFamily="34" charset="-128"/>
                <a:ea typeface="Yu Gothic Light" panose="020B0300000000000000" pitchFamily="34" charset="-128"/>
                <a:cs typeface="Trebuchet MS"/>
              </a:rPr>
              <a:t>M</a:t>
            </a:r>
            <a:r>
              <a:rPr sz="4800" b="1" dirty="0">
                <a:latin typeface="Yu Gothic Light" panose="020B0300000000000000" pitchFamily="34" charset="-128"/>
                <a:ea typeface="Yu Gothic Light" panose="020B0300000000000000" pitchFamily="34" charset="-128"/>
                <a:cs typeface="Trebuchet MS"/>
              </a:rPr>
              <a:t>O</a:t>
            </a:r>
            <a:r>
              <a:rPr sz="4800" b="1" spc="-15" dirty="0">
                <a:latin typeface="Yu Gothic Light" panose="020B0300000000000000" pitchFamily="34" charset="-128"/>
                <a:ea typeface="Yu Gothic Light" panose="020B0300000000000000" pitchFamily="34" charset="-128"/>
                <a:cs typeface="Trebuchet MS"/>
              </a:rPr>
              <a:t>D</a:t>
            </a:r>
            <a:r>
              <a:rPr sz="4800" b="1" spc="-35" dirty="0">
                <a:latin typeface="Yu Gothic Light" panose="020B0300000000000000" pitchFamily="34" charset="-128"/>
                <a:ea typeface="Yu Gothic Light" panose="020B0300000000000000" pitchFamily="34" charset="-128"/>
                <a:cs typeface="Trebuchet MS"/>
              </a:rPr>
              <a:t>E</a:t>
            </a:r>
            <a:r>
              <a:rPr sz="4800" b="1" spc="-30" dirty="0">
                <a:latin typeface="Yu Gothic Light" panose="020B0300000000000000" pitchFamily="34" charset="-128"/>
                <a:ea typeface="Yu Gothic Light" panose="020B0300000000000000" pitchFamily="34" charset="-128"/>
                <a:cs typeface="Trebuchet MS"/>
              </a:rPr>
              <a:t>LL</a:t>
            </a:r>
            <a:r>
              <a:rPr sz="4800" b="1" spc="-5" dirty="0">
                <a:latin typeface="Yu Gothic Light" panose="020B0300000000000000" pitchFamily="34" charset="-128"/>
                <a:ea typeface="Yu Gothic Light" panose="020B0300000000000000" pitchFamily="34" charset="-128"/>
                <a:cs typeface="Trebuchet MS"/>
              </a:rPr>
              <a:t>I</a:t>
            </a:r>
            <a:r>
              <a:rPr sz="4800" b="1" spc="30" dirty="0">
                <a:latin typeface="Yu Gothic Light" panose="020B0300000000000000" pitchFamily="34" charset="-128"/>
                <a:ea typeface="Yu Gothic Light" panose="020B0300000000000000" pitchFamily="34" charset="-128"/>
                <a:cs typeface="Trebuchet MS"/>
              </a:rPr>
              <a:t>N</a:t>
            </a:r>
            <a:r>
              <a:rPr sz="4800" b="1" spc="5" dirty="0">
                <a:latin typeface="Yu Gothic Light" panose="020B0300000000000000" pitchFamily="34" charset="-128"/>
                <a:ea typeface="Yu Gothic Light" panose="020B0300000000000000" pitchFamily="34" charset="-128"/>
                <a:cs typeface="Trebuchet MS"/>
              </a:rPr>
              <a:t>G</a:t>
            </a:r>
            <a:endParaRPr sz="4800" dirty="0">
              <a:latin typeface="Yu Gothic Light" panose="020B0300000000000000" pitchFamily="34" charset="-128"/>
              <a:ea typeface="Yu Gothic Light" panose="020B0300000000000000" pitchFamily="34" charset="-128"/>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525780" y="1676400"/>
            <a:ext cx="10896218" cy="4540262"/>
          </a:xfrm>
        </p:spPr>
        <p:txBody>
          <a:bodyPr>
            <a:normAutofit fontScale="40000" lnSpcReduction="20000"/>
          </a:bodyPr>
          <a:lstStyle/>
          <a:p>
            <a:r>
              <a:rPr lang="en-US" sz="4600" dirty="0"/>
              <a:t>1. Data Source:</a:t>
            </a:r>
          </a:p>
          <a:p>
            <a:r>
              <a:rPr lang="en-US" sz="4600" dirty="0"/>
              <a:t>   - Dataset was sourced from the EDUNET website.</a:t>
            </a:r>
          </a:p>
          <a:p>
            <a:r>
              <a:rPr lang="en-US" sz="4600" dirty="0"/>
              <a:t>   </a:t>
            </a:r>
          </a:p>
          <a:p>
            <a:r>
              <a:rPr lang="en-US" sz="4600" dirty="0"/>
              <a:t>2. Data Preparation:</a:t>
            </a:r>
          </a:p>
          <a:p>
            <a:r>
              <a:rPr lang="en-US" sz="4600" dirty="0"/>
              <a:t>   - Applied color coding to highlight topics relevant to the analysis.</a:t>
            </a:r>
          </a:p>
          <a:p>
            <a:r>
              <a:rPr lang="en-US" sz="4600" dirty="0"/>
              <a:t>   - Used conditional formatting and filter options to remove blank cells.</a:t>
            </a:r>
          </a:p>
          <a:p>
            <a:r>
              <a:rPr lang="en-US" sz="4600" dirty="0"/>
              <a:t>   </a:t>
            </a:r>
          </a:p>
          <a:p>
            <a:r>
              <a:rPr lang="en-US" sz="4600" dirty="0"/>
              <a:t>3. Data Transformation:</a:t>
            </a:r>
          </a:p>
          <a:p>
            <a:r>
              <a:rPr lang="en-US" sz="4600" dirty="0"/>
              <a:t>   - Converted numerical employee rating values into verbal categories using the formula:</a:t>
            </a:r>
          </a:p>
          <a:p>
            <a:r>
              <a:rPr lang="en-US" sz="4600" dirty="0"/>
              <a:t>    excel</a:t>
            </a:r>
          </a:p>
          <a:p>
            <a:r>
              <a:rPr lang="en-US" sz="4600" dirty="0"/>
              <a:t>    =IFS(Z8&gt;=5,"VERY HIGH",Z8&gt;=4,"HIGH",Z8&gt;=3,"MED",TRUE,"LOW")</a:t>
            </a:r>
          </a:p>
          <a:p>
            <a:r>
              <a:rPr lang="en-US" sz="4600" dirty="0"/>
              <a:t>   - Applied this formula to all employees.</a:t>
            </a:r>
          </a:p>
          <a:p>
            <a:endParaRPr lang="en-US" dirty="0"/>
          </a:p>
        </p:txBody>
      </p:sp>
      <p:sp>
        <p:nvSpPr>
          <p:cNvPr id="2" name="TextBox 1">
            <a:extLst>
              <a:ext uri="{FF2B5EF4-FFF2-40B4-BE49-F238E27FC236}">
                <a16:creationId xmlns:a16="http://schemas.microsoft.com/office/drawing/2014/main" id="{00A66EDA-71CA-65D5-2BA7-2F3A0C104B92}"/>
              </a:ext>
            </a:extLst>
          </p:cNvPr>
          <p:cNvSpPr txBox="1"/>
          <p:nvPr/>
        </p:nvSpPr>
        <p:spPr>
          <a:xfrm>
            <a:off x="10515600" y="641338"/>
            <a:ext cx="533400" cy="461665"/>
          </a:xfrm>
          <a:prstGeom prst="rect">
            <a:avLst/>
          </a:prstGeom>
          <a:noFill/>
        </p:spPr>
        <p:txBody>
          <a:bodyPr wrap="square" rtlCol="0">
            <a:spAutoFit/>
          </a:bodyPr>
          <a:lstStyle/>
          <a:p>
            <a:r>
              <a:rPr lang="en-US" sz="2400" dirty="0"/>
              <a:t>10</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533400" y="1371600"/>
            <a:ext cx="8915400" cy="3657600"/>
          </a:xfrm>
        </p:spPr>
        <p:txBody>
          <a:bodyPr>
            <a:normAutofit fontScale="85000" lnSpcReduction="20000"/>
          </a:bodyPr>
          <a:lstStyle/>
          <a:p>
            <a:r>
              <a:rPr lang="en-US" sz="2100" b="1" dirty="0"/>
              <a:t>4. Data Analysis:</a:t>
            </a:r>
            <a:r>
              <a:rPr lang="en-US" sz="2100" dirty="0"/>
              <a:t>   - Selected necessary data fields for creating a pivot table.</a:t>
            </a:r>
          </a:p>
          <a:p>
            <a:r>
              <a:rPr lang="en-US" sz="2100" dirty="0"/>
              <a:t>     - Row Values: Business units.</a:t>
            </a:r>
          </a:p>
          <a:p>
            <a:r>
              <a:rPr lang="en-US" sz="2100" dirty="0"/>
              <a:t>     - Column Values: Employee performance level.</a:t>
            </a:r>
          </a:p>
          <a:p>
            <a:r>
              <a:rPr lang="en-US" sz="2100" dirty="0"/>
              <a:t>     - Count Values: Employee first name.</a:t>
            </a:r>
          </a:p>
          <a:p>
            <a:r>
              <a:rPr lang="en-US" sz="2100" dirty="0"/>
              <a:t>     - Filter Options: Gender code.</a:t>
            </a:r>
          </a:p>
          <a:p>
            <a:r>
              <a:rPr lang="en-US" sz="2100" dirty="0"/>
              <a:t>   - Used a slicer to filter data based on different employee types.</a:t>
            </a:r>
          </a:p>
          <a:p>
            <a:endParaRPr lang="en-US" sz="2100" b="1" dirty="0"/>
          </a:p>
          <a:p>
            <a:r>
              <a:rPr lang="en-US" sz="2100" b="1" dirty="0"/>
              <a:t>5.Data Visualization:</a:t>
            </a:r>
            <a:endParaRPr lang="en-US" sz="2100" dirty="0"/>
          </a:p>
          <a:p>
            <a:pPr>
              <a:buFont typeface="Arial" panose="020B0604020202020204" pitchFamily="34" charset="0"/>
              <a:buChar char="•"/>
            </a:pPr>
            <a:r>
              <a:rPr lang="en-US" sz="2100" dirty="0"/>
              <a:t>Created a graph from the filtered data.</a:t>
            </a:r>
          </a:p>
          <a:p>
            <a:pPr>
              <a:buFont typeface="Arial" panose="020B0604020202020204" pitchFamily="34" charset="0"/>
              <a:buChar char="•"/>
            </a:pPr>
            <a:r>
              <a:rPr lang="en-US" sz="2100" dirty="0"/>
              <a:t>Provided appropriate titles for the graph and its axes.</a:t>
            </a:r>
          </a:p>
          <a:p>
            <a:endParaRPr lang="en-IN" dirty="0"/>
          </a:p>
        </p:txBody>
      </p:sp>
      <p:sp>
        <p:nvSpPr>
          <p:cNvPr id="2" name="TextBox 1">
            <a:extLst>
              <a:ext uri="{FF2B5EF4-FFF2-40B4-BE49-F238E27FC236}">
                <a16:creationId xmlns:a16="http://schemas.microsoft.com/office/drawing/2014/main" id="{FBB4A6EE-968C-3979-46C5-EE7319B42978}"/>
              </a:ext>
            </a:extLst>
          </p:cNvPr>
          <p:cNvSpPr txBox="1"/>
          <p:nvPr/>
        </p:nvSpPr>
        <p:spPr>
          <a:xfrm>
            <a:off x="10515600" y="685800"/>
            <a:ext cx="533400" cy="461665"/>
          </a:xfrm>
          <a:prstGeom prst="rect">
            <a:avLst/>
          </a:prstGeom>
          <a:noFill/>
        </p:spPr>
        <p:txBody>
          <a:bodyPr wrap="square" rtlCol="0">
            <a:spAutoFit/>
          </a:bodyPr>
          <a:lstStyle/>
          <a:p>
            <a:r>
              <a:rPr lang="en-US" sz="2400" dirty="0"/>
              <a:t>11</a:t>
            </a:r>
            <a:endParaRPr lang="en-IN" sz="2400"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540568"/>
            <a:ext cx="2437130" cy="659796"/>
          </a:xfrm>
          <a:prstGeom prst="rect">
            <a:avLst/>
          </a:prstGeom>
        </p:spPr>
        <p:txBody>
          <a:bodyPr vert="horz" wrap="square" lIns="0" tIns="13335" rIns="0" bIns="0" rtlCol="0">
            <a:spAutoFit/>
          </a:bodyPr>
          <a:lstStyle/>
          <a:p>
            <a:pPr marL="12700">
              <a:lnSpc>
                <a:spcPct val="100000"/>
              </a:lnSpc>
              <a:spcBef>
                <a:spcPts val="105"/>
              </a:spcBef>
            </a:pPr>
            <a:r>
              <a:rPr dirty="0">
                <a:latin typeface="Yu Gothic Light" panose="020B0300000000000000" pitchFamily="34" charset="-128"/>
                <a:ea typeface="Yu Gothic Light" panose="020B0300000000000000" pitchFamily="34" charset="-128"/>
              </a:rPr>
              <a:t>R</a:t>
            </a:r>
            <a:r>
              <a:rPr spc="-40" dirty="0">
                <a:latin typeface="Yu Gothic Light" panose="020B0300000000000000" pitchFamily="34" charset="-128"/>
                <a:ea typeface="Yu Gothic Light" panose="020B0300000000000000" pitchFamily="34" charset="-128"/>
              </a:rPr>
              <a:t>E</a:t>
            </a:r>
            <a:r>
              <a:rPr spc="15" dirty="0">
                <a:latin typeface="Yu Gothic Light" panose="020B0300000000000000" pitchFamily="34" charset="-128"/>
                <a:ea typeface="Yu Gothic Light" panose="020B0300000000000000" pitchFamily="34" charset="-128"/>
              </a:rPr>
              <a:t>S</a:t>
            </a:r>
            <a:r>
              <a:rPr spc="-30" dirty="0">
                <a:latin typeface="Yu Gothic Light" panose="020B0300000000000000" pitchFamily="34" charset="-128"/>
                <a:ea typeface="Yu Gothic Light" panose="020B0300000000000000" pitchFamily="34" charset="-128"/>
              </a:rPr>
              <a:t>U</a:t>
            </a:r>
            <a:r>
              <a:rPr spc="-405" dirty="0">
                <a:latin typeface="Yu Gothic Light" panose="020B0300000000000000" pitchFamily="34" charset="-128"/>
                <a:ea typeface="Yu Gothic Light" panose="020B0300000000000000" pitchFamily="34" charset="-128"/>
              </a:rPr>
              <a:t>L</a:t>
            </a:r>
            <a:r>
              <a:rPr dirty="0">
                <a:latin typeface="Yu Gothic Light" panose="020B0300000000000000" pitchFamily="34" charset="-128"/>
                <a:ea typeface="Yu Gothic Light" panose="020B0300000000000000" pitchFamily="34" charset="-128"/>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62A4C3EA-076D-C119-85AA-21FFD928C96E}"/>
              </a:ext>
            </a:extLst>
          </p:cNvPr>
          <p:cNvSpPr txBox="1"/>
          <p:nvPr/>
        </p:nvSpPr>
        <p:spPr>
          <a:xfrm>
            <a:off x="10515600" y="685800"/>
            <a:ext cx="457200" cy="369332"/>
          </a:xfrm>
          <a:prstGeom prst="rect">
            <a:avLst/>
          </a:prstGeom>
          <a:noFill/>
        </p:spPr>
        <p:txBody>
          <a:bodyPr wrap="square" rtlCol="0">
            <a:spAutoFit/>
          </a:bodyPr>
          <a:lstStyle/>
          <a:p>
            <a:r>
              <a:rPr lang="en-US" dirty="0"/>
              <a:t>12</a:t>
            </a:r>
            <a:endParaRPr lang="en-IN" dirty="0"/>
          </a:p>
        </p:txBody>
      </p:sp>
      <p:pic>
        <p:nvPicPr>
          <p:cNvPr id="2" name="Picture 1">
            <a:extLst>
              <a:ext uri="{FF2B5EF4-FFF2-40B4-BE49-F238E27FC236}">
                <a16:creationId xmlns:a16="http://schemas.microsoft.com/office/drawing/2014/main" id="{8ADF093D-0041-7AB6-5D9C-AB3AA7E9B01C}"/>
              </a:ext>
            </a:extLst>
          </p:cNvPr>
          <p:cNvPicPr>
            <a:picLocks noChangeAspect="1"/>
          </p:cNvPicPr>
          <p:nvPr/>
        </p:nvPicPr>
        <p:blipFill>
          <a:blip r:embed="rId3"/>
          <a:stretch>
            <a:fillRect/>
          </a:stretch>
        </p:blipFill>
        <p:spPr>
          <a:xfrm>
            <a:off x="1905000" y="1695450"/>
            <a:ext cx="7162800" cy="346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41555" y="533400"/>
            <a:ext cx="9404723" cy="1400530"/>
          </a:xfrm>
        </p:spPr>
        <p:txBody>
          <a:bodyPr/>
          <a:lstStyle/>
          <a:p>
            <a:r>
              <a:rPr lang="en-US" dirty="0">
                <a:latin typeface="Yu Gothic UI Light" panose="020B0300000000000000" pitchFamily="34" charset="-128"/>
                <a:ea typeface="Yu Gothic UI Light" panose="020B0300000000000000" pitchFamily="34" charset="-128"/>
                <a:cs typeface="Times New Roman" panose="02020603050405020304" pitchFamily="18" charset="0"/>
              </a:rPr>
              <a:t>CONCLUSION</a:t>
            </a:r>
            <a:endParaRPr lang="en-IN" dirty="0">
              <a:latin typeface="Yu Gothic UI Light" panose="020B0300000000000000" pitchFamily="34" charset="-128"/>
              <a:ea typeface="Yu Gothic UI Light" panose="020B0300000000000000" pitchFamily="34" charset="-128"/>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Improve performance:</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Enhance decision-making:</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Optimize HR processes:</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Foster employee engagement:</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Reduce turnover:</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360B90-F396-2891-E02D-532444DD8809}"/>
              </a:ext>
            </a:extLst>
          </p:cNvPr>
          <p:cNvSpPr txBox="1"/>
          <p:nvPr/>
        </p:nvSpPr>
        <p:spPr>
          <a:xfrm>
            <a:off x="10547555" y="685800"/>
            <a:ext cx="533400" cy="400110"/>
          </a:xfrm>
          <a:prstGeom prst="rect">
            <a:avLst/>
          </a:prstGeom>
          <a:noFill/>
        </p:spPr>
        <p:txBody>
          <a:bodyPr wrap="square" rtlCol="0">
            <a:spAutoFit/>
          </a:bodyPr>
          <a:lstStyle/>
          <a:p>
            <a:r>
              <a:rPr lang="en-US" sz="2000" dirty="0"/>
              <a:t>13</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9C9-91D6-7EF6-B03E-B1723A14FF32}"/>
              </a:ext>
            </a:extLst>
          </p:cNvPr>
          <p:cNvSpPr>
            <a:spLocks noGrp="1"/>
          </p:cNvSpPr>
          <p:nvPr>
            <p:ph type="title"/>
          </p:nvPr>
        </p:nvSpPr>
        <p:spPr>
          <a:xfrm>
            <a:off x="1162496" y="1447800"/>
            <a:ext cx="9404723" cy="1143000"/>
          </a:xfrm>
        </p:spPr>
        <p:txBody>
          <a:bodyPr/>
          <a:lstStyle/>
          <a:p>
            <a:r>
              <a:rPr lang="en-US" sz="4000" b="1" dirty="0">
                <a:solidFill>
                  <a:schemeClr val="tx1"/>
                </a:solidFill>
                <a:latin typeface="Yu Gothic Light" panose="020B0300000000000000" pitchFamily="34" charset="-128"/>
                <a:ea typeface="Yu Gothic Light" panose="020B0300000000000000" pitchFamily="34" charset="-128"/>
                <a:cs typeface="Times New Roman" panose="02020603050405020304" pitchFamily="18" charset="0"/>
              </a:rPr>
              <a:t>PROJECT TITLE</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accent2">
                    <a:lumMod val="20000"/>
                    <a:lumOff val="80000"/>
                  </a:schemeClr>
                </a:solidFill>
                <a:latin typeface="Yu Gothic Light" panose="020B0300000000000000" pitchFamily="34" charset="-128"/>
                <a:ea typeface="Yu Gothic Light" panose="020B0300000000000000" pitchFamily="34" charset="-128"/>
                <a:cs typeface="Times New Roman" panose="02020603050405020304" pitchFamily="18" charset="0"/>
              </a:rPr>
              <a:t>Employee Performance Analysis using Excel</a:t>
            </a:r>
            <a:br>
              <a:rPr lang="en-IN" sz="2400" dirty="0">
                <a:solidFill>
                  <a:srgbClr val="3399FF"/>
                </a:solidFill>
                <a:latin typeface="Yu Gothic Light" panose="020B0300000000000000" pitchFamily="34" charset="-128"/>
                <a:ea typeface="Yu Gothic Light" panose="020B0300000000000000" pitchFamily="34" charset="-128"/>
                <a:cs typeface="Times New Roman" panose="02020603050405020304" pitchFamily="18" charset="0"/>
              </a:rPr>
            </a:br>
            <a:endParaRPr lang="en-IN" dirty="0">
              <a:solidFill>
                <a:srgbClr val="3399FF"/>
              </a:solidFill>
              <a:latin typeface="Yu Gothic Light" panose="020B0300000000000000" pitchFamily="34" charset="-128"/>
              <a:ea typeface="Yu Gothic Light" panose="020B0300000000000000" pitchFamily="34" charset="-128"/>
            </a:endParaRPr>
          </a:p>
        </p:txBody>
      </p:sp>
      <p:sp>
        <p:nvSpPr>
          <p:cNvPr id="3" name="TextBox 2">
            <a:extLst>
              <a:ext uri="{FF2B5EF4-FFF2-40B4-BE49-F238E27FC236}">
                <a16:creationId xmlns:a16="http://schemas.microsoft.com/office/drawing/2014/main" id="{BD024533-2E87-E310-3A99-AF2219F730A8}"/>
              </a:ext>
            </a:extLst>
          </p:cNvPr>
          <p:cNvSpPr txBox="1"/>
          <p:nvPr/>
        </p:nvSpPr>
        <p:spPr>
          <a:xfrm>
            <a:off x="10591800" y="609600"/>
            <a:ext cx="405582"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128874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lstStyle/>
          <a:p>
            <a:br>
              <a:rPr lang="en-US" sz="2800" b="0" i="0" dirty="0">
                <a:solidFill>
                  <a:srgbClr val="0D0D0D"/>
                </a:solidFill>
                <a:effectLst/>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0" y="914400"/>
            <a:ext cx="4760913" cy="4729163"/>
          </a:xfrm>
        </p:spPr>
        <p:txBody>
          <a:bodyPr/>
          <a:lstStyle/>
          <a:p>
            <a:r>
              <a:rPr lang="en-IN" sz="4000" dirty="0"/>
              <a:t>AGENDA</a:t>
            </a:r>
          </a:p>
          <a:p>
            <a:pPr marL="0" indent="0">
              <a:buNone/>
            </a:pPr>
            <a:endParaRPr lang="en-IN" sz="3200" dirty="0"/>
          </a:p>
          <a:p>
            <a:r>
              <a:rPr lang="en-US" sz="2400" b="0" i="0" dirty="0">
                <a:effectLst/>
                <a:latin typeface="Times New Roman" panose="02020603050405020304" pitchFamily="18" charset="0"/>
                <a:cs typeface="Times New Roman" panose="02020603050405020304" pitchFamily="18" charset="0"/>
              </a:rPr>
              <a:t>Problem Statement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Project Overview</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End Users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Our Solution and Proposition</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Description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Modelling Approach</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Results and </a:t>
            </a:r>
            <a:r>
              <a:rPr lang="en-US" sz="2400" dirty="0">
                <a:latin typeface="Times New Roman" panose="02020603050405020304" pitchFamily="18" charset="0"/>
                <a:cs typeface="Times New Roman" panose="02020603050405020304" pitchFamily="18" charset="0"/>
              </a:rPr>
              <a:t>Discussion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Conclusion</a:t>
            </a:r>
            <a:endParaRPr lang="en-IN" sz="2400" dirty="0"/>
          </a:p>
        </p:txBody>
      </p:sp>
      <p:sp>
        <p:nvSpPr>
          <p:cNvPr id="4" name="TextBox 3">
            <a:extLst>
              <a:ext uri="{FF2B5EF4-FFF2-40B4-BE49-F238E27FC236}">
                <a16:creationId xmlns:a16="http://schemas.microsoft.com/office/drawing/2014/main" id="{C2319FC8-2770-7BF8-5DE7-F2E47139CA11}"/>
              </a:ext>
            </a:extLst>
          </p:cNvPr>
          <p:cNvSpPr txBox="1"/>
          <p:nvPr/>
        </p:nvSpPr>
        <p:spPr>
          <a:xfrm>
            <a:off x="10588017" y="605135"/>
            <a:ext cx="533400" cy="461665"/>
          </a:xfrm>
          <a:prstGeom prst="rect">
            <a:avLst/>
          </a:prstGeom>
          <a:noFill/>
        </p:spPr>
        <p:txBody>
          <a:bodyPr wrap="square" rtlCol="0">
            <a:spAutoFit/>
          </a:bodyPr>
          <a:lstStyle/>
          <a:p>
            <a:r>
              <a:rPr lang="en-US" sz="2400" dirty="0"/>
              <a:t>3</a:t>
            </a:r>
            <a:endParaRPr lang="en-IN" sz="2400" dirty="0"/>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78333" y="420126"/>
            <a:ext cx="9404723" cy="14005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51294" y="1743643"/>
            <a:ext cx="9703751" cy="3256519"/>
          </a:xfrm>
        </p:spPr>
        <p:txBody>
          <a:bodyPr>
            <a:noAutofit/>
          </a:bodyPr>
          <a:lstStyle/>
          <a:p>
            <a:r>
              <a:rPr lang="en-US" sz="1600" b="1" dirty="0"/>
              <a:t>Inaccurate performance evaluation:</a:t>
            </a:r>
          </a:p>
          <a:p>
            <a:r>
              <a:rPr lang="en-IN" sz="1600" dirty="0"/>
              <a:t>			           Current manual methods of evaluation often lead to subjective  </a:t>
            </a:r>
          </a:p>
          <a:p>
            <a:r>
              <a:rPr lang="en-IN" sz="1600" dirty="0"/>
              <a:t>Judgments and inconsistencies, impacting employee morale and organisational and productivity.</a:t>
            </a:r>
          </a:p>
          <a:p>
            <a:endParaRPr lang="en-IN" sz="1600" dirty="0"/>
          </a:p>
          <a:p>
            <a:r>
              <a:rPr lang="en-IN" sz="1600" b="1" dirty="0"/>
              <a:t>Lack of data driven insights:</a:t>
            </a:r>
          </a:p>
          <a:p>
            <a:r>
              <a:rPr lang="en-IN" sz="1600" dirty="0"/>
              <a:t>		               Without a structured approach to data collection and</a:t>
            </a:r>
          </a:p>
          <a:p>
            <a:r>
              <a:rPr lang="en-IN" sz="1600" dirty="0"/>
              <a:t>Analysis, organisation struggle to identify trends, areas for improvement, and </a:t>
            </a:r>
          </a:p>
          <a:p>
            <a:r>
              <a:rPr lang="en-IN" sz="1600" dirty="0"/>
              <a:t>Effective performance strategies.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96937" y="856312"/>
            <a:ext cx="5956300"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a:t>
            </a:r>
            <a:r>
              <a:rPr lang="en-IN" sz="4250" spc="-20" dirty="0"/>
              <a:t>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23236" y="679572"/>
            <a:ext cx="9404723" cy="14005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923236" y="1603483"/>
            <a:ext cx="10972800" cy="2766060"/>
          </a:xfrm>
        </p:spPr>
        <p:txBody>
          <a:bodyPr>
            <a:normAutofit fontScale="85000" lnSpcReduction="20000"/>
          </a:bodyPr>
          <a:lstStyle/>
          <a:p>
            <a:r>
              <a:rPr lang="en-IN" b="1" dirty="0"/>
              <a:t>Human Resources (HR) Professionals</a:t>
            </a:r>
          </a:p>
          <a:p>
            <a:r>
              <a:rPr lang="en-IN" b="1" dirty="0"/>
              <a:t>Managers</a:t>
            </a:r>
          </a:p>
          <a:p>
            <a:r>
              <a:rPr lang="en-IN" b="1" dirty="0"/>
              <a:t>Employees</a:t>
            </a:r>
          </a:p>
          <a:p>
            <a:r>
              <a:rPr lang="en-IN" b="1" dirty="0"/>
              <a:t>Executives</a:t>
            </a:r>
          </a:p>
          <a:p>
            <a:r>
              <a:rPr lang="en-IN" b="1" dirty="0"/>
              <a:t>External Stakeholders (e.g., Investors, Shareholders)</a:t>
            </a:r>
          </a:p>
          <a:p>
            <a:r>
              <a:rPr lang="en-IN" b="1" dirty="0"/>
              <a:t>Training and development teams</a:t>
            </a:r>
          </a:p>
          <a:p>
            <a:r>
              <a:rPr lang="en-IN" b="1" dirty="0"/>
              <a:t>Supervisor</a:t>
            </a:r>
          </a:p>
          <a:p>
            <a:r>
              <a:rPr lang="en-IN" b="1" dirty="0"/>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a:bodyPr>
          <a:lstStyle/>
          <a:p>
            <a:r>
              <a:rPr lang="en-IN" b="1" dirty="0"/>
              <a:t>Filter- Remove blanks </a:t>
            </a:r>
          </a:p>
          <a:p>
            <a:r>
              <a:rPr lang="en-IN" b="1" dirty="0"/>
              <a:t>Conditional formatting- Missing values</a:t>
            </a:r>
          </a:p>
          <a:p>
            <a:r>
              <a:rPr lang="en-IN" b="1" dirty="0"/>
              <a:t>Graph- Visualization</a:t>
            </a:r>
          </a:p>
          <a:p>
            <a:r>
              <a:rPr lang="en-IN" b="1" dirty="0"/>
              <a:t>Pivot table- Analysis</a:t>
            </a:r>
          </a:p>
          <a:p>
            <a:r>
              <a:rPr lang="en-IN" b="1" dirty="0"/>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Autofit/>
          </a:bodyPr>
          <a:lstStyle/>
          <a:p>
            <a:r>
              <a:rPr lang="en-IN" sz="1800" b="1" dirty="0"/>
              <a:t>Employee id </a:t>
            </a:r>
          </a:p>
          <a:p>
            <a:r>
              <a:rPr lang="en-IN" sz="1800" b="1" dirty="0"/>
              <a:t>Employee first name</a:t>
            </a:r>
          </a:p>
          <a:p>
            <a:r>
              <a:rPr lang="en-IN" sz="1800" b="1" dirty="0"/>
              <a:t>Employee last name </a:t>
            </a:r>
          </a:p>
          <a:p>
            <a:r>
              <a:rPr lang="en-IN" sz="1800" b="1" dirty="0"/>
              <a:t>Employee classification type</a:t>
            </a:r>
          </a:p>
          <a:p>
            <a:r>
              <a:rPr lang="en-IN" sz="1800" b="1" dirty="0"/>
              <a:t>Gender code</a:t>
            </a:r>
          </a:p>
          <a:p>
            <a:r>
              <a:rPr lang="en-IN" sz="1800" b="1" dirty="0"/>
              <a:t>Current employee performance </a:t>
            </a:r>
          </a:p>
          <a:p>
            <a:r>
              <a:rPr lang="en-IN" sz="1800" b="1" dirty="0"/>
              <a:t>Business unit</a:t>
            </a:r>
          </a:p>
          <a:p>
            <a:r>
              <a:rPr lang="en-IN" sz="1800" b="1" dirty="0"/>
              <a:t>Employee type</a:t>
            </a:r>
          </a:p>
          <a:p>
            <a:r>
              <a:rPr lang="en-IN" sz="1800" b="1" dirty="0"/>
              <a:t>Performance leve</a:t>
            </a:r>
            <a:r>
              <a:rPr lang="en-IN" sz="1800" dirty="0"/>
              <a:t>l.</a:t>
            </a:r>
          </a:p>
        </p:txBody>
      </p:sp>
      <p:sp>
        <p:nvSpPr>
          <p:cNvPr id="4" name="TextBox 3">
            <a:extLst>
              <a:ext uri="{FF2B5EF4-FFF2-40B4-BE49-F238E27FC236}">
                <a16:creationId xmlns:a16="http://schemas.microsoft.com/office/drawing/2014/main" id="{AA7892BE-C3EA-3756-0AE8-D82FD32E22A0}"/>
              </a:ext>
            </a:extLst>
          </p:cNvPr>
          <p:cNvSpPr txBox="1"/>
          <p:nvPr/>
        </p:nvSpPr>
        <p:spPr>
          <a:xfrm>
            <a:off x="10597849" y="695227"/>
            <a:ext cx="533400" cy="461665"/>
          </a:xfrm>
          <a:prstGeom prst="rect">
            <a:avLst/>
          </a:prstGeom>
          <a:noFill/>
        </p:spPr>
        <p:txBody>
          <a:bodyPr wrap="square" rtlCol="0">
            <a:spAutoFit/>
          </a:bodyPr>
          <a:lstStyle/>
          <a:p>
            <a:r>
              <a:rPr lang="en-US" sz="2400" dirty="0"/>
              <a:t>8</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1930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4847C55-994F-A435-A5CE-D28B3970425F}"/>
              </a:ext>
            </a:extLst>
          </p:cNvPr>
          <p:cNvSpPr txBox="1"/>
          <p:nvPr/>
        </p:nvSpPr>
        <p:spPr>
          <a:xfrm>
            <a:off x="10591800" y="659854"/>
            <a:ext cx="533400" cy="461665"/>
          </a:xfrm>
          <a:prstGeom prst="rect">
            <a:avLst/>
          </a:prstGeom>
          <a:noFill/>
        </p:spPr>
        <p:txBody>
          <a:bodyPr wrap="square" rtlCol="0">
            <a:spAutoFit/>
          </a:bodyPr>
          <a:lstStyle/>
          <a:p>
            <a:r>
              <a:rPr lang="en-US" sz="2400" dirty="0"/>
              <a:t>9</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478</TotalTime>
  <Words>649</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Yu Gothic Light</vt:lpstr>
      <vt:lpstr>Yu Gothic UI Light</vt:lpstr>
      <vt:lpstr>Arial</vt:lpstr>
      <vt:lpstr>Calibri</vt:lpstr>
      <vt:lpstr>Century Gothic</vt:lpstr>
      <vt:lpstr>Roboto</vt:lpstr>
      <vt:lpstr>Times New Roman</vt:lpstr>
      <vt:lpstr>Trebuchet MS</vt:lpstr>
      <vt:lpstr>Wingdings 3</vt:lpstr>
      <vt:lpstr>Ion</vt:lpstr>
      <vt:lpstr>Employee Data Analysis using Excel  </vt:lpstr>
      <vt:lpstr>PROJECT TITLE  Employee Performance Analysis using Excel </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pravin raj</cp:lastModifiedBy>
  <cp:revision>19</cp:revision>
  <dcterms:created xsi:type="dcterms:W3CDTF">2024-03-29T15:07:22Z</dcterms:created>
  <dcterms:modified xsi:type="dcterms:W3CDTF">2024-08-31T05:57:50Z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