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3" r:id="rId3"/>
    <p:sldId id="384" r:id="rId4"/>
    <p:sldId id="385" r:id="rId5"/>
    <p:sldId id="386" r:id="rId6"/>
    <p:sldId id="373" r:id="rId7"/>
  </p:sldIdLst>
  <p:sldSz cx="12192000" cy="6858000"/>
  <p:notesSz cx="6858000" cy="9144000"/>
  <p:embeddedFontLst>
    <p:embeddedFont>
      <p:font typeface="Gilroy" panose="00000400000000000000" charset="0"/>
      <p:regular r:id="rId13"/>
    </p:embeddedFont>
    <p:embeddedFont>
      <p:font typeface="Hubot-Sans Black Wide" charset="0"/>
      <p:bold r:id="rId14"/>
    </p:embeddedFont>
  </p:embeddedFontLst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E38"/>
    <a:srgbClr val="FFF65F"/>
    <a:srgbClr val="79BCC1"/>
    <a:srgbClr val="E6E6E6"/>
    <a:srgbClr val="C3E1E3"/>
    <a:srgbClr val="C2DFE2"/>
    <a:srgbClr val="C6FFAF"/>
    <a:srgbClr val="B5CED1"/>
    <a:srgbClr val="C2DFE3"/>
    <a:srgbClr val="BFD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84" autoAdjust="0"/>
    <p:restoredTop sz="94660"/>
  </p:normalViewPr>
  <p:slideViewPr>
    <p:cSldViewPr snapToGrid="0">
      <p:cViewPr>
        <p:scale>
          <a:sx n="50" d="100"/>
          <a:sy n="50" d="100"/>
        </p:scale>
        <p:origin x="1458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9.xml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Gilroy" panose="00000400000000000000" charset="0"/>
                <a:ea typeface="Gilroy" panose="00000400000000000000" charset="0"/>
              </a:rPr>
            </a:fld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Gilroy" panose="00000400000000000000" charset="0"/>
                <a:ea typeface="Gilroy" panose="00000400000000000000" charset="0"/>
              </a:rPr>
            </a:fld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hemeOverride" Target="../theme/themeOverride1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hyperlink" Target="https://github.com/Selvamani6903/Financial-Analysis" TargetMode="Externa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3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5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背景图案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28" y="0"/>
            <a:ext cx="10289572" cy="685800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0036099" y="0"/>
            <a:ext cx="0" cy="685800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31904" y="0"/>
            <a:ext cx="0" cy="685800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-18570" y="6047849"/>
            <a:ext cx="12318365" cy="18415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48576" y="5765180"/>
            <a:ext cx="591014" cy="591014"/>
          </a:xfrm>
          <a:prstGeom prst="ellipse">
            <a:avLst/>
          </a:prstGeom>
          <a:solidFill>
            <a:srgbClr val="2C2E38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382751" y="5965904"/>
            <a:ext cx="181096" cy="156117"/>
          </a:xfrm>
          <a:prstGeom prst="triangle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4728116" y="5798634"/>
            <a:ext cx="4661210" cy="53525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954905" y="5897245"/>
            <a:ext cx="2103120" cy="3371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A0DD6D"/>
                </a:solidFill>
                <a:latin typeface="+mj-ea"/>
                <a:ea typeface="+mj-ea"/>
              </a:defRPr>
            </a:lvl1pPr>
          </a:lstStyle>
          <a:p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7348655" y="5869258"/>
            <a:ext cx="1947745" cy="394010"/>
          </a:xfrm>
          <a:prstGeom prst="roundRect">
            <a:avLst>
              <a:gd name="adj" fmla="val 50000"/>
            </a:avLst>
          </a:prstGeom>
          <a:solidFill>
            <a:srgbClr val="2C2E38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6"/>
          <p:cNvSpPr txBox="1"/>
          <p:nvPr>
            <p:custDataLst>
              <p:tags r:id="rId2"/>
            </p:custDataLst>
          </p:nvPr>
        </p:nvSpPr>
        <p:spPr>
          <a:xfrm>
            <a:off x="1153174" y="1592389"/>
            <a:ext cx="5054339" cy="11988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altLang="en-US" sz="3600" dirty="0">
                <a:solidFill>
                  <a:srgbClr val="2C2E38"/>
                </a:solidFill>
                <a:latin typeface="+mj-lt"/>
                <a:ea typeface="+mj-ea"/>
              </a:rPr>
              <a:t>Financial Analytics</a:t>
            </a:r>
            <a:endParaRPr lang="en-IN" altLang="en-US" sz="3600" dirty="0">
              <a:solidFill>
                <a:srgbClr val="2C2E38"/>
              </a:solidFill>
              <a:latin typeface="+mj-lt"/>
              <a:ea typeface="+mj-ea"/>
            </a:endParaRPr>
          </a:p>
        </p:txBody>
      </p:sp>
      <p:sp>
        <p:nvSpPr>
          <p:cNvPr id="39" name="文本框 6"/>
          <p:cNvSpPr txBox="1"/>
          <p:nvPr>
            <p:custDataLst>
              <p:tags r:id="rId3"/>
            </p:custDataLst>
          </p:nvPr>
        </p:nvSpPr>
        <p:spPr>
          <a:xfrm>
            <a:off x="10341779" y="5464132"/>
            <a:ext cx="98786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</a:rPr>
              <a:t>01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0" y="854927"/>
            <a:ext cx="10047249" cy="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7560526" y="2040674"/>
            <a:ext cx="3245005" cy="3245005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500731" y="4282069"/>
            <a:ext cx="888381" cy="888381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>
            <a:off x="0" y="110"/>
            <a:ext cx="635620" cy="858535"/>
          </a:xfrm>
          <a:custGeom>
            <a:avLst/>
            <a:gdLst>
              <a:gd name="connsiteX0" fmla="*/ 635620 w 635620"/>
              <a:gd name="connsiteY0" fmla="*/ 0 h 858535"/>
              <a:gd name="connsiteX1" fmla="*/ 635620 w 635620"/>
              <a:gd name="connsiteY1" fmla="*/ 858535 h 858535"/>
              <a:gd name="connsiteX2" fmla="*/ 0 w 635620"/>
              <a:gd name="connsiteY2" fmla="*/ 858535 h 858535"/>
              <a:gd name="connsiteX3" fmla="*/ 0 w 635620"/>
              <a:gd name="connsiteY3" fmla="*/ 841887 h 858535"/>
              <a:gd name="connsiteX4" fmla="*/ 81662 w 635620"/>
              <a:gd name="connsiteY4" fmla="*/ 802549 h 858535"/>
              <a:gd name="connsiteX5" fmla="*/ 624832 w 635620"/>
              <a:gd name="connsiteY5" fmla="*/ 70685 h 85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5620" h="858535">
                <a:moveTo>
                  <a:pt x="635620" y="0"/>
                </a:moveTo>
                <a:lnTo>
                  <a:pt x="635620" y="858535"/>
                </a:lnTo>
                <a:lnTo>
                  <a:pt x="0" y="858535"/>
                </a:lnTo>
                <a:lnTo>
                  <a:pt x="0" y="841887"/>
                </a:lnTo>
                <a:lnTo>
                  <a:pt x="81662" y="802549"/>
                </a:lnTo>
                <a:cubicBezTo>
                  <a:pt x="357065" y="652941"/>
                  <a:pt x="560104" y="387004"/>
                  <a:pt x="624832" y="70685"/>
                </a:cubicBezTo>
                <a:close/>
              </a:path>
            </a:pathLst>
          </a:custGeom>
          <a:solidFill>
            <a:srgbClr val="2C2E38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>
            <p:custDataLst>
              <p:tags r:id="rId4"/>
            </p:custDataLst>
          </p:nvPr>
        </p:nvSpPr>
        <p:spPr>
          <a:xfrm>
            <a:off x="8312927" y="4133938"/>
            <a:ext cx="1505190" cy="2603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endParaRPr lang="en-US" altLang="zh-CN" sz="1100" dirty="0">
              <a:solidFill>
                <a:schemeClr val="bg2">
                  <a:lumMod val="25000"/>
                </a:schemeClr>
              </a:solidFill>
              <a:ea typeface="+mj-ea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9824224" y="3646449"/>
            <a:ext cx="0" cy="1505414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1270164" y="4204009"/>
            <a:ext cx="371709" cy="371709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>
            <a:off x="1304693" y="4605092"/>
            <a:ext cx="680224" cy="0"/>
          </a:xfrm>
          <a:prstGeom prst="line">
            <a:avLst/>
          </a:prstGeom>
          <a:ln w="57150"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304693" y="4605092"/>
            <a:ext cx="4059044" cy="0"/>
          </a:xfrm>
          <a:prstGeom prst="line">
            <a:avLst/>
          </a:prstGeom>
          <a:ln w="6350"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182370" y="6353810"/>
            <a:ext cx="6038215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ea typeface="Gilroy" panose="00000400000000000000" charset="0"/>
                <a:hlinkClick r:id="rId5" tooltip="" action="ppaction://hlinkfile"/>
              </a:rPr>
              <a:t>https://github.com/Selvamani6903/Financial-Analysis</a:t>
            </a:r>
            <a:endParaRPr lang="en-US" altLang="zh-CN" sz="1400" b="0" i="0" u="none" strike="noStrike" dirty="0">
              <a:solidFill>
                <a:srgbClr val="000000"/>
              </a:solidFill>
              <a:effectLst/>
              <a:ea typeface="Gilroy" panose="00000400000000000000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6"/>
          <a:srcRect r="3012" b="65405"/>
          <a:stretch>
            <a:fillRect/>
          </a:stretch>
        </p:blipFill>
        <p:spPr>
          <a:xfrm>
            <a:off x="9974666" y="6064973"/>
            <a:ext cx="2217334" cy="793027"/>
          </a:xfrm>
          <a:custGeom>
            <a:avLst/>
            <a:gdLst>
              <a:gd name="connsiteX0" fmla="*/ 0 w 2217334"/>
              <a:gd name="connsiteY0" fmla="*/ 0 h 793027"/>
              <a:gd name="connsiteX1" fmla="*/ 2217334 w 2217334"/>
              <a:gd name="connsiteY1" fmla="*/ 0 h 793027"/>
              <a:gd name="connsiteX2" fmla="*/ 2217334 w 2217334"/>
              <a:gd name="connsiteY2" fmla="*/ 793027 h 793027"/>
              <a:gd name="connsiteX3" fmla="*/ 0 w 2217334"/>
              <a:gd name="connsiteY3" fmla="*/ 793027 h 79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7334" h="793027">
                <a:moveTo>
                  <a:pt x="0" y="0"/>
                </a:moveTo>
                <a:lnTo>
                  <a:pt x="2217334" y="0"/>
                </a:lnTo>
                <a:lnTo>
                  <a:pt x="2217334" y="793027"/>
                </a:lnTo>
                <a:lnTo>
                  <a:pt x="0" y="793027"/>
                </a:lnTo>
                <a:close/>
              </a:path>
            </a:pathLst>
          </a:cu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7"/>
          <a:srcRect t="48382" r="23221"/>
          <a:stretch>
            <a:fillRect/>
          </a:stretch>
        </p:blipFill>
        <p:spPr>
          <a:xfrm>
            <a:off x="6724769" y="0"/>
            <a:ext cx="5467231" cy="3675604"/>
          </a:xfrm>
          <a:custGeom>
            <a:avLst/>
            <a:gdLst>
              <a:gd name="connsiteX0" fmla="*/ 0 w 5467231"/>
              <a:gd name="connsiteY0" fmla="*/ 0 h 3675604"/>
              <a:gd name="connsiteX1" fmla="*/ 5467231 w 5467231"/>
              <a:gd name="connsiteY1" fmla="*/ 0 h 3675604"/>
              <a:gd name="connsiteX2" fmla="*/ 5467231 w 5467231"/>
              <a:gd name="connsiteY2" fmla="*/ 3675604 h 3675604"/>
              <a:gd name="connsiteX3" fmla="*/ 0 w 5467231"/>
              <a:gd name="connsiteY3" fmla="*/ 3675604 h 367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7231" h="3675604">
                <a:moveTo>
                  <a:pt x="0" y="0"/>
                </a:moveTo>
                <a:lnTo>
                  <a:pt x="5467231" y="0"/>
                </a:lnTo>
                <a:lnTo>
                  <a:pt x="5467231" y="3675604"/>
                </a:lnTo>
                <a:lnTo>
                  <a:pt x="0" y="3675604"/>
                </a:lnTo>
                <a:close/>
              </a:path>
            </a:pathLst>
          </a:custGeom>
        </p:spPr>
      </p:pic>
      <p:sp>
        <p:nvSpPr>
          <p:cNvPr id="21" name="文本框 20"/>
          <p:cNvSpPr txBox="1"/>
          <p:nvPr/>
        </p:nvSpPr>
        <p:spPr>
          <a:xfrm>
            <a:off x="10266204" y="402021"/>
            <a:ext cx="2366683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200" dirty="0">
              <a:solidFill>
                <a:schemeClr val="bg1"/>
              </a:solidFill>
              <a:latin typeface="+mj-lt"/>
              <a:ea typeface="+mj-ea"/>
            </a:endParaRPr>
          </a:p>
          <a:p>
            <a:endParaRPr lang="zh-CN" altLang="en-US" sz="12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0346187" y="1686859"/>
            <a:ext cx="78577" cy="387267"/>
            <a:chOff x="8782372" y="-1580827"/>
            <a:chExt cx="144652" cy="712921"/>
          </a:xfrm>
          <a:solidFill>
            <a:srgbClr val="2C2E38"/>
          </a:solidFill>
        </p:grpSpPr>
        <p:sp>
          <p:nvSpPr>
            <p:cNvPr id="69" name="椭圆 68"/>
            <p:cNvSpPr/>
            <p:nvPr/>
          </p:nvSpPr>
          <p:spPr>
            <a:xfrm>
              <a:off x="8782372" y="-1580827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8782372" y="-1304438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8782372" y="-1012558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背景图案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28" y="0"/>
            <a:ext cx="10289572" cy="685800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0036099" y="0"/>
            <a:ext cx="0" cy="685800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背景图案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"/>
          <a:stretch>
            <a:fillRect/>
          </a:stretch>
        </p:blipFill>
        <p:spPr>
          <a:xfrm flipH="1" flipV="1">
            <a:off x="0" y="2501153"/>
            <a:ext cx="6110514" cy="4356847"/>
          </a:xfrm>
          <a:custGeom>
            <a:avLst/>
            <a:gdLst>
              <a:gd name="connsiteX0" fmla="*/ 6110514 w 6110514"/>
              <a:gd name="connsiteY0" fmla="*/ 4356847 h 4356847"/>
              <a:gd name="connsiteX1" fmla="*/ 1407885 w 6110514"/>
              <a:gd name="connsiteY1" fmla="*/ 4356847 h 4356847"/>
              <a:gd name="connsiteX2" fmla="*/ 1378512 w 6110514"/>
              <a:gd name="connsiteY2" fmla="*/ 4338633 h 4356847"/>
              <a:gd name="connsiteX3" fmla="*/ 0 w 6110514"/>
              <a:gd name="connsiteY3" fmla="*/ 1914660 h 4356847"/>
              <a:gd name="connsiteX4" fmla="*/ 646946 w 6110514"/>
              <a:gd name="connsiteY4" fmla="*/ 158335 h 4356847"/>
              <a:gd name="connsiteX5" fmla="*/ 789725 w 6110514"/>
              <a:gd name="connsiteY5" fmla="*/ 0 h 4356847"/>
              <a:gd name="connsiteX6" fmla="*/ 6110514 w 6110514"/>
              <a:gd name="connsiteY6" fmla="*/ 0 h 4356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10514" h="4356847">
                <a:moveTo>
                  <a:pt x="6110514" y="4356847"/>
                </a:moveTo>
                <a:lnTo>
                  <a:pt x="1407885" y="4356847"/>
                </a:lnTo>
                <a:lnTo>
                  <a:pt x="1378512" y="4338633"/>
                </a:lnTo>
                <a:cubicBezTo>
                  <a:pt x="536620" y="3762474"/>
                  <a:pt x="0" y="2890534"/>
                  <a:pt x="0" y="1914660"/>
                </a:cubicBezTo>
                <a:cubicBezTo>
                  <a:pt x="0" y="1264078"/>
                  <a:pt x="238498" y="659688"/>
                  <a:pt x="646946" y="158335"/>
                </a:cubicBezTo>
                <a:lnTo>
                  <a:pt x="789725" y="0"/>
                </a:lnTo>
                <a:lnTo>
                  <a:pt x="6110514" y="0"/>
                </a:lnTo>
                <a:close/>
              </a:path>
            </a:pathLst>
          </a:custGeom>
        </p:spPr>
      </p:pic>
      <p:cxnSp>
        <p:nvCxnSpPr>
          <p:cNvPr id="7" name="直接连接符 6"/>
          <p:cNvCxnSpPr/>
          <p:nvPr/>
        </p:nvCxnSpPr>
        <p:spPr>
          <a:xfrm>
            <a:off x="631904" y="0"/>
            <a:ext cx="0" cy="685800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158240" y="2018030"/>
            <a:ext cx="4874260" cy="334518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IN" altLang="en-US" dirty="0">
                <a:solidFill>
                  <a:schemeClr val="bg1">
                    <a:lumMod val="50000"/>
                  </a:schemeClr>
                </a:solidFill>
              </a:rPr>
              <a:t>The Financial Data contain the Total Market value of the company and Sales Quater of the company.Top 420 companies are listed in the given data.</a:t>
            </a:r>
            <a:endParaRPr lang="en-I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0" y="854927"/>
            <a:ext cx="10047249" cy="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6559659" y="1085402"/>
            <a:ext cx="4365440" cy="4365438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500731" y="4282069"/>
            <a:ext cx="888381" cy="888381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>
            <a:off x="0" y="110"/>
            <a:ext cx="635620" cy="858535"/>
          </a:xfrm>
          <a:custGeom>
            <a:avLst/>
            <a:gdLst>
              <a:gd name="connsiteX0" fmla="*/ 635620 w 635620"/>
              <a:gd name="connsiteY0" fmla="*/ 0 h 858535"/>
              <a:gd name="connsiteX1" fmla="*/ 635620 w 635620"/>
              <a:gd name="connsiteY1" fmla="*/ 858535 h 858535"/>
              <a:gd name="connsiteX2" fmla="*/ 0 w 635620"/>
              <a:gd name="connsiteY2" fmla="*/ 858535 h 858535"/>
              <a:gd name="connsiteX3" fmla="*/ 0 w 635620"/>
              <a:gd name="connsiteY3" fmla="*/ 841887 h 858535"/>
              <a:gd name="connsiteX4" fmla="*/ 81662 w 635620"/>
              <a:gd name="connsiteY4" fmla="*/ 802549 h 858535"/>
              <a:gd name="connsiteX5" fmla="*/ 624832 w 635620"/>
              <a:gd name="connsiteY5" fmla="*/ 70685 h 85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5620" h="858535">
                <a:moveTo>
                  <a:pt x="635620" y="0"/>
                </a:moveTo>
                <a:lnTo>
                  <a:pt x="635620" y="858535"/>
                </a:lnTo>
                <a:lnTo>
                  <a:pt x="0" y="858535"/>
                </a:lnTo>
                <a:lnTo>
                  <a:pt x="0" y="841887"/>
                </a:lnTo>
                <a:lnTo>
                  <a:pt x="81662" y="802549"/>
                </a:lnTo>
                <a:cubicBezTo>
                  <a:pt x="357065" y="652941"/>
                  <a:pt x="560104" y="387004"/>
                  <a:pt x="624832" y="70685"/>
                </a:cubicBezTo>
                <a:close/>
              </a:path>
            </a:pathLst>
          </a:custGeom>
          <a:solidFill>
            <a:srgbClr val="2C2E38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291758" y="4194359"/>
            <a:ext cx="371709" cy="371709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224683" y="1837239"/>
            <a:ext cx="4805821" cy="0"/>
            <a:chOff x="1304693" y="4163586"/>
            <a:chExt cx="4805821" cy="0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1304693" y="4163586"/>
              <a:ext cx="680224" cy="0"/>
            </a:xfrm>
            <a:prstGeom prst="line">
              <a:avLst/>
            </a:prstGeom>
            <a:ln w="57150">
              <a:solidFill>
                <a:srgbClr val="2C2E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304693" y="4163586"/>
              <a:ext cx="4805821" cy="0"/>
            </a:xfrm>
            <a:prstGeom prst="line">
              <a:avLst/>
            </a:prstGeom>
            <a:ln w="6350">
              <a:solidFill>
                <a:srgbClr val="2C2E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6"/>
          <p:cNvSpPr txBox="1"/>
          <p:nvPr>
            <p:custDataLst>
              <p:tags r:id="rId2"/>
            </p:custDataLst>
          </p:nvPr>
        </p:nvSpPr>
        <p:spPr>
          <a:xfrm>
            <a:off x="7583081" y="2518166"/>
            <a:ext cx="2329905" cy="18620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500" dirty="0">
                <a:solidFill>
                  <a:srgbClr val="2C2E38"/>
                </a:solidFill>
                <a:latin typeface="+mj-lt"/>
                <a:ea typeface="+mj-ea"/>
              </a:rPr>
              <a:t>01</a:t>
            </a:r>
            <a:endParaRPr kumimoji="0" lang="zh-CN" altLang="en-US" sz="11500" b="0" i="0" u="none" strike="noStrike" kern="1200" cap="none" spc="0" normalizeH="0" baseline="0" noProof="0" dirty="0">
              <a:ln>
                <a:noFill/>
              </a:ln>
              <a:solidFill>
                <a:srgbClr val="2C2E38"/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7598" y="928973"/>
            <a:ext cx="596101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6000" dirty="0">
                <a:solidFill>
                  <a:srgbClr val="2C2E38"/>
                </a:solidFill>
                <a:latin typeface="+mj-lt"/>
                <a:ea typeface="+mj-ea"/>
              </a:rPr>
              <a:t>Introduction</a:t>
            </a:r>
            <a:endParaRPr lang="en-IN" altLang="en-US" sz="6000" dirty="0">
              <a:solidFill>
                <a:srgbClr val="2C2E38"/>
              </a:solidFill>
              <a:latin typeface="+mj-lt"/>
              <a:ea typeface="+mj-ea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rcRect t="63258" r="28455"/>
          <a:stretch>
            <a:fillRect/>
          </a:stretch>
        </p:blipFill>
        <p:spPr>
          <a:xfrm>
            <a:off x="7097493" y="0"/>
            <a:ext cx="5094507" cy="2616311"/>
          </a:xfrm>
          <a:custGeom>
            <a:avLst/>
            <a:gdLst>
              <a:gd name="connsiteX0" fmla="*/ 0 w 5094507"/>
              <a:gd name="connsiteY0" fmla="*/ 0 h 2616311"/>
              <a:gd name="connsiteX1" fmla="*/ 5094507 w 5094507"/>
              <a:gd name="connsiteY1" fmla="*/ 0 h 2616311"/>
              <a:gd name="connsiteX2" fmla="*/ 5094507 w 5094507"/>
              <a:gd name="connsiteY2" fmla="*/ 2616311 h 2616311"/>
              <a:gd name="connsiteX3" fmla="*/ 0 w 5094507"/>
              <a:gd name="connsiteY3" fmla="*/ 2616311 h 261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4507" h="2616311">
                <a:moveTo>
                  <a:pt x="0" y="0"/>
                </a:moveTo>
                <a:lnTo>
                  <a:pt x="5094507" y="0"/>
                </a:lnTo>
                <a:lnTo>
                  <a:pt x="5094507" y="2616311"/>
                </a:lnTo>
                <a:lnTo>
                  <a:pt x="0" y="2616311"/>
                </a:lnTo>
                <a:close/>
              </a:path>
            </a:pathLst>
          </a:custGeom>
        </p:spPr>
      </p:pic>
      <p:grpSp>
        <p:nvGrpSpPr>
          <p:cNvPr id="68" name="组合 67"/>
          <p:cNvGrpSpPr/>
          <p:nvPr/>
        </p:nvGrpSpPr>
        <p:grpSpPr>
          <a:xfrm>
            <a:off x="10346187" y="1686859"/>
            <a:ext cx="78577" cy="387267"/>
            <a:chOff x="8782372" y="-1580827"/>
            <a:chExt cx="144652" cy="712921"/>
          </a:xfrm>
          <a:solidFill>
            <a:srgbClr val="2C2E38"/>
          </a:solidFill>
        </p:grpSpPr>
        <p:sp>
          <p:nvSpPr>
            <p:cNvPr id="69" name="椭圆 68"/>
            <p:cNvSpPr/>
            <p:nvPr/>
          </p:nvSpPr>
          <p:spPr>
            <a:xfrm>
              <a:off x="8782372" y="-1580827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8782372" y="-1304438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8782372" y="-1012558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 flipH="1">
            <a:off x="0" y="6066264"/>
            <a:ext cx="12192000" cy="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48576" y="5765180"/>
            <a:ext cx="591014" cy="591014"/>
          </a:xfrm>
          <a:prstGeom prst="ellipse">
            <a:avLst/>
          </a:prstGeom>
          <a:solidFill>
            <a:srgbClr val="2C2E38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382751" y="5965904"/>
            <a:ext cx="181096" cy="156117"/>
          </a:xfrm>
          <a:prstGeom prst="triangle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rcRect r="4252" b="64813"/>
          <a:stretch>
            <a:fillRect/>
          </a:stretch>
        </p:blipFill>
        <p:spPr>
          <a:xfrm>
            <a:off x="9997174" y="6053564"/>
            <a:ext cx="2194826" cy="804437"/>
          </a:xfrm>
          <a:custGeom>
            <a:avLst/>
            <a:gdLst>
              <a:gd name="connsiteX0" fmla="*/ 0 w 2194826"/>
              <a:gd name="connsiteY0" fmla="*/ 0 h 804437"/>
              <a:gd name="connsiteX1" fmla="*/ 2194826 w 2194826"/>
              <a:gd name="connsiteY1" fmla="*/ 0 h 804437"/>
              <a:gd name="connsiteX2" fmla="*/ 2194826 w 2194826"/>
              <a:gd name="connsiteY2" fmla="*/ 804437 h 804437"/>
              <a:gd name="connsiteX3" fmla="*/ 0 w 2194826"/>
              <a:gd name="connsiteY3" fmla="*/ 804437 h 80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826" h="804437">
                <a:moveTo>
                  <a:pt x="0" y="0"/>
                </a:moveTo>
                <a:lnTo>
                  <a:pt x="2194826" y="0"/>
                </a:lnTo>
                <a:lnTo>
                  <a:pt x="2194826" y="804437"/>
                </a:lnTo>
                <a:lnTo>
                  <a:pt x="0" y="80443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背景图案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28" y="0"/>
            <a:ext cx="10289572" cy="685800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0036099" y="0"/>
            <a:ext cx="0" cy="685800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背景图案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"/>
          <a:stretch>
            <a:fillRect/>
          </a:stretch>
        </p:blipFill>
        <p:spPr>
          <a:xfrm flipH="1" flipV="1">
            <a:off x="0" y="2501153"/>
            <a:ext cx="6110514" cy="4356847"/>
          </a:xfrm>
          <a:custGeom>
            <a:avLst/>
            <a:gdLst>
              <a:gd name="connsiteX0" fmla="*/ 6110514 w 6110514"/>
              <a:gd name="connsiteY0" fmla="*/ 4356847 h 4356847"/>
              <a:gd name="connsiteX1" fmla="*/ 1407885 w 6110514"/>
              <a:gd name="connsiteY1" fmla="*/ 4356847 h 4356847"/>
              <a:gd name="connsiteX2" fmla="*/ 1378512 w 6110514"/>
              <a:gd name="connsiteY2" fmla="*/ 4338633 h 4356847"/>
              <a:gd name="connsiteX3" fmla="*/ 0 w 6110514"/>
              <a:gd name="connsiteY3" fmla="*/ 1914660 h 4356847"/>
              <a:gd name="connsiteX4" fmla="*/ 646946 w 6110514"/>
              <a:gd name="connsiteY4" fmla="*/ 158335 h 4356847"/>
              <a:gd name="connsiteX5" fmla="*/ 789725 w 6110514"/>
              <a:gd name="connsiteY5" fmla="*/ 0 h 4356847"/>
              <a:gd name="connsiteX6" fmla="*/ 6110514 w 6110514"/>
              <a:gd name="connsiteY6" fmla="*/ 0 h 4356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10514" h="4356847">
                <a:moveTo>
                  <a:pt x="6110514" y="4356847"/>
                </a:moveTo>
                <a:lnTo>
                  <a:pt x="1407885" y="4356847"/>
                </a:lnTo>
                <a:lnTo>
                  <a:pt x="1378512" y="4338633"/>
                </a:lnTo>
                <a:cubicBezTo>
                  <a:pt x="536620" y="3762474"/>
                  <a:pt x="0" y="2890534"/>
                  <a:pt x="0" y="1914660"/>
                </a:cubicBezTo>
                <a:cubicBezTo>
                  <a:pt x="0" y="1264078"/>
                  <a:pt x="238498" y="659688"/>
                  <a:pt x="646946" y="158335"/>
                </a:cubicBezTo>
                <a:lnTo>
                  <a:pt x="789725" y="0"/>
                </a:lnTo>
                <a:lnTo>
                  <a:pt x="6110514" y="0"/>
                </a:lnTo>
                <a:close/>
              </a:path>
            </a:pathLst>
          </a:custGeom>
        </p:spPr>
      </p:pic>
      <p:cxnSp>
        <p:nvCxnSpPr>
          <p:cNvPr id="7" name="直接连接符 6"/>
          <p:cNvCxnSpPr/>
          <p:nvPr/>
        </p:nvCxnSpPr>
        <p:spPr>
          <a:xfrm>
            <a:off x="631904" y="0"/>
            <a:ext cx="0" cy="685800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140460" y="1836420"/>
            <a:ext cx="4890135" cy="329501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>
                <a:solidFill>
                  <a:schemeClr val="bg1">
                    <a:lumMod val="50000"/>
                  </a:schemeClr>
                </a:solidFill>
              </a:rPr>
              <a:t>Company Market Captial which help to print the Highest Market capital of comapany which is listed out</a:t>
            </a:r>
            <a:endParaRPr lang="en-I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>
                <a:solidFill>
                  <a:schemeClr val="bg1">
                    <a:lumMod val="50000"/>
                  </a:schemeClr>
                </a:solidFill>
              </a:rPr>
              <a:t>Company Sales Quater which is used to print the Highest sales of the company in per quater of 3 months.</a:t>
            </a:r>
            <a:endParaRPr lang="en-I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>
                <a:solidFill>
                  <a:schemeClr val="bg1">
                    <a:lumMod val="50000"/>
                  </a:schemeClr>
                </a:solidFill>
              </a:rPr>
              <a:t>Total Market value used to add the sum of market captial of the top companies listed in the data.</a:t>
            </a:r>
            <a:endParaRPr lang="en-I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文本框 6"/>
          <p:cNvSpPr txBox="1"/>
          <p:nvPr>
            <p:custDataLst>
              <p:tags r:id="rId2"/>
            </p:custDataLst>
          </p:nvPr>
        </p:nvSpPr>
        <p:spPr>
          <a:xfrm>
            <a:off x="10341779" y="5464132"/>
            <a:ext cx="98786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</a:rPr>
              <a:t>0</a:t>
            </a:r>
            <a:r>
              <a:rPr lang="en-IN" altLang="en-US" sz="24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</a:rPr>
              <a:t>2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0" y="854927"/>
            <a:ext cx="10047249" cy="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6559659" y="1085402"/>
            <a:ext cx="4365440" cy="4365438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500731" y="4282069"/>
            <a:ext cx="888381" cy="888381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>
            <a:off x="0" y="110"/>
            <a:ext cx="635620" cy="858535"/>
          </a:xfrm>
          <a:custGeom>
            <a:avLst/>
            <a:gdLst>
              <a:gd name="connsiteX0" fmla="*/ 635620 w 635620"/>
              <a:gd name="connsiteY0" fmla="*/ 0 h 858535"/>
              <a:gd name="connsiteX1" fmla="*/ 635620 w 635620"/>
              <a:gd name="connsiteY1" fmla="*/ 858535 h 858535"/>
              <a:gd name="connsiteX2" fmla="*/ 0 w 635620"/>
              <a:gd name="connsiteY2" fmla="*/ 858535 h 858535"/>
              <a:gd name="connsiteX3" fmla="*/ 0 w 635620"/>
              <a:gd name="connsiteY3" fmla="*/ 841887 h 858535"/>
              <a:gd name="connsiteX4" fmla="*/ 81662 w 635620"/>
              <a:gd name="connsiteY4" fmla="*/ 802549 h 858535"/>
              <a:gd name="connsiteX5" fmla="*/ 624832 w 635620"/>
              <a:gd name="connsiteY5" fmla="*/ 70685 h 85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5620" h="858535">
                <a:moveTo>
                  <a:pt x="635620" y="0"/>
                </a:moveTo>
                <a:lnTo>
                  <a:pt x="635620" y="858535"/>
                </a:lnTo>
                <a:lnTo>
                  <a:pt x="0" y="858535"/>
                </a:lnTo>
                <a:lnTo>
                  <a:pt x="0" y="841887"/>
                </a:lnTo>
                <a:lnTo>
                  <a:pt x="81662" y="802549"/>
                </a:lnTo>
                <a:cubicBezTo>
                  <a:pt x="357065" y="652941"/>
                  <a:pt x="560104" y="387004"/>
                  <a:pt x="624832" y="70685"/>
                </a:cubicBezTo>
                <a:close/>
              </a:path>
            </a:pathLst>
          </a:custGeom>
          <a:solidFill>
            <a:srgbClr val="2C2E38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291758" y="4194359"/>
            <a:ext cx="371709" cy="371709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326283" y="1678489"/>
            <a:ext cx="4805821" cy="0"/>
            <a:chOff x="1304693" y="4163586"/>
            <a:chExt cx="4805821" cy="0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1304693" y="4163586"/>
              <a:ext cx="680224" cy="0"/>
            </a:xfrm>
            <a:prstGeom prst="line">
              <a:avLst/>
            </a:prstGeom>
            <a:ln w="57150">
              <a:solidFill>
                <a:srgbClr val="2C2E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304693" y="4163586"/>
              <a:ext cx="4805821" cy="0"/>
            </a:xfrm>
            <a:prstGeom prst="line">
              <a:avLst/>
            </a:prstGeom>
            <a:ln w="6350">
              <a:solidFill>
                <a:srgbClr val="2C2E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6"/>
          <p:cNvSpPr txBox="1"/>
          <p:nvPr>
            <p:custDataLst>
              <p:tags r:id="rId3"/>
            </p:custDataLst>
          </p:nvPr>
        </p:nvSpPr>
        <p:spPr>
          <a:xfrm>
            <a:off x="7447355" y="2518166"/>
            <a:ext cx="2465632" cy="18611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500" dirty="0">
                <a:solidFill>
                  <a:srgbClr val="2C2E38"/>
                </a:solidFill>
                <a:latin typeface="+mj-lt"/>
                <a:ea typeface="+mj-ea"/>
              </a:rPr>
              <a:t>0</a:t>
            </a:r>
            <a:r>
              <a:rPr lang="en-IN" altLang="en-US" sz="11500" dirty="0">
                <a:solidFill>
                  <a:srgbClr val="2C2E38"/>
                </a:solidFill>
                <a:latin typeface="+mj-lt"/>
                <a:ea typeface="+mj-ea"/>
              </a:rPr>
              <a:t>2</a:t>
            </a:r>
            <a:endParaRPr kumimoji="0" lang="en-IN" altLang="en-US" sz="11500" b="0" i="0" u="none" strike="noStrike" kern="1200" cap="none" spc="0" normalizeH="0" baseline="0" noProof="0" dirty="0">
              <a:ln>
                <a:noFill/>
              </a:ln>
              <a:solidFill>
                <a:srgbClr val="2C2E38"/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338" y="750538"/>
            <a:ext cx="596101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6000" dirty="0">
                <a:solidFill>
                  <a:srgbClr val="2C2E38"/>
                </a:solidFill>
                <a:latin typeface="+mj-lt"/>
                <a:ea typeface="+mj-ea"/>
              </a:rPr>
              <a:t>Main KPIs</a:t>
            </a:r>
            <a:endParaRPr lang="en-IN" altLang="en-US" sz="6000" dirty="0">
              <a:solidFill>
                <a:srgbClr val="2C2E38"/>
              </a:solidFill>
              <a:latin typeface="+mj-lt"/>
              <a:ea typeface="+mj-ea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rcRect t="63258" r="28455"/>
          <a:stretch>
            <a:fillRect/>
          </a:stretch>
        </p:blipFill>
        <p:spPr>
          <a:xfrm>
            <a:off x="7097493" y="0"/>
            <a:ext cx="5094507" cy="2616311"/>
          </a:xfrm>
          <a:custGeom>
            <a:avLst/>
            <a:gdLst>
              <a:gd name="connsiteX0" fmla="*/ 0 w 5094507"/>
              <a:gd name="connsiteY0" fmla="*/ 0 h 2616311"/>
              <a:gd name="connsiteX1" fmla="*/ 5094507 w 5094507"/>
              <a:gd name="connsiteY1" fmla="*/ 0 h 2616311"/>
              <a:gd name="connsiteX2" fmla="*/ 5094507 w 5094507"/>
              <a:gd name="connsiteY2" fmla="*/ 2616311 h 2616311"/>
              <a:gd name="connsiteX3" fmla="*/ 0 w 5094507"/>
              <a:gd name="connsiteY3" fmla="*/ 2616311 h 261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4507" h="2616311">
                <a:moveTo>
                  <a:pt x="0" y="0"/>
                </a:moveTo>
                <a:lnTo>
                  <a:pt x="5094507" y="0"/>
                </a:lnTo>
                <a:lnTo>
                  <a:pt x="5094507" y="2616311"/>
                </a:lnTo>
                <a:lnTo>
                  <a:pt x="0" y="2616311"/>
                </a:lnTo>
                <a:close/>
              </a:path>
            </a:pathLst>
          </a:custGeom>
        </p:spPr>
      </p:pic>
      <p:grpSp>
        <p:nvGrpSpPr>
          <p:cNvPr id="68" name="组合 67"/>
          <p:cNvGrpSpPr/>
          <p:nvPr/>
        </p:nvGrpSpPr>
        <p:grpSpPr>
          <a:xfrm>
            <a:off x="10346187" y="1686859"/>
            <a:ext cx="78577" cy="387267"/>
            <a:chOff x="8782372" y="-1580827"/>
            <a:chExt cx="144652" cy="712921"/>
          </a:xfrm>
          <a:solidFill>
            <a:srgbClr val="2C2E38"/>
          </a:solidFill>
        </p:grpSpPr>
        <p:sp>
          <p:nvSpPr>
            <p:cNvPr id="69" name="椭圆 68"/>
            <p:cNvSpPr/>
            <p:nvPr/>
          </p:nvSpPr>
          <p:spPr>
            <a:xfrm>
              <a:off x="8782372" y="-1580827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8782372" y="-1304438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8782372" y="-1012558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82480" y="6353627"/>
            <a:ext cx="190362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endParaRPr lang="en-US" altLang="zh-CN" sz="1400" b="0" i="0" u="none" strike="noStrike" dirty="0">
              <a:solidFill>
                <a:schemeClr val="bg1"/>
              </a:solidFill>
              <a:effectLst/>
              <a:ea typeface="Gilroy" panose="00000400000000000000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0" y="6066264"/>
            <a:ext cx="12192000" cy="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48576" y="5765180"/>
            <a:ext cx="591014" cy="591014"/>
          </a:xfrm>
          <a:prstGeom prst="ellipse">
            <a:avLst/>
          </a:prstGeom>
          <a:solidFill>
            <a:srgbClr val="2C2E38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382751" y="5965904"/>
            <a:ext cx="181096" cy="156117"/>
          </a:xfrm>
          <a:prstGeom prst="triangle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rcRect r="4252" b="64813"/>
          <a:stretch>
            <a:fillRect/>
          </a:stretch>
        </p:blipFill>
        <p:spPr>
          <a:xfrm>
            <a:off x="9997174" y="6053564"/>
            <a:ext cx="2194826" cy="804437"/>
          </a:xfrm>
          <a:custGeom>
            <a:avLst/>
            <a:gdLst>
              <a:gd name="connsiteX0" fmla="*/ 0 w 2194826"/>
              <a:gd name="connsiteY0" fmla="*/ 0 h 804437"/>
              <a:gd name="connsiteX1" fmla="*/ 2194826 w 2194826"/>
              <a:gd name="connsiteY1" fmla="*/ 0 h 804437"/>
              <a:gd name="connsiteX2" fmla="*/ 2194826 w 2194826"/>
              <a:gd name="connsiteY2" fmla="*/ 804437 h 804437"/>
              <a:gd name="connsiteX3" fmla="*/ 0 w 2194826"/>
              <a:gd name="connsiteY3" fmla="*/ 804437 h 80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826" h="804437">
                <a:moveTo>
                  <a:pt x="0" y="0"/>
                </a:moveTo>
                <a:lnTo>
                  <a:pt x="2194826" y="0"/>
                </a:lnTo>
                <a:lnTo>
                  <a:pt x="2194826" y="804437"/>
                </a:lnTo>
                <a:lnTo>
                  <a:pt x="0" y="80443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背景图案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28" y="0"/>
            <a:ext cx="10289572" cy="685800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0260254" y="0"/>
            <a:ext cx="0" cy="685800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背景图案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"/>
          <a:stretch>
            <a:fillRect/>
          </a:stretch>
        </p:blipFill>
        <p:spPr>
          <a:xfrm flipH="1" flipV="1">
            <a:off x="0" y="2501153"/>
            <a:ext cx="6110514" cy="4356847"/>
          </a:xfrm>
          <a:custGeom>
            <a:avLst/>
            <a:gdLst>
              <a:gd name="connsiteX0" fmla="*/ 6110514 w 6110514"/>
              <a:gd name="connsiteY0" fmla="*/ 4356847 h 4356847"/>
              <a:gd name="connsiteX1" fmla="*/ 1407885 w 6110514"/>
              <a:gd name="connsiteY1" fmla="*/ 4356847 h 4356847"/>
              <a:gd name="connsiteX2" fmla="*/ 1378512 w 6110514"/>
              <a:gd name="connsiteY2" fmla="*/ 4338633 h 4356847"/>
              <a:gd name="connsiteX3" fmla="*/ 0 w 6110514"/>
              <a:gd name="connsiteY3" fmla="*/ 1914660 h 4356847"/>
              <a:gd name="connsiteX4" fmla="*/ 646946 w 6110514"/>
              <a:gd name="connsiteY4" fmla="*/ 158335 h 4356847"/>
              <a:gd name="connsiteX5" fmla="*/ 789725 w 6110514"/>
              <a:gd name="connsiteY5" fmla="*/ 0 h 4356847"/>
              <a:gd name="connsiteX6" fmla="*/ 6110514 w 6110514"/>
              <a:gd name="connsiteY6" fmla="*/ 0 h 4356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10514" h="4356847">
                <a:moveTo>
                  <a:pt x="6110514" y="4356847"/>
                </a:moveTo>
                <a:lnTo>
                  <a:pt x="1407885" y="4356847"/>
                </a:lnTo>
                <a:lnTo>
                  <a:pt x="1378512" y="4338633"/>
                </a:lnTo>
                <a:cubicBezTo>
                  <a:pt x="536620" y="3762474"/>
                  <a:pt x="0" y="2890534"/>
                  <a:pt x="0" y="1914660"/>
                </a:cubicBezTo>
                <a:cubicBezTo>
                  <a:pt x="0" y="1264078"/>
                  <a:pt x="238498" y="659688"/>
                  <a:pt x="646946" y="158335"/>
                </a:cubicBezTo>
                <a:lnTo>
                  <a:pt x="789725" y="0"/>
                </a:lnTo>
                <a:lnTo>
                  <a:pt x="6110514" y="0"/>
                </a:lnTo>
                <a:close/>
              </a:path>
            </a:pathLst>
          </a:custGeom>
        </p:spPr>
      </p:pic>
      <p:cxnSp>
        <p:nvCxnSpPr>
          <p:cNvPr id="7" name="直接连接符 6"/>
          <p:cNvCxnSpPr/>
          <p:nvPr/>
        </p:nvCxnSpPr>
        <p:spPr>
          <a:xfrm>
            <a:off x="631904" y="0"/>
            <a:ext cx="0" cy="685800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6"/>
          <p:cNvSpPr txBox="1"/>
          <p:nvPr>
            <p:custDataLst>
              <p:tags r:id="rId2"/>
            </p:custDataLst>
          </p:nvPr>
        </p:nvSpPr>
        <p:spPr>
          <a:xfrm>
            <a:off x="10341779" y="5464132"/>
            <a:ext cx="98786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</a:rPr>
              <a:t>02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 flipV="1">
            <a:off x="279" y="854927"/>
            <a:ext cx="10344785" cy="635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10500731" y="4282069"/>
            <a:ext cx="888381" cy="888381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>
            <a:off x="0" y="110"/>
            <a:ext cx="635620" cy="858535"/>
          </a:xfrm>
          <a:custGeom>
            <a:avLst/>
            <a:gdLst>
              <a:gd name="connsiteX0" fmla="*/ 635620 w 635620"/>
              <a:gd name="connsiteY0" fmla="*/ 0 h 858535"/>
              <a:gd name="connsiteX1" fmla="*/ 635620 w 635620"/>
              <a:gd name="connsiteY1" fmla="*/ 858535 h 858535"/>
              <a:gd name="connsiteX2" fmla="*/ 0 w 635620"/>
              <a:gd name="connsiteY2" fmla="*/ 858535 h 858535"/>
              <a:gd name="connsiteX3" fmla="*/ 0 w 635620"/>
              <a:gd name="connsiteY3" fmla="*/ 841887 h 858535"/>
              <a:gd name="connsiteX4" fmla="*/ 81662 w 635620"/>
              <a:gd name="connsiteY4" fmla="*/ 802549 h 858535"/>
              <a:gd name="connsiteX5" fmla="*/ 624832 w 635620"/>
              <a:gd name="connsiteY5" fmla="*/ 70685 h 85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5620" h="858535">
                <a:moveTo>
                  <a:pt x="635620" y="0"/>
                </a:moveTo>
                <a:lnTo>
                  <a:pt x="635620" y="858535"/>
                </a:lnTo>
                <a:lnTo>
                  <a:pt x="0" y="858535"/>
                </a:lnTo>
                <a:lnTo>
                  <a:pt x="0" y="841887"/>
                </a:lnTo>
                <a:lnTo>
                  <a:pt x="81662" y="802549"/>
                </a:lnTo>
                <a:cubicBezTo>
                  <a:pt x="357065" y="652941"/>
                  <a:pt x="560104" y="387004"/>
                  <a:pt x="624832" y="70685"/>
                </a:cubicBezTo>
                <a:close/>
              </a:path>
            </a:pathLst>
          </a:custGeom>
          <a:solidFill>
            <a:srgbClr val="2C2E38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291758" y="4194359"/>
            <a:ext cx="371709" cy="371709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304693" y="1837239"/>
            <a:ext cx="4805821" cy="0"/>
            <a:chOff x="1304693" y="4163586"/>
            <a:chExt cx="4805821" cy="0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1304693" y="4163586"/>
              <a:ext cx="680224" cy="0"/>
            </a:xfrm>
            <a:prstGeom prst="line">
              <a:avLst/>
            </a:prstGeom>
            <a:ln w="57150">
              <a:solidFill>
                <a:srgbClr val="2C2E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304693" y="4163586"/>
              <a:ext cx="4805821" cy="0"/>
            </a:xfrm>
            <a:prstGeom prst="line">
              <a:avLst/>
            </a:prstGeom>
            <a:ln w="6350">
              <a:solidFill>
                <a:srgbClr val="2C2E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727883" y="774033"/>
            <a:ext cx="596101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2C2E38"/>
                </a:solidFill>
                <a:latin typeface="+mj-lt"/>
                <a:ea typeface="+mj-ea"/>
              </a:rPr>
              <a:t>My Design</a:t>
            </a:r>
            <a:endParaRPr lang="en-US" altLang="zh-CN" sz="6000" dirty="0">
              <a:solidFill>
                <a:srgbClr val="2C2E38"/>
              </a:solidFill>
              <a:latin typeface="+mj-lt"/>
              <a:ea typeface="+mj-ea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rcRect t="63258" r="28455"/>
          <a:stretch>
            <a:fillRect/>
          </a:stretch>
        </p:blipFill>
        <p:spPr>
          <a:xfrm>
            <a:off x="7097493" y="0"/>
            <a:ext cx="5094507" cy="2616311"/>
          </a:xfrm>
          <a:custGeom>
            <a:avLst/>
            <a:gdLst>
              <a:gd name="connsiteX0" fmla="*/ 0 w 5094507"/>
              <a:gd name="connsiteY0" fmla="*/ 0 h 2616311"/>
              <a:gd name="connsiteX1" fmla="*/ 5094507 w 5094507"/>
              <a:gd name="connsiteY1" fmla="*/ 0 h 2616311"/>
              <a:gd name="connsiteX2" fmla="*/ 5094507 w 5094507"/>
              <a:gd name="connsiteY2" fmla="*/ 2616311 h 2616311"/>
              <a:gd name="connsiteX3" fmla="*/ 0 w 5094507"/>
              <a:gd name="connsiteY3" fmla="*/ 2616311 h 261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4507" h="2616311">
                <a:moveTo>
                  <a:pt x="0" y="0"/>
                </a:moveTo>
                <a:lnTo>
                  <a:pt x="5094507" y="0"/>
                </a:lnTo>
                <a:lnTo>
                  <a:pt x="5094507" y="2616311"/>
                </a:lnTo>
                <a:lnTo>
                  <a:pt x="0" y="2616311"/>
                </a:lnTo>
                <a:close/>
              </a:path>
            </a:pathLst>
          </a:custGeom>
        </p:spPr>
      </p:pic>
      <p:grpSp>
        <p:nvGrpSpPr>
          <p:cNvPr id="68" name="组合 67"/>
          <p:cNvGrpSpPr/>
          <p:nvPr/>
        </p:nvGrpSpPr>
        <p:grpSpPr>
          <a:xfrm>
            <a:off x="10346187" y="1686859"/>
            <a:ext cx="78577" cy="387267"/>
            <a:chOff x="8782372" y="-1580827"/>
            <a:chExt cx="144652" cy="712921"/>
          </a:xfrm>
          <a:solidFill>
            <a:srgbClr val="2C2E38"/>
          </a:solidFill>
        </p:grpSpPr>
        <p:sp>
          <p:nvSpPr>
            <p:cNvPr id="69" name="椭圆 68"/>
            <p:cNvSpPr/>
            <p:nvPr/>
          </p:nvSpPr>
          <p:spPr>
            <a:xfrm>
              <a:off x="8782372" y="-1580827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8782372" y="-1304438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8782372" y="-1012558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连接符 3"/>
          <p:cNvCxnSpPr/>
          <p:nvPr/>
        </p:nvCxnSpPr>
        <p:spPr>
          <a:xfrm flipH="1">
            <a:off x="0" y="6066264"/>
            <a:ext cx="12192000" cy="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48576" y="5765180"/>
            <a:ext cx="591014" cy="591014"/>
          </a:xfrm>
          <a:prstGeom prst="ellipse">
            <a:avLst/>
          </a:prstGeom>
          <a:solidFill>
            <a:srgbClr val="2C2E38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382751" y="5965904"/>
            <a:ext cx="181096" cy="156117"/>
          </a:xfrm>
          <a:prstGeom prst="triangle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rcRect r="4252" b="64813"/>
          <a:stretch>
            <a:fillRect/>
          </a:stretch>
        </p:blipFill>
        <p:spPr>
          <a:xfrm>
            <a:off x="10196830" y="6053455"/>
            <a:ext cx="1995170" cy="804545"/>
          </a:xfrm>
          <a:custGeom>
            <a:avLst/>
            <a:gdLst>
              <a:gd name="connsiteX0" fmla="*/ 0 w 2194826"/>
              <a:gd name="connsiteY0" fmla="*/ 0 h 804437"/>
              <a:gd name="connsiteX1" fmla="*/ 2194826 w 2194826"/>
              <a:gd name="connsiteY1" fmla="*/ 0 h 804437"/>
              <a:gd name="connsiteX2" fmla="*/ 2194826 w 2194826"/>
              <a:gd name="connsiteY2" fmla="*/ 804437 h 804437"/>
              <a:gd name="connsiteX3" fmla="*/ 0 w 2194826"/>
              <a:gd name="connsiteY3" fmla="*/ 804437 h 80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826" h="804437">
                <a:moveTo>
                  <a:pt x="0" y="0"/>
                </a:moveTo>
                <a:lnTo>
                  <a:pt x="2194826" y="0"/>
                </a:lnTo>
                <a:lnTo>
                  <a:pt x="2194826" y="804437"/>
                </a:lnTo>
                <a:lnTo>
                  <a:pt x="0" y="804437"/>
                </a:lnTo>
                <a:close/>
              </a:path>
            </a:pathLst>
          </a:custGeom>
        </p:spPr>
      </p:pic>
      <p:pic>
        <p:nvPicPr>
          <p:cNvPr id="2" name="Picture 1" descr="Screenshot 2024-07-01 2012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25" y="1995805"/>
            <a:ext cx="4274820" cy="2425700"/>
          </a:xfrm>
          <a:prstGeom prst="rect">
            <a:avLst/>
          </a:prstGeom>
        </p:spPr>
      </p:pic>
      <p:pic>
        <p:nvPicPr>
          <p:cNvPr id="3" name="Picture 2" descr="Screenshot 2024-07-01 2059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2775" y="3149600"/>
            <a:ext cx="4326890" cy="2776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背景图案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28" y="0"/>
            <a:ext cx="10289572" cy="685800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0036099" y="0"/>
            <a:ext cx="0" cy="685800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31904" y="0"/>
            <a:ext cx="0" cy="685800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0" y="6066264"/>
            <a:ext cx="12192000" cy="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48576" y="5765180"/>
            <a:ext cx="591014" cy="591014"/>
          </a:xfrm>
          <a:prstGeom prst="ellipse">
            <a:avLst/>
          </a:prstGeom>
          <a:solidFill>
            <a:srgbClr val="2C2E38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382751" y="5965904"/>
            <a:ext cx="181096" cy="156117"/>
          </a:xfrm>
          <a:prstGeom prst="triangle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4728116" y="5798634"/>
            <a:ext cx="4661210" cy="53525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/>
          <p:cNvSpPr/>
          <p:nvPr/>
        </p:nvSpPr>
        <p:spPr>
          <a:xfrm>
            <a:off x="7348655" y="5869258"/>
            <a:ext cx="1947745" cy="394010"/>
          </a:xfrm>
          <a:prstGeom prst="roundRect">
            <a:avLst>
              <a:gd name="adj" fmla="val 50000"/>
            </a:avLst>
          </a:prstGeom>
          <a:solidFill>
            <a:srgbClr val="2C2E38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6"/>
          <p:cNvSpPr txBox="1"/>
          <p:nvPr>
            <p:custDataLst>
              <p:tags r:id="rId2"/>
            </p:custDataLst>
          </p:nvPr>
        </p:nvSpPr>
        <p:spPr>
          <a:xfrm>
            <a:off x="1153174" y="1592389"/>
            <a:ext cx="6280760" cy="21228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rgbClr val="2C2E38"/>
                </a:solidFill>
                <a:latin typeface="+mj-lt"/>
                <a:ea typeface="+mj-ea"/>
              </a:rPr>
              <a:t>THANKS YOU</a:t>
            </a:r>
            <a:endParaRPr lang="en-US" altLang="zh-CN" sz="6600" dirty="0">
              <a:solidFill>
                <a:srgbClr val="2C2E38"/>
              </a:solidFill>
              <a:latin typeface="+mj-lt"/>
              <a:ea typeface="+mj-ea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0" y="854927"/>
            <a:ext cx="10047249" cy="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7560526" y="2040674"/>
            <a:ext cx="3245005" cy="3245005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500731" y="4282069"/>
            <a:ext cx="888381" cy="888381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>
            <a:off x="0" y="110"/>
            <a:ext cx="635620" cy="858535"/>
          </a:xfrm>
          <a:custGeom>
            <a:avLst/>
            <a:gdLst>
              <a:gd name="connsiteX0" fmla="*/ 635620 w 635620"/>
              <a:gd name="connsiteY0" fmla="*/ 0 h 858535"/>
              <a:gd name="connsiteX1" fmla="*/ 635620 w 635620"/>
              <a:gd name="connsiteY1" fmla="*/ 858535 h 858535"/>
              <a:gd name="connsiteX2" fmla="*/ 0 w 635620"/>
              <a:gd name="connsiteY2" fmla="*/ 858535 h 858535"/>
              <a:gd name="connsiteX3" fmla="*/ 0 w 635620"/>
              <a:gd name="connsiteY3" fmla="*/ 841887 h 858535"/>
              <a:gd name="connsiteX4" fmla="*/ 81662 w 635620"/>
              <a:gd name="connsiteY4" fmla="*/ 802549 h 858535"/>
              <a:gd name="connsiteX5" fmla="*/ 624832 w 635620"/>
              <a:gd name="connsiteY5" fmla="*/ 70685 h 85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5620" h="858535">
                <a:moveTo>
                  <a:pt x="635620" y="0"/>
                </a:moveTo>
                <a:lnTo>
                  <a:pt x="635620" y="858535"/>
                </a:lnTo>
                <a:lnTo>
                  <a:pt x="0" y="858535"/>
                </a:lnTo>
                <a:lnTo>
                  <a:pt x="0" y="841887"/>
                </a:lnTo>
                <a:lnTo>
                  <a:pt x="81662" y="802549"/>
                </a:lnTo>
                <a:cubicBezTo>
                  <a:pt x="357065" y="652941"/>
                  <a:pt x="560104" y="387004"/>
                  <a:pt x="624832" y="70685"/>
                </a:cubicBezTo>
                <a:close/>
              </a:path>
            </a:pathLst>
          </a:custGeom>
          <a:solidFill>
            <a:srgbClr val="2C2E38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/>
        </p:nvCxnSpPr>
        <p:spPr>
          <a:xfrm>
            <a:off x="9824224" y="3646449"/>
            <a:ext cx="0" cy="1505414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1270164" y="4204009"/>
            <a:ext cx="371709" cy="371709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>
            <a:off x="1304693" y="4937630"/>
            <a:ext cx="680224" cy="0"/>
          </a:xfrm>
          <a:prstGeom prst="line">
            <a:avLst/>
          </a:prstGeom>
          <a:ln w="57150"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304693" y="4937630"/>
            <a:ext cx="4059044" cy="0"/>
          </a:xfrm>
          <a:prstGeom prst="line">
            <a:avLst/>
          </a:prstGeom>
          <a:ln w="6350"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182370" y="6353810"/>
            <a:ext cx="726059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ea typeface="Gilroy" panose="00000400000000000000" charset="0"/>
              </a:rPr>
              <a:t>https://github.com/Selvamani6903/</a:t>
            </a:r>
            <a:endParaRPr lang="en-US" altLang="zh-CN" sz="1400" b="0" i="0" u="none" strike="noStrike" dirty="0">
              <a:solidFill>
                <a:srgbClr val="000000"/>
              </a:solidFill>
              <a:effectLst/>
              <a:ea typeface="Gilroy" panose="00000400000000000000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96" y="165346"/>
            <a:ext cx="2098904" cy="6571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rcRect r="3012" b="65405"/>
          <a:stretch>
            <a:fillRect/>
          </a:stretch>
        </p:blipFill>
        <p:spPr>
          <a:xfrm>
            <a:off x="9974666" y="6064973"/>
            <a:ext cx="2217334" cy="793027"/>
          </a:xfrm>
          <a:custGeom>
            <a:avLst/>
            <a:gdLst>
              <a:gd name="connsiteX0" fmla="*/ 0 w 2217334"/>
              <a:gd name="connsiteY0" fmla="*/ 0 h 793027"/>
              <a:gd name="connsiteX1" fmla="*/ 2217334 w 2217334"/>
              <a:gd name="connsiteY1" fmla="*/ 0 h 793027"/>
              <a:gd name="connsiteX2" fmla="*/ 2217334 w 2217334"/>
              <a:gd name="connsiteY2" fmla="*/ 793027 h 793027"/>
              <a:gd name="connsiteX3" fmla="*/ 0 w 2217334"/>
              <a:gd name="connsiteY3" fmla="*/ 793027 h 79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7334" h="793027">
                <a:moveTo>
                  <a:pt x="0" y="0"/>
                </a:moveTo>
                <a:lnTo>
                  <a:pt x="2217334" y="0"/>
                </a:lnTo>
                <a:lnTo>
                  <a:pt x="2217334" y="793027"/>
                </a:lnTo>
                <a:lnTo>
                  <a:pt x="0" y="793027"/>
                </a:lnTo>
                <a:close/>
              </a:path>
            </a:pathLst>
          </a:cu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rcRect t="48382" r="23221"/>
          <a:stretch>
            <a:fillRect/>
          </a:stretch>
        </p:blipFill>
        <p:spPr>
          <a:xfrm>
            <a:off x="6724769" y="0"/>
            <a:ext cx="5467231" cy="3675604"/>
          </a:xfrm>
          <a:custGeom>
            <a:avLst/>
            <a:gdLst>
              <a:gd name="connsiteX0" fmla="*/ 0 w 5467231"/>
              <a:gd name="connsiteY0" fmla="*/ 0 h 3675604"/>
              <a:gd name="connsiteX1" fmla="*/ 5467231 w 5467231"/>
              <a:gd name="connsiteY1" fmla="*/ 0 h 3675604"/>
              <a:gd name="connsiteX2" fmla="*/ 5467231 w 5467231"/>
              <a:gd name="connsiteY2" fmla="*/ 3675604 h 3675604"/>
              <a:gd name="connsiteX3" fmla="*/ 0 w 5467231"/>
              <a:gd name="connsiteY3" fmla="*/ 3675604 h 367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7231" h="3675604">
                <a:moveTo>
                  <a:pt x="0" y="0"/>
                </a:moveTo>
                <a:lnTo>
                  <a:pt x="5467231" y="0"/>
                </a:lnTo>
                <a:lnTo>
                  <a:pt x="5467231" y="3675604"/>
                </a:lnTo>
                <a:lnTo>
                  <a:pt x="0" y="3675604"/>
                </a:lnTo>
                <a:close/>
              </a:path>
            </a:pathLst>
          </a:custGeom>
        </p:spPr>
      </p:pic>
      <p:grpSp>
        <p:nvGrpSpPr>
          <p:cNvPr id="68" name="组合 67"/>
          <p:cNvGrpSpPr/>
          <p:nvPr/>
        </p:nvGrpSpPr>
        <p:grpSpPr>
          <a:xfrm>
            <a:off x="10346187" y="1686859"/>
            <a:ext cx="78577" cy="387267"/>
            <a:chOff x="8782372" y="-1580827"/>
            <a:chExt cx="144652" cy="712921"/>
          </a:xfrm>
          <a:solidFill>
            <a:srgbClr val="2C2E38"/>
          </a:solidFill>
        </p:grpSpPr>
        <p:sp>
          <p:nvSpPr>
            <p:cNvPr id="69" name="椭圆 68"/>
            <p:cNvSpPr/>
            <p:nvPr/>
          </p:nvSpPr>
          <p:spPr>
            <a:xfrm>
              <a:off x="8782372" y="-1580827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8782372" y="-1304438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8782372" y="-1012558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5.2.10"/>
</p:tagLst>
</file>

<file path=ppt/tags/tag2.xml><?xml version="1.0" encoding="utf-8"?>
<p:tagLst xmlns:p="http://schemas.openxmlformats.org/presentationml/2006/main">
  <p:tag name="PA" val="v5.2.10"/>
</p:tagLst>
</file>

<file path=ppt/tags/tag3.xml><?xml version="1.0" encoding="utf-8"?>
<p:tagLst xmlns:p="http://schemas.openxmlformats.org/presentationml/2006/main">
  <p:tag name="PA" val="v5.2.10"/>
</p:tagLst>
</file>

<file path=ppt/tags/tag4.xml><?xml version="1.0" encoding="utf-8"?>
<p:tagLst xmlns:p="http://schemas.openxmlformats.org/presentationml/2006/main">
  <p:tag name="PA" val="v5.2.10"/>
</p:tagLst>
</file>

<file path=ppt/tags/tag5.xml><?xml version="1.0" encoding="utf-8"?>
<p:tagLst xmlns:p="http://schemas.openxmlformats.org/presentationml/2006/main">
  <p:tag name="PA" val="v5.2.10"/>
</p:tagLst>
</file>

<file path=ppt/tags/tag6.xml><?xml version="1.0" encoding="utf-8"?>
<p:tagLst xmlns:p="http://schemas.openxmlformats.org/presentationml/2006/main">
  <p:tag name="PA" val="v5.2.10"/>
</p:tagLst>
</file>

<file path=ppt/tags/tag7.xml><?xml version="1.0" encoding="utf-8"?>
<p:tagLst xmlns:p="http://schemas.openxmlformats.org/presentationml/2006/main">
  <p:tag name="PA" val="v5.2.10"/>
</p:tagLst>
</file>

<file path=ppt/tags/tag8.xml><?xml version="1.0" encoding="utf-8"?>
<p:tagLst xmlns:p="http://schemas.openxmlformats.org/presentationml/2006/main">
  <p:tag name="PA" val="v5.2.10"/>
</p:tagLst>
</file>

<file path=ppt/tags/tag9.xml><?xml version="1.0" encoding="utf-8"?>
<p:tagLst xmlns:p="http://schemas.openxmlformats.org/presentationml/2006/main">
  <p:tag name="KSO_WPP_MARK_KEY" val="03ed132b-44bc-44bd-abb6-7ca6e1f62a38"/>
  <p:tag name="COMMONDATA" val="eyJoZGlkIjoiODM1YWUzZDdkNDU0ODlhNzIwYTJmZGVjNDNkZGI1Nj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E38"/>
      </a:accent1>
      <a:accent2>
        <a:srgbClr val="F06656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海外商务风01">
      <a:majorFont>
        <a:latin typeface="Hubot-Sans Black Wide"/>
        <a:ea typeface=""/>
        <a:cs typeface=""/>
      </a:majorFont>
      <a:minorFont>
        <a:latin typeface="Gilro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roy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roy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C2E38"/>
    </a:accent1>
    <a:accent2>
      <a:srgbClr val="F06656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C2E38"/>
    </a:accent1>
    <a:accent2>
      <a:srgbClr val="F06656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C2E38"/>
    </a:accent1>
    <a:accent2>
      <a:srgbClr val="F06656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C2E38"/>
    </a:accent1>
    <a:accent2>
      <a:srgbClr val="F06656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C2E38"/>
    </a:accent1>
    <a:accent2>
      <a:srgbClr val="F06656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WPS Presentation</Application>
  <PresentationFormat>宽屏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Gilroy</vt:lpstr>
      <vt:lpstr>Hubot-Sans Black Wide</vt:lpstr>
      <vt:lpstr>Microsoft YaHei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 ming</dc:creator>
  <cp:lastModifiedBy>selva</cp:lastModifiedBy>
  <cp:revision>129</cp:revision>
  <dcterms:created xsi:type="dcterms:W3CDTF">2022-06-27T07:27:00Z</dcterms:created>
  <dcterms:modified xsi:type="dcterms:W3CDTF">2024-07-01T15:30:31Z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1AA234DB70284D6F9B77D77DDD2419EC_13</vt:lpwstr>
  </property>
  <property fmtid="{D5CDD505-2E9C-101B-9397-08002B2CF9AE}" pid="3" name="KSOProductBuildVer">
    <vt:lpwstr>1033-12.2.0.17119</vt:lpwstr>
  </property>
</Properties>
</file>