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3" r:id="rId4"/>
    <p:sldId id="260" r:id="rId5"/>
    <p:sldId id="270" r:id="rId6"/>
    <p:sldId id="261" r:id="rId7"/>
    <p:sldId id="262" r:id="rId8"/>
    <p:sldId id="264" r:id="rId9"/>
    <p:sldId id="265" r:id="rId10"/>
    <p:sldId id="266" r:id="rId11"/>
    <p:sldId id="267" r:id="rId12"/>
    <p:sldId id="268" r:id="rId13"/>
    <p:sldId id="269" r:id="rId14"/>
    <p:sldId id="258"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885DF9-3442-40F7-963A-DC8169521137}"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A52BB85A-1B01-4C9E-9A7F-0D3D6C0B948F}">
      <dgm:prSet/>
      <dgm:spPr>
        <a:effectLst>
          <a:glow rad="63500">
            <a:schemeClr val="accent3">
              <a:satMod val="175000"/>
              <a:alpha val="40000"/>
            </a:schemeClr>
          </a:glow>
        </a:effectLst>
      </dgm:spPr>
      <dgm:t>
        <a:bodyPr/>
        <a:lstStyle/>
        <a:p>
          <a:pPr rtl="0"/>
          <a:r>
            <a:rPr lang="en-US" smtClean="0"/>
            <a:t>THANKYOU</a:t>
          </a:r>
          <a:endParaRPr lang="en-IN"/>
        </a:p>
      </dgm:t>
    </dgm:pt>
    <dgm:pt modelId="{1730214A-ADDF-46B1-B891-2CAD20360ECA}" type="sibTrans" cxnId="{11A49DE0-7462-4880-86EA-42AC4CADD8B6}">
      <dgm:prSet/>
      <dgm:spPr/>
      <dgm:t>
        <a:bodyPr/>
        <a:lstStyle/>
        <a:p>
          <a:endParaRPr lang="en-IN"/>
        </a:p>
      </dgm:t>
    </dgm:pt>
    <dgm:pt modelId="{7B154310-AB7A-4086-ABB5-2C39542CB00E}" type="parTrans" cxnId="{11A49DE0-7462-4880-86EA-42AC4CADD8B6}">
      <dgm:prSet/>
      <dgm:spPr/>
      <dgm:t>
        <a:bodyPr/>
        <a:lstStyle/>
        <a:p>
          <a:endParaRPr lang="en-IN"/>
        </a:p>
      </dgm:t>
    </dgm:pt>
    <dgm:pt modelId="{E71A8635-4935-4E2E-9D2D-61436AE87C31}" type="pres">
      <dgm:prSet presAssocID="{5A885DF9-3442-40F7-963A-DC8169521137}" presName="diagram" presStyleCnt="0">
        <dgm:presLayoutVars>
          <dgm:chPref val="1"/>
          <dgm:dir/>
          <dgm:animOne val="branch"/>
          <dgm:animLvl val="lvl"/>
          <dgm:resizeHandles/>
        </dgm:presLayoutVars>
      </dgm:prSet>
      <dgm:spPr/>
      <dgm:t>
        <a:bodyPr/>
        <a:lstStyle/>
        <a:p>
          <a:endParaRPr lang="en-IN"/>
        </a:p>
      </dgm:t>
    </dgm:pt>
    <dgm:pt modelId="{4EDC8F17-4E21-4BDC-BB66-883858B30716}" type="pres">
      <dgm:prSet presAssocID="{A52BB85A-1B01-4C9E-9A7F-0D3D6C0B948F}" presName="root" presStyleCnt="0"/>
      <dgm:spPr/>
    </dgm:pt>
    <dgm:pt modelId="{12C28489-A011-4CE8-9DAF-48614FB67AAC}" type="pres">
      <dgm:prSet presAssocID="{A52BB85A-1B01-4C9E-9A7F-0D3D6C0B948F}" presName="rootComposite" presStyleCnt="0"/>
      <dgm:spPr/>
    </dgm:pt>
    <dgm:pt modelId="{53FAC7A5-D4C4-4C64-93D8-0D327FD3EDB8}" type="pres">
      <dgm:prSet presAssocID="{A52BB85A-1B01-4C9E-9A7F-0D3D6C0B948F}" presName="rootText" presStyleLbl="node1" presStyleIdx="0" presStyleCnt="1"/>
      <dgm:spPr/>
      <dgm:t>
        <a:bodyPr/>
        <a:lstStyle/>
        <a:p>
          <a:endParaRPr lang="en-IN"/>
        </a:p>
      </dgm:t>
    </dgm:pt>
    <dgm:pt modelId="{4AB9249C-0376-43E1-BCBE-4953E011717C}" type="pres">
      <dgm:prSet presAssocID="{A52BB85A-1B01-4C9E-9A7F-0D3D6C0B948F}" presName="rootConnector" presStyleLbl="node1" presStyleIdx="0" presStyleCnt="1"/>
      <dgm:spPr/>
      <dgm:t>
        <a:bodyPr/>
        <a:lstStyle/>
        <a:p>
          <a:endParaRPr lang="en-IN"/>
        </a:p>
      </dgm:t>
    </dgm:pt>
    <dgm:pt modelId="{CEC07056-03A3-49B9-AB00-4C60F66AAEAB}" type="pres">
      <dgm:prSet presAssocID="{A52BB85A-1B01-4C9E-9A7F-0D3D6C0B948F}" presName="childShape" presStyleCnt="0"/>
      <dgm:spPr/>
    </dgm:pt>
  </dgm:ptLst>
  <dgm:cxnLst>
    <dgm:cxn modelId="{11A49DE0-7462-4880-86EA-42AC4CADD8B6}" srcId="{5A885DF9-3442-40F7-963A-DC8169521137}" destId="{A52BB85A-1B01-4C9E-9A7F-0D3D6C0B948F}" srcOrd="0" destOrd="0" parTransId="{7B154310-AB7A-4086-ABB5-2C39542CB00E}" sibTransId="{1730214A-ADDF-46B1-B891-2CAD20360ECA}"/>
    <dgm:cxn modelId="{6EC4125D-2657-497B-A3C7-1ACA38C6DC5C}" type="presOf" srcId="{5A885DF9-3442-40F7-963A-DC8169521137}" destId="{E71A8635-4935-4E2E-9D2D-61436AE87C31}" srcOrd="0" destOrd="0" presId="urn:microsoft.com/office/officeart/2005/8/layout/hierarchy3"/>
    <dgm:cxn modelId="{6E28CC58-D0EA-41DF-A07A-3EA4D65BDE44}" type="presOf" srcId="{A52BB85A-1B01-4C9E-9A7F-0D3D6C0B948F}" destId="{4AB9249C-0376-43E1-BCBE-4953E011717C}" srcOrd="1" destOrd="0" presId="urn:microsoft.com/office/officeart/2005/8/layout/hierarchy3"/>
    <dgm:cxn modelId="{4A6A4613-1AD0-4733-A4CF-434068F54A52}" type="presOf" srcId="{A52BB85A-1B01-4C9E-9A7F-0D3D6C0B948F}" destId="{53FAC7A5-D4C4-4C64-93D8-0D327FD3EDB8}" srcOrd="0" destOrd="0" presId="urn:microsoft.com/office/officeart/2005/8/layout/hierarchy3"/>
    <dgm:cxn modelId="{66F874BB-7D71-4A9E-83EA-385316E11F41}" type="presParOf" srcId="{E71A8635-4935-4E2E-9D2D-61436AE87C31}" destId="{4EDC8F17-4E21-4BDC-BB66-883858B30716}" srcOrd="0" destOrd="0" presId="urn:microsoft.com/office/officeart/2005/8/layout/hierarchy3"/>
    <dgm:cxn modelId="{AEBD9899-7520-4291-BC5D-2341E1C66B6B}" type="presParOf" srcId="{4EDC8F17-4E21-4BDC-BB66-883858B30716}" destId="{12C28489-A011-4CE8-9DAF-48614FB67AAC}" srcOrd="0" destOrd="0" presId="urn:microsoft.com/office/officeart/2005/8/layout/hierarchy3"/>
    <dgm:cxn modelId="{487E6D02-F501-4AEC-BCAF-22C4948C4CED}" type="presParOf" srcId="{12C28489-A011-4CE8-9DAF-48614FB67AAC}" destId="{53FAC7A5-D4C4-4C64-93D8-0D327FD3EDB8}" srcOrd="0" destOrd="0" presId="urn:microsoft.com/office/officeart/2005/8/layout/hierarchy3"/>
    <dgm:cxn modelId="{FD29E843-CFCD-4796-BB07-0EC047EC172A}" type="presParOf" srcId="{12C28489-A011-4CE8-9DAF-48614FB67AAC}" destId="{4AB9249C-0376-43E1-BCBE-4953E011717C}" srcOrd="1" destOrd="0" presId="urn:microsoft.com/office/officeart/2005/8/layout/hierarchy3"/>
    <dgm:cxn modelId="{F320FCCB-2D62-4E66-8335-0E76B466AAAB}" type="presParOf" srcId="{4EDC8F17-4E21-4BDC-BB66-883858B30716}" destId="{CEC07056-03A3-49B9-AB00-4C60F66AAEA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BBEC44D-B76B-4CD9-B8F7-228D840130AD}" type="datetimeFigureOut">
              <a:rPr lang="en-IN" smtClean="0"/>
              <a:t>27-09-2023</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CF6546D-1F38-4F6B-9077-08E70683E685}"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BBEC44D-B76B-4CD9-B8F7-228D840130A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F6546D-1F38-4F6B-9077-08E70683E685}"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BEC44D-B76B-4CD9-B8F7-228D840130AD}"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BEC44D-B76B-4CD9-B8F7-228D840130AD}"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EC44D-B76B-4CD9-B8F7-228D840130AD}"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BBEC44D-B76B-4CD9-B8F7-228D840130AD}" type="datetimeFigureOut">
              <a:rPr lang="en-IN" smtClean="0"/>
              <a:t>27-09-2023</a:t>
            </a:fld>
            <a:endParaRPr lang="en-IN"/>
          </a:p>
        </p:txBody>
      </p:sp>
      <p:sp>
        <p:nvSpPr>
          <p:cNvPr id="7" name="Slide Number Placeholder 6"/>
          <p:cNvSpPr>
            <a:spLocks noGrp="1"/>
          </p:cNvSpPr>
          <p:nvPr>
            <p:ph type="sldNum" sz="quarter" idx="12"/>
          </p:nvPr>
        </p:nvSpPr>
        <p:spPr/>
        <p:txBody>
          <a:bodyPr/>
          <a:lstStyle/>
          <a:p>
            <a:fld id="{ACF6546D-1F38-4F6B-9077-08E70683E685}"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BEC44D-B76B-4CD9-B8F7-228D840130AD}" type="datetimeFigureOut">
              <a:rPr lang="en-IN" smtClean="0"/>
              <a:t>27-09-2023</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BBEC44D-B76B-4CD9-B8F7-228D840130AD}" type="datetimeFigureOut">
              <a:rPr lang="en-IN" smtClean="0"/>
              <a:t>27-09-2023</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CF6546D-1F38-4F6B-9077-08E70683E68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push dir="u"/>
  </p:transition>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mc/articles/PMC6514342/" TargetMode="External"/><Relationship Id="rId2" Type="http://schemas.openxmlformats.org/officeDocument/2006/relationships/hyperlink" Target="https://www.ncbi.nlm.nih.gov/pmc/articles/PMC1637786/" TargetMode="External"/><Relationship Id="rId1" Type="http://schemas.openxmlformats.org/officeDocument/2006/relationships/slideLayout" Target="../slideLayouts/slideLayout2.xml"/><Relationship Id="rId6" Type="http://schemas.openxmlformats.org/officeDocument/2006/relationships/hyperlink" Target="https://www.medicalnewstoday.com/articles/247927" TargetMode="External"/><Relationship Id="rId5" Type="http://schemas.openxmlformats.org/officeDocument/2006/relationships/hyperlink" Target="https://www.researchgate.net/profile/Hiral-Jariwala/publication/319329633_Noise_Pollution_Human_Health_A_Review/links/59a54434a6fdcc773a3b1c49/Noise-Pollution-Human-Health-A-Review.pdf" TargetMode="External"/><Relationship Id="rId4" Type="http://schemas.openxmlformats.org/officeDocument/2006/relationships/hyperlink" Target="https://www.ncbi.nlm.nih.gov/pmc/articles/PMC1568850/pdf/envhper00468-0281.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708476"/>
            <a:ext cx="3313355" cy="2448716"/>
          </a:xfrm>
        </p:spPr>
        <p:txBody>
          <a:bodyPr>
            <a:noAutofit/>
          </a:bodyPr>
          <a:lstStyle/>
          <a:p>
            <a:r>
              <a:rPr lang="en-US" sz="2800" dirty="0" smtClean="0">
                <a:solidFill>
                  <a:srgbClr val="C00000"/>
                </a:solidFill>
              </a:rPr>
              <a:t>MONITOR NOISE POLLUTION IN PUBLIC AREAS WITH IOT SENSORS</a:t>
            </a:r>
            <a:endParaRPr lang="en-IN" sz="2800" dirty="0">
              <a:solidFill>
                <a:srgbClr val="C00000"/>
              </a:solidFill>
            </a:endParaRPr>
          </a:p>
        </p:txBody>
      </p:sp>
    </p:spTree>
    <p:extLst>
      <p:ext uri="{BB962C8B-B14F-4D97-AF65-F5344CB8AC3E}">
        <p14:creationId xmlns:p14="http://schemas.microsoft.com/office/powerpoint/2010/main" val="107462159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real time data access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742" y="2324100"/>
            <a:ext cx="6215529" cy="3508375"/>
          </a:xfrm>
        </p:spPr>
      </p:pic>
    </p:spTree>
    <p:extLst>
      <p:ext uri="{BB962C8B-B14F-4D97-AF65-F5344CB8AC3E}">
        <p14:creationId xmlns:p14="http://schemas.microsoft.com/office/powerpoint/2010/main" val="85991945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D3D3D"/>
                </a:solidFill>
                <a:latin typeface="inherit"/>
                <a:cs typeface="Arial" pitchFamily="34" charset="0"/>
              </a:rPr>
              <a:t>Advantages of </a:t>
            </a:r>
            <a:r>
              <a:rPr lang="en-US" b="1" dirty="0" err="1">
                <a:solidFill>
                  <a:srgbClr val="3D3D3D"/>
                </a:solidFill>
                <a:latin typeface="inherit"/>
                <a:cs typeface="Arial" pitchFamily="34" charset="0"/>
              </a:rPr>
              <a:t>IoT</a:t>
            </a:r>
            <a:r>
              <a:rPr lang="en-US" b="1" dirty="0">
                <a:solidFill>
                  <a:srgbClr val="3D3D3D"/>
                </a:solidFill>
                <a:latin typeface="inherit"/>
                <a:cs typeface="Arial" pitchFamily="34" charset="0"/>
              </a:rPr>
              <a:t>-Based Noise Monitoring</a:t>
            </a:r>
            <a:endParaRPr lang="en-IN" dirty="0"/>
          </a:p>
        </p:txBody>
      </p:sp>
      <p:sp>
        <p:nvSpPr>
          <p:cNvPr id="3" name="Content Placeholder 2"/>
          <p:cNvSpPr>
            <a:spLocks noGrp="1"/>
          </p:cNvSpPr>
          <p:nvPr>
            <p:ph idx="1"/>
          </p:nvPr>
        </p:nvSpPr>
        <p:spPr>
          <a:blipFill>
            <a:blip r:embed="rId2"/>
            <a:tile tx="0" ty="0" sx="100000" sy="100000" flip="none" algn="tl"/>
          </a:blipFill>
        </p:spPr>
        <p:txBody>
          <a:bodyPr>
            <a:normAutofit fontScale="40000" lnSpcReduction="20000"/>
          </a:bodyPr>
          <a:lstStyle/>
          <a:p>
            <a:pPr marL="0" lvl="0" indent="0" fontAlgn="base">
              <a:lnSpc>
                <a:spcPct val="170000"/>
              </a:lnSpc>
              <a:spcBef>
                <a:spcPct val="0"/>
              </a:spcBef>
              <a:spcAft>
                <a:spcPct val="0"/>
              </a:spcAft>
              <a:buClrTx/>
              <a:buSzTx/>
              <a:buNone/>
            </a:pPr>
            <a:r>
              <a:rPr lang="en-US" sz="3200" b="1" dirty="0">
                <a:solidFill>
                  <a:srgbClr val="3D3D3D"/>
                </a:solidFill>
                <a:latin typeface="Arial" pitchFamily="34" charset="0"/>
                <a:cs typeface="Arial" pitchFamily="34" charset="0"/>
              </a:rPr>
              <a:t>1.Real-time Data Collection</a:t>
            </a:r>
          </a:p>
          <a:p>
            <a:pPr marL="0" lvl="0" indent="0" eaLnBrk="0" fontAlgn="base" hangingPunct="0">
              <a:lnSpc>
                <a:spcPct val="170000"/>
              </a:lnSpc>
              <a:spcBef>
                <a:spcPct val="0"/>
              </a:spcBef>
              <a:spcAft>
                <a:spcPct val="0"/>
              </a:spcAft>
              <a:buClrTx/>
              <a:buSzTx/>
              <a:buNone/>
            </a:pPr>
            <a:r>
              <a:rPr lang="en-US" dirty="0" err="1">
                <a:solidFill>
                  <a:srgbClr val="3D3D3D"/>
                </a:solidFill>
                <a:latin typeface="Arial" pitchFamily="34" charset="0"/>
                <a:cs typeface="Arial" pitchFamily="34" charset="0"/>
              </a:rPr>
              <a:t>IoT</a:t>
            </a:r>
            <a:r>
              <a:rPr lang="en-US" dirty="0">
                <a:solidFill>
                  <a:srgbClr val="3D3D3D"/>
                </a:solidFill>
                <a:latin typeface="Arial" pitchFamily="34" charset="0"/>
                <a:cs typeface="Arial" pitchFamily="34" charset="0"/>
              </a:rPr>
              <a:t> devices excel in providing real-time data collection capabilities for noise monitoring. By continuously capturing and transmitting data, these devices offer an accurate and up-to-date understanding of noise levels in urban environments.</a:t>
            </a:r>
            <a:endParaRPr lang="en-US" dirty="0">
              <a:solidFill>
                <a:schemeClr val="tx1"/>
              </a:solidFill>
              <a:latin typeface="Arial" pitchFamily="34" charset="0"/>
              <a:cs typeface="Arial" pitchFamily="34" charset="0"/>
            </a:endParaRPr>
          </a:p>
          <a:p>
            <a:pPr marL="0" lvl="0" indent="0" eaLnBrk="0" fontAlgn="base" hangingPunct="0">
              <a:lnSpc>
                <a:spcPct val="170000"/>
              </a:lnSpc>
              <a:spcBef>
                <a:spcPct val="0"/>
              </a:spcBef>
              <a:spcAft>
                <a:spcPct val="0"/>
              </a:spcAft>
              <a:buClrTx/>
              <a:buSzTx/>
              <a:buNone/>
            </a:pPr>
            <a:r>
              <a:rPr lang="en-US" dirty="0">
                <a:solidFill>
                  <a:srgbClr val="3D3D3D"/>
                </a:solidFill>
                <a:latin typeface="Arial" pitchFamily="34" charset="0"/>
                <a:cs typeface="Arial" pitchFamily="34" charset="0"/>
              </a:rPr>
              <a:t>This real-time data allows authorities to respond promptly to noise disturbances, ensuring a more efficient and effective management of noise pollution.</a:t>
            </a:r>
            <a:endParaRPr lang="en-US" b="1" dirty="0">
              <a:solidFill>
                <a:srgbClr val="3D3D3D"/>
              </a:solidFill>
              <a:latin typeface="Arial" pitchFamily="34" charset="0"/>
              <a:cs typeface="Arial" pitchFamily="34" charset="0"/>
            </a:endParaRPr>
          </a:p>
          <a:p>
            <a:pPr marL="0" lvl="0" indent="0" eaLnBrk="0" fontAlgn="base" hangingPunct="0">
              <a:lnSpc>
                <a:spcPct val="170000"/>
              </a:lnSpc>
              <a:spcBef>
                <a:spcPct val="0"/>
              </a:spcBef>
              <a:spcAft>
                <a:spcPct val="0"/>
              </a:spcAft>
              <a:buClrTx/>
              <a:buSzTx/>
              <a:buNone/>
            </a:pPr>
            <a:r>
              <a:rPr lang="en-US" sz="3600" b="1" dirty="0">
                <a:solidFill>
                  <a:srgbClr val="3D3D3D"/>
                </a:solidFill>
                <a:latin typeface="Arial" pitchFamily="34" charset="0"/>
                <a:cs typeface="Arial" pitchFamily="34" charset="0"/>
              </a:rPr>
              <a:t>2. Scalability</a:t>
            </a:r>
          </a:p>
          <a:p>
            <a:pPr marL="0" lvl="0" indent="0" eaLnBrk="0" fontAlgn="base" hangingPunct="0">
              <a:lnSpc>
                <a:spcPct val="170000"/>
              </a:lnSpc>
              <a:spcBef>
                <a:spcPct val="0"/>
              </a:spcBef>
              <a:spcAft>
                <a:spcPct val="0"/>
              </a:spcAft>
              <a:buClrTx/>
              <a:buSzTx/>
              <a:buNone/>
            </a:pPr>
            <a:r>
              <a:rPr lang="en-US" dirty="0">
                <a:solidFill>
                  <a:srgbClr val="3D3D3D"/>
                </a:solidFill>
                <a:latin typeface="Arial" pitchFamily="34" charset="0"/>
                <a:cs typeface="Arial" pitchFamily="34" charset="0"/>
              </a:rPr>
              <a:t>The modular nature of </a:t>
            </a:r>
            <a:r>
              <a:rPr lang="en-US" dirty="0" err="1">
                <a:solidFill>
                  <a:srgbClr val="3D3D3D"/>
                </a:solidFill>
                <a:latin typeface="Arial" pitchFamily="34" charset="0"/>
                <a:cs typeface="Arial" pitchFamily="34" charset="0"/>
              </a:rPr>
              <a:t>IoT</a:t>
            </a:r>
            <a:r>
              <a:rPr lang="en-US" dirty="0">
                <a:solidFill>
                  <a:srgbClr val="3D3D3D"/>
                </a:solidFill>
                <a:latin typeface="Arial" pitchFamily="34" charset="0"/>
                <a:cs typeface="Arial" pitchFamily="34" charset="0"/>
              </a:rPr>
              <a:t> systems makes them highly scalable. As urban areas expand and evolve, additional </a:t>
            </a:r>
            <a:r>
              <a:rPr lang="en-US" dirty="0" err="1">
                <a:solidFill>
                  <a:srgbClr val="3D3D3D"/>
                </a:solidFill>
                <a:latin typeface="Arial" pitchFamily="34" charset="0"/>
                <a:cs typeface="Arial" pitchFamily="34" charset="0"/>
              </a:rPr>
              <a:t>IoT</a:t>
            </a:r>
            <a:r>
              <a:rPr lang="en-US" dirty="0">
                <a:solidFill>
                  <a:srgbClr val="3D3D3D"/>
                </a:solidFill>
                <a:latin typeface="Arial" pitchFamily="34" charset="0"/>
                <a:cs typeface="Arial" pitchFamily="34" charset="0"/>
              </a:rPr>
              <a:t> sensors can be easily deployed to cover a wider area.</a:t>
            </a:r>
            <a:endParaRPr lang="en-US" dirty="0">
              <a:solidFill>
                <a:schemeClr val="tx1"/>
              </a:solidFill>
              <a:latin typeface="Arial" pitchFamily="34" charset="0"/>
              <a:cs typeface="Arial" pitchFamily="34" charset="0"/>
            </a:endParaRPr>
          </a:p>
          <a:p>
            <a:pPr marL="0" lvl="0" indent="0" eaLnBrk="0" fontAlgn="base" hangingPunct="0">
              <a:lnSpc>
                <a:spcPct val="170000"/>
              </a:lnSpc>
              <a:spcBef>
                <a:spcPct val="0"/>
              </a:spcBef>
              <a:spcAft>
                <a:spcPct val="0"/>
              </a:spcAft>
              <a:buClrTx/>
              <a:buSzTx/>
              <a:buNone/>
            </a:pPr>
            <a:r>
              <a:rPr lang="en-US" dirty="0">
                <a:solidFill>
                  <a:srgbClr val="3D3D3D"/>
                </a:solidFill>
                <a:latin typeface="Arial" pitchFamily="34" charset="0"/>
                <a:cs typeface="Arial" pitchFamily="34" charset="0"/>
              </a:rPr>
              <a:t>This scalability ensures that noise monitoring efforts can keep pace with urban growth and effectively adapt to changing noise patterns.</a:t>
            </a:r>
            <a:endParaRPr lang="en-US" dirty="0">
              <a:solidFill>
                <a:schemeClr val="tx1"/>
              </a:solidFill>
              <a:latin typeface="Arial" pitchFamily="34" charset="0"/>
              <a:cs typeface="Arial" pitchFamily="34" charset="0"/>
            </a:endParaRPr>
          </a:p>
          <a:p>
            <a:pPr marL="0" lvl="0" indent="0" eaLnBrk="0" fontAlgn="base" hangingPunct="0">
              <a:lnSpc>
                <a:spcPct val="170000"/>
              </a:lnSpc>
              <a:spcBef>
                <a:spcPct val="0"/>
              </a:spcBef>
              <a:spcAft>
                <a:spcPct val="0"/>
              </a:spcAft>
              <a:buClrTx/>
              <a:buSzTx/>
              <a:buNone/>
            </a:pPr>
            <a:r>
              <a:rPr lang="en-US" dirty="0">
                <a:solidFill>
                  <a:srgbClr val="3D3D3D"/>
                </a:solidFill>
                <a:latin typeface="Arial" pitchFamily="34" charset="0"/>
                <a:cs typeface="Arial" pitchFamily="34" charset="0"/>
              </a:rPr>
              <a:t>Whether it’s expanding the sensor network to new neighborhoods or incorporating </a:t>
            </a:r>
            <a:r>
              <a:rPr lang="en-US" dirty="0" err="1">
                <a:solidFill>
                  <a:srgbClr val="3D3D3D"/>
                </a:solidFill>
                <a:latin typeface="Arial" pitchFamily="34" charset="0"/>
                <a:cs typeface="Arial" pitchFamily="34" charset="0"/>
              </a:rPr>
              <a:t>IoT</a:t>
            </a:r>
            <a:r>
              <a:rPr lang="en-US" dirty="0">
                <a:solidFill>
                  <a:srgbClr val="3D3D3D"/>
                </a:solidFill>
                <a:latin typeface="Arial" pitchFamily="34" charset="0"/>
                <a:cs typeface="Arial" pitchFamily="34" charset="0"/>
              </a:rPr>
              <a:t> devices into transportation systems, scalability is a significant advantage of </a:t>
            </a:r>
            <a:r>
              <a:rPr lang="en-US" dirty="0" err="1">
                <a:solidFill>
                  <a:srgbClr val="3D3D3D"/>
                </a:solidFill>
                <a:latin typeface="Arial" pitchFamily="34" charset="0"/>
                <a:cs typeface="Arial" pitchFamily="34" charset="0"/>
              </a:rPr>
              <a:t>IoT</a:t>
            </a:r>
            <a:r>
              <a:rPr lang="en-US" dirty="0">
                <a:solidFill>
                  <a:srgbClr val="3D3D3D"/>
                </a:solidFill>
                <a:latin typeface="Arial" pitchFamily="34" charset="0"/>
                <a:cs typeface="Arial" pitchFamily="34" charset="0"/>
              </a:rPr>
              <a:t>-based noise monitoring.</a:t>
            </a:r>
            <a:endParaRPr lang="en-IN" dirty="0">
              <a:latin typeface="Arial" pitchFamily="34" charset="0"/>
              <a:cs typeface="Arial" pitchFamily="34" charset="0"/>
            </a:endParaRPr>
          </a:p>
        </p:txBody>
      </p:sp>
    </p:spTree>
    <p:extLst>
      <p:ext uri="{BB962C8B-B14F-4D97-AF65-F5344CB8AC3E}">
        <p14:creationId xmlns:p14="http://schemas.microsoft.com/office/powerpoint/2010/main" val="82670666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764704"/>
            <a:ext cx="7569405" cy="5309177"/>
          </a:xfrm>
          <a:blipFill>
            <a:blip r:embed="rId2"/>
            <a:tile tx="0" ty="0" sx="100000" sy="100000" flip="none" algn="tl"/>
          </a:blipFill>
        </p:spPr>
        <p:txBody>
          <a:bodyPr>
            <a:normAutofit fontScale="25000" lnSpcReduction="20000"/>
          </a:bodyPr>
          <a:lstStyle/>
          <a:p>
            <a:pPr marL="0" lvl="0" indent="0" fontAlgn="base">
              <a:spcBef>
                <a:spcPct val="0"/>
              </a:spcBef>
              <a:spcAft>
                <a:spcPct val="0"/>
              </a:spcAft>
              <a:buClrTx/>
              <a:buSzTx/>
              <a:buNone/>
            </a:pPr>
            <a:endParaRPr lang="en-US" sz="3600" b="1" dirty="0">
              <a:solidFill>
                <a:srgbClr val="3D3D3D"/>
              </a:solidFill>
              <a:latin typeface="Arial" pitchFamily="34" charset="0"/>
              <a:cs typeface="Arial" pitchFamily="34" charset="0"/>
            </a:endParaRPr>
          </a:p>
          <a:p>
            <a:pPr marL="0" lvl="0" indent="0" eaLnBrk="0" fontAlgn="base" hangingPunct="0">
              <a:lnSpc>
                <a:spcPct val="170000"/>
              </a:lnSpc>
              <a:spcBef>
                <a:spcPct val="0"/>
              </a:spcBef>
              <a:spcAft>
                <a:spcPct val="0"/>
              </a:spcAft>
              <a:buClrTx/>
              <a:buSzTx/>
              <a:buNone/>
            </a:pPr>
            <a:r>
              <a:rPr lang="en-US" sz="5600" b="1" dirty="0">
                <a:solidFill>
                  <a:srgbClr val="3D3D3D"/>
                </a:solidFill>
                <a:latin typeface="Arial" pitchFamily="34" charset="0"/>
                <a:cs typeface="Arial" pitchFamily="34" charset="0"/>
              </a:rPr>
              <a:t>3. Cost-effectiveness</a:t>
            </a:r>
          </a:p>
          <a:p>
            <a:pPr marL="0" lvl="0" indent="0" eaLnBrk="0" fontAlgn="base" hangingPunct="0">
              <a:lnSpc>
                <a:spcPct val="170000"/>
              </a:lnSpc>
              <a:spcBef>
                <a:spcPct val="0"/>
              </a:spcBef>
              <a:spcAft>
                <a:spcPct val="0"/>
              </a:spcAft>
              <a:buClrTx/>
              <a:buSzTx/>
              <a:buNone/>
            </a:pPr>
            <a:r>
              <a:rPr lang="en-US" sz="4800" dirty="0" err="1">
                <a:solidFill>
                  <a:srgbClr val="3D3D3D"/>
                </a:solidFill>
                <a:latin typeface="Arial" pitchFamily="34" charset="0"/>
                <a:cs typeface="Arial" pitchFamily="34" charset="0"/>
              </a:rPr>
              <a:t>IoT</a:t>
            </a:r>
            <a:r>
              <a:rPr lang="en-US" sz="4800" dirty="0">
                <a:solidFill>
                  <a:srgbClr val="3D3D3D"/>
                </a:solidFill>
                <a:latin typeface="Arial" pitchFamily="34" charset="0"/>
                <a:cs typeface="Arial" pitchFamily="34" charset="0"/>
              </a:rPr>
              <a:t> devices have witnessed a significant reduction in costs over the years, making large-scale deployments of noise monitoring systems more </a:t>
            </a:r>
            <a:r>
              <a:rPr lang="en-US" sz="4800" dirty="0" err="1" smtClean="0">
                <a:solidFill>
                  <a:srgbClr val="3D3D3D"/>
                </a:solidFill>
                <a:latin typeface="Arial" pitchFamily="34" charset="0"/>
                <a:cs typeface="Arial" pitchFamily="34" charset="0"/>
              </a:rPr>
              <a:t>feasible.The</a:t>
            </a:r>
            <a:r>
              <a:rPr lang="en-US" sz="4800" dirty="0" smtClean="0">
                <a:solidFill>
                  <a:srgbClr val="3D3D3D"/>
                </a:solidFill>
                <a:latin typeface="Arial" pitchFamily="34" charset="0"/>
                <a:cs typeface="Arial" pitchFamily="34" charset="0"/>
              </a:rPr>
              <a:t> </a:t>
            </a:r>
            <a:r>
              <a:rPr lang="en-US" sz="4800" dirty="0">
                <a:solidFill>
                  <a:srgbClr val="3D3D3D"/>
                </a:solidFill>
                <a:latin typeface="Arial" pitchFamily="34" charset="0"/>
                <a:cs typeface="Arial" pitchFamily="34" charset="0"/>
              </a:rPr>
              <a:t>decreasing prices of sensors, connectivity, and data storage have lowered the barriers to entry for cities and organizations seeking to implement </a:t>
            </a:r>
            <a:r>
              <a:rPr lang="en-US" sz="4800" dirty="0" err="1">
                <a:solidFill>
                  <a:srgbClr val="3D3D3D"/>
                </a:solidFill>
                <a:latin typeface="Arial" pitchFamily="34" charset="0"/>
                <a:cs typeface="Arial" pitchFamily="34" charset="0"/>
              </a:rPr>
              <a:t>IoT</a:t>
            </a:r>
            <a:r>
              <a:rPr lang="en-US" sz="4800" dirty="0">
                <a:solidFill>
                  <a:srgbClr val="3D3D3D"/>
                </a:solidFill>
                <a:latin typeface="Arial" pitchFamily="34" charset="0"/>
                <a:cs typeface="Arial" pitchFamily="34" charset="0"/>
              </a:rPr>
              <a:t>-based </a:t>
            </a:r>
            <a:r>
              <a:rPr lang="en-US" sz="4800" dirty="0" err="1" smtClean="0">
                <a:solidFill>
                  <a:srgbClr val="3D3D3D"/>
                </a:solidFill>
                <a:latin typeface="Arial" pitchFamily="34" charset="0"/>
                <a:cs typeface="Arial" pitchFamily="34" charset="0"/>
              </a:rPr>
              <a:t>solutions.This</a:t>
            </a:r>
            <a:r>
              <a:rPr lang="en-US" sz="4800" dirty="0" smtClean="0">
                <a:solidFill>
                  <a:srgbClr val="3D3D3D"/>
                </a:solidFill>
                <a:latin typeface="Arial" pitchFamily="34" charset="0"/>
                <a:cs typeface="Arial" pitchFamily="34" charset="0"/>
              </a:rPr>
              <a:t> </a:t>
            </a:r>
            <a:r>
              <a:rPr lang="en-US" sz="4800" dirty="0">
                <a:solidFill>
                  <a:srgbClr val="3D3D3D"/>
                </a:solidFill>
                <a:latin typeface="Arial" pitchFamily="34" charset="0"/>
                <a:cs typeface="Arial" pitchFamily="34" charset="0"/>
              </a:rPr>
              <a:t>cost-effectiveness opens up opportunities for wider adoption, enabling more cities to benefit from the advantages of real-time noise monitoring.</a:t>
            </a:r>
            <a:endParaRPr lang="en-US" sz="4800" b="1" dirty="0">
              <a:solidFill>
                <a:srgbClr val="3D3D3D"/>
              </a:solidFill>
              <a:latin typeface="Arial" pitchFamily="34" charset="0"/>
              <a:cs typeface="Arial" pitchFamily="34" charset="0"/>
            </a:endParaRPr>
          </a:p>
          <a:p>
            <a:pPr marL="0" lvl="0" indent="0" eaLnBrk="0" fontAlgn="base" hangingPunct="0">
              <a:lnSpc>
                <a:spcPct val="170000"/>
              </a:lnSpc>
              <a:spcBef>
                <a:spcPct val="0"/>
              </a:spcBef>
              <a:spcAft>
                <a:spcPct val="0"/>
              </a:spcAft>
              <a:buClrTx/>
              <a:buSzTx/>
              <a:buNone/>
            </a:pPr>
            <a:r>
              <a:rPr lang="en-US" sz="4800" b="1" dirty="0">
                <a:solidFill>
                  <a:srgbClr val="3D3D3D"/>
                </a:solidFill>
                <a:latin typeface="Arial" pitchFamily="34" charset="0"/>
                <a:cs typeface="Arial" pitchFamily="34" charset="0"/>
              </a:rPr>
              <a:t>4. Data Analysis and Insights</a:t>
            </a:r>
          </a:p>
          <a:p>
            <a:pPr marL="0" lvl="0" indent="0" eaLnBrk="0" fontAlgn="base" hangingPunct="0">
              <a:lnSpc>
                <a:spcPct val="170000"/>
              </a:lnSpc>
              <a:spcBef>
                <a:spcPct val="0"/>
              </a:spcBef>
              <a:spcAft>
                <a:spcPct val="0"/>
              </a:spcAft>
              <a:buClrTx/>
              <a:buSzTx/>
              <a:buNone/>
            </a:pPr>
            <a:r>
              <a:rPr lang="en-US" sz="4800" dirty="0" err="1">
                <a:solidFill>
                  <a:srgbClr val="3D3D3D"/>
                </a:solidFill>
                <a:latin typeface="Arial" pitchFamily="34" charset="0"/>
                <a:cs typeface="Arial" pitchFamily="34" charset="0"/>
              </a:rPr>
              <a:t>IoT</a:t>
            </a:r>
            <a:r>
              <a:rPr lang="en-US" sz="4800" dirty="0">
                <a:solidFill>
                  <a:srgbClr val="3D3D3D"/>
                </a:solidFill>
                <a:latin typeface="Arial" pitchFamily="34" charset="0"/>
                <a:cs typeface="Arial" pitchFamily="34" charset="0"/>
              </a:rPr>
              <a:t> platforms offer advanced analytics capabilities that enable meaningful insights to be derived from noise data. By employing sophisticated algorithms and machine learning techniques, these platforms can analyze vast amounts of data to identify trends, patterns, and correlations.</a:t>
            </a:r>
            <a:endParaRPr lang="en-US" sz="4800" dirty="0">
              <a:solidFill>
                <a:schemeClr val="tx1"/>
              </a:solidFill>
              <a:latin typeface="Arial" pitchFamily="34" charset="0"/>
              <a:cs typeface="Arial" pitchFamily="34" charset="0"/>
            </a:endParaRPr>
          </a:p>
          <a:p>
            <a:pPr marL="0" lvl="0" indent="0" eaLnBrk="0" fontAlgn="base" hangingPunct="0">
              <a:lnSpc>
                <a:spcPct val="170000"/>
              </a:lnSpc>
              <a:spcBef>
                <a:spcPct val="0"/>
              </a:spcBef>
              <a:spcAft>
                <a:spcPct val="0"/>
              </a:spcAft>
              <a:buClrTx/>
              <a:buSzTx/>
              <a:buNone/>
            </a:pPr>
            <a:r>
              <a:rPr lang="en-US" sz="4800" dirty="0">
                <a:solidFill>
                  <a:srgbClr val="3D3D3D"/>
                </a:solidFill>
                <a:latin typeface="Arial" pitchFamily="34" charset="0"/>
                <a:cs typeface="Arial" pitchFamily="34" charset="0"/>
              </a:rPr>
              <a:t>These insights can help urban planners, policymakers, and researchers make evidence-based decisions regarding noise control measures, urban design, and public health interventions. The ability to extract valuable insights from noise data sets </a:t>
            </a:r>
            <a:r>
              <a:rPr lang="en-US" sz="4800" dirty="0" err="1">
                <a:solidFill>
                  <a:srgbClr val="3D3D3D"/>
                </a:solidFill>
                <a:latin typeface="Arial" pitchFamily="34" charset="0"/>
                <a:cs typeface="Arial" pitchFamily="34" charset="0"/>
              </a:rPr>
              <a:t>IoT</a:t>
            </a:r>
            <a:r>
              <a:rPr lang="en-US" sz="4800" dirty="0">
                <a:solidFill>
                  <a:srgbClr val="3D3D3D"/>
                </a:solidFill>
                <a:latin typeface="Arial" pitchFamily="34" charset="0"/>
                <a:cs typeface="Arial" pitchFamily="34" charset="0"/>
              </a:rPr>
              <a:t>-based noise monitoring apart from traditional methods.</a:t>
            </a:r>
            <a:endParaRPr lang="en-US" sz="4800" b="1" dirty="0">
              <a:solidFill>
                <a:srgbClr val="3D3D3D"/>
              </a:solidFill>
              <a:latin typeface="Arial" pitchFamily="34" charset="0"/>
              <a:cs typeface="Arial" pitchFamily="34" charset="0"/>
            </a:endParaRPr>
          </a:p>
          <a:p>
            <a:pPr>
              <a:lnSpc>
                <a:spcPct val="170000"/>
              </a:lnSpc>
            </a:pPr>
            <a:endParaRPr lang="en-IN" dirty="0">
              <a:latin typeface="Arial" pitchFamily="34" charset="0"/>
              <a:cs typeface="Arial" pitchFamily="34" charset="0"/>
            </a:endParaRPr>
          </a:p>
        </p:txBody>
      </p:sp>
      <p:pic>
        <p:nvPicPr>
          <p:cNvPr id="4" name="Picture 3" descr="how Noise Pollution Monitoring works with I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869160"/>
            <a:ext cx="388843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50732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484784"/>
            <a:ext cx="7344932" cy="4347845"/>
          </a:xfrm>
          <a:blipFill>
            <a:blip r:embed="rId2"/>
            <a:tile tx="0" ty="0" sx="100000" sy="100000" flip="none" algn="tl"/>
          </a:blipFill>
        </p:spPr>
        <p:txBody>
          <a:bodyPr>
            <a:normAutofit fontScale="40000" lnSpcReduction="20000"/>
          </a:bodyPr>
          <a:lstStyle/>
          <a:p>
            <a:pPr marL="0" lvl="0" indent="0" eaLnBrk="0" fontAlgn="base" hangingPunct="0">
              <a:lnSpc>
                <a:spcPct val="170000"/>
              </a:lnSpc>
              <a:spcBef>
                <a:spcPct val="0"/>
              </a:spcBef>
              <a:spcAft>
                <a:spcPct val="0"/>
              </a:spcAft>
              <a:buClrTx/>
              <a:buSzTx/>
              <a:buNone/>
            </a:pPr>
            <a:r>
              <a:rPr lang="en-US" sz="5600" b="1" dirty="0">
                <a:solidFill>
                  <a:srgbClr val="3D3D3D"/>
                </a:solidFill>
                <a:latin typeface="Arial" pitchFamily="34" charset="0"/>
                <a:cs typeface="Arial" pitchFamily="34" charset="0"/>
              </a:rPr>
              <a:t>5. Remote Monitoring</a:t>
            </a:r>
          </a:p>
          <a:p>
            <a:pPr marL="0" lvl="0" indent="0" eaLnBrk="0" fontAlgn="base" hangingPunct="0">
              <a:lnSpc>
                <a:spcPct val="170000"/>
              </a:lnSpc>
              <a:spcBef>
                <a:spcPct val="0"/>
              </a:spcBef>
              <a:spcAft>
                <a:spcPct val="0"/>
              </a:spcAft>
              <a:buClrTx/>
              <a:buSzTx/>
              <a:buNone/>
            </a:pPr>
            <a:r>
              <a:rPr lang="en-US" sz="1200" dirty="0">
                <a:solidFill>
                  <a:srgbClr val="3B3B3B"/>
                </a:solidFill>
                <a:latin typeface="Arial" pitchFamily="34" charset="0"/>
                <a:cs typeface="Arial" pitchFamily="34" charset="0"/>
              </a:rPr>
              <a:t>                                                                                                                                                                                                                                                                                                                    </a:t>
            </a:r>
            <a:endParaRPr lang="en-US" sz="800" dirty="0">
              <a:solidFill>
                <a:schemeClr val="tx1"/>
              </a:solidFill>
              <a:latin typeface="Arial" pitchFamily="34" charset="0"/>
              <a:cs typeface="Arial" pitchFamily="34" charset="0"/>
            </a:endParaRPr>
          </a:p>
          <a:p>
            <a:pPr marL="0" lvl="0" indent="0" eaLnBrk="0" fontAlgn="base" hangingPunct="0">
              <a:lnSpc>
                <a:spcPct val="170000"/>
              </a:lnSpc>
              <a:spcBef>
                <a:spcPct val="0"/>
              </a:spcBef>
              <a:spcAft>
                <a:spcPct val="0"/>
              </a:spcAft>
              <a:buClrTx/>
              <a:buSzTx/>
              <a:buNone/>
            </a:pPr>
            <a:r>
              <a:rPr lang="en-US" dirty="0">
                <a:solidFill>
                  <a:srgbClr val="3D3D3D"/>
                </a:solidFill>
                <a:latin typeface="Arial" pitchFamily="34" charset="0"/>
                <a:cs typeface="Arial" pitchFamily="34" charset="0"/>
              </a:rPr>
              <a:t>One of the significant advantages of </a:t>
            </a:r>
            <a:r>
              <a:rPr lang="en-US" dirty="0" err="1">
                <a:solidFill>
                  <a:srgbClr val="3D3D3D"/>
                </a:solidFill>
                <a:latin typeface="Arial" pitchFamily="34" charset="0"/>
                <a:cs typeface="Arial" pitchFamily="34" charset="0"/>
              </a:rPr>
              <a:t>IoT</a:t>
            </a:r>
            <a:r>
              <a:rPr lang="en-US" dirty="0">
                <a:solidFill>
                  <a:srgbClr val="3D3D3D"/>
                </a:solidFill>
                <a:latin typeface="Arial" pitchFamily="34" charset="0"/>
                <a:cs typeface="Arial" pitchFamily="34" charset="0"/>
              </a:rPr>
              <a:t>-based noise monitoring systems is their ability to be remotely managed and accessed. Through secure online platforms, authorized personnel can monitor noise levels, configure sensor settings, and access data from any location with an internet connection.</a:t>
            </a:r>
            <a:endParaRPr lang="en-US" sz="800" dirty="0">
              <a:solidFill>
                <a:schemeClr val="tx1"/>
              </a:solidFill>
              <a:latin typeface="Arial" pitchFamily="34" charset="0"/>
              <a:cs typeface="Arial" pitchFamily="34" charset="0"/>
            </a:endParaRPr>
          </a:p>
          <a:p>
            <a:pPr marL="0" lvl="0" indent="0" eaLnBrk="0" fontAlgn="base" hangingPunct="0">
              <a:lnSpc>
                <a:spcPct val="170000"/>
              </a:lnSpc>
              <a:spcBef>
                <a:spcPct val="0"/>
              </a:spcBef>
              <a:spcAft>
                <a:spcPct val="0"/>
              </a:spcAft>
              <a:buClrTx/>
              <a:buSzTx/>
              <a:buNone/>
            </a:pPr>
            <a:r>
              <a:rPr lang="en-US" dirty="0">
                <a:solidFill>
                  <a:srgbClr val="3D3D3D"/>
                </a:solidFill>
                <a:latin typeface="Arial" pitchFamily="34" charset="0"/>
                <a:cs typeface="Arial" pitchFamily="34" charset="0"/>
              </a:rPr>
              <a:t>This remote monitoring capability reduces the need for frequent on-site interventions and allows for efficient management of noise monitoring systems, even across vast urban areas.</a:t>
            </a:r>
            <a:endParaRPr lang="en-US" sz="3600" b="1" dirty="0">
              <a:solidFill>
                <a:srgbClr val="3D3D3D"/>
              </a:solidFill>
              <a:latin typeface="Arial" pitchFamily="34" charset="0"/>
              <a:cs typeface="Arial" pitchFamily="34" charset="0"/>
            </a:endParaRPr>
          </a:p>
          <a:p>
            <a:pPr marL="0" lvl="0" indent="0" eaLnBrk="0" fontAlgn="base" hangingPunct="0">
              <a:lnSpc>
                <a:spcPct val="170000"/>
              </a:lnSpc>
              <a:spcBef>
                <a:spcPct val="0"/>
              </a:spcBef>
              <a:spcAft>
                <a:spcPct val="0"/>
              </a:spcAft>
              <a:buClrTx/>
              <a:buSzTx/>
              <a:buNone/>
            </a:pPr>
            <a:r>
              <a:rPr lang="en-US" sz="5600" b="1" dirty="0">
                <a:solidFill>
                  <a:srgbClr val="3D3D3D"/>
                </a:solidFill>
                <a:latin typeface="Arial" pitchFamily="34" charset="0"/>
                <a:cs typeface="Arial" pitchFamily="34" charset="0"/>
              </a:rPr>
              <a:t>6. Integration with Smart City Infrastructure</a:t>
            </a:r>
          </a:p>
          <a:p>
            <a:pPr marL="0" lvl="0" indent="0" eaLnBrk="0" fontAlgn="base" hangingPunct="0">
              <a:lnSpc>
                <a:spcPct val="170000"/>
              </a:lnSpc>
              <a:spcBef>
                <a:spcPct val="0"/>
              </a:spcBef>
              <a:spcAft>
                <a:spcPct val="0"/>
              </a:spcAft>
              <a:buClrTx/>
              <a:buSzTx/>
              <a:buNone/>
            </a:pPr>
            <a:r>
              <a:rPr lang="en-US" dirty="0" err="1">
                <a:solidFill>
                  <a:srgbClr val="3D3D3D"/>
                </a:solidFill>
                <a:latin typeface="Arial" pitchFamily="34" charset="0"/>
                <a:cs typeface="Arial" pitchFamily="34" charset="0"/>
              </a:rPr>
              <a:t>IoT</a:t>
            </a:r>
            <a:r>
              <a:rPr lang="en-US" dirty="0">
                <a:solidFill>
                  <a:srgbClr val="3D3D3D"/>
                </a:solidFill>
                <a:latin typeface="Arial" pitchFamily="34" charset="0"/>
                <a:cs typeface="Arial" pitchFamily="34" charset="0"/>
              </a:rPr>
              <a:t> devices seamlessly integrate with other components of smart city infrastructure, enabling holistic urban management. By integrating noise monitoring data with data from other sources such as traffic management systems, environmental sensors, and public safety networks, cities can gain a comprehensive understanding of the urban environment.</a:t>
            </a:r>
            <a:endParaRPr lang="en-US" sz="800" dirty="0">
              <a:solidFill>
                <a:schemeClr val="tx1"/>
              </a:solidFill>
              <a:latin typeface="Arial" pitchFamily="34" charset="0"/>
              <a:cs typeface="Arial" pitchFamily="34" charset="0"/>
            </a:endParaRPr>
          </a:p>
          <a:p>
            <a:pPr marL="0" lvl="0" indent="0" eaLnBrk="0" fontAlgn="base" hangingPunct="0">
              <a:lnSpc>
                <a:spcPct val="170000"/>
              </a:lnSpc>
              <a:spcBef>
                <a:spcPct val="0"/>
              </a:spcBef>
              <a:spcAft>
                <a:spcPct val="0"/>
              </a:spcAft>
              <a:buClrTx/>
              <a:buSzTx/>
              <a:buNone/>
            </a:pPr>
            <a:r>
              <a:rPr lang="en-US" dirty="0">
                <a:solidFill>
                  <a:srgbClr val="3D3D3D"/>
                </a:solidFill>
                <a:latin typeface="Arial" pitchFamily="34" charset="0"/>
                <a:cs typeface="Arial" pitchFamily="34" charset="0"/>
              </a:rPr>
              <a:t>This integration facilitates more informed decision-making, as noise data can be correlated with factors such as traffic flow, air quality, and public health indicators. Such integration creates synergies among various smart city initiatives and helps in the development of comprehensive strategies for noise pollution control.</a:t>
            </a:r>
            <a:endParaRPr lang="en-US" sz="1200" dirty="0">
              <a:solidFill>
                <a:srgbClr val="3B3B3B"/>
              </a:solidFill>
              <a:latin typeface="Arial" pitchFamily="34" charset="0"/>
              <a:cs typeface="Arial" pitchFamily="34" charset="0"/>
            </a:endParaRPr>
          </a:p>
          <a:p>
            <a:endParaRPr lang="en-IN" dirty="0"/>
          </a:p>
        </p:txBody>
      </p:sp>
    </p:spTree>
    <p:extLst>
      <p:ext uri="{BB962C8B-B14F-4D97-AF65-F5344CB8AC3E}">
        <p14:creationId xmlns:p14="http://schemas.microsoft.com/office/powerpoint/2010/main" val="36970835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1136"/>
          </a:xfrm>
        </p:spPr>
        <p:txBody>
          <a:bodyPr>
            <a:normAutofit fontScale="90000"/>
          </a:bodyPr>
          <a:lstStyle/>
          <a:p>
            <a:r>
              <a:rPr lang="en-US" dirty="0"/>
              <a:t>Conclusion </a:t>
            </a:r>
            <a:br>
              <a:rPr lang="en-US" dirty="0"/>
            </a:br>
            <a:endParaRPr lang="en-IN" dirty="0"/>
          </a:p>
        </p:txBody>
      </p:sp>
      <p:sp>
        <p:nvSpPr>
          <p:cNvPr id="5" name="Rectangle 4"/>
          <p:cNvSpPr/>
          <p:nvPr/>
        </p:nvSpPr>
        <p:spPr>
          <a:xfrm>
            <a:off x="683568" y="2204864"/>
            <a:ext cx="7776864" cy="3231654"/>
          </a:xfrm>
          <a:prstGeom prst="rect">
            <a:avLst/>
          </a:prstGeom>
          <a:blipFill>
            <a:blip r:embed="rId2"/>
            <a:tile tx="0" ty="0" sx="100000" sy="100000" flip="none" algn="tl"/>
          </a:blipFill>
        </p:spPr>
        <p:txBody>
          <a:bodyPr wrap="square">
            <a:spAutoFit/>
          </a:bodyPr>
          <a:lstStyle/>
          <a:p>
            <a:pPr algn="just"/>
            <a:r>
              <a:rPr lang="en-US" sz="1200" dirty="0" smtClean="0">
                <a:latin typeface="Arial" pitchFamily="34" charset="0"/>
                <a:cs typeface="Arial" pitchFamily="34" charset="0"/>
              </a:rPr>
              <a:t>People </a:t>
            </a:r>
            <a:r>
              <a:rPr lang="en-US" sz="1200" dirty="0">
                <a:latin typeface="Arial" pitchFamily="34" charset="0"/>
                <a:cs typeface="Arial" pitchFamily="34" charset="0"/>
              </a:rPr>
              <a:t>thought that noise pollution is merely an annoyance but it is actually very important to </a:t>
            </a:r>
          </a:p>
          <a:p>
            <a:pPr algn="just"/>
            <a:r>
              <a:rPr lang="en-US" sz="1200" dirty="0">
                <a:latin typeface="Arial" pitchFamily="34" charset="0"/>
                <a:cs typeface="Arial" pitchFamily="34" charset="0"/>
              </a:rPr>
              <a:t>monitor noise level because according to research, people who are exposed to noise for a long </a:t>
            </a:r>
          </a:p>
          <a:p>
            <a:pPr algn="just"/>
            <a:r>
              <a:rPr lang="en-US" sz="1200" dirty="0">
                <a:latin typeface="Arial" pitchFamily="34" charset="0"/>
                <a:cs typeface="Arial" pitchFamily="34" charset="0"/>
              </a:rPr>
              <a:t>duration of time can have hearing loss, sleep disturbance, high blood pressure and </a:t>
            </a:r>
            <a:r>
              <a:rPr lang="en-US" sz="1200" dirty="0" smtClean="0">
                <a:latin typeface="Arial" pitchFamily="34" charset="0"/>
                <a:cs typeface="Arial" pitchFamily="34" charset="0"/>
              </a:rPr>
              <a:t>injuries. </a:t>
            </a:r>
            <a:endParaRPr lang="en-US" sz="1200" dirty="0">
              <a:latin typeface="Arial" pitchFamily="34" charset="0"/>
              <a:cs typeface="Arial" pitchFamily="34" charset="0"/>
            </a:endParaRPr>
          </a:p>
          <a:p>
            <a:pPr algn="just"/>
            <a:r>
              <a:rPr lang="en-US" sz="1200" dirty="0">
                <a:latin typeface="Arial" pitchFamily="34" charset="0"/>
                <a:cs typeface="Arial" pitchFamily="34" charset="0"/>
              </a:rPr>
              <a:t>Besides, it can affect the learning process of people in terms of understanding and </a:t>
            </a:r>
            <a:r>
              <a:rPr lang="en-US" sz="1200" dirty="0" err="1">
                <a:latin typeface="Arial" pitchFamily="34" charset="0"/>
                <a:cs typeface="Arial" pitchFamily="34" charset="0"/>
              </a:rPr>
              <a:t>behaviour</a:t>
            </a:r>
            <a:r>
              <a:rPr lang="en-US" sz="1200" dirty="0">
                <a:latin typeface="Arial" pitchFamily="34" charset="0"/>
                <a:cs typeface="Arial" pitchFamily="34" charset="0"/>
              </a:rPr>
              <a:t>. </a:t>
            </a:r>
          </a:p>
          <a:p>
            <a:pPr algn="just"/>
            <a:r>
              <a:rPr lang="en-US" sz="1200" dirty="0">
                <a:latin typeface="Arial" pitchFamily="34" charset="0"/>
                <a:cs typeface="Arial" pitchFamily="34" charset="0"/>
              </a:rPr>
              <a:t>Thus, this research investigates and subsequently proposes the suitable time for students to study </a:t>
            </a:r>
          </a:p>
          <a:p>
            <a:pPr algn="just"/>
            <a:r>
              <a:rPr lang="en-US" sz="1200" dirty="0">
                <a:latin typeface="Arial" pitchFamily="34" charset="0"/>
                <a:cs typeface="Arial" pitchFamily="34" charset="0"/>
              </a:rPr>
              <a:t>by </a:t>
            </a:r>
            <a:r>
              <a:rPr lang="en-US" sz="1200" dirty="0" err="1">
                <a:latin typeface="Arial" pitchFamily="34" charset="0"/>
                <a:cs typeface="Arial" pitchFamily="34" charset="0"/>
              </a:rPr>
              <a:t>utilising</a:t>
            </a:r>
            <a:r>
              <a:rPr lang="en-US" sz="1200" dirty="0">
                <a:latin typeface="Arial" pitchFamily="34" charset="0"/>
                <a:cs typeface="Arial" pitchFamily="34" charset="0"/>
              </a:rPr>
              <a:t> the cloud server and android application to realize an </a:t>
            </a:r>
            <a:r>
              <a:rPr lang="en-US" sz="1200" dirty="0" err="1">
                <a:latin typeface="Arial" pitchFamily="34" charset="0"/>
                <a:cs typeface="Arial" pitchFamily="34" charset="0"/>
              </a:rPr>
              <a:t>IoT</a:t>
            </a:r>
            <a:r>
              <a:rPr lang="en-US" sz="1200" dirty="0">
                <a:latin typeface="Arial" pitchFamily="34" charset="0"/>
                <a:cs typeface="Arial" pitchFamily="34" charset="0"/>
              </a:rPr>
              <a:t> based noise monitoring </a:t>
            </a:r>
          </a:p>
          <a:p>
            <a:pPr algn="just"/>
            <a:r>
              <a:rPr lang="en-US" sz="1200" dirty="0">
                <a:latin typeface="Arial" pitchFamily="34" charset="0"/>
                <a:cs typeface="Arial" pitchFamily="34" charset="0"/>
              </a:rPr>
              <a:t>system. From the prototype, it also can be determined the dominant sound that increases the noise </a:t>
            </a:r>
            <a:r>
              <a:rPr lang="en-US" sz="1200" dirty="0" smtClean="0">
                <a:latin typeface="Arial" pitchFamily="34" charset="0"/>
                <a:cs typeface="Arial" pitchFamily="34" charset="0"/>
              </a:rPr>
              <a:t>Level </a:t>
            </a:r>
            <a:r>
              <a:rPr lang="en-US" sz="1200" dirty="0">
                <a:latin typeface="Arial" pitchFamily="34" charset="0"/>
                <a:cs typeface="Arial" pitchFamily="34" charset="0"/>
              </a:rPr>
              <a:t>in the researched area. The app can display the reading from the prototype successfully. </a:t>
            </a:r>
          </a:p>
          <a:p>
            <a:pPr algn="just"/>
            <a:endParaRPr lang="en-US" sz="1200" dirty="0" smtClean="0">
              <a:latin typeface="Arial" pitchFamily="34" charset="0"/>
              <a:cs typeface="Arial" pitchFamily="34" charset="0"/>
            </a:endParaRPr>
          </a:p>
          <a:p>
            <a:pPr algn="just"/>
            <a:r>
              <a:rPr lang="en-US" sz="1200" dirty="0" smtClean="0">
                <a:latin typeface="Arial" pitchFamily="34" charset="0"/>
                <a:cs typeface="Arial" pitchFamily="34" charset="0"/>
              </a:rPr>
              <a:t>Based </a:t>
            </a:r>
            <a:r>
              <a:rPr lang="en-US" sz="1200" dirty="0">
                <a:latin typeface="Arial" pitchFamily="34" charset="0"/>
                <a:cs typeface="Arial" pitchFamily="34" charset="0"/>
              </a:rPr>
              <a:t>on the results, it can be concluded that the students can study throughout the day starting </a:t>
            </a:r>
          </a:p>
          <a:p>
            <a:pPr algn="just"/>
            <a:r>
              <a:rPr lang="en-US" sz="1200" dirty="0">
                <a:latin typeface="Arial" pitchFamily="34" charset="0"/>
                <a:cs typeface="Arial" pitchFamily="34" charset="0"/>
              </a:rPr>
              <a:t>from morning until midnight during weekends because the noise level is still under the allowable </a:t>
            </a:r>
          </a:p>
          <a:p>
            <a:pPr algn="just"/>
            <a:r>
              <a:rPr lang="en-US" sz="1200" dirty="0">
                <a:latin typeface="Arial" pitchFamily="34" charset="0"/>
                <a:cs typeface="Arial" pitchFamily="34" charset="0"/>
              </a:rPr>
              <a:t>standard which is 60dBA according to CIBSE. As for weekdays, the suitable time to study is </a:t>
            </a:r>
          </a:p>
          <a:p>
            <a:pPr algn="just"/>
            <a:r>
              <a:rPr lang="en-US" sz="1200" dirty="0">
                <a:latin typeface="Arial" pitchFamily="34" charset="0"/>
                <a:cs typeface="Arial" pitchFamily="34" charset="0"/>
              </a:rPr>
              <a:t>found out to be at midnight because the readings are below 60dBA for that time. The limitation of </a:t>
            </a:r>
          </a:p>
          <a:p>
            <a:pPr algn="just"/>
            <a:r>
              <a:rPr lang="en-US" sz="1200" dirty="0">
                <a:latin typeface="Arial" pitchFamily="34" charset="0"/>
                <a:cs typeface="Arial" pitchFamily="34" charset="0"/>
              </a:rPr>
              <a:t>this study is that it is conducted within UTM campus only. In addition, the app can only show the </a:t>
            </a:r>
          </a:p>
          <a:p>
            <a:pPr algn="just"/>
            <a:r>
              <a:rPr lang="en-US" sz="1200" dirty="0">
                <a:latin typeface="Arial" pitchFamily="34" charset="0"/>
                <a:cs typeface="Arial" pitchFamily="34" charset="0"/>
              </a:rPr>
              <a:t>reading from only a single prototype as well as the prototype and app can only operate when there </a:t>
            </a:r>
          </a:p>
          <a:p>
            <a:pPr algn="just"/>
            <a:r>
              <a:rPr lang="en-US" sz="1200" dirty="0">
                <a:latin typeface="Arial" pitchFamily="34" charset="0"/>
                <a:cs typeface="Arial" pitchFamily="34" charset="0"/>
              </a:rPr>
              <a:t>is an internet connection. This system can be improvised in future to include measurements </a:t>
            </a:r>
          </a:p>
          <a:p>
            <a:pPr algn="just"/>
            <a:r>
              <a:rPr lang="en-US" sz="1200" dirty="0">
                <a:latin typeface="Arial" pitchFamily="34" charset="0"/>
                <a:cs typeface="Arial" pitchFamily="34" charset="0"/>
              </a:rPr>
              <a:t>outside UTM such as at schools and airports</a:t>
            </a:r>
          </a:p>
        </p:txBody>
      </p:sp>
    </p:spTree>
    <p:extLst>
      <p:ext uri="{BB962C8B-B14F-4D97-AF65-F5344CB8AC3E}">
        <p14:creationId xmlns:p14="http://schemas.microsoft.com/office/powerpoint/2010/main" val="194485212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52041602"/>
              </p:ext>
            </p:extLst>
          </p:nvPr>
        </p:nvGraphicFramePr>
        <p:xfrm>
          <a:off x="1043492" y="2323652"/>
          <a:ext cx="6777317" cy="3508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187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US" dirty="0" smtClean="0"/>
              <a:t>INTRODUCTION</a:t>
            </a:r>
            <a:endParaRPr lang="en-IN" dirty="0"/>
          </a:p>
        </p:txBody>
      </p:sp>
      <p:sp>
        <p:nvSpPr>
          <p:cNvPr id="3" name="Content Placeholder 2"/>
          <p:cNvSpPr>
            <a:spLocks noGrp="1"/>
          </p:cNvSpPr>
          <p:nvPr>
            <p:ph idx="1"/>
          </p:nvPr>
        </p:nvSpPr>
        <p:spPr>
          <a:xfrm>
            <a:off x="1043492" y="1556792"/>
            <a:ext cx="7272924" cy="4275837"/>
          </a:xfrm>
        </p:spPr>
        <p:txBody>
          <a:bodyPr>
            <a:noAutofit/>
          </a:bodyPr>
          <a:lstStyle/>
          <a:p>
            <a:pPr marL="68580" indent="0" algn="just">
              <a:buNone/>
            </a:pPr>
            <a:r>
              <a:rPr lang="en-US" sz="1400" dirty="0">
                <a:latin typeface="Arial" pitchFamily="34" charset="0"/>
                <a:cs typeface="Arial" pitchFamily="34" charset="0"/>
              </a:rPr>
              <a:t>Presently, noise pollution has become a very big issue around the world. The adverse effects of this pollution include hearing impairment, negative social behavior, annoyance, sleep disturbance and intelligibility to understand people’s speech. In learning context, noise can affect understanding and behavior of people and places with high noise level are not suitable for learning and teaching process. Internet of Things (</a:t>
            </a:r>
            <a:r>
              <a:rPr lang="en-US" sz="1400" dirty="0" err="1">
                <a:latin typeface="Arial" pitchFamily="34" charset="0"/>
                <a:cs typeface="Arial" pitchFamily="34" charset="0"/>
              </a:rPr>
              <a:t>IoT</a:t>
            </a:r>
            <a:r>
              <a:rPr lang="en-US" sz="1400" dirty="0">
                <a:latin typeface="Arial" pitchFamily="34" charset="0"/>
                <a:cs typeface="Arial" pitchFamily="34" charset="0"/>
              </a:rPr>
              <a:t>) technology is one of the best choices to monitor the noise or sound intensity in the environment for the safety of human being. The aim of this paper is to deliver a development of an </a:t>
            </a:r>
            <a:r>
              <a:rPr lang="en-US" sz="1400" dirty="0" err="1">
                <a:latin typeface="Arial" pitchFamily="34" charset="0"/>
                <a:cs typeface="Arial" pitchFamily="34" charset="0"/>
              </a:rPr>
              <a:t>IoT</a:t>
            </a:r>
            <a:r>
              <a:rPr lang="en-US" sz="1400" dirty="0">
                <a:latin typeface="Arial" pitchFamily="34" charset="0"/>
                <a:cs typeface="Arial" pitchFamily="34" charset="0"/>
              </a:rPr>
              <a:t> based noise monitoring system comprises of a sound sensor, an </a:t>
            </a:r>
            <a:r>
              <a:rPr lang="en-US" sz="1400" dirty="0" err="1">
                <a:latin typeface="Arial" pitchFamily="34" charset="0"/>
                <a:cs typeface="Arial" pitchFamily="34" charset="0"/>
              </a:rPr>
              <a:t>IoT</a:t>
            </a:r>
            <a:r>
              <a:rPr lang="en-US" sz="1400" dirty="0">
                <a:latin typeface="Arial" pitchFamily="34" charset="0"/>
                <a:cs typeface="Arial" pitchFamily="34" charset="0"/>
              </a:rPr>
              <a:t> platform called </a:t>
            </a:r>
            <a:r>
              <a:rPr lang="en-US" sz="1400" dirty="0" err="1">
                <a:latin typeface="Arial" pitchFamily="34" charset="0"/>
                <a:cs typeface="Arial" pitchFamily="34" charset="0"/>
              </a:rPr>
              <a:t>NodeMCU</a:t>
            </a:r>
            <a:r>
              <a:rPr lang="en-US" sz="1400" dirty="0">
                <a:latin typeface="Arial" pitchFamily="34" charset="0"/>
                <a:cs typeface="Arial" pitchFamily="34" charset="0"/>
              </a:rPr>
              <a:t>, LCD and LEDs. The system will provide a real-time alert if the noise exceeds the threshold noise limit set by Environmental Department of Health standard. Equipped with an Android application, the data from the sound sensor will be transferred into the cloud server and subsequently transferred into the app for display and to enable remote monitoring. A case study is carried out using the developed prototype to ascertain the noise comfort for </a:t>
            </a:r>
            <a:r>
              <a:rPr lang="en-US" sz="1400" dirty="0" err="1">
                <a:latin typeface="Arial" pitchFamily="34" charset="0"/>
                <a:cs typeface="Arial" pitchFamily="34" charset="0"/>
              </a:rPr>
              <a:t>Universiti</a:t>
            </a:r>
            <a:r>
              <a:rPr lang="en-US" sz="1400" dirty="0">
                <a:latin typeface="Arial" pitchFamily="34" charset="0"/>
                <a:cs typeface="Arial" pitchFamily="34" charset="0"/>
              </a:rPr>
              <a:t> </a:t>
            </a:r>
            <a:r>
              <a:rPr lang="en-US" sz="1400" dirty="0" err="1">
                <a:latin typeface="Arial" pitchFamily="34" charset="0"/>
                <a:cs typeface="Arial" pitchFamily="34" charset="0"/>
              </a:rPr>
              <a:t>Teknologi</a:t>
            </a:r>
            <a:r>
              <a:rPr lang="en-US" sz="1400" dirty="0">
                <a:latin typeface="Arial" pitchFamily="34" charset="0"/>
                <a:cs typeface="Arial" pitchFamily="34" charset="0"/>
              </a:rPr>
              <a:t> Malaysia (UTM) students for studying or learning purpose. The sound level is measured for two different days during weekend and weekday. Based on Charted Institution of Building Service Engineers (CIBSE), 60dBA is the permissible ambient level and any readings that above 60dBA can interrupt speech intelligibility. </a:t>
            </a:r>
            <a:endParaRPr lang="en-US" sz="1400" dirty="0" smtClean="0">
              <a:latin typeface="Arial" pitchFamily="34" charset="0"/>
              <a:cs typeface="Arial" pitchFamily="34" charset="0"/>
            </a:endParaRPr>
          </a:p>
          <a:p>
            <a:pPr marL="68580" indent="0" algn="just">
              <a:buNone/>
            </a:pPr>
            <a:r>
              <a:rPr lang="en-US" sz="1400" dirty="0" smtClean="0">
                <a:latin typeface="Arial" pitchFamily="34" charset="0"/>
                <a:cs typeface="Arial" pitchFamily="34" charset="0"/>
              </a:rPr>
              <a:t>From </a:t>
            </a:r>
            <a:r>
              <a:rPr lang="en-US" sz="1400" dirty="0">
                <a:latin typeface="Arial" pitchFamily="34" charset="0"/>
                <a:cs typeface="Arial" pitchFamily="34" charset="0"/>
              </a:rPr>
              <a:t>the research, the suitable time for students to study for weekend is all day starting from morning until midnight. As for weekday, the most suitable time to study is during midnight. These justifications are made based on the readings of the sound level.</a:t>
            </a:r>
            <a:endParaRPr lang="en-IN" sz="1400" dirty="0">
              <a:latin typeface="Arial" pitchFamily="34" charset="0"/>
              <a:cs typeface="Arial" pitchFamily="34" charset="0"/>
            </a:endParaRPr>
          </a:p>
          <a:p>
            <a:pPr marL="68580" indent="0" algn="just">
              <a:buNone/>
            </a:pPr>
            <a:r>
              <a:rPr lang="en-US" sz="1400" dirty="0" smtClean="0">
                <a:latin typeface="Arial" pitchFamily="34" charset="0"/>
                <a:cs typeface="Arial" pitchFamily="34" charset="0"/>
              </a:rPr>
              <a:t>.</a:t>
            </a:r>
            <a:endParaRPr lang="en-IN" sz="1400" dirty="0">
              <a:latin typeface="Arial" pitchFamily="34" charset="0"/>
              <a:cs typeface="Arial" pitchFamily="34" charset="0"/>
            </a:endParaRPr>
          </a:p>
        </p:txBody>
      </p:sp>
    </p:spTree>
    <p:extLst>
      <p:ext uri="{BB962C8B-B14F-4D97-AF65-F5344CB8AC3E}">
        <p14:creationId xmlns:p14="http://schemas.microsoft.com/office/powerpoint/2010/main" val="201594861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idx="1"/>
          </p:nvPr>
        </p:nvSpPr>
        <p:spPr>
          <a:xfrm>
            <a:off x="1043492" y="2323652"/>
            <a:ext cx="7344932" cy="3508977"/>
          </a:xfrm>
        </p:spPr>
        <p:txBody>
          <a:bodyPr>
            <a:noAutofit/>
          </a:bodyPr>
          <a:lstStyle/>
          <a:p>
            <a:pPr marL="68580" indent="0">
              <a:buNone/>
            </a:pPr>
            <a:r>
              <a:rPr lang="en-US" sz="1600" dirty="0">
                <a:latin typeface="Arial" pitchFamily="34" charset="0"/>
                <a:cs typeface="Arial" pitchFamily="34" charset="0"/>
              </a:rPr>
              <a:t>The main objective of this research is to propose a modular and scalable solution for enhanced health and wellbeing using Internet of Things and mobile computing technologies. The main is to present a real-time monitoring system for enhanced acoustic comfort with mobile computing compatibility for data visualization, analysis and notifications. The results state the proposed system as an adequate sound supervision for enhanced acoustic comfort and wellbeing. The system has been tested in a laboratory using continuous real-time data collection mode for two months. The average sound levels range from 47.25 to 52.99 </a:t>
            </a:r>
            <a:r>
              <a:rPr lang="en-US" sz="1600" dirty="0" err="1">
                <a:latin typeface="Arial" pitchFamily="34" charset="0"/>
                <a:cs typeface="Arial" pitchFamily="34" charset="0"/>
              </a:rPr>
              <a:t>dBA</a:t>
            </a:r>
            <a:r>
              <a:rPr lang="en-US" sz="1600" dirty="0">
                <a:latin typeface="Arial" pitchFamily="34" charset="0"/>
                <a:cs typeface="Arial" pitchFamily="34" charset="0"/>
              </a:rPr>
              <a:t> and from 46.22 to 51.84 </a:t>
            </a:r>
            <a:r>
              <a:rPr lang="en-US" sz="1600" dirty="0" err="1">
                <a:latin typeface="Arial" pitchFamily="34" charset="0"/>
                <a:cs typeface="Arial" pitchFamily="34" charset="0"/>
              </a:rPr>
              <a:t>dBA</a:t>
            </a:r>
            <a:r>
              <a:rPr lang="en-US" sz="1600" dirty="0">
                <a:latin typeface="Arial" pitchFamily="34" charset="0"/>
                <a:cs typeface="Arial" pitchFamily="34" charset="0"/>
              </a:rPr>
              <a:t> grouped by the day of the week and hour of the day, respectively. Continuous real-time monitoring is relevant for enhanced living environments since the analysis of the noise pollution levels of the ecosystem where the patient lives can be related to his health symptoms. Moreover, the proposed method present advances in installation and configuration, due to the use of wireless communications technology, and is also compatible with generic buildings.</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289865479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NOISE POLLUTION</a:t>
            </a:r>
            <a:endParaRPr lang="en-IN" dirty="0"/>
          </a:p>
        </p:txBody>
      </p:sp>
      <p:sp>
        <p:nvSpPr>
          <p:cNvPr id="3" name="Content Placeholder 2"/>
          <p:cNvSpPr>
            <a:spLocks noGrp="1"/>
          </p:cNvSpPr>
          <p:nvPr>
            <p:ph idx="1"/>
          </p:nvPr>
        </p:nvSpPr>
        <p:spPr/>
        <p:txBody>
          <a:bodyPr>
            <a:normAutofit fontScale="47500" lnSpcReduction="20000"/>
          </a:bodyPr>
          <a:lstStyle/>
          <a:p>
            <a:r>
              <a:rPr lang="en-US" dirty="0"/>
              <a:t>Noise pollution is the spread of unwanted sounds into the environment.</a:t>
            </a:r>
          </a:p>
          <a:p>
            <a:r>
              <a:rPr lang="en-US" dirty="0"/>
              <a:t>Noise is almost always around us, whether natural, such as birdsong, or from human activity, such as vehicle traffic. However, noise build-up can have a </a:t>
            </a:r>
            <a:r>
              <a:rPr lang="en-US" u="sng" dirty="0">
                <a:hlinkClick r:id="rId2"/>
              </a:rPr>
              <a:t>significant </a:t>
            </a:r>
            <a:r>
              <a:rPr lang="en-US" u="sng" dirty="0" err="1">
                <a:hlinkClick r:id="rId2"/>
              </a:rPr>
              <a:t>impact</a:t>
            </a:r>
            <a:r>
              <a:rPr lang="en-US" dirty="0" err="1">
                <a:hlinkClick r:id="rId2"/>
              </a:rPr>
              <a:t>Trusted</a:t>
            </a:r>
            <a:r>
              <a:rPr lang="en-US" dirty="0">
                <a:hlinkClick r:id="rId2"/>
              </a:rPr>
              <a:t> Source</a:t>
            </a:r>
            <a:r>
              <a:rPr lang="en-US" dirty="0"/>
              <a:t> on the well-being of humans and animals.</a:t>
            </a:r>
          </a:p>
          <a:p>
            <a:r>
              <a:rPr lang="en-US" dirty="0"/>
              <a:t>Compared to other types of pollution, people often </a:t>
            </a:r>
            <a:r>
              <a:rPr lang="en-US" u="sng" dirty="0" err="1">
                <a:hlinkClick r:id="rId3"/>
              </a:rPr>
              <a:t>overlook</a:t>
            </a:r>
            <a:r>
              <a:rPr lang="en-US" dirty="0" err="1">
                <a:hlinkClick r:id="rId3"/>
              </a:rPr>
              <a:t>Trusted</a:t>
            </a:r>
            <a:r>
              <a:rPr lang="en-US" dirty="0">
                <a:hlinkClick r:id="rId3"/>
              </a:rPr>
              <a:t> Source</a:t>
            </a:r>
            <a:r>
              <a:rPr lang="en-US" dirty="0"/>
              <a:t> noise pollution as a health hazard. </a:t>
            </a:r>
            <a:r>
              <a:rPr lang="en-US" dirty="0" smtClean="0"/>
              <a:t>However</a:t>
            </a:r>
            <a:r>
              <a:rPr lang="en-US" dirty="0"/>
              <a:t>, many people are experiencing a rise in noise pollution due to an increase in human activity.</a:t>
            </a:r>
          </a:p>
          <a:p>
            <a:r>
              <a:rPr lang="en-US" b="1" dirty="0"/>
              <a:t>Impact on mental health</a:t>
            </a:r>
          </a:p>
          <a:p>
            <a:r>
              <a:rPr lang="en-US" dirty="0"/>
              <a:t>Unwanted sounds can have a range of mental health effects.</a:t>
            </a:r>
          </a:p>
          <a:p>
            <a:r>
              <a:rPr lang="en-US" dirty="0"/>
              <a:t>The brain is always monitoring sounds for signs of danger, even during sleep. As a result, frequent or loud noise can trigger anxiety or stress. With continued exposure to noise pollution, a person’s sensitivity to stress </a:t>
            </a:r>
            <a:r>
              <a:rPr lang="en-US" u="sng" dirty="0" err="1">
                <a:hlinkClick r:id="rId4"/>
              </a:rPr>
              <a:t>increases</a:t>
            </a:r>
            <a:r>
              <a:rPr lang="en-US" dirty="0" err="1">
                <a:hlinkClick r:id="rId4"/>
              </a:rPr>
              <a:t>Trusted</a:t>
            </a:r>
            <a:r>
              <a:rPr lang="en-US" dirty="0">
                <a:hlinkClick r:id="rId4"/>
              </a:rPr>
              <a:t> Source</a:t>
            </a:r>
            <a:r>
              <a:rPr lang="en-US" dirty="0"/>
              <a:t>.</a:t>
            </a:r>
          </a:p>
          <a:p>
            <a:r>
              <a:rPr lang="en-US" dirty="0"/>
              <a:t>People living with noise pollution may feel irritable, on edge, frustrated, or angry. If a person feels they cannot control the amount of noise in their environment, its impact on their mental health </a:t>
            </a:r>
            <a:r>
              <a:rPr lang="en-US" u="sng" dirty="0">
                <a:hlinkClick r:id="rId5"/>
              </a:rPr>
              <a:t>intensifies</a:t>
            </a:r>
            <a:r>
              <a:rPr lang="en-US" dirty="0"/>
              <a:t>.</a:t>
            </a:r>
          </a:p>
          <a:p>
            <a:r>
              <a:rPr lang="en-US" dirty="0"/>
              <a:t>Environmental noise is also a common cause of sleep disturbance. A person may experience:</a:t>
            </a:r>
          </a:p>
          <a:p>
            <a:r>
              <a:rPr lang="en-US" dirty="0"/>
              <a:t>difficulty falling asleep</a:t>
            </a:r>
          </a:p>
          <a:p>
            <a:r>
              <a:rPr lang="en-US" dirty="0"/>
              <a:t>inability to stay asleep</a:t>
            </a:r>
          </a:p>
          <a:p>
            <a:r>
              <a:rPr lang="en-US" dirty="0"/>
              <a:t>waking too early</a:t>
            </a:r>
          </a:p>
          <a:p>
            <a:r>
              <a:rPr lang="en-US" dirty="0"/>
              <a:t>Sounds can also reduce the depth and quality of sleep, altering the amount of </a:t>
            </a:r>
            <a:r>
              <a:rPr lang="en-US" u="sng" dirty="0">
                <a:hlinkClick r:id="rId6"/>
              </a:rPr>
              <a:t>rapid eye movement sleep</a:t>
            </a:r>
            <a:r>
              <a:rPr lang="en-US" dirty="0"/>
              <a:t>. This can impact a person’s mood and ability to concentrate.</a:t>
            </a:r>
          </a:p>
          <a:p>
            <a:endParaRPr lang="en-IN" dirty="0"/>
          </a:p>
        </p:txBody>
      </p:sp>
    </p:spTree>
    <p:extLst>
      <p:ext uri="{BB962C8B-B14F-4D97-AF65-F5344CB8AC3E}">
        <p14:creationId xmlns:p14="http://schemas.microsoft.com/office/powerpoint/2010/main" val="204881204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1560" y="764704"/>
            <a:ext cx="7488832" cy="54006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026454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SENSOR SYSTEMS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028" y="2324100"/>
            <a:ext cx="4226957" cy="3508375"/>
          </a:xfrm>
        </p:spPr>
      </p:pic>
    </p:spTree>
    <p:extLst>
      <p:ext uri="{BB962C8B-B14F-4D97-AF65-F5344CB8AC3E}">
        <p14:creationId xmlns:p14="http://schemas.microsoft.com/office/powerpoint/2010/main" val="254320285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IOT sensor noise level data </a:t>
            </a:r>
            <a:r>
              <a:rPr lang="en-US" dirty="0"/>
              <a:t>in real time data collection</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6268" y="2484637"/>
            <a:ext cx="4990476" cy="3187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78073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1041" y="2324100"/>
            <a:ext cx="3980931" cy="3508375"/>
          </a:xfrm>
        </p:spPr>
      </p:pic>
    </p:spTree>
    <p:extLst>
      <p:ext uri="{BB962C8B-B14F-4D97-AF65-F5344CB8AC3E}">
        <p14:creationId xmlns:p14="http://schemas.microsoft.com/office/powerpoint/2010/main" val="365436593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268760"/>
            <a:ext cx="7024744" cy="792088"/>
          </a:xfrm>
        </p:spPr>
        <p:txBody>
          <a:bodyPr>
            <a:noAutofit/>
          </a:bodyPr>
          <a:lstStyle/>
          <a:p>
            <a:r>
              <a:rPr lang="en-US" sz="2400" b="1" dirty="0"/>
              <a:t>Collecting and analyzing sensor data from </a:t>
            </a:r>
            <a:r>
              <a:rPr lang="en-US" sz="2400" b="1" dirty="0" err="1"/>
              <a:t>IoT</a:t>
            </a:r>
            <a:r>
              <a:rPr lang="en-US" sz="2400" b="1" dirty="0"/>
              <a:t> devices</a:t>
            </a:r>
            <a:br>
              <a:rPr lang="en-US" sz="2400" b="1" dirty="0"/>
            </a:br>
            <a:endParaRPr lang="en-IN" sz="2400" dirty="0"/>
          </a:p>
        </p:txBody>
      </p:sp>
      <p:sp>
        <p:nvSpPr>
          <p:cNvPr id="3" name="Content Placeholder 2"/>
          <p:cNvSpPr>
            <a:spLocks noGrp="1"/>
          </p:cNvSpPr>
          <p:nvPr>
            <p:ph idx="1"/>
          </p:nvPr>
        </p:nvSpPr>
        <p:spPr/>
        <p:txBody>
          <a:bodyPr>
            <a:normAutofit fontScale="55000" lnSpcReduction="20000"/>
          </a:bodyPr>
          <a:lstStyle/>
          <a:p>
            <a:pPr>
              <a:lnSpc>
                <a:spcPct val="170000"/>
              </a:lnSpc>
            </a:pPr>
            <a:r>
              <a:rPr lang="en-US" dirty="0" smtClean="0">
                <a:latin typeface="Arial" pitchFamily="34" charset="0"/>
                <a:cs typeface="Arial" pitchFamily="34" charset="0"/>
              </a:rPr>
              <a:t>In </a:t>
            </a:r>
            <a:r>
              <a:rPr lang="en-US" dirty="0">
                <a:latin typeface="Arial" pitchFamily="34" charset="0"/>
                <a:cs typeface="Arial" pitchFamily="34" charset="0"/>
              </a:rPr>
              <a:t>this article, we will explore a </a:t>
            </a:r>
            <a:r>
              <a:rPr lang="en-US" b="1" dirty="0">
                <a:latin typeface="Arial" pitchFamily="34" charset="0"/>
                <a:cs typeface="Arial" pitchFamily="34" charset="0"/>
              </a:rPr>
              <a:t>Python-based system</a:t>
            </a:r>
            <a:r>
              <a:rPr lang="en-US" dirty="0">
                <a:latin typeface="Arial" pitchFamily="34" charset="0"/>
                <a:cs typeface="Arial" pitchFamily="34" charset="0"/>
              </a:rPr>
              <a:t> that collects sensor data from various </a:t>
            </a:r>
            <a:r>
              <a:rPr lang="en-US" dirty="0" err="1">
                <a:latin typeface="Arial" pitchFamily="34" charset="0"/>
                <a:cs typeface="Arial" pitchFamily="34" charset="0"/>
              </a:rPr>
              <a:t>IoT</a:t>
            </a:r>
            <a:r>
              <a:rPr lang="en-US" dirty="0">
                <a:latin typeface="Arial" pitchFamily="34" charset="0"/>
                <a:cs typeface="Arial" pitchFamily="34" charset="0"/>
              </a:rPr>
              <a:t> devices and calculates the average sensor value for each device type while maintaining a sorted list of average values. This use case demonstrates the importance of real-time data processing and analysis in </a:t>
            </a:r>
            <a:r>
              <a:rPr lang="en-US" dirty="0" err="1">
                <a:latin typeface="Arial" pitchFamily="34" charset="0"/>
                <a:cs typeface="Arial" pitchFamily="34" charset="0"/>
              </a:rPr>
              <a:t>IoT</a:t>
            </a:r>
            <a:r>
              <a:rPr lang="en-US" dirty="0">
                <a:latin typeface="Arial" pitchFamily="34" charset="0"/>
                <a:cs typeface="Arial" pitchFamily="34" charset="0"/>
              </a:rPr>
              <a:t> systems. By analyzing the sensor data, we can monitor device performance, identify trends, detect anomalies, and optimize the overall operation of an </a:t>
            </a:r>
            <a:r>
              <a:rPr lang="en-US" dirty="0" err="1">
                <a:latin typeface="Arial" pitchFamily="34" charset="0"/>
                <a:cs typeface="Arial" pitchFamily="34" charset="0"/>
              </a:rPr>
              <a:t>IoT</a:t>
            </a:r>
            <a:r>
              <a:rPr lang="en-US" dirty="0">
                <a:latin typeface="Arial" pitchFamily="34" charset="0"/>
                <a:cs typeface="Arial" pitchFamily="34" charset="0"/>
              </a:rPr>
              <a:t> system.</a:t>
            </a:r>
          </a:p>
          <a:p>
            <a:pPr>
              <a:lnSpc>
                <a:spcPct val="170000"/>
              </a:lnSpc>
            </a:pPr>
            <a:r>
              <a:rPr lang="en-US" dirty="0">
                <a:latin typeface="Arial" pitchFamily="34" charset="0"/>
                <a:cs typeface="Arial" pitchFamily="34" charset="0"/>
              </a:rPr>
              <a:t>In the following sections, we will first provide a </a:t>
            </a:r>
            <a:r>
              <a:rPr lang="en-US" b="1" dirty="0">
                <a:latin typeface="Arial" pitchFamily="34" charset="0"/>
                <a:cs typeface="Arial" pitchFamily="34" charset="0"/>
              </a:rPr>
              <a:t>basic</a:t>
            </a:r>
            <a:r>
              <a:rPr lang="en-US" dirty="0">
                <a:latin typeface="Arial" pitchFamily="34" charset="0"/>
                <a:cs typeface="Arial" pitchFamily="34" charset="0"/>
              </a:rPr>
              <a:t> Python implementation of the use case, followed by a more </a:t>
            </a:r>
            <a:r>
              <a:rPr lang="en-US" b="1" dirty="0">
                <a:latin typeface="Arial" pitchFamily="34" charset="0"/>
                <a:cs typeface="Arial" pitchFamily="34" charset="0"/>
              </a:rPr>
              <a:t>advanced</a:t>
            </a:r>
            <a:r>
              <a:rPr lang="en-US" dirty="0">
                <a:latin typeface="Arial" pitchFamily="34" charset="0"/>
                <a:cs typeface="Arial" pitchFamily="34" charset="0"/>
              </a:rPr>
              <a:t> version that simulates real-life scenarios, complete with error handling and validation checks. Along the way, we will break down the code step by step, ensuring a clear understanding of the concepts and implementation details.</a:t>
            </a:r>
          </a:p>
          <a:p>
            <a:pPr>
              <a:lnSpc>
                <a:spcPct val="170000"/>
              </a:lnSpc>
            </a:pPr>
            <a:endParaRPr lang="en-IN" dirty="0">
              <a:latin typeface="Arial" pitchFamily="34" charset="0"/>
              <a:cs typeface="Arial" pitchFamily="34" charset="0"/>
            </a:endParaRPr>
          </a:p>
        </p:txBody>
      </p:sp>
    </p:spTree>
    <p:extLst>
      <p:ext uri="{BB962C8B-B14F-4D97-AF65-F5344CB8AC3E}">
        <p14:creationId xmlns:p14="http://schemas.microsoft.com/office/powerpoint/2010/main" val="291451213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93</TotalTime>
  <Words>1164</Words>
  <Application>Microsoft Office PowerPoint</Application>
  <PresentationFormat>On-screen Show (4:3)</PresentationFormat>
  <Paragraphs>66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MONITOR NOISE POLLUTION IN PUBLIC AREAS WITH IOT SENSORS</vt:lpstr>
      <vt:lpstr>INTRODUCTION</vt:lpstr>
      <vt:lpstr>OBJECTIVES</vt:lpstr>
      <vt:lpstr>IMPORTANCE OF NOISE POLLUTION</vt:lpstr>
      <vt:lpstr>PowerPoint Presentation</vt:lpstr>
      <vt:lpstr>IOT SENSOR SYSTEMS </vt:lpstr>
      <vt:lpstr>IOT sensor noise level data in real time data collection</vt:lpstr>
      <vt:lpstr>DATA PROCESSING</vt:lpstr>
      <vt:lpstr>Collecting and analyzing sensor data from IoT devices </vt:lpstr>
      <vt:lpstr>real time data access</vt:lpstr>
      <vt:lpstr>Advantages of IoT-Based Noise Monitoring</vt:lpstr>
      <vt:lpstr>PowerPoint Presentation</vt:lpstr>
      <vt:lpstr>PowerPoint Presentation</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project involves deploying IoT sensors to measure noise pollution in public areas and providing real-time noise level data accessible to the public through a platform or mobile app.</dc:title>
  <dc:creator>stella</dc:creator>
  <cp:lastModifiedBy>stella</cp:lastModifiedBy>
  <cp:revision>10</cp:revision>
  <dcterms:created xsi:type="dcterms:W3CDTF">2023-09-27T10:30:25Z</dcterms:created>
  <dcterms:modified xsi:type="dcterms:W3CDTF">2023-09-27T12:05:17Z</dcterms:modified>
</cp:coreProperties>
</file>