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70" r:id="rId2"/>
    <p:sldId id="256" r:id="rId3"/>
    <p:sldId id="259" r:id="rId4"/>
    <p:sldId id="260" r:id="rId5"/>
    <p:sldId id="261" r:id="rId6"/>
    <p:sldId id="262" r:id="rId7"/>
    <p:sldId id="263" r:id="rId8"/>
    <p:sldId id="264" r:id="rId9"/>
    <p:sldId id="265"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5F0A61-E23A-440E-8B7C-5F981FF07149}"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79AB9-C4AB-44FD-9675-9298E2385AE3}" type="slidenum">
              <a:rPr lang="en-IN" smtClean="0"/>
              <a:t>‹#›</a:t>
            </a:fld>
            <a:endParaRPr lang="en-IN"/>
          </a:p>
        </p:txBody>
      </p:sp>
    </p:spTree>
    <p:extLst>
      <p:ext uri="{BB962C8B-B14F-4D97-AF65-F5344CB8AC3E}">
        <p14:creationId xmlns:p14="http://schemas.microsoft.com/office/powerpoint/2010/main" val="60867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F0A61-E23A-440E-8B7C-5F981FF07149}"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79AB9-C4AB-44FD-9675-9298E2385AE3}" type="slidenum">
              <a:rPr lang="en-IN" smtClean="0"/>
              <a:t>‹#›</a:t>
            </a:fld>
            <a:endParaRPr lang="en-IN"/>
          </a:p>
        </p:txBody>
      </p:sp>
    </p:spTree>
    <p:extLst>
      <p:ext uri="{BB962C8B-B14F-4D97-AF65-F5344CB8AC3E}">
        <p14:creationId xmlns:p14="http://schemas.microsoft.com/office/powerpoint/2010/main" val="644066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F0A61-E23A-440E-8B7C-5F981FF07149}"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79AB9-C4AB-44FD-9675-9298E2385AE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14907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F0A61-E23A-440E-8B7C-5F981FF07149}"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79AB9-C4AB-44FD-9675-9298E2385AE3}" type="slidenum">
              <a:rPr lang="en-IN" smtClean="0"/>
              <a:t>‹#›</a:t>
            </a:fld>
            <a:endParaRPr lang="en-IN"/>
          </a:p>
        </p:txBody>
      </p:sp>
    </p:spTree>
    <p:extLst>
      <p:ext uri="{BB962C8B-B14F-4D97-AF65-F5344CB8AC3E}">
        <p14:creationId xmlns:p14="http://schemas.microsoft.com/office/powerpoint/2010/main" val="99991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F0A61-E23A-440E-8B7C-5F981FF07149}"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79AB9-C4AB-44FD-9675-9298E2385AE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1392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F0A61-E23A-440E-8B7C-5F981FF07149}"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79AB9-C4AB-44FD-9675-9298E2385AE3}" type="slidenum">
              <a:rPr lang="en-IN" smtClean="0"/>
              <a:t>‹#›</a:t>
            </a:fld>
            <a:endParaRPr lang="en-IN"/>
          </a:p>
        </p:txBody>
      </p:sp>
    </p:spTree>
    <p:extLst>
      <p:ext uri="{BB962C8B-B14F-4D97-AF65-F5344CB8AC3E}">
        <p14:creationId xmlns:p14="http://schemas.microsoft.com/office/powerpoint/2010/main" val="872829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F0A61-E23A-440E-8B7C-5F981FF07149}"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79AB9-C4AB-44FD-9675-9298E2385AE3}" type="slidenum">
              <a:rPr lang="en-IN" smtClean="0"/>
              <a:t>‹#›</a:t>
            </a:fld>
            <a:endParaRPr lang="en-IN"/>
          </a:p>
        </p:txBody>
      </p:sp>
    </p:spTree>
    <p:extLst>
      <p:ext uri="{BB962C8B-B14F-4D97-AF65-F5344CB8AC3E}">
        <p14:creationId xmlns:p14="http://schemas.microsoft.com/office/powerpoint/2010/main" val="1092006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F0A61-E23A-440E-8B7C-5F981FF07149}"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79AB9-C4AB-44FD-9675-9298E2385AE3}" type="slidenum">
              <a:rPr lang="en-IN" smtClean="0"/>
              <a:t>‹#›</a:t>
            </a:fld>
            <a:endParaRPr lang="en-IN"/>
          </a:p>
        </p:txBody>
      </p:sp>
    </p:spTree>
    <p:extLst>
      <p:ext uri="{BB962C8B-B14F-4D97-AF65-F5344CB8AC3E}">
        <p14:creationId xmlns:p14="http://schemas.microsoft.com/office/powerpoint/2010/main" val="3256569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F0A61-E23A-440E-8B7C-5F981FF07149}"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79AB9-C4AB-44FD-9675-9298E2385AE3}" type="slidenum">
              <a:rPr lang="en-IN" smtClean="0"/>
              <a:t>‹#›</a:t>
            </a:fld>
            <a:endParaRPr lang="en-IN"/>
          </a:p>
        </p:txBody>
      </p:sp>
    </p:spTree>
    <p:extLst>
      <p:ext uri="{BB962C8B-B14F-4D97-AF65-F5344CB8AC3E}">
        <p14:creationId xmlns:p14="http://schemas.microsoft.com/office/powerpoint/2010/main" val="42611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F0A61-E23A-440E-8B7C-5F981FF07149}"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479AB9-C4AB-44FD-9675-9298E2385AE3}" type="slidenum">
              <a:rPr lang="en-IN" smtClean="0"/>
              <a:t>‹#›</a:t>
            </a:fld>
            <a:endParaRPr lang="en-IN"/>
          </a:p>
        </p:txBody>
      </p:sp>
    </p:spTree>
    <p:extLst>
      <p:ext uri="{BB962C8B-B14F-4D97-AF65-F5344CB8AC3E}">
        <p14:creationId xmlns:p14="http://schemas.microsoft.com/office/powerpoint/2010/main" val="138913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5F0A61-E23A-440E-8B7C-5F981FF07149}"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479AB9-C4AB-44FD-9675-9298E2385AE3}" type="slidenum">
              <a:rPr lang="en-IN" smtClean="0"/>
              <a:t>‹#›</a:t>
            </a:fld>
            <a:endParaRPr lang="en-IN"/>
          </a:p>
        </p:txBody>
      </p:sp>
    </p:spTree>
    <p:extLst>
      <p:ext uri="{BB962C8B-B14F-4D97-AF65-F5344CB8AC3E}">
        <p14:creationId xmlns:p14="http://schemas.microsoft.com/office/powerpoint/2010/main" val="277698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5F0A61-E23A-440E-8B7C-5F981FF07149}" type="datetimeFigureOut">
              <a:rPr lang="en-IN" smtClean="0"/>
              <a:t>14-08-2022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479AB9-C4AB-44FD-9675-9298E2385AE3}" type="slidenum">
              <a:rPr lang="en-IN" smtClean="0"/>
              <a:t>‹#›</a:t>
            </a:fld>
            <a:endParaRPr lang="en-IN"/>
          </a:p>
        </p:txBody>
      </p:sp>
    </p:spTree>
    <p:extLst>
      <p:ext uri="{BB962C8B-B14F-4D97-AF65-F5344CB8AC3E}">
        <p14:creationId xmlns:p14="http://schemas.microsoft.com/office/powerpoint/2010/main" val="3856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5F0A61-E23A-440E-8B7C-5F981FF07149}" type="datetimeFigureOut">
              <a:rPr lang="en-IN" smtClean="0"/>
              <a:t>14-08-2022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479AB9-C4AB-44FD-9675-9298E2385AE3}" type="slidenum">
              <a:rPr lang="en-IN" smtClean="0"/>
              <a:t>‹#›</a:t>
            </a:fld>
            <a:endParaRPr lang="en-IN"/>
          </a:p>
        </p:txBody>
      </p:sp>
    </p:spTree>
    <p:extLst>
      <p:ext uri="{BB962C8B-B14F-4D97-AF65-F5344CB8AC3E}">
        <p14:creationId xmlns:p14="http://schemas.microsoft.com/office/powerpoint/2010/main" val="2852328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F0A61-E23A-440E-8B7C-5F981FF07149}" type="datetimeFigureOut">
              <a:rPr lang="en-IN" smtClean="0"/>
              <a:t>14-08-2022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479AB9-C4AB-44FD-9675-9298E2385AE3}" type="slidenum">
              <a:rPr lang="en-IN" smtClean="0"/>
              <a:t>‹#›</a:t>
            </a:fld>
            <a:endParaRPr lang="en-IN"/>
          </a:p>
        </p:txBody>
      </p:sp>
    </p:spTree>
    <p:extLst>
      <p:ext uri="{BB962C8B-B14F-4D97-AF65-F5344CB8AC3E}">
        <p14:creationId xmlns:p14="http://schemas.microsoft.com/office/powerpoint/2010/main" val="224357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5F0A61-E23A-440E-8B7C-5F981FF07149}"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479AB9-C4AB-44FD-9675-9298E2385AE3}" type="slidenum">
              <a:rPr lang="en-IN" smtClean="0"/>
              <a:t>‹#›</a:t>
            </a:fld>
            <a:endParaRPr lang="en-IN"/>
          </a:p>
        </p:txBody>
      </p:sp>
    </p:spTree>
    <p:extLst>
      <p:ext uri="{BB962C8B-B14F-4D97-AF65-F5344CB8AC3E}">
        <p14:creationId xmlns:p14="http://schemas.microsoft.com/office/powerpoint/2010/main" val="878816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5F0A61-E23A-440E-8B7C-5F981FF07149}"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479AB9-C4AB-44FD-9675-9298E2385AE3}" type="slidenum">
              <a:rPr lang="en-IN" smtClean="0"/>
              <a:t>‹#›</a:t>
            </a:fld>
            <a:endParaRPr lang="en-IN"/>
          </a:p>
        </p:txBody>
      </p:sp>
    </p:spTree>
    <p:extLst>
      <p:ext uri="{BB962C8B-B14F-4D97-AF65-F5344CB8AC3E}">
        <p14:creationId xmlns:p14="http://schemas.microsoft.com/office/powerpoint/2010/main" val="1164467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5F0A61-E23A-440E-8B7C-5F981FF07149}" type="datetimeFigureOut">
              <a:rPr lang="en-IN" smtClean="0"/>
              <a:t>14-08-2022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479AB9-C4AB-44FD-9675-9298E2385AE3}" type="slidenum">
              <a:rPr lang="en-IN" smtClean="0"/>
              <a:t>‹#›</a:t>
            </a:fld>
            <a:endParaRPr lang="en-IN"/>
          </a:p>
        </p:txBody>
      </p:sp>
    </p:spTree>
    <p:extLst>
      <p:ext uri="{BB962C8B-B14F-4D97-AF65-F5344CB8AC3E}">
        <p14:creationId xmlns:p14="http://schemas.microsoft.com/office/powerpoint/2010/main" val="5892545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45CC-FC38-3A66-FB58-A53102576FF2}"/>
              </a:ext>
            </a:extLst>
          </p:cNvPr>
          <p:cNvSpPr>
            <a:spLocks noGrp="1"/>
          </p:cNvSpPr>
          <p:nvPr>
            <p:ph type="title"/>
          </p:nvPr>
        </p:nvSpPr>
        <p:spPr/>
        <p:txBody>
          <a:bodyPr/>
          <a:lstStyle/>
          <a:p>
            <a:r>
              <a:rPr lang="en-IN" dirty="0"/>
              <a:t>Product Review Analysis - </a:t>
            </a:r>
            <a:r>
              <a:rPr lang="en-IN" dirty="0" err="1"/>
              <a:t>FlipKart</a:t>
            </a:r>
            <a:r>
              <a:rPr lang="en-IN" dirty="0"/>
              <a:t>/Amazon</a:t>
            </a:r>
          </a:p>
        </p:txBody>
      </p:sp>
      <p:sp>
        <p:nvSpPr>
          <p:cNvPr id="3" name="Text Placeholder 2">
            <a:extLst>
              <a:ext uri="{FF2B5EF4-FFF2-40B4-BE49-F238E27FC236}">
                <a16:creationId xmlns:a16="http://schemas.microsoft.com/office/drawing/2014/main" id="{2B398B26-C889-82EA-14F3-4F695D1D4821}"/>
              </a:ext>
            </a:extLst>
          </p:cNvPr>
          <p:cNvSpPr>
            <a:spLocks noGrp="1"/>
          </p:cNvSpPr>
          <p:nvPr>
            <p:ph type="body" idx="1"/>
          </p:nvPr>
        </p:nvSpPr>
        <p:spPr/>
        <p:txBody>
          <a:bodyPr/>
          <a:lstStyle/>
          <a:p>
            <a:r>
              <a:rPr lang="en-US" dirty="0"/>
              <a:t>FMCG data analysis - with Machine learning and NLP.</a:t>
            </a:r>
            <a:endParaRPr lang="en-IN" dirty="0"/>
          </a:p>
        </p:txBody>
      </p:sp>
      <p:sp>
        <p:nvSpPr>
          <p:cNvPr id="4" name="TextBox 3">
            <a:extLst>
              <a:ext uri="{FF2B5EF4-FFF2-40B4-BE49-F238E27FC236}">
                <a16:creationId xmlns:a16="http://schemas.microsoft.com/office/drawing/2014/main" id="{1E7A374A-F2FA-27A6-91EC-B6FE16CF3254}"/>
              </a:ext>
            </a:extLst>
          </p:cNvPr>
          <p:cNvSpPr txBox="1"/>
          <p:nvPr/>
        </p:nvSpPr>
        <p:spPr>
          <a:xfrm>
            <a:off x="677335" y="6041362"/>
            <a:ext cx="2394695" cy="369332"/>
          </a:xfrm>
          <a:prstGeom prst="rect">
            <a:avLst/>
          </a:prstGeom>
          <a:noFill/>
        </p:spPr>
        <p:txBody>
          <a:bodyPr wrap="none" rtlCol="0">
            <a:spAutoFit/>
          </a:bodyPr>
          <a:lstStyle/>
          <a:p>
            <a:r>
              <a:rPr lang="en-US" dirty="0"/>
              <a:t>By, Panneer Selvam R</a:t>
            </a:r>
            <a:endParaRPr lang="en-IN" dirty="0"/>
          </a:p>
        </p:txBody>
      </p:sp>
    </p:spTree>
    <p:extLst>
      <p:ext uri="{BB962C8B-B14F-4D97-AF65-F5344CB8AC3E}">
        <p14:creationId xmlns:p14="http://schemas.microsoft.com/office/powerpoint/2010/main" val="733441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61C8-E1D0-2FB5-4847-684B0F9D424B}"/>
              </a:ext>
            </a:extLst>
          </p:cNvPr>
          <p:cNvSpPr>
            <a:spLocks noGrp="1"/>
          </p:cNvSpPr>
          <p:nvPr>
            <p:ph type="ctrTitle"/>
          </p:nvPr>
        </p:nvSpPr>
        <p:spPr>
          <a:xfrm>
            <a:off x="1524000" y="306818"/>
            <a:ext cx="9144000" cy="477837"/>
          </a:xfrm>
        </p:spPr>
        <p:txBody>
          <a:bodyPr>
            <a:normAutofit fontScale="90000"/>
          </a:bodyPr>
          <a:lstStyle/>
          <a:p>
            <a:pPr algn="ctr"/>
            <a:r>
              <a:rPr lang="en-IN" sz="2800" b="1" u="none" strike="noStrike" dirty="0">
                <a:solidFill>
                  <a:srgbClr val="000000"/>
                </a:solidFill>
                <a:effectLst/>
                <a:latin typeface="Calibri" panose="020F0502020204030204" pitchFamily="34" charset="0"/>
              </a:rPr>
              <a:t>6. Evaluation Metrics of Model</a:t>
            </a:r>
          </a:p>
        </p:txBody>
      </p:sp>
      <p:sp>
        <p:nvSpPr>
          <p:cNvPr id="5" name="TextBox 4">
            <a:extLst>
              <a:ext uri="{FF2B5EF4-FFF2-40B4-BE49-F238E27FC236}">
                <a16:creationId xmlns:a16="http://schemas.microsoft.com/office/drawing/2014/main" id="{F35E4647-A68E-5E07-2BDD-1AA8CB4B816E}"/>
              </a:ext>
            </a:extLst>
          </p:cNvPr>
          <p:cNvSpPr txBox="1"/>
          <p:nvPr/>
        </p:nvSpPr>
        <p:spPr>
          <a:xfrm>
            <a:off x="2539313" y="1519879"/>
            <a:ext cx="7113373" cy="3284425"/>
          </a:xfrm>
          <a:prstGeom prst="rect">
            <a:avLst/>
          </a:prstGeom>
          <a:noFill/>
        </p:spPr>
        <p:txBody>
          <a:bodyPr wrap="square" rtlCol="0">
            <a:spAutoFit/>
          </a:bodyPr>
          <a:lstStyle/>
          <a:p>
            <a:pPr>
              <a:lnSpc>
                <a:spcPct val="150000"/>
              </a:lnSpc>
            </a:pPr>
            <a:r>
              <a:rPr lang="en-US" sz="1600" dirty="0"/>
              <a:t>We have use cross validation as the evaluation metric and the number of folds were 9.</a:t>
            </a:r>
          </a:p>
          <a:p>
            <a:pPr marL="742950" lvl="1" indent="-285750">
              <a:lnSpc>
                <a:spcPct val="150000"/>
              </a:lnSpc>
              <a:buFont typeface="Arial" panose="020B0604020202020204" pitchFamily="34" charset="0"/>
              <a:buChar char="•"/>
            </a:pPr>
            <a:r>
              <a:rPr lang="en-US" sz="1600" dirty="0"/>
              <a:t>Best fold was analyzed by feeding multiple values from the range of 1-10 into the for loop and the model actually executes multiple time to find the best score.</a:t>
            </a:r>
          </a:p>
          <a:p>
            <a:pPr marL="742950" lvl="1" indent="-285750">
              <a:lnSpc>
                <a:spcPct val="150000"/>
              </a:lnSpc>
              <a:buFont typeface="Arial" panose="020B0604020202020204" pitchFamily="34" charset="0"/>
              <a:buChar char="•"/>
            </a:pPr>
            <a:r>
              <a:rPr lang="en-US" sz="1600" dirty="0"/>
              <a:t>The cross fold of 9 gave the best result.</a:t>
            </a:r>
          </a:p>
          <a:p>
            <a:pPr marL="742950" lvl="1" indent="-285750">
              <a:lnSpc>
                <a:spcPct val="150000"/>
              </a:lnSpc>
              <a:buFont typeface="Arial" panose="020B0604020202020204" pitchFamily="34" charset="0"/>
              <a:buChar char="•"/>
            </a:pPr>
            <a:r>
              <a:rPr lang="en-US" sz="1600" dirty="0"/>
              <a:t>This was the only metric used as it preforms best. </a:t>
            </a:r>
            <a:endParaRPr lang="en-IN" sz="1600" dirty="0"/>
          </a:p>
          <a:p>
            <a:pPr marL="742950" lvl="1" indent="-285750">
              <a:lnSpc>
                <a:spcPct val="150000"/>
              </a:lnSpc>
              <a:buFont typeface="Arial" panose="020B0604020202020204" pitchFamily="34" charset="0"/>
              <a:buChar char="•"/>
            </a:pPr>
            <a:endParaRPr lang="en-IN" sz="1400" dirty="0"/>
          </a:p>
          <a:p>
            <a:pPr marL="742950" lvl="1" indent="-285750">
              <a:lnSpc>
                <a:spcPct val="150000"/>
              </a:lnSpc>
              <a:buFont typeface="Arial" panose="020B0604020202020204" pitchFamily="34" charset="0"/>
              <a:buChar char="•"/>
            </a:pPr>
            <a:endParaRPr lang="en-IN" sz="1400" dirty="0"/>
          </a:p>
        </p:txBody>
      </p:sp>
    </p:spTree>
    <p:extLst>
      <p:ext uri="{BB962C8B-B14F-4D97-AF65-F5344CB8AC3E}">
        <p14:creationId xmlns:p14="http://schemas.microsoft.com/office/powerpoint/2010/main" val="2627821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61C8-E1D0-2FB5-4847-684B0F9D424B}"/>
              </a:ext>
            </a:extLst>
          </p:cNvPr>
          <p:cNvSpPr>
            <a:spLocks noGrp="1"/>
          </p:cNvSpPr>
          <p:nvPr>
            <p:ph type="ctrTitle"/>
          </p:nvPr>
        </p:nvSpPr>
        <p:spPr>
          <a:xfrm>
            <a:off x="1524000" y="306818"/>
            <a:ext cx="9144000" cy="477837"/>
          </a:xfrm>
        </p:spPr>
        <p:txBody>
          <a:bodyPr>
            <a:normAutofit fontScale="90000"/>
          </a:bodyPr>
          <a:lstStyle/>
          <a:p>
            <a:pPr algn="ctr"/>
            <a:r>
              <a:rPr lang="en-IN" sz="2800" b="1" u="none" strike="noStrike" dirty="0">
                <a:solidFill>
                  <a:srgbClr val="000000"/>
                </a:solidFill>
                <a:effectLst/>
                <a:latin typeface="Calibri" panose="020F0502020204030204" pitchFamily="34" charset="0"/>
              </a:rPr>
              <a:t>7. Future Development</a:t>
            </a:r>
          </a:p>
        </p:txBody>
      </p:sp>
      <p:sp>
        <p:nvSpPr>
          <p:cNvPr id="5" name="TextBox 4">
            <a:extLst>
              <a:ext uri="{FF2B5EF4-FFF2-40B4-BE49-F238E27FC236}">
                <a16:creationId xmlns:a16="http://schemas.microsoft.com/office/drawing/2014/main" id="{F35E4647-A68E-5E07-2BDD-1AA8CB4B816E}"/>
              </a:ext>
            </a:extLst>
          </p:cNvPr>
          <p:cNvSpPr txBox="1"/>
          <p:nvPr/>
        </p:nvSpPr>
        <p:spPr>
          <a:xfrm>
            <a:off x="1524000" y="1519879"/>
            <a:ext cx="8373761" cy="4848443"/>
          </a:xfrm>
          <a:prstGeom prst="rect">
            <a:avLst/>
          </a:prstGeom>
          <a:noFill/>
        </p:spPr>
        <p:txBody>
          <a:bodyPr wrap="square" rtlCol="0">
            <a:spAutoFit/>
          </a:bodyPr>
          <a:lstStyle/>
          <a:p>
            <a:pPr>
              <a:lnSpc>
                <a:spcPct val="150000"/>
              </a:lnSpc>
            </a:pPr>
            <a:r>
              <a:rPr lang="en-IN" sz="1600" dirty="0"/>
              <a:t>The data had full of NLP features.</a:t>
            </a:r>
          </a:p>
          <a:p>
            <a:pPr marL="742950" lvl="1" indent="-285750">
              <a:lnSpc>
                <a:spcPct val="150000"/>
              </a:lnSpc>
              <a:buFont typeface="Arial" panose="020B0604020202020204" pitchFamily="34" charset="0"/>
              <a:buChar char="•"/>
            </a:pPr>
            <a:r>
              <a:rPr lang="en-IN" sz="1600" dirty="0"/>
              <a:t>Title of the review.</a:t>
            </a:r>
          </a:p>
          <a:p>
            <a:pPr marL="742950" lvl="1" indent="-285750">
              <a:lnSpc>
                <a:spcPct val="150000"/>
              </a:lnSpc>
              <a:buFont typeface="Arial" panose="020B0604020202020204" pitchFamily="34" charset="0"/>
              <a:buChar char="•"/>
            </a:pPr>
            <a:r>
              <a:rPr lang="en-IN" sz="1600" dirty="0"/>
              <a:t>Body of the review.</a:t>
            </a:r>
          </a:p>
          <a:p>
            <a:pPr marL="742950" lvl="1" indent="-285750">
              <a:lnSpc>
                <a:spcPct val="150000"/>
              </a:lnSpc>
              <a:buFont typeface="Arial" panose="020B0604020202020204" pitchFamily="34" charset="0"/>
              <a:buChar char="•"/>
            </a:pPr>
            <a:r>
              <a:rPr lang="en-IN" sz="1600" dirty="0"/>
              <a:t>Ratings(target)</a:t>
            </a:r>
          </a:p>
          <a:p>
            <a:pPr marL="742950" lvl="1" indent="-285750">
              <a:lnSpc>
                <a:spcPct val="150000"/>
              </a:lnSpc>
              <a:buFont typeface="Arial" panose="020B0604020202020204" pitchFamily="34" charset="0"/>
              <a:buChar char="•"/>
            </a:pPr>
            <a:r>
              <a:rPr lang="en-IN" sz="1600" dirty="0"/>
              <a:t>The product names as a feature.</a:t>
            </a:r>
          </a:p>
          <a:p>
            <a:pPr lvl="1">
              <a:lnSpc>
                <a:spcPct val="150000"/>
              </a:lnSpc>
            </a:pPr>
            <a:endParaRPr lang="en-IN" sz="1600" dirty="0"/>
          </a:p>
          <a:p>
            <a:pPr>
              <a:lnSpc>
                <a:spcPct val="150000"/>
              </a:lnSpc>
            </a:pPr>
            <a:r>
              <a:rPr lang="en-IN" sz="1600" dirty="0"/>
              <a:t>We see that there was not a much of new feature to be derived from the existing ones.</a:t>
            </a:r>
          </a:p>
          <a:p>
            <a:pPr>
              <a:lnSpc>
                <a:spcPct val="150000"/>
              </a:lnSpc>
            </a:pPr>
            <a:r>
              <a:rPr lang="en-IN" sz="1600" dirty="0"/>
              <a:t>So we have literally not derived any of the new feature.</a:t>
            </a:r>
          </a:p>
          <a:p>
            <a:pPr>
              <a:lnSpc>
                <a:spcPct val="150000"/>
              </a:lnSpc>
            </a:pPr>
            <a:endParaRPr lang="en-IN" sz="1600" dirty="0"/>
          </a:p>
          <a:p>
            <a:pPr>
              <a:lnSpc>
                <a:spcPct val="150000"/>
              </a:lnSpc>
            </a:pPr>
            <a:r>
              <a:rPr lang="en-IN" sz="1600" dirty="0"/>
              <a:t>If this problem was a K-Means clustering one then the ratings could have been an added feature and we would also be developing regions where these mobiles fall. And would have been better at prediction but. The problem statement clearly mentioned as the classical machine learning. We have not used clustering.</a:t>
            </a:r>
          </a:p>
        </p:txBody>
      </p:sp>
    </p:spTree>
    <p:extLst>
      <p:ext uri="{BB962C8B-B14F-4D97-AF65-F5344CB8AC3E}">
        <p14:creationId xmlns:p14="http://schemas.microsoft.com/office/powerpoint/2010/main" val="332090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61C8-E1D0-2FB5-4847-684B0F9D424B}"/>
              </a:ext>
            </a:extLst>
          </p:cNvPr>
          <p:cNvSpPr>
            <a:spLocks noGrp="1"/>
          </p:cNvSpPr>
          <p:nvPr>
            <p:ph type="ctrTitle"/>
          </p:nvPr>
        </p:nvSpPr>
        <p:spPr>
          <a:xfrm>
            <a:off x="1524000" y="282104"/>
            <a:ext cx="9144000" cy="477837"/>
          </a:xfrm>
        </p:spPr>
        <p:txBody>
          <a:bodyPr>
            <a:normAutofit fontScale="90000"/>
          </a:bodyPr>
          <a:lstStyle/>
          <a:p>
            <a:pPr algn="ctr"/>
            <a:r>
              <a:rPr lang="en-IN" sz="2800" b="1" u="none" strike="noStrike" dirty="0">
                <a:solidFill>
                  <a:srgbClr val="000000"/>
                </a:solidFill>
                <a:effectLst/>
                <a:latin typeface="Calibri" panose="020F0502020204030204" pitchFamily="34" charset="0"/>
              </a:rPr>
              <a:t>1. Problem Statement</a:t>
            </a:r>
            <a:endParaRPr lang="en-IN" sz="2800" b="1" dirty="0"/>
          </a:p>
        </p:txBody>
      </p:sp>
      <p:sp>
        <p:nvSpPr>
          <p:cNvPr id="3" name="Subtitle 2">
            <a:extLst>
              <a:ext uri="{FF2B5EF4-FFF2-40B4-BE49-F238E27FC236}">
                <a16:creationId xmlns:a16="http://schemas.microsoft.com/office/drawing/2014/main" id="{50F863DE-3638-A514-DDE0-463DBC9706A4}"/>
              </a:ext>
            </a:extLst>
          </p:cNvPr>
          <p:cNvSpPr>
            <a:spLocks noGrp="1"/>
          </p:cNvSpPr>
          <p:nvPr>
            <p:ph type="subTitle" idx="1"/>
          </p:nvPr>
        </p:nvSpPr>
        <p:spPr>
          <a:xfrm>
            <a:off x="1524000" y="1044188"/>
            <a:ext cx="9144000" cy="5331898"/>
          </a:xfrm>
        </p:spPr>
        <p:txBody>
          <a:bodyPr>
            <a:normAutofit/>
          </a:bodyPr>
          <a:lstStyle/>
          <a:p>
            <a:pPr marL="342900" indent="-342900" algn="l">
              <a:buFont typeface="Arial" panose="020B0604020202020204" pitchFamily="34" charset="0"/>
              <a:buChar char="•"/>
            </a:pPr>
            <a:r>
              <a:rPr lang="en-US" dirty="0">
                <a:solidFill>
                  <a:schemeClr val="tx1"/>
                </a:solidFill>
              </a:rPr>
              <a:t>In an ecommerce platform it is difficult to clearly understand the customers feedback on a mobile.</a:t>
            </a:r>
          </a:p>
          <a:p>
            <a:pPr marL="342900" indent="-342900" algn="l">
              <a:buFont typeface="Arial" panose="020B0604020202020204" pitchFamily="34" charset="0"/>
              <a:buChar char="•"/>
            </a:pPr>
            <a:r>
              <a:rPr lang="en-US" dirty="0">
                <a:solidFill>
                  <a:schemeClr val="tx1"/>
                </a:solidFill>
              </a:rPr>
              <a:t>The problem here is to analyze the NLP data of customer reviews and provide ratings for a particular mobile based on the reviews.</a:t>
            </a:r>
          </a:p>
          <a:p>
            <a:pPr marL="342900" indent="-342900" algn="l">
              <a:buFont typeface="Arial" panose="020B0604020202020204" pitchFamily="34" charset="0"/>
              <a:buChar char="•"/>
            </a:pPr>
            <a:r>
              <a:rPr lang="en-IN" dirty="0">
                <a:solidFill>
                  <a:schemeClr val="tx1"/>
                </a:solidFill>
              </a:rPr>
              <a:t>We have 8 mobile </a:t>
            </a:r>
            <a:r>
              <a:rPr lang="en-IN" dirty="0" err="1">
                <a:solidFill>
                  <a:schemeClr val="tx1"/>
                </a:solidFill>
              </a:rPr>
              <a:t>catagories</a:t>
            </a:r>
            <a:endParaRPr lang="en-IN" dirty="0">
              <a:solidFill>
                <a:schemeClr val="tx1"/>
              </a:solidFill>
            </a:endParaRPr>
          </a:p>
          <a:p>
            <a:pPr marL="800100" lvl="1" indent="-342900" algn="l">
              <a:buFont typeface="Arial" panose="020B0604020202020204" pitchFamily="34" charset="0"/>
              <a:buChar char="•"/>
            </a:pPr>
            <a:r>
              <a:rPr lang="en-IN" dirty="0">
                <a:solidFill>
                  <a:schemeClr val="tx1"/>
                </a:solidFill>
              </a:rPr>
              <a:t>Redmi 9 </a:t>
            </a:r>
            <a:r>
              <a:rPr lang="en-IN" dirty="0" err="1">
                <a:solidFill>
                  <a:schemeClr val="tx1"/>
                </a:solidFill>
              </a:rPr>
              <a:t>Activ</a:t>
            </a:r>
            <a:r>
              <a:rPr lang="en-IN" dirty="0">
                <a:solidFill>
                  <a:schemeClr val="tx1"/>
                </a:solidFill>
              </a:rPr>
              <a:t> Carbon Black</a:t>
            </a:r>
          </a:p>
          <a:p>
            <a:pPr marL="800100" lvl="1" indent="-342900" algn="l">
              <a:buFont typeface="Arial" panose="020B0604020202020204" pitchFamily="34" charset="0"/>
              <a:buChar char="•"/>
            </a:pPr>
            <a:r>
              <a:rPr lang="en-IN" dirty="0">
                <a:solidFill>
                  <a:schemeClr val="tx1"/>
                </a:solidFill>
              </a:rPr>
              <a:t>OPPO A31 (Mystery Black</a:t>
            </a:r>
          </a:p>
          <a:p>
            <a:pPr marL="800100" lvl="1" indent="-342900" algn="l">
              <a:buFont typeface="Arial" panose="020B0604020202020204" pitchFamily="34" charset="0"/>
              <a:buChar char="•"/>
            </a:pPr>
            <a:r>
              <a:rPr lang="en-IN" dirty="0">
                <a:solidFill>
                  <a:schemeClr val="tx1"/>
                </a:solidFill>
              </a:rPr>
              <a:t>Redmi 10 Prime</a:t>
            </a:r>
          </a:p>
          <a:p>
            <a:pPr marL="800100" lvl="1" indent="-342900" algn="l">
              <a:buFont typeface="Arial" panose="020B0604020202020204" pitchFamily="34" charset="0"/>
              <a:buChar char="•"/>
            </a:pPr>
            <a:r>
              <a:rPr lang="en-IN" dirty="0">
                <a:solidFill>
                  <a:schemeClr val="tx1"/>
                </a:solidFill>
              </a:rPr>
              <a:t>OnePlus Nord CE</a:t>
            </a:r>
          </a:p>
          <a:p>
            <a:pPr marL="800100" lvl="1" indent="-342900" algn="l">
              <a:buFont typeface="Arial" panose="020B0604020202020204" pitchFamily="34" charset="0"/>
              <a:buChar char="•"/>
            </a:pPr>
            <a:r>
              <a:rPr lang="en-IN" dirty="0">
                <a:solidFill>
                  <a:schemeClr val="tx1"/>
                </a:solidFill>
              </a:rPr>
              <a:t>Redmi Note 11 </a:t>
            </a:r>
          </a:p>
          <a:p>
            <a:pPr marL="800100" lvl="1" indent="-342900" algn="l">
              <a:buFont typeface="Arial" panose="020B0604020202020204" pitchFamily="34" charset="0"/>
              <a:buChar char="•"/>
            </a:pPr>
            <a:r>
              <a:rPr lang="en-IN" dirty="0" err="1">
                <a:solidFill>
                  <a:schemeClr val="tx1"/>
                </a:solidFill>
              </a:rPr>
              <a:t>realme</a:t>
            </a:r>
            <a:r>
              <a:rPr lang="en-IN" dirty="0">
                <a:solidFill>
                  <a:schemeClr val="tx1"/>
                </a:solidFill>
              </a:rPr>
              <a:t> </a:t>
            </a:r>
            <a:r>
              <a:rPr lang="en-IN" dirty="0" err="1">
                <a:solidFill>
                  <a:schemeClr val="tx1"/>
                </a:solidFill>
              </a:rPr>
              <a:t>narzo</a:t>
            </a:r>
            <a:r>
              <a:rPr lang="en-IN" dirty="0">
                <a:solidFill>
                  <a:schemeClr val="tx1"/>
                </a:solidFill>
              </a:rPr>
              <a:t> 50A</a:t>
            </a:r>
          </a:p>
          <a:p>
            <a:pPr marL="800100" lvl="1" indent="-342900" algn="l">
              <a:buFont typeface="Arial" panose="020B0604020202020204" pitchFamily="34" charset="0"/>
              <a:buChar char="•"/>
            </a:pPr>
            <a:r>
              <a:rPr lang="en-IN" dirty="0">
                <a:solidFill>
                  <a:schemeClr val="tx1"/>
                </a:solidFill>
              </a:rPr>
              <a:t>vivo </a:t>
            </a:r>
            <a:r>
              <a:rPr lang="en-IN" dirty="0" err="1">
                <a:solidFill>
                  <a:schemeClr val="tx1"/>
                </a:solidFill>
              </a:rPr>
              <a:t>iQOO</a:t>
            </a:r>
            <a:r>
              <a:rPr lang="en-IN" dirty="0">
                <a:solidFill>
                  <a:schemeClr val="tx1"/>
                </a:solidFill>
              </a:rPr>
              <a:t> Z6 5G</a:t>
            </a:r>
          </a:p>
          <a:p>
            <a:pPr marL="800100" lvl="1" indent="-342900" algn="l">
              <a:buFont typeface="Arial" panose="020B0604020202020204" pitchFamily="34" charset="0"/>
              <a:buChar char="•"/>
            </a:pPr>
            <a:r>
              <a:rPr lang="en-IN" dirty="0">
                <a:solidFill>
                  <a:schemeClr val="tx1"/>
                </a:solidFill>
              </a:rPr>
              <a:t>Samsung Galaxy M32 </a:t>
            </a:r>
          </a:p>
        </p:txBody>
      </p:sp>
    </p:spTree>
    <p:extLst>
      <p:ext uri="{BB962C8B-B14F-4D97-AF65-F5344CB8AC3E}">
        <p14:creationId xmlns:p14="http://schemas.microsoft.com/office/powerpoint/2010/main" val="231633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61C8-E1D0-2FB5-4847-684B0F9D424B}"/>
              </a:ext>
            </a:extLst>
          </p:cNvPr>
          <p:cNvSpPr>
            <a:spLocks noGrp="1"/>
          </p:cNvSpPr>
          <p:nvPr>
            <p:ph type="ctrTitle"/>
          </p:nvPr>
        </p:nvSpPr>
        <p:spPr>
          <a:xfrm>
            <a:off x="1524000" y="282104"/>
            <a:ext cx="9144000" cy="477837"/>
          </a:xfrm>
        </p:spPr>
        <p:txBody>
          <a:bodyPr>
            <a:normAutofit fontScale="90000"/>
          </a:bodyPr>
          <a:lstStyle/>
          <a:p>
            <a:pPr algn="ctr"/>
            <a:r>
              <a:rPr lang="en-IN" sz="2800" b="1" u="none" strike="noStrike" dirty="0">
                <a:solidFill>
                  <a:srgbClr val="000000"/>
                </a:solidFill>
                <a:effectLst/>
                <a:latin typeface="Calibri" panose="020F0502020204030204" pitchFamily="34" charset="0"/>
              </a:rPr>
              <a:t>2. Tools Used</a:t>
            </a:r>
          </a:p>
        </p:txBody>
      </p:sp>
      <p:sp>
        <p:nvSpPr>
          <p:cNvPr id="3" name="Subtitle 2">
            <a:extLst>
              <a:ext uri="{FF2B5EF4-FFF2-40B4-BE49-F238E27FC236}">
                <a16:creationId xmlns:a16="http://schemas.microsoft.com/office/drawing/2014/main" id="{50F863DE-3638-A514-DDE0-463DBC9706A4}"/>
              </a:ext>
            </a:extLst>
          </p:cNvPr>
          <p:cNvSpPr>
            <a:spLocks noGrp="1"/>
          </p:cNvSpPr>
          <p:nvPr>
            <p:ph type="subTitle" idx="1"/>
          </p:nvPr>
        </p:nvSpPr>
        <p:spPr>
          <a:xfrm>
            <a:off x="1524000" y="1044188"/>
            <a:ext cx="9144000" cy="5331898"/>
          </a:xfrm>
        </p:spPr>
        <p:txBody>
          <a:bodyPr>
            <a:normAutofit/>
          </a:bodyPr>
          <a:lstStyle/>
          <a:p>
            <a:pPr marL="342900" indent="-342900" algn="l">
              <a:buFont typeface="Arial" panose="020B0604020202020204" pitchFamily="34" charset="0"/>
              <a:buChar char="•"/>
            </a:pPr>
            <a:r>
              <a:rPr lang="en-US" sz="2400" dirty="0">
                <a:solidFill>
                  <a:schemeClr val="tx1"/>
                </a:solidFill>
              </a:rPr>
              <a:t>The tools used were (Python, Pandas, Matplotlib and Seaborn.</a:t>
            </a:r>
          </a:p>
          <a:p>
            <a:pPr marL="342900" indent="-342900" algn="l">
              <a:buFont typeface="Arial" panose="020B0604020202020204" pitchFamily="34" charset="0"/>
              <a:buChar char="•"/>
            </a:pPr>
            <a:r>
              <a:rPr lang="en-IN" sz="2400" dirty="0">
                <a:solidFill>
                  <a:schemeClr val="tx1"/>
                </a:solidFill>
              </a:rPr>
              <a:t>Python was for all the coding purposes.</a:t>
            </a:r>
          </a:p>
          <a:p>
            <a:pPr marL="342900" indent="-342900" algn="l">
              <a:buFont typeface="Arial" panose="020B0604020202020204" pitchFamily="34" charset="0"/>
              <a:buChar char="•"/>
            </a:pPr>
            <a:r>
              <a:rPr lang="en-IN" sz="2400" dirty="0">
                <a:solidFill>
                  <a:schemeClr val="tx1"/>
                </a:solidFill>
              </a:rPr>
              <a:t>Pandas, Matplotlib and seaborn was to plot the data.</a:t>
            </a:r>
          </a:p>
          <a:p>
            <a:pPr marL="342900" indent="-342900" algn="l">
              <a:buFont typeface="Arial" panose="020B0604020202020204" pitchFamily="34" charset="0"/>
              <a:buChar char="•"/>
            </a:pPr>
            <a:r>
              <a:rPr lang="en-IN" sz="2400" dirty="0">
                <a:solidFill>
                  <a:schemeClr val="tx1"/>
                </a:solidFill>
              </a:rPr>
              <a:t>apart from that ML tools were used:-</a:t>
            </a:r>
          </a:p>
          <a:p>
            <a:pPr marL="342900" indent="-342900" algn="l">
              <a:buFont typeface="Arial" panose="020B0604020202020204" pitchFamily="34" charset="0"/>
              <a:buChar char="•"/>
            </a:pPr>
            <a:r>
              <a:rPr lang="en-IN" sz="2400" dirty="0" err="1">
                <a:solidFill>
                  <a:schemeClr val="tx1"/>
                </a:solidFill>
              </a:rPr>
              <a:t>Knn</a:t>
            </a:r>
            <a:r>
              <a:rPr lang="en-IN" sz="2400" dirty="0">
                <a:solidFill>
                  <a:schemeClr val="tx1"/>
                </a:solidFill>
              </a:rPr>
              <a:t>, Decision Tree, Random Forest and </a:t>
            </a:r>
            <a:r>
              <a:rPr lang="en-IN" sz="2400" dirty="0" err="1">
                <a:solidFill>
                  <a:schemeClr val="tx1"/>
                </a:solidFill>
              </a:rPr>
              <a:t>XGBoost</a:t>
            </a:r>
            <a:r>
              <a:rPr lang="en-IN" sz="2400" dirty="0">
                <a:solidFill>
                  <a:schemeClr val="tx1"/>
                </a:solidFill>
              </a:rPr>
              <a:t>.</a:t>
            </a:r>
          </a:p>
          <a:p>
            <a:pPr marL="342900" indent="-342900" algn="l">
              <a:buFont typeface="Arial" panose="020B0604020202020204" pitchFamily="34" charset="0"/>
              <a:buChar char="•"/>
            </a:pPr>
            <a:r>
              <a:rPr lang="en-IN" sz="2400" dirty="0">
                <a:solidFill>
                  <a:schemeClr val="tx1"/>
                </a:solidFill>
              </a:rPr>
              <a:t>The data was a clearly imbalanced classification data, so we have also included “Smote </a:t>
            </a:r>
            <a:r>
              <a:rPr lang="en-IN" sz="2400" dirty="0" err="1">
                <a:solidFill>
                  <a:schemeClr val="tx1"/>
                </a:solidFill>
              </a:rPr>
              <a:t>Enn</a:t>
            </a:r>
            <a:r>
              <a:rPr lang="en-IN" sz="2400" dirty="0">
                <a:solidFill>
                  <a:schemeClr val="tx1"/>
                </a:solidFill>
              </a:rPr>
              <a:t>” approach to under sample and oversample. </a:t>
            </a:r>
          </a:p>
          <a:p>
            <a:pPr marL="342900" indent="-342900" algn="l">
              <a:buFont typeface="Arial" panose="020B0604020202020204" pitchFamily="34" charset="0"/>
              <a:buChar char="•"/>
            </a:pPr>
            <a:r>
              <a:rPr lang="en-IN" sz="2400" dirty="0">
                <a:solidFill>
                  <a:schemeClr val="tx1"/>
                </a:solidFill>
              </a:rPr>
              <a:t>Our classification is between the 5 scale of ratings ‘1’, ‘2’, ‘3’, ‘4’, ‘5’.</a:t>
            </a:r>
          </a:p>
          <a:p>
            <a:pPr marL="342900" indent="-342900" algn="l">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303922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61C8-E1D0-2FB5-4847-684B0F9D424B}"/>
              </a:ext>
            </a:extLst>
          </p:cNvPr>
          <p:cNvSpPr>
            <a:spLocks noGrp="1"/>
          </p:cNvSpPr>
          <p:nvPr>
            <p:ph type="ctrTitle"/>
          </p:nvPr>
        </p:nvSpPr>
        <p:spPr>
          <a:xfrm>
            <a:off x="1524000" y="282104"/>
            <a:ext cx="9144000" cy="477837"/>
          </a:xfrm>
        </p:spPr>
        <p:txBody>
          <a:bodyPr>
            <a:normAutofit fontScale="90000"/>
          </a:bodyPr>
          <a:lstStyle/>
          <a:p>
            <a:pPr algn="ctr"/>
            <a:r>
              <a:rPr lang="en-IN" sz="2800" b="1" u="none" strike="noStrike" dirty="0">
                <a:solidFill>
                  <a:srgbClr val="000000"/>
                </a:solidFill>
                <a:effectLst/>
                <a:latin typeface="Calibri" panose="020F0502020204030204" pitchFamily="34" charset="0"/>
              </a:rPr>
              <a:t>3. Approaches</a:t>
            </a:r>
          </a:p>
        </p:txBody>
      </p:sp>
      <p:sp>
        <p:nvSpPr>
          <p:cNvPr id="3" name="Subtitle 2">
            <a:extLst>
              <a:ext uri="{FF2B5EF4-FFF2-40B4-BE49-F238E27FC236}">
                <a16:creationId xmlns:a16="http://schemas.microsoft.com/office/drawing/2014/main" id="{50F863DE-3638-A514-DDE0-463DBC9706A4}"/>
              </a:ext>
            </a:extLst>
          </p:cNvPr>
          <p:cNvSpPr>
            <a:spLocks noGrp="1"/>
          </p:cNvSpPr>
          <p:nvPr>
            <p:ph type="subTitle" idx="1"/>
          </p:nvPr>
        </p:nvSpPr>
        <p:spPr>
          <a:xfrm>
            <a:off x="1524000" y="1044188"/>
            <a:ext cx="9144000" cy="5331898"/>
          </a:xfrm>
        </p:spPr>
        <p:txBody>
          <a:bodyPr>
            <a:normAutofit/>
          </a:bodyPr>
          <a:lstStyle/>
          <a:p>
            <a:pPr marL="342900" indent="-342900" algn="l">
              <a:buFont typeface="Arial" panose="020B0604020202020204" pitchFamily="34" charset="0"/>
              <a:buChar char="•"/>
            </a:pPr>
            <a:r>
              <a:rPr lang="en-US" sz="2000" dirty="0">
                <a:solidFill>
                  <a:schemeClr val="tx1"/>
                </a:solidFill>
              </a:rPr>
              <a:t>The first problem was the imbalance in the data so after all the cleaning process we decided to scale and also use smote </a:t>
            </a:r>
            <a:r>
              <a:rPr lang="en-US" sz="2000" dirty="0" err="1">
                <a:solidFill>
                  <a:schemeClr val="tx1"/>
                </a:solidFill>
              </a:rPr>
              <a:t>enn</a:t>
            </a:r>
            <a:r>
              <a:rPr lang="en-US" sz="2000" dirty="0">
                <a:solidFill>
                  <a:schemeClr val="tx1"/>
                </a:solidFill>
              </a:rPr>
              <a:t>.</a:t>
            </a:r>
          </a:p>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To clean the NLP data we have removed the spaces with our own code and we have first lemmatized and then removed the stop words to maintain the quality of the data.</a:t>
            </a:r>
          </a:p>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TFIDF approach was also used to remove unwanted words.</a:t>
            </a:r>
          </a:p>
          <a:p>
            <a:pPr marL="342900" indent="-342900" algn="l">
              <a:buFont typeface="Arial" panose="020B0604020202020204" pitchFamily="34" charset="0"/>
              <a:buChar char="•"/>
            </a:pP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Then as the data is clear we have converted to numbers and then the machine learning models have been applied.</a:t>
            </a:r>
            <a:endParaRPr lang="en-IN" sz="2000" dirty="0">
              <a:solidFill>
                <a:schemeClr val="tx1"/>
              </a:solidFill>
            </a:endParaRPr>
          </a:p>
          <a:p>
            <a:pPr marL="342900" indent="-342900" algn="l">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142146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61C8-E1D0-2FB5-4847-684B0F9D424B}"/>
              </a:ext>
            </a:extLst>
          </p:cNvPr>
          <p:cNvSpPr>
            <a:spLocks noGrp="1"/>
          </p:cNvSpPr>
          <p:nvPr>
            <p:ph type="ctrTitle"/>
          </p:nvPr>
        </p:nvSpPr>
        <p:spPr>
          <a:xfrm>
            <a:off x="1524000" y="282104"/>
            <a:ext cx="9144000" cy="477837"/>
          </a:xfrm>
        </p:spPr>
        <p:txBody>
          <a:bodyPr>
            <a:normAutofit fontScale="90000"/>
          </a:bodyPr>
          <a:lstStyle/>
          <a:p>
            <a:pPr algn="ctr"/>
            <a:r>
              <a:rPr lang="en-IN" sz="2800" b="1" u="none" strike="noStrike" dirty="0">
                <a:solidFill>
                  <a:srgbClr val="000000"/>
                </a:solidFill>
                <a:effectLst/>
                <a:latin typeface="Calibri" panose="020F0502020204030204" pitchFamily="34" charset="0"/>
              </a:rPr>
              <a:t>4. EDA Insights</a:t>
            </a:r>
          </a:p>
        </p:txBody>
      </p:sp>
      <p:pic>
        <p:nvPicPr>
          <p:cNvPr id="1028" name="Picture 4">
            <a:extLst>
              <a:ext uri="{FF2B5EF4-FFF2-40B4-BE49-F238E27FC236}">
                <a16:creationId xmlns:a16="http://schemas.microsoft.com/office/drawing/2014/main" id="{68DFFB14-7C36-4298-9DB7-AFBEF3E2F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49" y="1183160"/>
            <a:ext cx="6876021"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4AB9E6-4D0A-6C13-F96E-A0A8071DAF06}"/>
              </a:ext>
            </a:extLst>
          </p:cNvPr>
          <p:cNvSpPr txBox="1"/>
          <p:nvPr/>
        </p:nvSpPr>
        <p:spPr>
          <a:xfrm>
            <a:off x="939114" y="813828"/>
            <a:ext cx="1508746" cy="369332"/>
          </a:xfrm>
          <a:prstGeom prst="rect">
            <a:avLst/>
          </a:prstGeom>
          <a:noFill/>
        </p:spPr>
        <p:txBody>
          <a:bodyPr wrap="none" rtlCol="0">
            <a:spAutoFit/>
          </a:bodyPr>
          <a:lstStyle/>
          <a:p>
            <a:r>
              <a:rPr lang="en-US" dirty="0"/>
              <a:t>Count Plot :-</a:t>
            </a:r>
            <a:endParaRPr lang="en-IN" dirty="0"/>
          </a:p>
        </p:txBody>
      </p:sp>
    </p:spTree>
    <p:extLst>
      <p:ext uri="{BB962C8B-B14F-4D97-AF65-F5344CB8AC3E}">
        <p14:creationId xmlns:p14="http://schemas.microsoft.com/office/powerpoint/2010/main" val="176190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61C8-E1D0-2FB5-4847-684B0F9D424B}"/>
              </a:ext>
            </a:extLst>
          </p:cNvPr>
          <p:cNvSpPr>
            <a:spLocks noGrp="1"/>
          </p:cNvSpPr>
          <p:nvPr>
            <p:ph type="ctrTitle"/>
          </p:nvPr>
        </p:nvSpPr>
        <p:spPr>
          <a:xfrm>
            <a:off x="1524000" y="282104"/>
            <a:ext cx="9144000" cy="477837"/>
          </a:xfrm>
        </p:spPr>
        <p:txBody>
          <a:bodyPr>
            <a:normAutofit fontScale="90000"/>
          </a:bodyPr>
          <a:lstStyle/>
          <a:p>
            <a:pPr algn="ctr"/>
            <a:r>
              <a:rPr lang="en-IN" sz="2800" b="1" u="none" strike="noStrike" dirty="0">
                <a:solidFill>
                  <a:srgbClr val="000000"/>
                </a:solidFill>
                <a:effectLst/>
                <a:latin typeface="Calibri" panose="020F0502020204030204" pitchFamily="34" charset="0"/>
              </a:rPr>
              <a:t>4. EDA Insights</a:t>
            </a:r>
          </a:p>
        </p:txBody>
      </p:sp>
      <p:sp>
        <p:nvSpPr>
          <p:cNvPr id="5" name="TextBox 4">
            <a:extLst>
              <a:ext uri="{FF2B5EF4-FFF2-40B4-BE49-F238E27FC236}">
                <a16:creationId xmlns:a16="http://schemas.microsoft.com/office/drawing/2014/main" id="{F35E4647-A68E-5E07-2BDD-1AA8CB4B816E}"/>
              </a:ext>
            </a:extLst>
          </p:cNvPr>
          <p:cNvSpPr txBox="1"/>
          <p:nvPr/>
        </p:nvSpPr>
        <p:spPr>
          <a:xfrm>
            <a:off x="1524000" y="1210960"/>
            <a:ext cx="8163697" cy="5027467"/>
          </a:xfrm>
          <a:prstGeom prst="rect">
            <a:avLst/>
          </a:prstGeom>
          <a:noFill/>
        </p:spPr>
        <p:txBody>
          <a:bodyPr wrap="square" rtlCol="0">
            <a:spAutoFit/>
          </a:bodyPr>
          <a:lstStyle/>
          <a:p>
            <a:pPr>
              <a:lnSpc>
                <a:spcPct val="150000"/>
              </a:lnSpc>
            </a:pPr>
            <a:r>
              <a:rPr lang="en-US" dirty="0"/>
              <a:t>Count Plot Interpretation:-</a:t>
            </a:r>
          </a:p>
          <a:p>
            <a:pPr marL="742950" lvl="1" indent="-285750">
              <a:lnSpc>
                <a:spcPct val="150000"/>
              </a:lnSpc>
              <a:buFont typeface="Arial" panose="020B0604020202020204" pitchFamily="34" charset="0"/>
              <a:buChar char="•"/>
            </a:pPr>
            <a:r>
              <a:rPr lang="en-US" dirty="0"/>
              <a:t>We see that the Redmi9 active has the leading sales in the data.</a:t>
            </a:r>
          </a:p>
          <a:p>
            <a:pPr marL="742950" lvl="1" indent="-285750">
              <a:lnSpc>
                <a:spcPct val="150000"/>
              </a:lnSpc>
              <a:buFont typeface="Arial" panose="020B0604020202020204" pitchFamily="34" charset="0"/>
              <a:buChar char="•"/>
            </a:pPr>
            <a:r>
              <a:rPr lang="en-IN" dirty="0"/>
              <a:t>This decreasing order can be interpreted as the customer's idea on a product. We can also say how the marketing has to be improved.</a:t>
            </a:r>
          </a:p>
          <a:p>
            <a:pPr marL="742950" lvl="1" indent="-285750">
              <a:lnSpc>
                <a:spcPct val="150000"/>
              </a:lnSpc>
              <a:buFont typeface="Arial" panose="020B0604020202020204" pitchFamily="34" charset="0"/>
              <a:buChar char="•"/>
            </a:pPr>
            <a:r>
              <a:rPr lang="en-IN" dirty="0"/>
              <a:t>This order also explains the customers preference to features and price involvement.</a:t>
            </a:r>
          </a:p>
          <a:p>
            <a:pPr marL="742950" lvl="1" indent="-285750">
              <a:lnSpc>
                <a:spcPct val="150000"/>
              </a:lnSpc>
              <a:buFont typeface="Arial" panose="020B0604020202020204" pitchFamily="34" charset="0"/>
              <a:buChar char="•"/>
            </a:pPr>
            <a:r>
              <a:rPr lang="en-IN" dirty="0"/>
              <a:t>As a personal suggestion-</a:t>
            </a:r>
          </a:p>
          <a:p>
            <a:pPr marL="1200150" lvl="2" indent="-285750">
              <a:lnSpc>
                <a:spcPct val="150000"/>
              </a:lnSpc>
              <a:buFont typeface="Arial" panose="020B0604020202020204" pitchFamily="34" charset="0"/>
              <a:buChar char="•"/>
            </a:pPr>
            <a:r>
              <a:rPr lang="en-IN" dirty="0"/>
              <a:t>Companies like Samsung provide very good processors, but people are very less educated on the processor quality.</a:t>
            </a:r>
          </a:p>
          <a:p>
            <a:pPr marL="1200150" lvl="2" indent="-285750">
              <a:lnSpc>
                <a:spcPct val="150000"/>
              </a:lnSpc>
              <a:buFont typeface="Arial" panose="020B0604020202020204" pitchFamily="34" charset="0"/>
              <a:buChar char="•"/>
            </a:pPr>
            <a:r>
              <a:rPr lang="en-IN" dirty="0"/>
              <a:t>As a brand their products in terms of battery also can be still communicated in a better way.</a:t>
            </a:r>
          </a:p>
          <a:p>
            <a:pPr marL="742950" lvl="1"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1157180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61C8-E1D0-2FB5-4847-684B0F9D424B}"/>
              </a:ext>
            </a:extLst>
          </p:cNvPr>
          <p:cNvSpPr>
            <a:spLocks noGrp="1"/>
          </p:cNvSpPr>
          <p:nvPr>
            <p:ph type="ctrTitle"/>
          </p:nvPr>
        </p:nvSpPr>
        <p:spPr>
          <a:xfrm>
            <a:off x="1524000" y="282104"/>
            <a:ext cx="9144000" cy="477837"/>
          </a:xfrm>
        </p:spPr>
        <p:txBody>
          <a:bodyPr>
            <a:normAutofit fontScale="90000"/>
          </a:bodyPr>
          <a:lstStyle/>
          <a:p>
            <a:pPr algn="ctr"/>
            <a:r>
              <a:rPr lang="en-IN" sz="2800" b="1" u="none" strike="noStrike" dirty="0">
                <a:solidFill>
                  <a:srgbClr val="000000"/>
                </a:solidFill>
                <a:effectLst/>
                <a:latin typeface="Calibri" panose="020F0502020204030204" pitchFamily="34" charset="0"/>
              </a:rPr>
              <a:t>4. EDA Insights</a:t>
            </a:r>
          </a:p>
        </p:txBody>
      </p:sp>
      <p:sp>
        <p:nvSpPr>
          <p:cNvPr id="4" name="TextBox 3">
            <a:extLst>
              <a:ext uri="{FF2B5EF4-FFF2-40B4-BE49-F238E27FC236}">
                <a16:creationId xmlns:a16="http://schemas.microsoft.com/office/drawing/2014/main" id="{184AB9E6-4D0A-6C13-F96E-A0A8071DAF06}"/>
              </a:ext>
            </a:extLst>
          </p:cNvPr>
          <p:cNvSpPr txBox="1"/>
          <p:nvPr/>
        </p:nvSpPr>
        <p:spPr>
          <a:xfrm>
            <a:off x="939114" y="813828"/>
            <a:ext cx="2364750" cy="369332"/>
          </a:xfrm>
          <a:prstGeom prst="rect">
            <a:avLst/>
          </a:prstGeom>
          <a:noFill/>
        </p:spPr>
        <p:txBody>
          <a:bodyPr wrap="none" rtlCol="0">
            <a:spAutoFit/>
          </a:bodyPr>
          <a:lstStyle/>
          <a:p>
            <a:r>
              <a:rPr lang="en-US" dirty="0"/>
              <a:t>Rating (mean) Plot :-</a:t>
            </a:r>
            <a:endParaRPr lang="en-IN" dirty="0"/>
          </a:p>
        </p:txBody>
      </p:sp>
      <p:pic>
        <p:nvPicPr>
          <p:cNvPr id="2052" name="Picture 4">
            <a:extLst>
              <a:ext uri="{FF2B5EF4-FFF2-40B4-BE49-F238E27FC236}">
                <a16:creationId xmlns:a16="http://schemas.microsoft.com/office/drawing/2014/main" id="{7817E524-7136-1991-0E1E-F8928C3F4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860" y="1183160"/>
            <a:ext cx="6733210" cy="539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6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61C8-E1D0-2FB5-4847-684B0F9D424B}"/>
              </a:ext>
            </a:extLst>
          </p:cNvPr>
          <p:cNvSpPr>
            <a:spLocks noGrp="1"/>
          </p:cNvSpPr>
          <p:nvPr>
            <p:ph type="ctrTitle"/>
          </p:nvPr>
        </p:nvSpPr>
        <p:spPr>
          <a:xfrm>
            <a:off x="1524000" y="282104"/>
            <a:ext cx="9144000" cy="477837"/>
          </a:xfrm>
        </p:spPr>
        <p:txBody>
          <a:bodyPr>
            <a:normAutofit fontScale="90000"/>
          </a:bodyPr>
          <a:lstStyle/>
          <a:p>
            <a:pPr algn="ctr"/>
            <a:r>
              <a:rPr lang="en-IN" sz="2800" b="1" u="none" strike="noStrike" dirty="0">
                <a:solidFill>
                  <a:srgbClr val="000000"/>
                </a:solidFill>
                <a:effectLst/>
                <a:latin typeface="Calibri" panose="020F0502020204030204" pitchFamily="34" charset="0"/>
              </a:rPr>
              <a:t>4. EDA Insights</a:t>
            </a:r>
          </a:p>
        </p:txBody>
      </p:sp>
      <p:sp>
        <p:nvSpPr>
          <p:cNvPr id="5" name="TextBox 4">
            <a:extLst>
              <a:ext uri="{FF2B5EF4-FFF2-40B4-BE49-F238E27FC236}">
                <a16:creationId xmlns:a16="http://schemas.microsoft.com/office/drawing/2014/main" id="{F35E4647-A68E-5E07-2BDD-1AA8CB4B816E}"/>
              </a:ext>
            </a:extLst>
          </p:cNvPr>
          <p:cNvSpPr txBox="1"/>
          <p:nvPr/>
        </p:nvSpPr>
        <p:spPr>
          <a:xfrm>
            <a:off x="1524000" y="1210960"/>
            <a:ext cx="8163697" cy="4669420"/>
          </a:xfrm>
          <a:prstGeom prst="rect">
            <a:avLst/>
          </a:prstGeom>
          <a:noFill/>
        </p:spPr>
        <p:txBody>
          <a:bodyPr wrap="square" rtlCol="0">
            <a:spAutoFit/>
          </a:bodyPr>
          <a:lstStyle/>
          <a:p>
            <a:pPr>
              <a:lnSpc>
                <a:spcPct val="150000"/>
              </a:lnSpc>
            </a:pPr>
            <a:r>
              <a:rPr lang="en-US" dirty="0"/>
              <a:t>Rating(mean) Plot Interpretation:-</a:t>
            </a:r>
          </a:p>
          <a:p>
            <a:pPr marL="742950" lvl="1" indent="-285750">
              <a:lnSpc>
                <a:spcPct val="150000"/>
              </a:lnSpc>
              <a:buFont typeface="Arial" panose="020B0604020202020204" pitchFamily="34" charset="0"/>
              <a:buChar char="•"/>
            </a:pPr>
            <a:r>
              <a:rPr lang="en-US" sz="1400" dirty="0"/>
              <a:t>The rating is in mean because the difference can be better identified.</a:t>
            </a:r>
          </a:p>
          <a:p>
            <a:pPr marL="742950" lvl="1" indent="-285750">
              <a:lnSpc>
                <a:spcPct val="150000"/>
              </a:lnSpc>
              <a:buFont typeface="Arial" panose="020B0604020202020204" pitchFamily="34" charset="0"/>
              <a:buChar char="•"/>
            </a:pPr>
            <a:r>
              <a:rPr lang="en-IN" sz="1400" dirty="0"/>
              <a:t>We can see that all the products mean rating lies between 3.5 - 5. which is a very good insight, here all the products are leaders in the market so, passing comments on the quality will not be a proper judgement.</a:t>
            </a:r>
          </a:p>
          <a:p>
            <a:pPr marL="742950" lvl="1" indent="-285750">
              <a:lnSpc>
                <a:spcPct val="150000"/>
              </a:lnSpc>
              <a:buFont typeface="Arial" panose="020B0604020202020204" pitchFamily="34" charset="0"/>
              <a:buChar char="•"/>
            </a:pPr>
            <a:r>
              <a:rPr lang="en-IN" sz="1400" dirty="0"/>
              <a:t>we also see that redme9 has leading sales but the reviews have come to the average as the experience on other important factors of mobile had a bad user experience.</a:t>
            </a:r>
          </a:p>
          <a:p>
            <a:pPr marL="742950" lvl="1" indent="-285750">
              <a:lnSpc>
                <a:spcPct val="150000"/>
              </a:lnSpc>
              <a:buFont typeface="Arial" panose="020B0604020202020204" pitchFamily="34" charset="0"/>
              <a:buChar char="•"/>
            </a:pPr>
            <a:r>
              <a:rPr lang="en-IN" sz="1400" dirty="0"/>
              <a:t>For this data the advertisement level is to be judged and also the customer segments has been cleanly decided by the one plus brand. They do not have mobiles under 18k. Which actually influences but dose not cover in our analysis.</a:t>
            </a:r>
          </a:p>
          <a:p>
            <a:pPr marL="742950" lvl="1" indent="-285750">
              <a:lnSpc>
                <a:spcPct val="150000"/>
              </a:lnSpc>
              <a:buFont typeface="Arial" panose="020B0604020202020204" pitchFamily="34" charset="0"/>
              <a:buChar char="•"/>
            </a:pPr>
            <a:r>
              <a:rPr lang="en-IN" sz="1400" dirty="0"/>
              <a:t>Samsung stands at the least both in purchase and the ratings. This is also just an insight on the consumers perception.</a:t>
            </a:r>
          </a:p>
          <a:p>
            <a:pPr marL="742950" lvl="1" indent="-285750">
              <a:lnSpc>
                <a:spcPct val="150000"/>
              </a:lnSpc>
              <a:buFont typeface="Arial" panose="020B0604020202020204" pitchFamily="34" charset="0"/>
              <a:buChar char="•"/>
            </a:pPr>
            <a:endParaRPr lang="en-IN" sz="1400" dirty="0"/>
          </a:p>
          <a:p>
            <a:pPr marL="742950" lvl="1" indent="-285750">
              <a:lnSpc>
                <a:spcPct val="150000"/>
              </a:lnSpc>
              <a:buFont typeface="Arial" panose="020B0604020202020204" pitchFamily="34" charset="0"/>
              <a:buChar char="•"/>
            </a:pPr>
            <a:endParaRPr lang="en-IN" sz="1400" dirty="0"/>
          </a:p>
        </p:txBody>
      </p:sp>
    </p:spTree>
    <p:extLst>
      <p:ext uri="{BB962C8B-B14F-4D97-AF65-F5344CB8AC3E}">
        <p14:creationId xmlns:p14="http://schemas.microsoft.com/office/powerpoint/2010/main" val="223512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4EE7011-4FE3-F797-D416-EDC39D945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901" y="1255025"/>
            <a:ext cx="2658990" cy="209836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6CE9158E-5BE8-EEC8-FB98-3CFE97D6FC79}"/>
              </a:ext>
            </a:extLst>
          </p:cNvPr>
          <p:cNvSpPr txBox="1">
            <a:spLocks/>
          </p:cNvSpPr>
          <p:nvPr/>
        </p:nvSpPr>
        <p:spPr>
          <a:xfrm>
            <a:off x="1524000" y="282104"/>
            <a:ext cx="9144000" cy="477837"/>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800" b="1" dirty="0">
                <a:solidFill>
                  <a:srgbClr val="000000"/>
                </a:solidFill>
                <a:latin typeface="Calibri" panose="020F0502020204030204" pitchFamily="34" charset="0"/>
              </a:rPr>
              <a:t>5. Best ML Model</a:t>
            </a:r>
          </a:p>
        </p:txBody>
      </p:sp>
      <p:sp>
        <p:nvSpPr>
          <p:cNvPr id="9" name="TextBox 8">
            <a:extLst>
              <a:ext uri="{FF2B5EF4-FFF2-40B4-BE49-F238E27FC236}">
                <a16:creationId xmlns:a16="http://schemas.microsoft.com/office/drawing/2014/main" id="{1725576F-3754-3DB2-3238-3888D156F3FF}"/>
              </a:ext>
            </a:extLst>
          </p:cNvPr>
          <p:cNvSpPr txBox="1"/>
          <p:nvPr/>
        </p:nvSpPr>
        <p:spPr>
          <a:xfrm>
            <a:off x="4127158" y="1285917"/>
            <a:ext cx="5523470" cy="2739211"/>
          </a:xfrm>
          <a:prstGeom prst="rect">
            <a:avLst/>
          </a:prstGeom>
          <a:noFill/>
        </p:spPr>
        <p:txBody>
          <a:bodyPr wrap="square" rtlCol="0">
            <a:spAutoFit/>
          </a:bodyPr>
          <a:lstStyle/>
          <a:p>
            <a:r>
              <a:rPr lang="en-US" dirty="0" err="1"/>
              <a:t>Knn</a:t>
            </a:r>
            <a:r>
              <a:rPr lang="en-US" dirty="0"/>
              <a:t> :- </a:t>
            </a:r>
          </a:p>
          <a:p>
            <a:pPr marL="742950" lvl="1" indent="-285750">
              <a:buFont typeface="Arial" panose="020B0604020202020204" pitchFamily="34" charset="0"/>
              <a:buChar char="•"/>
            </a:pPr>
            <a:r>
              <a:rPr lang="en-US" sz="1400" dirty="0" err="1"/>
              <a:t>Knn</a:t>
            </a:r>
            <a:r>
              <a:rPr lang="en-US" sz="1400" dirty="0"/>
              <a:t> had a learning score of 0.91 but since its is an </a:t>
            </a:r>
            <a:r>
              <a:rPr lang="en-US" sz="1400" dirty="0" err="1"/>
              <a:t>nlp</a:t>
            </a:r>
            <a:r>
              <a:rPr lang="en-US" sz="1400" dirty="0"/>
              <a:t> data we can understand that the predictions were not accurate and the nearest neighbors were 3.</a:t>
            </a:r>
          </a:p>
          <a:p>
            <a:pPr marL="742950" lvl="1" indent="-285750">
              <a:buFont typeface="Arial" panose="020B0604020202020204" pitchFamily="34" charset="0"/>
              <a:buChar char="•"/>
            </a:pPr>
            <a:r>
              <a:rPr lang="en-IN" sz="1400" dirty="0"/>
              <a:t>The confusion matrix along with the values has been stated in the left.</a:t>
            </a:r>
          </a:p>
          <a:p>
            <a:pPr marL="742950" lvl="1" indent="-285750">
              <a:buFont typeface="Arial" panose="020B0604020202020204" pitchFamily="34" charset="0"/>
              <a:buChar char="•"/>
            </a:pPr>
            <a:r>
              <a:rPr lang="en-IN" sz="1400" dirty="0"/>
              <a:t>The model has basically predicted the ratings from one to 5 as classes.</a:t>
            </a:r>
          </a:p>
          <a:p>
            <a:pPr marL="742950" lvl="1" indent="-285750">
              <a:buFont typeface="Arial" panose="020B0604020202020204" pitchFamily="34" charset="0"/>
              <a:buChar char="•"/>
            </a:pPr>
            <a:r>
              <a:rPr lang="en-IN" sz="1400" dirty="0" err="1"/>
              <a:t>Xgboost</a:t>
            </a:r>
            <a:r>
              <a:rPr lang="en-IN" sz="1400" dirty="0"/>
              <a:t> ran for over 7 hrs and was not able to complete so we did not continue with it.</a:t>
            </a:r>
          </a:p>
          <a:p>
            <a:pPr marL="742950" lvl="1" indent="-285750">
              <a:buFont typeface="Arial" panose="020B0604020202020204" pitchFamily="34" charset="0"/>
              <a:buChar char="•"/>
            </a:pPr>
            <a:r>
              <a:rPr lang="en-IN" sz="1400" dirty="0"/>
              <a:t>The </a:t>
            </a:r>
            <a:r>
              <a:rPr lang="en-IN" sz="1400" dirty="0" err="1"/>
              <a:t>dectiontree</a:t>
            </a:r>
            <a:r>
              <a:rPr lang="en-IN" sz="1400" dirty="0"/>
              <a:t> had 0.54 as the score so we ignored the model.</a:t>
            </a:r>
          </a:p>
        </p:txBody>
      </p:sp>
      <p:sp>
        <p:nvSpPr>
          <p:cNvPr id="10" name="TextBox 9">
            <a:extLst>
              <a:ext uri="{FF2B5EF4-FFF2-40B4-BE49-F238E27FC236}">
                <a16:creationId xmlns:a16="http://schemas.microsoft.com/office/drawing/2014/main" id="{DBEF91A6-D4CE-A20C-09E2-A826C43950D4}"/>
              </a:ext>
            </a:extLst>
          </p:cNvPr>
          <p:cNvSpPr txBox="1"/>
          <p:nvPr/>
        </p:nvSpPr>
        <p:spPr>
          <a:xfrm>
            <a:off x="1037968" y="3768811"/>
            <a:ext cx="3089190" cy="1477328"/>
          </a:xfrm>
          <a:prstGeom prst="rect">
            <a:avLst/>
          </a:prstGeom>
          <a:noFill/>
        </p:spPr>
        <p:txBody>
          <a:bodyPr wrap="square" rtlCol="0">
            <a:spAutoFit/>
          </a:bodyPr>
          <a:lstStyle/>
          <a:p>
            <a:r>
              <a:rPr lang="en-IN" b="0" i="0" dirty="0">
                <a:effectLst/>
                <a:latin typeface="Courier New" panose="02070309020205020404" pitchFamily="49" charset="0"/>
              </a:rPr>
              <a:t>[200 535 323 195 30] [ 56 127 115 53 9] [102 251 203 103 20] [150 448 331 189 61] [301 832 575 373 177]</a:t>
            </a:r>
            <a:endParaRPr lang="en-IN" dirty="0"/>
          </a:p>
        </p:txBody>
      </p:sp>
    </p:spTree>
    <p:extLst>
      <p:ext uri="{BB962C8B-B14F-4D97-AF65-F5344CB8AC3E}">
        <p14:creationId xmlns:p14="http://schemas.microsoft.com/office/powerpoint/2010/main" val="27537804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116</TotalTime>
  <Words>909</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Trebuchet MS</vt:lpstr>
      <vt:lpstr>Wingdings 3</vt:lpstr>
      <vt:lpstr>Facet</vt:lpstr>
      <vt:lpstr>Product Review Analysis - FlipKart/Amazon</vt:lpstr>
      <vt:lpstr>1. Problem Statement</vt:lpstr>
      <vt:lpstr>2. Tools Used</vt:lpstr>
      <vt:lpstr>3. Approaches</vt:lpstr>
      <vt:lpstr>4. EDA Insights</vt:lpstr>
      <vt:lpstr>4. EDA Insights</vt:lpstr>
      <vt:lpstr>4. EDA Insights</vt:lpstr>
      <vt:lpstr>4. EDA Insights</vt:lpstr>
      <vt:lpstr>PowerPoint Presentation</vt:lpstr>
      <vt:lpstr>6. Evaluation Metrics of Model</vt:lpstr>
      <vt:lpstr>7. Future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Review Analysis - FlipKart/Amazon</dc:title>
  <dc:creator>R.Panner selvam</dc:creator>
  <cp:lastModifiedBy>R.Panner selvam</cp:lastModifiedBy>
  <cp:revision>1</cp:revision>
  <dcterms:created xsi:type="dcterms:W3CDTF">2022-08-14T14:11:51Z</dcterms:created>
  <dcterms:modified xsi:type="dcterms:W3CDTF">2022-08-14T16:08:39Z</dcterms:modified>
</cp:coreProperties>
</file>