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9"/>
  </p:notesMasterIdLst>
  <p:sldIdLst>
    <p:sldId id="257" r:id="rId5"/>
    <p:sldId id="258" r:id="rId6"/>
    <p:sldId id="265" r:id="rId7"/>
    <p:sldId id="267" r:id="rId8"/>
    <p:sldId id="268" r:id="rId9"/>
    <p:sldId id="266" r:id="rId10"/>
    <p:sldId id="269" r:id="rId11"/>
    <p:sldId id="271" r:id="rId12"/>
    <p:sldId id="270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06" autoAdjust="0"/>
  </p:normalViewPr>
  <p:slideViewPr>
    <p:cSldViewPr snapToGrid="0" showGuides="1">
      <p:cViewPr varScale="1">
        <p:scale>
          <a:sx n="69" d="100"/>
          <a:sy n="69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1E9B7-20DA-437C-BA19-41F6C7DDAB94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512A3-14CF-4215-8B16-CC7A7505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894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512A3-14CF-4215-8B16-CC7A75053DA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0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7594-F81C-4DB2-BBD6-139CC4099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A1493-A63A-4632-9605-71EE88C12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B5484-6FC4-4708-A1AF-B389980C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D69A-7417-49DD-A2DA-6A9C3079E876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E108D-CFF8-4364-81CF-7574034B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50867-15EC-421C-B698-10E142D4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8619-1B3D-4023-9FA9-34A3D577E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729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FCBC-FD46-4E65-8B71-671131A5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512FE-1CDB-4EA2-9D58-0B1CE7A5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FF403-9466-422C-853D-9D12E9C99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D69A-7417-49DD-A2DA-6A9C3079E876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2407-79D7-48EB-820D-4560C60CD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68659-8741-4E1C-BE22-587069F5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8619-1B3D-4023-9FA9-34A3D577E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211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A07A3E-0617-4ABC-9D7D-A505FFDA6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BD737-A051-4D5E-8D2B-10505F807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44BE9-FD92-4AFB-B9F9-17F251070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D69A-7417-49DD-A2DA-6A9C3079E876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45943-677A-47DD-8730-C15F3EB5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F8E0C-F9E1-4595-9D03-0E2E4EF4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8619-1B3D-4023-9FA9-34A3D577E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960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9FB9-CB43-4C74-BBE2-3EAE4896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75673-C742-40B7-B679-E1C7C09E6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205B1-2F52-4F26-818D-06B40759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D69A-7417-49DD-A2DA-6A9C3079E876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A15CD-4433-4DF2-84D7-EE9A5A68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15513-1C3A-4F2D-8D02-BFCB9584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8619-1B3D-4023-9FA9-34A3D577E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861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416A-E0B4-418F-B9AD-B81F53412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8A1B9-5683-4BD2-9038-FDA4D1A7F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AD27C-F0D9-45F2-84CA-E32F3E62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D69A-7417-49DD-A2DA-6A9C3079E876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02EC1-E4CC-48F7-B979-F89FF7C6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FAD1D-92D8-48AF-ACDE-35F27B8F0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8619-1B3D-4023-9FA9-34A3D577E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310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867-924F-40F5-96E7-65E604E4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981F6-C590-432D-BD4F-49B221519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70F2F-4281-43B6-AF2A-6D61B65DB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F06E3-7720-4130-AD3A-89FF3AE5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D69A-7417-49DD-A2DA-6A9C3079E876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D4FA1-64F7-4B18-8271-A2995BA6E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8A82E-4A69-4A66-B62F-A315FD0B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8619-1B3D-4023-9FA9-34A3D577E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521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F01A-1B1B-4721-92B1-6249C2B4E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734C4-93E6-43E5-AED1-8A720295F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2CE03-601F-4EBB-BDAE-C697EE663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86AA4A-6847-4D69-B0D5-2025C5F4B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07676-4B82-44DA-A739-B59D0002D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48C0B2-9340-40C6-A4FF-972E2F44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D69A-7417-49DD-A2DA-6A9C3079E876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468EA-C833-4D1E-BD76-C78B3702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1D05DE-B135-4D70-8883-422372B0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8619-1B3D-4023-9FA9-34A3D577E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279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97BD-E1E7-47EC-B9EB-577105F4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506B87-39AF-4153-B01B-8B39BFE2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D69A-7417-49DD-A2DA-6A9C3079E876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F9DBA-ACFC-41D2-B71A-8D1E63867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45B65-17A2-4D21-9FFF-EFE94AE0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8619-1B3D-4023-9FA9-34A3D577E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851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5B7B1-2B76-453F-8EDB-F87A79A1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D69A-7417-49DD-A2DA-6A9C3079E876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396AE-39A9-45F0-9A23-429CB147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4F9F5-9C07-4D47-84BC-AA75C4DE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8619-1B3D-4023-9FA9-34A3D577E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322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0CA7-91A1-4639-BABB-44A6D8CBB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0FA13-C3EE-484D-A8C7-ED353107D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A4C01-4149-4D7D-9B70-FE9838F04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A7D25-1CD6-411A-AFF4-333ACDA4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D69A-7417-49DD-A2DA-6A9C3079E876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D2E02-B3C8-44B2-933F-F72B7DF2E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2D95D-5105-425A-AB73-2448FEE5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8619-1B3D-4023-9FA9-34A3D577E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076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78467-81A5-4CFF-9EC4-81FD88BB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A5A0A-00A9-415F-BB28-CE3DC00A6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D0CA6-D158-4E9C-B537-539C9CEF1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AB3A5-5E6B-4F40-9808-587BA0C2F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D69A-7417-49DD-A2DA-6A9C3079E876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CAA94-7B15-47FF-A908-2818BC65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C1E7C-232D-4137-BBAA-97C4F5DA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8619-1B3D-4023-9FA9-34A3D577E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533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35F4D6-2892-4B48-968D-7D457AA3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8BDA2-1697-4C77-AA0B-4B5599583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274FA-4ABA-4416-A900-B4EE51B97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FD69A-7417-49DD-A2DA-6A9C3079E876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656D-C867-4F46-B569-FD26934E9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19D94-3C10-4EB5-B68D-C2D124939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08619-1B3D-4023-9FA9-34A3D577E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55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824A324-AA28-080E-9E4D-D7E98D8310C3}"/>
              </a:ext>
            </a:extLst>
          </p:cNvPr>
          <p:cNvSpPr/>
          <p:nvPr/>
        </p:nvSpPr>
        <p:spPr>
          <a:xfrm>
            <a:off x="8855176" y="0"/>
            <a:ext cx="1936955" cy="6582696"/>
          </a:xfrm>
          <a:prstGeom prst="roundRect">
            <a:avLst>
              <a:gd name="adj" fmla="val 36850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hlinkClick r:id="rId2" action="ppaction://hlinksldjump"/>
            <a:extLst>
              <a:ext uri="{FF2B5EF4-FFF2-40B4-BE49-F238E27FC236}">
                <a16:creationId xmlns:a16="http://schemas.microsoft.com/office/drawing/2014/main" id="{FC1E074A-A4D3-E8FD-DDB3-5F1F2EFFC3A2}"/>
              </a:ext>
            </a:extLst>
          </p:cNvPr>
          <p:cNvSpPr/>
          <p:nvPr/>
        </p:nvSpPr>
        <p:spPr>
          <a:xfrm>
            <a:off x="9046906" y="356574"/>
            <a:ext cx="1553496" cy="4424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hlinkClick r:id="rId2" action="ppaction://hlinksldjump"/>
              </a:rPr>
              <a:t>PLANNING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653DB5-0762-0921-1386-4276D9FA63AF}"/>
              </a:ext>
            </a:extLst>
          </p:cNvPr>
          <p:cNvSpPr/>
          <p:nvPr/>
        </p:nvSpPr>
        <p:spPr>
          <a:xfrm>
            <a:off x="9046906" y="2131805"/>
            <a:ext cx="1553496" cy="4424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hlinkClick r:id="rId3" action="ppaction://hlinksldjump"/>
              </a:rPr>
              <a:t>SAP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hlinkClick r:id="rId4" action="ppaction://hlinksldjump"/>
            <a:extLst>
              <a:ext uri="{FF2B5EF4-FFF2-40B4-BE49-F238E27FC236}">
                <a16:creationId xmlns:a16="http://schemas.microsoft.com/office/drawing/2014/main" id="{1F9E9F55-8B0C-D64F-A81F-51F53B3F9C48}"/>
              </a:ext>
            </a:extLst>
          </p:cNvPr>
          <p:cNvSpPr/>
          <p:nvPr/>
        </p:nvSpPr>
        <p:spPr>
          <a:xfrm>
            <a:off x="9046906" y="3047024"/>
            <a:ext cx="1553496" cy="4424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hlinkClick r:id="rId4" action="ppaction://hlinksldjump"/>
              </a:rPr>
              <a:t>DCS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4C5FA1-C8B8-DAD6-1FFD-DAB46D6CFE65}"/>
              </a:ext>
            </a:extLst>
          </p:cNvPr>
          <p:cNvSpPr/>
          <p:nvPr/>
        </p:nvSpPr>
        <p:spPr>
          <a:xfrm>
            <a:off x="9046906" y="3962243"/>
            <a:ext cx="1553496" cy="4424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hlinkClick r:id="rId5" action="ppaction://hlinksldjump"/>
              </a:rPr>
              <a:t>SAFETY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958267E-F58E-DECD-11F3-D3668D4525E1}"/>
              </a:ext>
            </a:extLst>
          </p:cNvPr>
          <p:cNvSpPr/>
          <p:nvPr/>
        </p:nvSpPr>
        <p:spPr>
          <a:xfrm>
            <a:off x="9046906" y="4877462"/>
            <a:ext cx="1553496" cy="4424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hlinkClick r:id="rId6" action="ppaction://hlinksldjump"/>
              </a:rPr>
              <a:t>QUALITY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7BDDE90-E22B-1DF0-5956-D006ABEA15A6}"/>
              </a:ext>
            </a:extLst>
          </p:cNvPr>
          <p:cNvSpPr/>
          <p:nvPr/>
        </p:nvSpPr>
        <p:spPr>
          <a:xfrm>
            <a:off x="9046906" y="5792683"/>
            <a:ext cx="1553496" cy="4424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hlinkClick r:id="rId7" action="ppaction://hlinksldjump"/>
              </a:rPr>
              <a:t>OTHERS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hlinkClick r:id="rId8" action="ppaction://hlinksldjump"/>
            <a:extLst>
              <a:ext uri="{FF2B5EF4-FFF2-40B4-BE49-F238E27FC236}">
                <a16:creationId xmlns:a16="http://schemas.microsoft.com/office/drawing/2014/main" id="{6C65C1A6-252E-4E07-E5D9-C7CFEE4C880A}"/>
              </a:ext>
            </a:extLst>
          </p:cNvPr>
          <p:cNvSpPr/>
          <p:nvPr/>
        </p:nvSpPr>
        <p:spPr>
          <a:xfrm>
            <a:off x="9046906" y="1216586"/>
            <a:ext cx="1553496" cy="4424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hlinkClick r:id="rId8" action="ppaction://hlinksldjump"/>
              </a:rPr>
              <a:t>MES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CC72BD-34D7-4AB8-8963-51C063ADE199}"/>
              </a:ext>
            </a:extLst>
          </p:cNvPr>
          <p:cNvSpPr/>
          <p:nvPr/>
        </p:nvSpPr>
        <p:spPr>
          <a:xfrm>
            <a:off x="271005" y="2631231"/>
            <a:ext cx="6963701" cy="6463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non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Guideline module for SOP activity's 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DD98454-9135-482C-8C75-6B6A44BE1781}"/>
              </a:ext>
            </a:extLst>
          </p:cNvPr>
          <p:cNvSpPr/>
          <p:nvPr/>
        </p:nvSpPr>
        <p:spPr>
          <a:xfrm>
            <a:off x="142875" y="2131805"/>
            <a:ext cx="7429500" cy="1830438"/>
          </a:xfrm>
          <a:prstGeom prst="roundRect">
            <a:avLst/>
          </a:prstGeom>
          <a:noFill/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656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B83B9-47F8-40E7-B9CE-5C21AD961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162"/>
            <a:ext cx="10515600" cy="46859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200" dirty="0">
                <a:solidFill>
                  <a:srgbClr val="002060"/>
                </a:solidFill>
                <a:latin typeface="Arial Black" panose="020B0A04020102020204" pitchFamily="34" charset="0"/>
              </a:rPr>
              <a:t>PO CREATION – control recipe creation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2E140-4245-4B3B-8BB4-FB2F44041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754"/>
            <a:ext cx="11872913" cy="607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13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7C1-ED3B-415E-A8D2-F6F6E2936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564" y="83825"/>
            <a:ext cx="10515600" cy="655764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Arial Black" panose="020B0A04020102020204" pitchFamily="34" charset="0"/>
              </a:rPr>
              <a:t>PO CREATION – Packing material checking</a:t>
            </a:r>
            <a:endParaRPr lang="en-IN" sz="32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2BF8E-BC97-4178-9007-B0DD069C5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739589"/>
            <a:ext cx="12192000" cy="611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61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4319-D70B-4E23-831C-5106BC323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44"/>
            <a:ext cx="10515600" cy="536686"/>
          </a:xfrm>
        </p:spPr>
        <p:txBody>
          <a:bodyPr/>
          <a:lstStyle/>
          <a:p>
            <a:pPr algn="ctr"/>
            <a:r>
              <a:rPr lang="en-IN" sz="3200" dirty="0">
                <a:solidFill>
                  <a:srgbClr val="002060"/>
                </a:solidFill>
                <a:latin typeface="Arial Black" panose="020B0A04020102020204" pitchFamily="34" charset="0"/>
              </a:rPr>
              <a:t>PO CREATION – QA Check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C86F9E-1401-49D8-9482-9670DE52F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9" y="779929"/>
            <a:ext cx="12048081" cy="568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20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045C-05E8-4E0A-AB5C-BF105F8B2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102"/>
            <a:ext cx="10515600" cy="643404"/>
          </a:xfrm>
        </p:spPr>
        <p:txBody>
          <a:bodyPr/>
          <a:lstStyle/>
          <a:p>
            <a:pPr algn="ctr"/>
            <a:r>
              <a:rPr lang="en-IN" sz="3200" dirty="0">
                <a:solidFill>
                  <a:srgbClr val="002060"/>
                </a:solidFill>
                <a:latin typeface="Arial Black" panose="020B0A04020102020204" pitchFamily="34" charset="0"/>
              </a:rPr>
              <a:t>PO CREATION – Reservation check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B4176-12E9-48F5-8149-81F9273D8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22" y="726141"/>
            <a:ext cx="11523072" cy="599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23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BD0F-2667-40E7-892C-2E929CDC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03735-8047-425D-AD7F-9D7F2CC7F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681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BC5112-DF2C-4D6D-9C4A-8A84E14E86AB}"/>
              </a:ext>
            </a:extLst>
          </p:cNvPr>
          <p:cNvSpPr/>
          <p:nvPr/>
        </p:nvSpPr>
        <p:spPr>
          <a:xfrm>
            <a:off x="5229225" y="1526508"/>
            <a:ext cx="5000625" cy="442452"/>
          </a:xfrm>
          <a:prstGeom prst="roundRect">
            <a:avLst/>
          </a:prstGeom>
          <a:ln>
            <a:solidFill>
              <a:srgbClr val="00206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Plan conversion from planning mail</a:t>
            </a:r>
          </a:p>
        </p:txBody>
      </p:sp>
      <p:sp>
        <p:nvSpPr>
          <p:cNvPr id="12" name="Rectangle: Rounded Corners 11">
            <a:hlinkClick r:id="rId2" action="ppaction://hlinksldjump"/>
            <a:extLst>
              <a:ext uri="{FF2B5EF4-FFF2-40B4-BE49-F238E27FC236}">
                <a16:creationId xmlns:a16="http://schemas.microsoft.com/office/drawing/2014/main" id="{AADD59A8-97BD-4D1F-BEAB-8F52CD724EA0}"/>
              </a:ext>
            </a:extLst>
          </p:cNvPr>
          <p:cNvSpPr/>
          <p:nvPr/>
        </p:nvSpPr>
        <p:spPr>
          <a:xfrm>
            <a:off x="5229222" y="2453343"/>
            <a:ext cx="5000625" cy="442452"/>
          </a:xfrm>
          <a:prstGeom prst="roundRect">
            <a:avLst/>
          </a:prstGeom>
          <a:ln>
            <a:solidFill>
              <a:srgbClr val="00206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PM request slip preparation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E65BD6B-BD31-45FF-807A-7B128D763EA0}"/>
              </a:ext>
            </a:extLst>
          </p:cNvPr>
          <p:cNvSpPr/>
          <p:nvPr/>
        </p:nvSpPr>
        <p:spPr>
          <a:xfrm>
            <a:off x="5229222" y="3294706"/>
            <a:ext cx="5000625" cy="442452"/>
          </a:xfrm>
          <a:prstGeom prst="roundRect">
            <a:avLst/>
          </a:prstGeom>
          <a:ln>
            <a:solidFill>
              <a:srgbClr val="00206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/>
              <a:t>Effective machine plan like cross transfer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FBEFDC3-C208-43DC-A0FD-1A5423409DD1}"/>
              </a:ext>
            </a:extLst>
          </p:cNvPr>
          <p:cNvSpPr/>
          <p:nvPr/>
        </p:nvSpPr>
        <p:spPr>
          <a:xfrm>
            <a:off x="5229222" y="4136069"/>
            <a:ext cx="5000625" cy="442452"/>
          </a:xfrm>
          <a:prstGeom prst="roundRect">
            <a:avLst/>
          </a:prstGeom>
          <a:ln>
            <a:solidFill>
              <a:srgbClr val="00206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/>
              <a:t>Priority mixer plan</a:t>
            </a:r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5AF41B0-C354-4EB4-8E2B-9260AD0C4B4E}"/>
              </a:ext>
            </a:extLst>
          </p:cNvPr>
          <p:cNvSpPr/>
          <p:nvPr/>
        </p:nvSpPr>
        <p:spPr>
          <a:xfrm>
            <a:off x="5229222" y="4889041"/>
            <a:ext cx="5000625" cy="442452"/>
          </a:xfrm>
          <a:prstGeom prst="roundRect">
            <a:avLst/>
          </a:prstGeom>
          <a:ln>
            <a:solidFill>
              <a:srgbClr val="00206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/>
              <a:t>Equipment release for preventive maintenance.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37532A-6FCE-43D6-943A-2A30BEBCBD82}"/>
              </a:ext>
            </a:extLst>
          </p:cNvPr>
          <p:cNvSpPr/>
          <p:nvPr/>
        </p:nvSpPr>
        <p:spPr>
          <a:xfrm>
            <a:off x="4571999" y="1026701"/>
            <a:ext cx="6315075" cy="5351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46D40AD-C707-44E4-BCE3-1095A515EBCB}"/>
              </a:ext>
            </a:extLst>
          </p:cNvPr>
          <p:cNvSpPr/>
          <p:nvPr/>
        </p:nvSpPr>
        <p:spPr>
          <a:xfrm>
            <a:off x="342901" y="2986548"/>
            <a:ext cx="3040853" cy="442452"/>
          </a:xfrm>
          <a:prstGeom prst="roundRect">
            <a:avLst/>
          </a:prstGeom>
          <a:ln>
            <a:solidFill>
              <a:srgbClr val="00206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PLANNING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71ECB1-E979-40D1-8E11-19FEA063A309}"/>
              </a:ext>
            </a:extLst>
          </p:cNvPr>
          <p:cNvSpPr/>
          <p:nvPr/>
        </p:nvSpPr>
        <p:spPr>
          <a:xfrm>
            <a:off x="6482014" y="553910"/>
            <a:ext cx="2495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400" b="1" dirty="0">
                <a:solidFill>
                  <a:schemeClr val="accent1"/>
                </a:solidFill>
              </a:rPr>
              <a:t>Planning activity’s</a:t>
            </a:r>
          </a:p>
        </p:txBody>
      </p:sp>
    </p:spTree>
    <p:extLst>
      <p:ext uri="{BB962C8B-B14F-4D97-AF65-F5344CB8AC3E}">
        <p14:creationId xmlns:p14="http://schemas.microsoft.com/office/powerpoint/2010/main" val="1484891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3EFD73-8E7D-475C-92CF-38851C2E5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14337"/>
            <a:ext cx="12192000" cy="48950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E9069A-427E-45CC-97B7-75D16F15C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205335"/>
            <a:ext cx="12192001" cy="12383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4B2415F-C522-48C1-A388-C2B00A70C929}"/>
              </a:ext>
            </a:extLst>
          </p:cNvPr>
          <p:cNvSpPr/>
          <p:nvPr/>
        </p:nvSpPr>
        <p:spPr>
          <a:xfrm>
            <a:off x="2786064" y="0"/>
            <a:ext cx="53863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rgbClr val="002060"/>
                </a:solidFill>
              </a:rPr>
              <a:t>Plan conversion from planning mail</a:t>
            </a:r>
          </a:p>
        </p:txBody>
      </p:sp>
    </p:spTree>
    <p:extLst>
      <p:ext uri="{BB962C8B-B14F-4D97-AF65-F5344CB8AC3E}">
        <p14:creationId xmlns:p14="http://schemas.microsoft.com/office/powerpoint/2010/main" val="1412292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CA88-A58A-457B-BB56-758DF534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002060"/>
                </a:solidFill>
                <a:latin typeface="Arial Black" panose="020B0A04020102020204" pitchFamily="34" charset="0"/>
              </a:rPr>
              <a:t>PM request slip preparation</a:t>
            </a:r>
            <a:br>
              <a:rPr lang="en-IN" dirty="0"/>
            </a:b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C6C9C3-C3EF-40B3-811E-F3D5665FA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58154"/>
            <a:ext cx="5929312" cy="39332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12921D-A813-4D3C-B21C-0DD95AA121D4}"/>
              </a:ext>
            </a:extLst>
          </p:cNvPr>
          <p:cNvSpPr/>
          <p:nvPr/>
        </p:nvSpPr>
        <p:spPr>
          <a:xfrm>
            <a:off x="0" y="5091430"/>
            <a:ext cx="12192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MES</a:t>
            </a:r>
            <a:r>
              <a:rPr lang="ta-IN" sz="2200" dirty="0"/>
              <a:t> இல் </a:t>
            </a:r>
            <a:r>
              <a:rPr lang="en-US" sz="2400" b="1" dirty="0"/>
              <a:t>Plan</a:t>
            </a:r>
            <a:r>
              <a:rPr lang="ta-IN" sz="2200" dirty="0"/>
              <a:t> செய்ததுக்கு எற்றவாறு அணைத்து </a:t>
            </a:r>
            <a:r>
              <a:rPr lang="en-US" sz="2400" b="1" dirty="0"/>
              <a:t>Machine</a:t>
            </a:r>
            <a:r>
              <a:rPr lang="ta-IN" sz="2200" dirty="0"/>
              <a:t> க்கும்  மேலை காட்டியவாறு பேக்கிங் மேட்டரில்</a:t>
            </a:r>
            <a:r>
              <a:rPr lang="en-IN" sz="2400" dirty="0">
                <a:solidFill>
                  <a:srgbClr val="002060"/>
                </a:solidFill>
                <a:latin typeface="Arial Black" panose="020B0A04020102020204" pitchFamily="34" charset="0"/>
              </a:rPr>
              <a:t/>
            </a:r>
            <a:r>
              <a:rPr lang="en-IN" sz="2400" b="1" dirty="0"/>
              <a:t>request Slip</a:t>
            </a:r>
            <a:r>
              <a:rPr lang="ta-IN" sz="2400" b="1" dirty="0"/>
              <a:t/>
            </a:r>
            <a:r>
              <a:rPr lang="en-US" sz="2200" b="1" dirty="0"/>
              <a:t>Fill  </a:t>
            </a:r>
            <a:r>
              <a:rPr lang="ta-IN" sz="2200" b="1" dirty="0"/>
              <a:t>செய்து</a:t>
            </a:r>
            <a:r>
              <a:rPr lang="en-US" sz="2200" b="1" dirty="0"/>
              <a:t>  Material movement  operator </a:t>
            </a:r>
            <a:r>
              <a:rPr lang="ta-IN" sz="2200" dirty="0"/>
              <a:t>இடம் கொடுக்கவேண்டும்.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18D00B-0028-4A7F-B560-7D56DD75F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58154"/>
            <a:ext cx="6095998" cy="393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16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hlinkClick r:id="rId2" action="ppaction://hlinksldjump"/>
            <a:extLst>
              <a:ext uri="{FF2B5EF4-FFF2-40B4-BE49-F238E27FC236}">
                <a16:creationId xmlns:a16="http://schemas.microsoft.com/office/drawing/2014/main" id="{3756C124-2EC9-4B17-A121-2A2A1BB3493B}"/>
              </a:ext>
            </a:extLst>
          </p:cNvPr>
          <p:cNvSpPr/>
          <p:nvPr/>
        </p:nvSpPr>
        <p:spPr>
          <a:xfrm>
            <a:off x="6096003" y="1317005"/>
            <a:ext cx="5000625" cy="442452"/>
          </a:xfrm>
          <a:prstGeom prst="roundRect">
            <a:avLst/>
          </a:prstGeom>
          <a:ln>
            <a:solidFill>
              <a:srgbClr val="00206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PACK PLAN – Upload in MES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C52406-15BE-4300-8F62-F36FD0E302A5}"/>
              </a:ext>
            </a:extLst>
          </p:cNvPr>
          <p:cNvSpPr/>
          <p:nvPr/>
        </p:nvSpPr>
        <p:spPr>
          <a:xfrm>
            <a:off x="214313" y="2970006"/>
            <a:ext cx="3743325" cy="442452"/>
          </a:xfrm>
          <a:prstGeom prst="roundRect">
            <a:avLst/>
          </a:prstGeom>
          <a:ln>
            <a:solidFill>
              <a:srgbClr val="00206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MES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777B74-A26B-4795-873B-D1A94B6FE9F3}"/>
              </a:ext>
            </a:extLst>
          </p:cNvPr>
          <p:cNvSpPr/>
          <p:nvPr/>
        </p:nvSpPr>
        <p:spPr>
          <a:xfrm>
            <a:off x="6096002" y="2240930"/>
            <a:ext cx="5000625" cy="442452"/>
          </a:xfrm>
          <a:prstGeom prst="roundRect">
            <a:avLst/>
          </a:prstGeom>
          <a:ln>
            <a:solidFill>
              <a:srgbClr val="00206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PO –Creation in MES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A0CC96-68E1-4CA8-AF30-25BE051CEF88}"/>
              </a:ext>
            </a:extLst>
          </p:cNvPr>
          <p:cNvSpPr/>
          <p:nvPr/>
        </p:nvSpPr>
        <p:spPr>
          <a:xfrm>
            <a:off x="6096001" y="3262820"/>
            <a:ext cx="5000625" cy="442452"/>
          </a:xfrm>
          <a:prstGeom prst="roundRect">
            <a:avLst/>
          </a:prstGeom>
          <a:ln>
            <a:solidFill>
              <a:srgbClr val="00206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Ensure the start packing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2A750C-94F7-4DEF-A30E-880568B79E5A}"/>
              </a:ext>
            </a:extLst>
          </p:cNvPr>
          <p:cNvSpPr/>
          <p:nvPr/>
        </p:nvSpPr>
        <p:spPr>
          <a:xfrm>
            <a:off x="6096001" y="4186745"/>
            <a:ext cx="5000625" cy="442452"/>
          </a:xfrm>
          <a:prstGeom prst="roundRect">
            <a:avLst/>
          </a:prstGeom>
          <a:ln>
            <a:solidFill>
              <a:srgbClr val="00206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Ensure the on time FG approval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F61B2B-F3EE-4AA1-9756-A7B3728A8673}"/>
              </a:ext>
            </a:extLst>
          </p:cNvPr>
          <p:cNvSpPr/>
          <p:nvPr/>
        </p:nvSpPr>
        <p:spPr>
          <a:xfrm>
            <a:off x="6096000" y="6029080"/>
            <a:ext cx="5000625" cy="442452"/>
          </a:xfrm>
          <a:prstGeom prst="roundRect">
            <a:avLst/>
          </a:prstGeom>
          <a:ln>
            <a:solidFill>
              <a:srgbClr val="00206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Ensure the on time end production in MES.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F5E54D-032F-4A9A-85FD-23FCB6491936}"/>
              </a:ext>
            </a:extLst>
          </p:cNvPr>
          <p:cNvSpPr/>
          <p:nvPr/>
        </p:nvSpPr>
        <p:spPr>
          <a:xfrm>
            <a:off x="6096000" y="5101098"/>
            <a:ext cx="5000625" cy="442452"/>
          </a:xfrm>
          <a:prstGeom prst="roundRect">
            <a:avLst/>
          </a:prstGeom>
          <a:ln>
            <a:solidFill>
              <a:srgbClr val="00206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/>
              <a:t>Ensure the on time resume packing operation.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793A8A-DFF4-4776-9D91-D179BE6F08FE}"/>
              </a:ext>
            </a:extLst>
          </p:cNvPr>
          <p:cNvSpPr/>
          <p:nvPr/>
        </p:nvSpPr>
        <p:spPr>
          <a:xfrm>
            <a:off x="7844278" y="532429"/>
            <a:ext cx="1504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>
                <a:solidFill>
                  <a:schemeClr val="accent1"/>
                </a:solidFill>
              </a:rPr>
              <a:t>MES activity’s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803081-B966-4912-AFF3-DD9D8FC87AC4}"/>
              </a:ext>
            </a:extLst>
          </p:cNvPr>
          <p:cNvSpPr/>
          <p:nvPr/>
        </p:nvSpPr>
        <p:spPr>
          <a:xfrm>
            <a:off x="5715000" y="856589"/>
            <a:ext cx="5743575" cy="6001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141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602F-EA41-4C6C-B137-B47ED7A39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15" y="0"/>
            <a:ext cx="10515600" cy="3832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Arial Black" panose="020B0A04020102020204" pitchFamily="34" charset="0"/>
              </a:rPr>
              <a:t>PACK PLAN  UPLOAD IN MES</a:t>
            </a:r>
            <a:endParaRPr lang="en-IN" sz="32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495820-F37D-412A-A3FB-3818A5771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637"/>
            <a:ext cx="1219200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4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1164-D752-4473-A963-969678141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793" y="1"/>
            <a:ext cx="10515600" cy="4303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Arial Black" panose="020B0A04020102020204" pitchFamily="34" charset="0"/>
              </a:rPr>
              <a:t>PO –Creation in MES</a:t>
            </a:r>
            <a:endParaRPr lang="en-IN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F5B7BF-EC50-4BB4-90E3-1C2690451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59" y="537882"/>
            <a:ext cx="12003741" cy="607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87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hlinkClick r:id="rId2" action="ppaction://hlinksldjump"/>
            <a:extLst>
              <a:ext uri="{FF2B5EF4-FFF2-40B4-BE49-F238E27FC236}">
                <a16:creationId xmlns:a16="http://schemas.microsoft.com/office/drawing/2014/main" id="{3756C124-2EC9-4B17-A121-2A2A1BB3493B}"/>
              </a:ext>
            </a:extLst>
          </p:cNvPr>
          <p:cNvSpPr/>
          <p:nvPr/>
        </p:nvSpPr>
        <p:spPr>
          <a:xfrm>
            <a:off x="6096003" y="1317005"/>
            <a:ext cx="5000625" cy="442452"/>
          </a:xfrm>
          <a:prstGeom prst="roundRect">
            <a:avLst/>
          </a:prstGeom>
          <a:ln>
            <a:solidFill>
              <a:srgbClr val="00206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PO CREATION – SAP material list in /nzcor2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C52406-15BE-4300-8F62-F36FD0E302A5}"/>
              </a:ext>
            </a:extLst>
          </p:cNvPr>
          <p:cNvSpPr/>
          <p:nvPr/>
        </p:nvSpPr>
        <p:spPr>
          <a:xfrm>
            <a:off x="214313" y="2970006"/>
            <a:ext cx="3743325" cy="442452"/>
          </a:xfrm>
          <a:prstGeom prst="roundRect">
            <a:avLst/>
          </a:prstGeom>
          <a:ln>
            <a:solidFill>
              <a:srgbClr val="00206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SAP</a:t>
            </a:r>
            <a:endParaRPr lang="en-IN" dirty="0"/>
          </a:p>
        </p:txBody>
      </p:sp>
      <p:sp>
        <p:nvSpPr>
          <p:cNvPr id="7" name="Rectangle: Rounded Corners 6">
            <a:hlinkClick r:id="rId3" action="ppaction://hlinksldjump"/>
            <a:extLst>
              <a:ext uri="{FF2B5EF4-FFF2-40B4-BE49-F238E27FC236}">
                <a16:creationId xmlns:a16="http://schemas.microsoft.com/office/drawing/2014/main" id="{8E777B74-A26B-4795-873B-D1A94B6FE9F3}"/>
              </a:ext>
            </a:extLst>
          </p:cNvPr>
          <p:cNvSpPr/>
          <p:nvPr/>
        </p:nvSpPr>
        <p:spPr>
          <a:xfrm>
            <a:off x="6096000" y="2023761"/>
            <a:ext cx="5000625" cy="442452"/>
          </a:xfrm>
          <a:prstGeom prst="roundRect">
            <a:avLst/>
          </a:prstGeom>
          <a:ln>
            <a:solidFill>
              <a:srgbClr val="00206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/>
              <a:t>PO CREATION – control recipe creation</a:t>
            </a:r>
            <a:endParaRPr lang="en-IN" dirty="0"/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6DA0CC96-68E1-4CA8-AF30-25BE051CEF88}"/>
              </a:ext>
            </a:extLst>
          </p:cNvPr>
          <p:cNvSpPr/>
          <p:nvPr/>
        </p:nvSpPr>
        <p:spPr>
          <a:xfrm>
            <a:off x="6096000" y="2730517"/>
            <a:ext cx="5000625" cy="442452"/>
          </a:xfrm>
          <a:prstGeom prst="roundRect">
            <a:avLst/>
          </a:prstGeom>
          <a:ln>
            <a:solidFill>
              <a:srgbClr val="00206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PO CREATION – Packing material checking</a:t>
            </a:r>
            <a:endParaRPr lang="en-IN" dirty="0"/>
          </a:p>
        </p:txBody>
      </p:sp>
      <p:sp>
        <p:nvSpPr>
          <p:cNvPr id="10" name="Rectangle: Rounded Corners 9">
            <a:hlinkClick r:id="rId5" action="ppaction://hlinksldjump"/>
            <a:extLst>
              <a:ext uri="{FF2B5EF4-FFF2-40B4-BE49-F238E27FC236}">
                <a16:creationId xmlns:a16="http://schemas.microsoft.com/office/drawing/2014/main" id="{972A750C-94F7-4DEF-A30E-880568B79E5A}"/>
              </a:ext>
            </a:extLst>
          </p:cNvPr>
          <p:cNvSpPr/>
          <p:nvPr/>
        </p:nvSpPr>
        <p:spPr>
          <a:xfrm>
            <a:off x="6096000" y="3429637"/>
            <a:ext cx="5000625" cy="442452"/>
          </a:xfrm>
          <a:prstGeom prst="roundRect">
            <a:avLst/>
          </a:prstGeom>
          <a:ln>
            <a:solidFill>
              <a:srgbClr val="00206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PO CREATION – QA Check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F61B2B-F3EE-4AA1-9756-A7B3728A8673}"/>
              </a:ext>
            </a:extLst>
          </p:cNvPr>
          <p:cNvSpPr/>
          <p:nvPr/>
        </p:nvSpPr>
        <p:spPr>
          <a:xfrm>
            <a:off x="6086474" y="4800223"/>
            <a:ext cx="5000625" cy="442452"/>
          </a:xfrm>
          <a:prstGeom prst="roundRect">
            <a:avLst/>
          </a:prstGeom>
          <a:ln>
            <a:solidFill>
              <a:srgbClr val="00206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Price label – MES to SAP command</a:t>
            </a:r>
            <a:r>
              <a:rPr lang="en-IN" dirty="0"/>
              <a:t>.</a:t>
            </a:r>
          </a:p>
        </p:txBody>
      </p:sp>
      <p:sp>
        <p:nvSpPr>
          <p:cNvPr id="13" name="Rectangle: Rounded Corners 12">
            <a:hlinkClick r:id="rId6" action="ppaction://hlinksldjump"/>
            <a:extLst>
              <a:ext uri="{FF2B5EF4-FFF2-40B4-BE49-F238E27FC236}">
                <a16:creationId xmlns:a16="http://schemas.microsoft.com/office/drawing/2014/main" id="{1EF5E54D-032F-4A9A-85FD-23FCB6491936}"/>
              </a:ext>
            </a:extLst>
          </p:cNvPr>
          <p:cNvSpPr/>
          <p:nvPr/>
        </p:nvSpPr>
        <p:spPr>
          <a:xfrm>
            <a:off x="6096000" y="4114930"/>
            <a:ext cx="5000625" cy="442452"/>
          </a:xfrm>
          <a:prstGeom prst="roundRect">
            <a:avLst/>
          </a:prstGeom>
          <a:ln>
            <a:solidFill>
              <a:srgbClr val="00206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PO CREATION – Reservation check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793A8A-DFF4-4776-9D91-D179BE6F08FE}"/>
              </a:ext>
            </a:extLst>
          </p:cNvPr>
          <p:cNvSpPr/>
          <p:nvPr/>
        </p:nvSpPr>
        <p:spPr>
          <a:xfrm>
            <a:off x="7870215" y="532429"/>
            <a:ext cx="1452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>
                <a:solidFill>
                  <a:schemeClr val="accent1"/>
                </a:solidFill>
              </a:rPr>
              <a:t>SAP activity’s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803081-B966-4912-AFF3-DD9D8FC87AC4}"/>
              </a:ext>
            </a:extLst>
          </p:cNvPr>
          <p:cNvSpPr/>
          <p:nvPr/>
        </p:nvSpPr>
        <p:spPr>
          <a:xfrm>
            <a:off x="5715000" y="856589"/>
            <a:ext cx="5743575" cy="6001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7AFF02-3D79-4853-A62F-53B78D924565}"/>
              </a:ext>
            </a:extLst>
          </p:cNvPr>
          <p:cNvSpPr/>
          <p:nvPr/>
        </p:nvSpPr>
        <p:spPr>
          <a:xfrm>
            <a:off x="6086473" y="5428625"/>
            <a:ext cx="5000625" cy="442452"/>
          </a:xfrm>
          <a:prstGeom prst="roundRect">
            <a:avLst/>
          </a:prstGeom>
          <a:ln>
            <a:solidFill>
              <a:srgbClr val="00206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Price label – SAP to  printer command </a:t>
            </a:r>
            <a:r>
              <a:rPr lang="en-IN" dirty="0"/>
              <a:t>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31E7CFC-6DAD-4ED9-B182-DA04B6D5F631}"/>
              </a:ext>
            </a:extLst>
          </p:cNvPr>
          <p:cNvSpPr/>
          <p:nvPr/>
        </p:nvSpPr>
        <p:spPr>
          <a:xfrm>
            <a:off x="6096000" y="6033157"/>
            <a:ext cx="5000625" cy="442452"/>
          </a:xfrm>
          <a:prstGeom prst="roundRect">
            <a:avLst/>
          </a:prstGeom>
          <a:ln>
            <a:solidFill>
              <a:srgbClr val="00206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Price label – Manual Print.</a:t>
            </a:r>
          </a:p>
        </p:txBody>
      </p:sp>
    </p:spTree>
    <p:extLst>
      <p:ext uri="{BB962C8B-B14F-4D97-AF65-F5344CB8AC3E}">
        <p14:creationId xmlns:p14="http://schemas.microsoft.com/office/powerpoint/2010/main" val="2544100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5036-2E4A-4820-8365-7A5E3796A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9275"/>
          </a:xfrm>
        </p:spPr>
        <p:txBody>
          <a:bodyPr>
            <a:noAutofit/>
          </a:bodyPr>
          <a:lstStyle/>
          <a:p>
            <a:pPr algn="ctr"/>
            <a:r>
              <a:rPr lang="en-IN" sz="3200" dirty="0">
                <a:solidFill>
                  <a:srgbClr val="002060"/>
                </a:solidFill>
                <a:latin typeface="Arial Black" panose="020B0A04020102020204" pitchFamily="34" charset="0"/>
              </a:rPr>
              <a:t>PO CREATION – SAP material list in /nzcor2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12E68-9A77-4543-8071-781FA41E3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074"/>
            <a:ext cx="12192000" cy="592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9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e798bda-593a-4970-aa1b-c42fb0ed077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FD26D0902929448863C9E809D73E76" ma:contentTypeVersion="18" ma:contentTypeDescription="Create a new document." ma:contentTypeScope="" ma:versionID="0be4c36a42ad459b22bee9f054dff6c5">
  <xsd:schema xmlns:xsd="http://www.w3.org/2001/XMLSchema" xmlns:xs="http://www.w3.org/2001/XMLSchema" xmlns:p="http://schemas.microsoft.com/office/2006/metadata/properties" xmlns:ns3="ca4684ab-261f-4df9-bec3-6e16853dc12e" xmlns:ns4="6e798bda-593a-4970-aa1b-c42fb0ed077c" targetNamespace="http://schemas.microsoft.com/office/2006/metadata/properties" ma:root="true" ma:fieldsID="e637eac87b3d7d7b9de6f247e673ead4" ns3:_="" ns4:_="">
    <xsd:import namespace="ca4684ab-261f-4df9-bec3-6e16853dc12e"/>
    <xsd:import namespace="6e798bda-593a-4970-aa1b-c42fb0ed077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  <xsd:element ref="ns4:MediaLengthInSeconds" minOccurs="0"/>
                <xsd:element ref="ns4:MediaServiceSystemTags" minOccurs="0"/>
                <xsd:element ref="ns4:MediaServiceSearchPropertie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4684ab-261f-4df9-bec3-6e16853dc1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798bda-593a-4970-aa1b-c42fb0ed07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B3824B-4D93-48AF-A300-22C8CD7D9F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4938DE-3FCA-4848-8D77-F66169E6E0DB}">
  <ds:schemaRefs>
    <ds:schemaRef ds:uri="http://schemas.microsoft.com/office/2006/metadata/properties"/>
    <ds:schemaRef ds:uri="http://purl.org/dc/terms/"/>
    <ds:schemaRef ds:uri="http://purl.org/dc/dcmitype/"/>
    <ds:schemaRef ds:uri="http://www.w3.org/XML/1998/namespace"/>
    <ds:schemaRef ds:uri="http://purl.org/dc/elements/1.1/"/>
    <ds:schemaRef ds:uri="6e798bda-593a-4970-aa1b-c42fb0ed07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ca4684ab-261f-4df9-bec3-6e16853dc12e"/>
  </ds:schemaRefs>
</ds:datastoreItem>
</file>

<file path=customXml/itemProps3.xml><?xml version="1.0" encoding="utf-8"?>
<ds:datastoreItem xmlns:ds="http://schemas.openxmlformats.org/officeDocument/2006/customXml" ds:itemID="{7F95A034-C506-412F-9578-EEDAE3F685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4684ab-261f-4df9-bec3-6e16853dc12e"/>
    <ds:schemaRef ds:uri="6e798bda-593a-4970-aa1b-c42fb0ed07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9162af0b-8f3d-4901-9261-ef814bc7eae9}" enabled="1" method="Privileged" siteId="{40780475-3f43-4eda-9ea3-1aa893ead7a5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210</Words>
  <Application>Microsoft Office PowerPoint</Application>
  <PresentationFormat>Widescreen</PresentationFormat>
  <Paragraphs>44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PM request slip preparation </vt:lpstr>
      <vt:lpstr>PowerPoint Presentation</vt:lpstr>
      <vt:lpstr>PACK PLAN  UPLOAD IN MES</vt:lpstr>
      <vt:lpstr>PO –Creation in MES</vt:lpstr>
      <vt:lpstr>PowerPoint Presentation</vt:lpstr>
      <vt:lpstr>PO CREATION – SAP material list in /nzcor2 </vt:lpstr>
      <vt:lpstr>PO CREATION – control recipe creation</vt:lpstr>
      <vt:lpstr>PO CREATION – Packing material checking</vt:lpstr>
      <vt:lpstr>PO CREATION – QA Check </vt:lpstr>
      <vt:lpstr>PO CREATION – Reservation check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Vimal Sundharam</dc:creator>
  <cp:lastModifiedBy>G Siva</cp:lastModifiedBy>
  <cp:revision>20</cp:revision>
  <dcterms:created xsi:type="dcterms:W3CDTF">2024-08-06T19:59:53Z</dcterms:created>
  <dcterms:modified xsi:type="dcterms:W3CDTF">2025-03-11T15:08:17Z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0x010100A9FD26D0902929448863C9E809D73E76</vt:lpwstr>
  </property>
</Properties>
</file>