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3.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4.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343" r:id="rId5"/>
    <p:sldId id="369" r:id="rId6"/>
    <p:sldId id="274" r:id="rId7"/>
    <p:sldId id="357" r:id="rId8"/>
    <p:sldId id="358" r:id="rId9"/>
    <p:sldId id="375" r:id="rId10"/>
    <p:sldId id="370" r:id="rId11"/>
    <p:sldId id="353" r:id="rId12"/>
    <p:sldId id="371" r:id="rId13"/>
    <p:sldId id="368" r:id="rId14"/>
    <p:sldId id="372" r:id="rId15"/>
    <p:sldId id="373" r:id="rId16"/>
    <p:sldId id="381" r:id="rId17"/>
    <p:sldId id="374" r:id="rId18"/>
    <p:sldId id="359" r:id="rId19"/>
    <p:sldId id="377" r:id="rId20"/>
    <p:sldId id="376" r:id="rId21"/>
    <p:sldId id="378" r:id="rId22"/>
    <p:sldId id="379" r:id="rId23"/>
    <p:sldId id="360" r:id="rId24"/>
    <p:sldId id="367" r:id="rId25"/>
    <p:sldId id="361" r:id="rId26"/>
    <p:sldId id="383" r:id="rId27"/>
    <p:sldId id="362" r:id="rId28"/>
    <p:sldId id="384" r:id="rId29"/>
    <p:sldId id="363" r:id="rId30"/>
    <p:sldId id="385" r:id="rId31"/>
    <p:sldId id="387" r:id="rId32"/>
    <p:sldId id="386" r:id="rId33"/>
    <p:sldId id="347" r:id="rId34"/>
    <p:sldId id="345" r:id="rId35"/>
    <p:sldId id="348" r:id="rId36"/>
    <p:sldId id="356" r:id="rId37"/>
    <p:sldId id="391" r:id="rId38"/>
    <p:sldId id="388" r:id="rId39"/>
    <p:sldId id="344" r:id="rId40"/>
    <p:sldId id="389" r:id="rId41"/>
    <p:sldId id="349" r:id="rId42"/>
    <p:sldId id="350" r:id="rId43"/>
    <p:sldId id="392" r:id="rId44"/>
    <p:sldId id="35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A76"/>
    <a:srgbClr val="357FC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CE8006-379D-4781-9D7C-E756CEAD2EF7}" v="2" dt="2021-08-16T07:24:28.548"/>
    <p1510:client id="{659B0A9E-536A-4664-8EF6-8F93B58E7C66}" v="1" dt="2021-09-13T06:50:26.089"/>
    <p1510:client id="{B14D43CE-864D-B0BB-2840-D89AE980FBD7}" v="2" dt="2021-08-16T07:32:18.790"/>
    <p1510:client id="{C6A54B55-4F52-5C4C-3BB3-2A099435BC76}" v="2" dt="2021-09-16T07:35:54.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 nagpal" userId="S::nidhi.nagpal@aliplb.onmicrosoft.com::8df1ed21-a325-444a-bf10-6fc3f2352446" providerId="AD" clId="Web-{659B0A9E-536A-4664-8EF6-8F93B58E7C66}"/>
    <pc:docChg chg="modSld">
      <pc:chgData name="nidhi nagpal" userId="S::nidhi.nagpal@aliplb.onmicrosoft.com::8df1ed21-a325-444a-bf10-6fc3f2352446" providerId="AD" clId="Web-{659B0A9E-536A-4664-8EF6-8F93B58E7C66}" dt="2021-09-13T06:50:26.089" v="0" actId="1076"/>
      <pc:docMkLst>
        <pc:docMk/>
      </pc:docMkLst>
      <pc:sldChg chg="modSp">
        <pc:chgData name="nidhi nagpal" userId="S::nidhi.nagpal@aliplb.onmicrosoft.com::8df1ed21-a325-444a-bf10-6fc3f2352446" providerId="AD" clId="Web-{659B0A9E-536A-4664-8EF6-8F93B58E7C66}" dt="2021-09-13T06:50:26.089" v="0" actId="1076"/>
        <pc:sldMkLst>
          <pc:docMk/>
          <pc:sldMk cId="2582937346" sldId="377"/>
        </pc:sldMkLst>
        <pc:grpChg chg="mod">
          <ac:chgData name="nidhi nagpal" userId="S::nidhi.nagpal@aliplb.onmicrosoft.com::8df1ed21-a325-444a-bf10-6fc3f2352446" providerId="AD" clId="Web-{659B0A9E-536A-4664-8EF6-8F93B58E7C66}" dt="2021-09-13T06:50:26.089" v="0" actId="1076"/>
          <ac:grpSpMkLst>
            <pc:docMk/>
            <pc:sldMk cId="2582937346" sldId="377"/>
            <ac:grpSpMk id="78" creationId="{81045DEA-62D2-4D15-963E-4AAD6085B5D4}"/>
          </ac:grpSpMkLst>
        </pc:grpChg>
      </pc:sldChg>
    </pc:docChg>
  </pc:docChgLst>
  <pc:docChgLst>
    <pc:chgData name="nidhi nagpal" userId="S::nidhi.nagpal@aliplb.onmicrosoft.com::8df1ed21-a325-444a-bf10-6fc3f2352446" providerId="AD" clId="Web-{4ECE8006-379D-4781-9D7C-E756CEAD2EF7}"/>
    <pc:docChg chg="modSld">
      <pc:chgData name="nidhi nagpal" userId="S::nidhi.nagpal@aliplb.onmicrosoft.com::8df1ed21-a325-444a-bf10-6fc3f2352446" providerId="AD" clId="Web-{4ECE8006-379D-4781-9D7C-E756CEAD2EF7}" dt="2021-08-16T07:24:28.548" v="1" actId="1076"/>
      <pc:docMkLst>
        <pc:docMk/>
      </pc:docMkLst>
      <pc:sldChg chg="modSp">
        <pc:chgData name="nidhi nagpal" userId="S::nidhi.nagpal@aliplb.onmicrosoft.com::8df1ed21-a325-444a-bf10-6fc3f2352446" providerId="AD" clId="Web-{4ECE8006-379D-4781-9D7C-E756CEAD2EF7}" dt="2021-08-16T07:24:28.548" v="1" actId="1076"/>
        <pc:sldMkLst>
          <pc:docMk/>
          <pc:sldMk cId="638371697" sldId="381"/>
        </pc:sldMkLst>
        <pc:spChg chg="mod">
          <ac:chgData name="nidhi nagpal" userId="S::nidhi.nagpal@aliplb.onmicrosoft.com::8df1ed21-a325-444a-bf10-6fc3f2352446" providerId="AD" clId="Web-{4ECE8006-379D-4781-9D7C-E756CEAD2EF7}" dt="2021-08-16T07:24:28.548" v="1" actId="1076"/>
          <ac:spMkLst>
            <pc:docMk/>
            <pc:sldMk cId="638371697" sldId="381"/>
            <ac:spMk id="69" creationId="{BB99BE25-9B83-4DF0-BB8E-C893C131B50B}"/>
          </ac:spMkLst>
        </pc:spChg>
      </pc:sldChg>
    </pc:docChg>
  </pc:docChgLst>
  <pc:docChgLst>
    <pc:chgData name="Bhavani Sivarambotla" userId="S::bhavani.sivarambotla@aliplb.onmicrosoft.com::ba395312-3557-4215-9263-344c5f247e9f" providerId="AD" clId="Web-{B14D43CE-864D-B0BB-2840-D89AE980FBD7}"/>
    <pc:docChg chg="modSld">
      <pc:chgData name="Bhavani Sivarambotla" userId="S::bhavani.sivarambotla@aliplb.onmicrosoft.com::ba395312-3557-4215-9263-344c5f247e9f" providerId="AD" clId="Web-{B14D43CE-864D-B0BB-2840-D89AE980FBD7}" dt="2021-08-16T07:32:18.790" v="1" actId="1076"/>
      <pc:docMkLst>
        <pc:docMk/>
      </pc:docMkLst>
      <pc:sldChg chg="modSp">
        <pc:chgData name="Bhavani Sivarambotla" userId="S::bhavani.sivarambotla@aliplb.onmicrosoft.com::ba395312-3557-4215-9263-344c5f247e9f" providerId="AD" clId="Web-{B14D43CE-864D-B0BB-2840-D89AE980FBD7}" dt="2021-08-16T07:32:18.790" v="1" actId="1076"/>
        <pc:sldMkLst>
          <pc:docMk/>
          <pc:sldMk cId="684880697" sldId="367"/>
        </pc:sldMkLst>
        <pc:spChg chg="mod">
          <ac:chgData name="Bhavani Sivarambotla" userId="S::bhavani.sivarambotla@aliplb.onmicrosoft.com::ba395312-3557-4215-9263-344c5f247e9f" providerId="AD" clId="Web-{B14D43CE-864D-B0BB-2840-D89AE980FBD7}" dt="2021-08-16T07:32:18.790" v="1" actId="1076"/>
          <ac:spMkLst>
            <pc:docMk/>
            <pc:sldMk cId="684880697" sldId="367"/>
            <ac:spMk id="8" creationId="{71A07B5B-0C07-4754-8A27-F4D5BB1ADA13}"/>
          </ac:spMkLst>
        </pc:spChg>
      </pc:sldChg>
    </pc:docChg>
  </pc:docChgLst>
  <pc:docChgLst>
    <pc:chgData name="Bhavani Sivarambotla" userId="S::bhavani.sivarambotla@aliplb.onmicrosoft.com::ba395312-3557-4215-9263-344c5f247e9f" providerId="AD" clId="Web-{C6A54B55-4F52-5C4C-3BB3-2A099435BC76}"/>
    <pc:docChg chg="sldOrd">
      <pc:chgData name="Bhavani Sivarambotla" userId="S::bhavani.sivarambotla@aliplb.onmicrosoft.com::ba395312-3557-4215-9263-344c5f247e9f" providerId="AD" clId="Web-{C6A54B55-4F52-5C4C-3BB3-2A099435BC76}" dt="2021-09-16T07:35:54.773" v="1"/>
      <pc:docMkLst>
        <pc:docMk/>
      </pc:docMkLst>
      <pc:sldChg chg="ord">
        <pc:chgData name="Bhavani Sivarambotla" userId="S::bhavani.sivarambotla@aliplb.onmicrosoft.com::ba395312-3557-4215-9263-344c5f247e9f" providerId="AD" clId="Web-{C6A54B55-4F52-5C4C-3BB3-2A099435BC76}" dt="2021-09-16T07:35:54.773" v="1"/>
        <pc:sldMkLst>
          <pc:docMk/>
          <pc:sldMk cId="3428461457" sldId="3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7A70B-C74D-4EDA-9BCB-DC67B27250FF}" type="datetimeFigureOut">
              <a:rPr lang="en-IN" smtClean="0"/>
              <a:t>16-09-2021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CBF4D-026C-4F68-803A-A788CB0E49EA}" type="slidenum">
              <a:rPr lang="en-IN" smtClean="0"/>
              <a:t>‹#›</a:t>
            </a:fld>
            <a:endParaRPr lang="en-IN"/>
          </a:p>
        </p:txBody>
      </p:sp>
    </p:spTree>
    <p:extLst>
      <p:ext uri="{BB962C8B-B14F-4D97-AF65-F5344CB8AC3E}">
        <p14:creationId xmlns:p14="http://schemas.microsoft.com/office/powerpoint/2010/main" val="341002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Due to space constraints few of the fields are not shown up here, which are: </a:t>
            </a:r>
            <a:br>
              <a:rPr lang="en-US"/>
            </a:br>
            <a:r>
              <a:rPr lang="en-US"/>
              <a:t>Carrier</a:t>
            </a:r>
          </a:p>
          <a:p>
            <a:r>
              <a:rPr lang="en-US"/>
              <a:t>Payment Method (read-only)</a:t>
            </a:r>
          </a:p>
          <a:p>
            <a:r>
              <a:rPr lang="en-US"/>
              <a:t>Effective From</a:t>
            </a:r>
            <a:endParaRPr lang="en-IN"/>
          </a:p>
        </p:txBody>
      </p:sp>
      <p:sp>
        <p:nvSpPr>
          <p:cNvPr id="4" name="Slide Number Placeholder 3"/>
          <p:cNvSpPr>
            <a:spLocks noGrp="1"/>
          </p:cNvSpPr>
          <p:nvPr>
            <p:ph type="sldNum" sz="quarter" idx="5"/>
          </p:nvPr>
        </p:nvSpPr>
        <p:spPr/>
        <p:txBody>
          <a:bodyPr/>
          <a:lstStyle/>
          <a:p>
            <a:fld id="{F0ACBF4D-026C-4F68-803A-A788CB0E49EA}" type="slidenum">
              <a:rPr lang="en-IN" smtClean="0"/>
              <a:t>15</a:t>
            </a:fld>
            <a:endParaRPr lang="en-IN"/>
          </a:p>
        </p:txBody>
      </p:sp>
    </p:spTree>
    <p:extLst>
      <p:ext uri="{BB962C8B-B14F-4D97-AF65-F5344CB8AC3E}">
        <p14:creationId xmlns:p14="http://schemas.microsoft.com/office/powerpoint/2010/main" val="45368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Due to space constraints few of the fields are not shown up here, which are: </a:t>
            </a:r>
            <a:br>
              <a:rPr lang="en-US"/>
            </a:br>
            <a:r>
              <a:rPr lang="en-US"/>
              <a:t>Carrier</a:t>
            </a:r>
          </a:p>
          <a:p>
            <a:r>
              <a:rPr lang="en-US"/>
              <a:t>Payment Method (read-only)</a:t>
            </a:r>
          </a:p>
          <a:p>
            <a:r>
              <a:rPr lang="en-US"/>
              <a:t>Effective From</a:t>
            </a:r>
            <a:endParaRPr lang="en-IN"/>
          </a:p>
        </p:txBody>
      </p:sp>
      <p:sp>
        <p:nvSpPr>
          <p:cNvPr id="4" name="Slide Number Placeholder 3"/>
          <p:cNvSpPr>
            <a:spLocks noGrp="1"/>
          </p:cNvSpPr>
          <p:nvPr>
            <p:ph type="sldNum" sz="quarter" idx="5"/>
          </p:nvPr>
        </p:nvSpPr>
        <p:spPr/>
        <p:txBody>
          <a:bodyPr/>
          <a:lstStyle/>
          <a:p>
            <a:fld id="{F0ACBF4D-026C-4F68-803A-A788CB0E49EA}" type="slidenum">
              <a:rPr lang="en-IN" smtClean="0"/>
              <a:t>16</a:t>
            </a:fld>
            <a:endParaRPr lang="en-IN"/>
          </a:p>
        </p:txBody>
      </p:sp>
    </p:spTree>
    <p:extLst>
      <p:ext uri="{BB962C8B-B14F-4D97-AF65-F5344CB8AC3E}">
        <p14:creationId xmlns:p14="http://schemas.microsoft.com/office/powerpoint/2010/main" val="180588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ACBF4D-026C-4F68-803A-A788CB0E49EA}" type="slidenum">
              <a:rPr lang="en-IN" smtClean="0"/>
              <a:t>21</a:t>
            </a:fld>
            <a:endParaRPr lang="en-IN"/>
          </a:p>
        </p:txBody>
      </p:sp>
    </p:spTree>
    <p:extLst>
      <p:ext uri="{BB962C8B-B14F-4D97-AF65-F5344CB8AC3E}">
        <p14:creationId xmlns:p14="http://schemas.microsoft.com/office/powerpoint/2010/main" val="53827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ACBF4D-026C-4F68-803A-A788CB0E49EA}" type="slidenum">
              <a:rPr lang="en-IN" smtClean="0"/>
              <a:t>30</a:t>
            </a:fld>
            <a:endParaRPr lang="en-IN"/>
          </a:p>
        </p:txBody>
      </p:sp>
    </p:spTree>
    <p:extLst>
      <p:ext uri="{BB962C8B-B14F-4D97-AF65-F5344CB8AC3E}">
        <p14:creationId xmlns:p14="http://schemas.microsoft.com/office/powerpoint/2010/main" val="408872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C026-51A8-417C-BFC0-2F21E5C88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5A615F-CEA6-4A1C-926A-BF6C0792E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E5FFC8-1C96-4FF3-B3F4-45CB5E38EFCD}"/>
              </a:ext>
            </a:extLst>
          </p:cNvPr>
          <p:cNvSpPr>
            <a:spLocks noGrp="1"/>
          </p:cNvSpPr>
          <p:nvPr>
            <p:ph type="dt" sz="half" idx="10"/>
          </p:nvPr>
        </p:nvSpPr>
        <p:spPr/>
        <p:txBody>
          <a:bodyPr/>
          <a:lstStyle/>
          <a:p>
            <a:fld id="{2917079D-E727-47A2-AD86-22344A10CFEB}" type="datetimeFigureOut">
              <a:rPr lang="en-IN" smtClean="0"/>
              <a:t>16-09-2021</a:t>
            </a:fld>
            <a:endParaRPr lang="en-IN"/>
          </a:p>
        </p:txBody>
      </p:sp>
      <p:sp>
        <p:nvSpPr>
          <p:cNvPr id="5" name="Footer Placeholder 4">
            <a:extLst>
              <a:ext uri="{FF2B5EF4-FFF2-40B4-BE49-F238E27FC236}">
                <a16:creationId xmlns:a16="http://schemas.microsoft.com/office/drawing/2014/main" id="{6E5D6170-27CC-4008-8C28-4FE7C2970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1733B7-0CFA-460A-82F4-488C108892AF}"/>
              </a:ext>
            </a:extLst>
          </p:cNvPr>
          <p:cNvSpPr>
            <a:spLocks noGrp="1"/>
          </p:cNvSpPr>
          <p:nvPr>
            <p:ph type="sldNum" sz="quarter" idx="12"/>
          </p:nvPr>
        </p:nvSpPr>
        <p:spPr/>
        <p:txBody>
          <a:bodyPr/>
          <a:lstStyle/>
          <a:p>
            <a:fld id="{49E00109-905E-49AA-92E6-35EAE6ACDC22}" type="slidenum">
              <a:rPr lang="en-IN" smtClean="0"/>
              <a:t>‹#›</a:t>
            </a:fld>
            <a:endParaRPr lang="en-IN"/>
          </a:p>
        </p:txBody>
      </p:sp>
    </p:spTree>
    <p:extLst>
      <p:ext uri="{BB962C8B-B14F-4D97-AF65-F5344CB8AC3E}">
        <p14:creationId xmlns:p14="http://schemas.microsoft.com/office/powerpoint/2010/main" val="385477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6AF0-42A0-476A-84DC-8B202C7508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B4452B-722F-49D7-BDE2-FF66F943F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C920A-2B29-4A06-A492-949CE0501C01}"/>
              </a:ext>
            </a:extLst>
          </p:cNvPr>
          <p:cNvSpPr>
            <a:spLocks noGrp="1"/>
          </p:cNvSpPr>
          <p:nvPr>
            <p:ph type="dt" sz="half" idx="10"/>
          </p:nvPr>
        </p:nvSpPr>
        <p:spPr/>
        <p:txBody>
          <a:bodyPr/>
          <a:lstStyle/>
          <a:p>
            <a:fld id="{2917079D-E727-47A2-AD86-22344A10CFEB}" type="datetimeFigureOut">
              <a:rPr lang="en-IN" smtClean="0"/>
              <a:t>16-09-2021</a:t>
            </a:fld>
            <a:endParaRPr lang="en-IN"/>
          </a:p>
        </p:txBody>
      </p:sp>
      <p:sp>
        <p:nvSpPr>
          <p:cNvPr id="5" name="Footer Placeholder 4">
            <a:extLst>
              <a:ext uri="{FF2B5EF4-FFF2-40B4-BE49-F238E27FC236}">
                <a16:creationId xmlns:a16="http://schemas.microsoft.com/office/drawing/2014/main" id="{7D916665-4789-4EF2-8897-63C253E09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C9765B-C46A-48BA-80E5-518D9DB0D201}"/>
              </a:ext>
            </a:extLst>
          </p:cNvPr>
          <p:cNvSpPr>
            <a:spLocks noGrp="1"/>
          </p:cNvSpPr>
          <p:nvPr>
            <p:ph type="sldNum" sz="quarter" idx="12"/>
          </p:nvPr>
        </p:nvSpPr>
        <p:spPr/>
        <p:txBody>
          <a:bodyPr/>
          <a:lstStyle/>
          <a:p>
            <a:fld id="{49E00109-905E-49AA-92E6-35EAE6ACDC22}" type="slidenum">
              <a:rPr lang="en-IN" smtClean="0"/>
              <a:t>‹#›</a:t>
            </a:fld>
            <a:endParaRPr lang="en-IN"/>
          </a:p>
        </p:txBody>
      </p:sp>
    </p:spTree>
    <p:extLst>
      <p:ext uri="{BB962C8B-B14F-4D97-AF65-F5344CB8AC3E}">
        <p14:creationId xmlns:p14="http://schemas.microsoft.com/office/powerpoint/2010/main" val="376124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58FE9-FDF0-414A-A5F4-18C41FCA4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058300-A536-42BC-BB3E-090B7056A4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8DFB0-9EC9-4CDE-AAC2-E436C349090D}"/>
              </a:ext>
            </a:extLst>
          </p:cNvPr>
          <p:cNvSpPr>
            <a:spLocks noGrp="1"/>
          </p:cNvSpPr>
          <p:nvPr>
            <p:ph type="dt" sz="half" idx="10"/>
          </p:nvPr>
        </p:nvSpPr>
        <p:spPr/>
        <p:txBody>
          <a:bodyPr/>
          <a:lstStyle/>
          <a:p>
            <a:fld id="{2917079D-E727-47A2-AD86-22344A10CFEB}" type="datetimeFigureOut">
              <a:rPr lang="en-IN" smtClean="0"/>
              <a:t>16-09-2021</a:t>
            </a:fld>
            <a:endParaRPr lang="en-IN"/>
          </a:p>
        </p:txBody>
      </p:sp>
      <p:sp>
        <p:nvSpPr>
          <p:cNvPr id="5" name="Footer Placeholder 4">
            <a:extLst>
              <a:ext uri="{FF2B5EF4-FFF2-40B4-BE49-F238E27FC236}">
                <a16:creationId xmlns:a16="http://schemas.microsoft.com/office/drawing/2014/main" id="{F86E8F14-8322-4102-8A3D-7E1F0B0D1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38A235-AB7A-42AD-B419-C931E4A362CA}"/>
              </a:ext>
            </a:extLst>
          </p:cNvPr>
          <p:cNvSpPr>
            <a:spLocks noGrp="1"/>
          </p:cNvSpPr>
          <p:nvPr>
            <p:ph type="sldNum" sz="quarter" idx="12"/>
          </p:nvPr>
        </p:nvSpPr>
        <p:spPr/>
        <p:txBody>
          <a:bodyPr/>
          <a:lstStyle/>
          <a:p>
            <a:fld id="{49E00109-905E-49AA-92E6-35EAE6ACDC22}" type="slidenum">
              <a:rPr lang="en-IN" smtClean="0"/>
              <a:t>‹#›</a:t>
            </a:fld>
            <a:endParaRPr lang="en-IN"/>
          </a:p>
        </p:txBody>
      </p:sp>
    </p:spTree>
    <p:extLst>
      <p:ext uri="{BB962C8B-B14F-4D97-AF65-F5344CB8AC3E}">
        <p14:creationId xmlns:p14="http://schemas.microsoft.com/office/powerpoint/2010/main" val="181366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1BED-A125-4783-8EF9-C3A5202454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899658-2F60-4937-86FE-D804F8ABA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F380D-BE5A-4867-AEAE-E0C7FA77CC2F}"/>
              </a:ext>
            </a:extLst>
          </p:cNvPr>
          <p:cNvSpPr>
            <a:spLocks noGrp="1"/>
          </p:cNvSpPr>
          <p:nvPr>
            <p:ph type="dt" sz="half" idx="10"/>
          </p:nvPr>
        </p:nvSpPr>
        <p:spPr/>
        <p:txBody>
          <a:bodyPr/>
          <a:lstStyle/>
          <a:p>
            <a:fld id="{2917079D-E727-47A2-AD86-22344A10CFEB}" type="datetimeFigureOut">
              <a:rPr lang="en-IN" smtClean="0"/>
              <a:t>16-09-2021</a:t>
            </a:fld>
            <a:endParaRPr lang="en-IN"/>
          </a:p>
        </p:txBody>
      </p:sp>
      <p:sp>
        <p:nvSpPr>
          <p:cNvPr id="5" name="Footer Placeholder 4">
            <a:extLst>
              <a:ext uri="{FF2B5EF4-FFF2-40B4-BE49-F238E27FC236}">
                <a16:creationId xmlns:a16="http://schemas.microsoft.com/office/drawing/2014/main" id="{A3A01B59-E2FB-49EE-A7CA-DB6F1C752B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859F8-8F8F-47E7-8AD4-CB931321FBC1}"/>
              </a:ext>
            </a:extLst>
          </p:cNvPr>
          <p:cNvSpPr>
            <a:spLocks noGrp="1"/>
          </p:cNvSpPr>
          <p:nvPr>
            <p:ph type="sldNum" sz="quarter" idx="12"/>
          </p:nvPr>
        </p:nvSpPr>
        <p:spPr/>
        <p:txBody>
          <a:bodyPr/>
          <a:lstStyle/>
          <a:p>
            <a:fld id="{49E00109-905E-49AA-92E6-35EAE6ACDC22}" type="slidenum">
              <a:rPr lang="en-IN" smtClean="0"/>
              <a:t>‹#›</a:t>
            </a:fld>
            <a:endParaRPr lang="en-IN"/>
          </a:p>
        </p:txBody>
      </p:sp>
    </p:spTree>
    <p:extLst>
      <p:ext uri="{BB962C8B-B14F-4D97-AF65-F5344CB8AC3E}">
        <p14:creationId xmlns:p14="http://schemas.microsoft.com/office/powerpoint/2010/main" val="16812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1799-BDFD-4E32-92CA-3BC78935B5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A2FFAD-C2D1-4D94-8B75-9CEA0BDE7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4F3BE4-7C21-4D8A-981B-5CB18819D60E}"/>
              </a:ext>
            </a:extLst>
          </p:cNvPr>
          <p:cNvSpPr>
            <a:spLocks noGrp="1"/>
          </p:cNvSpPr>
          <p:nvPr>
            <p:ph type="dt" sz="half" idx="10"/>
          </p:nvPr>
        </p:nvSpPr>
        <p:spPr/>
        <p:txBody>
          <a:bodyPr/>
          <a:lstStyle/>
          <a:p>
            <a:fld id="{2917079D-E727-47A2-AD86-22344A10CFEB}" type="datetimeFigureOut">
              <a:rPr lang="en-IN" smtClean="0"/>
              <a:t>16-09-2021</a:t>
            </a:fld>
            <a:endParaRPr lang="en-IN"/>
          </a:p>
        </p:txBody>
      </p:sp>
      <p:sp>
        <p:nvSpPr>
          <p:cNvPr id="5" name="Footer Placeholder 4">
            <a:extLst>
              <a:ext uri="{FF2B5EF4-FFF2-40B4-BE49-F238E27FC236}">
                <a16:creationId xmlns:a16="http://schemas.microsoft.com/office/drawing/2014/main" id="{2866EFB7-DD8A-4244-8877-BC45039BB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6163C1-0C05-4C23-8D53-98298C6B7429}"/>
              </a:ext>
            </a:extLst>
          </p:cNvPr>
          <p:cNvSpPr>
            <a:spLocks noGrp="1"/>
          </p:cNvSpPr>
          <p:nvPr>
            <p:ph type="sldNum" sz="quarter" idx="12"/>
          </p:nvPr>
        </p:nvSpPr>
        <p:spPr/>
        <p:txBody>
          <a:bodyPr/>
          <a:lstStyle/>
          <a:p>
            <a:fld id="{49E00109-905E-49AA-92E6-35EAE6ACDC22}" type="slidenum">
              <a:rPr lang="en-IN" smtClean="0"/>
              <a:t>‹#›</a:t>
            </a:fld>
            <a:endParaRPr lang="en-IN"/>
          </a:p>
        </p:txBody>
      </p:sp>
    </p:spTree>
    <p:extLst>
      <p:ext uri="{BB962C8B-B14F-4D97-AF65-F5344CB8AC3E}">
        <p14:creationId xmlns:p14="http://schemas.microsoft.com/office/powerpoint/2010/main" val="85268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F221-C720-468B-9BF4-375748610F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0B4F74-9117-4895-B7E1-225DF8469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1AE90-70EA-4132-8E32-EF99B1156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EF5E77-07CE-43DC-BD51-992F8582E0D2}"/>
              </a:ext>
            </a:extLst>
          </p:cNvPr>
          <p:cNvSpPr>
            <a:spLocks noGrp="1"/>
          </p:cNvSpPr>
          <p:nvPr>
            <p:ph type="dt" sz="half" idx="10"/>
          </p:nvPr>
        </p:nvSpPr>
        <p:spPr/>
        <p:txBody>
          <a:bodyPr/>
          <a:lstStyle/>
          <a:p>
            <a:fld id="{2917079D-E727-47A2-AD86-22344A10CFEB}" type="datetimeFigureOut">
              <a:rPr lang="en-IN" smtClean="0"/>
              <a:t>16-09-2021</a:t>
            </a:fld>
            <a:endParaRPr lang="en-IN"/>
          </a:p>
        </p:txBody>
      </p:sp>
      <p:sp>
        <p:nvSpPr>
          <p:cNvPr id="6" name="Footer Placeholder 5">
            <a:extLst>
              <a:ext uri="{FF2B5EF4-FFF2-40B4-BE49-F238E27FC236}">
                <a16:creationId xmlns:a16="http://schemas.microsoft.com/office/drawing/2014/main" id="{A824DC16-1504-4F2F-AA60-372FD026AE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08EF75-41E0-4753-8467-FC56F23D50D7}"/>
              </a:ext>
            </a:extLst>
          </p:cNvPr>
          <p:cNvSpPr>
            <a:spLocks noGrp="1"/>
          </p:cNvSpPr>
          <p:nvPr>
            <p:ph type="sldNum" sz="quarter" idx="12"/>
          </p:nvPr>
        </p:nvSpPr>
        <p:spPr/>
        <p:txBody>
          <a:bodyPr/>
          <a:lstStyle/>
          <a:p>
            <a:fld id="{49E00109-905E-49AA-92E6-35EAE6ACDC22}" type="slidenum">
              <a:rPr lang="en-IN" smtClean="0"/>
              <a:t>‹#›</a:t>
            </a:fld>
            <a:endParaRPr lang="en-IN"/>
          </a:p>
        </p:txBody>
      </p:sp>
    </p:spTree>
    <p:extLst>
      <p:ext uri="{BB962C8B-B14F-4D97-AF65-F5344CB8AC3E}">
        <p14:creationId xmlns:p14="http://schemas.microsoft.com/office/powerpoint/2010/main" val="425008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30A2-EF56-4653-B0E0-AB72F22CCA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A852D2-E67C-47E6-9E38-67315159D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66B3F-D760-4D09-AA28-590A0810A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170D9F-4DC4-48CD-BB0E-836663BD69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332D1-DF28-4A51-BE4C-0EAB76D30E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685D85-696A-4064-8AC0-054D8FF43419}"/>
              </a:ext>
            </a:extLst>
          </p:cNvPr>
          <p:cNvSpPr>
            <a:spLocks noGrp="1"/>
          </p:cNvSpPr>
          <p:nvPr>
            <p:ph type="dt" sz="half" idx="10"/>
          </p:nvPr>
        </p:nvSpPr>
        <p:spPr/>
        <p:txBody>
          <a:bodyPr/>
          <a:lstStyle/>
          <a:p>
            <a:fld id="{2917079D-E727-47A2-AD86-22344A10CFEB}" type="datetimeFigureOut">
              <a:rPr lang="en-IN" smtClean="0"/>
              <a:t>16-09-2021</a:t>
            </a:fld>
            <a:endParaRPr lang="en-IN"/>
          </a:p>
        </p:txBody>
      </p:sp>
      <p:sp>
        <p:nvSpPr>
          <p:cNvPr id="8" name="Footer Placeholder 7">
            <a:extLst>
              <a:ext uri="{FF2B5EF4-FFF2-40B4-BE49-F238E27FC236}">
                <a16:creationId xmlns:a16="http://schemas.microsoft.com/office/drawing/2014/main" id="{8EA141FF-8359-4A55-A3D3-50937DC15A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F37804-D897-4B0F-9CDE-E2939ADB19A1}"/>
              </a:ext>
            </a:extLst>
          </p:cNvPr>
          <p:cNvSpPr>
            <a:spLocks noGrp="1"/>
          </p:cNvSpPr>
          <p:nvPr>
            <p:ph type="sldNum" sz="quarter" idx="12"/>
          </p:nvPr>
        </p:nvSpPr>
        <p:spPr/>
        <p:txBody>
          <a:bodyPr/>
          <a:lstStyle/>
          <a:p>
            <a:fld id="{49E00109-905E-49AA-92E6-35EAE6ACDC22}" type="slidenum">
              <a:rPr lang="en-IN" smtClean="0"/>
              <a:t>‹#›</a:t>
            </a:fld>
            <a:endParaRPr lang="en-IN"/>
          </a:p>
        </p:txBody>
      </p:sp>
    </p:spTree>
    <p:extLst>
      <p:ext uri="{BB962C8B-B14F-4D97-AF65-F5344CB8AC3E}">
        <p14:creationId xmlns:p14="http://schemas.microsoft.com/office/powerpoint/2010/main" val="178960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A482-4A58-481D-BCF1-FE5C05CAF6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A85229-1C8A-46A1-9BBE-429176A1B665}"/>
              </a:ext>
            </a:extLst>
          </p:cNvPr>
          <p:cNvSpPr>
            <a:spLocks noGrp="1"/>
          </p:cNvSpPr>
          <p:nvPr>
            <p:ph type="dt" sz="half" idx="10"/>
          </p:nvPr>
        </p:nvSpPr>
        <p:spPr/>
        <p:txBody>
          <a:bodyPr/>
          <a:lstStyle/>
          <a:p>
            <a:fld id="{2917079D-E727-47A2-AD86-22344A10CFEB}" type="datetimeFigureOut">
              <a:rPr lang="en-IN" smtClean="0"/>
              <a:t>16-09-2021</a:t>
            </a:fld>
            <a:endParaRPr lang="en-IN"/>
          </a:p>
        </p:txBody>
      </p:sp>
      <p:sp>
        <p:nvSpPr>
          <p:cNvPr id="4" name="Footer Placeholder 3">
            <a:extLst>
              <a:ext uri="{FF2B5EF4-FFF2-40B4-BE49-F238E27FC236}">
                <a16:creationId xmlns:a16="http://schemas.microsoft.com/office/drawing/2014/main" id="{6883E9EE-AE93-4EB7-8B23-705682E03A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F6ECEE-94F1-4260-B206-2854BFCC9F47}"/>
              </a:ext>
            </a:extLst>
          </p:cNvPr>
          <p:cNvSpPr>
            <a:spLocks noGrp="1"/>
          </p:cNvSpPr>
          <p:nvPr>
            <p:ph type="sldNum" sz="quarter" idx="12"/>
          </p:nvPr>
        </p:nvSpPr>
        <p:spPr/>
        <p:txBody>
          <a:bodyPr/>
          <a:lstStyle/>
          <a:p>
            <a:fld id="{49E00109-905E-49AA-92E6-35EAE6ACDC22}" type="slidenum">
              <a:rPr lang="en-IN" smtClean="0"/>
              <a:t>‹#›</a:t>
            </a:fld>
            <a:endParaRPr lang="en-IN"/>
          </a:p>
        </p:txBody>
      </p:sp>
    </p:spTree>
    <p:extLst>
      <p:ext uri="{BB962C8B-B14F-4D97-AF65-F5344CB8AC3E}">
        <p14:creationId xmlns:p14="http://schemas.microsoft.com/office/powerpoint/2010/main" val="351933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01BBF-A434-4888-B36A-A7488D9BA810}"/>
              </a:ext>
            </a:extLst>
          </p:cNvPr>
          <p:cNvSpPr>
            <a:spLocks noGrp="1"/>
          </p:cNvSpPr>
          <p:nvPr>
            <p:ph type="dt" sz="half" idx="10"/>
          </p:nvPr>
        </p:nvSpPr>
        <p:spPr/>
        <p:txBody>
          <a:bodyPr/>
          <a:lstStyle/>
          <a:p>
            <a:fld id="{2917079D-E727-47A2-AD86-22344A10CFEB}" type="datetimeFigureOut">
              <a:rPr lang="en-IN" smtClean="0"/>
              <a:t>16-09-2021</a:t>
            </a:fld>
            <a:endParaRPr lang="en-IN"/>
          </a:p>
        </p:txBody>
      </p:sp>
      <p:sp>
        <p:nvSpPr>
          <p:cNvPr id="3" name="Footer Placeholder 2">
            <a:extLst>
              <a:ext uri="{FF2B5EF4-FFF2-40B4-BE49-F238E27FC236}">
                <a16:creationId xmlns:a16="http://schemas.microsoft.com/office/drawing/2014/main" id="{5406119C-3405-4289-9CBC-02DD1A46FC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21FBF3-5E8C-48E5-ADBA-4FC73D421B8E}"/>
              </a:ext>
            </a:extLst>
          </p:cNvPr>
          <p:cNvSpPr>
            <a:spLocks noGrp="1"/>
          </p:cNvSpPr>
          <p:nvPr>
            <p:ph type="sldNum" sz="quarter" idx="12"/>
          </p:nvPr>
        </p:nvSpPr>
        <p:spPr/>
        <p:txBody>
          <a:bodyPr/>
          <a:lstStyle/>
          <a:p>
            <a:fld id="{49E00109-905E-49AA-92E6-35EAE6ACDC22}" type="slidenum">
              <a:rPr lang="en-IN" smtClean="0"/>
              <a:t>‹#›</a:t>
            </a:fld>
            <a:endParaRPr lang="en-IN"/>
          </a:p>
        </p:txBody>
      </p:sp>
    </p:spTree>
    <p:extLst>
      <p:ext uri="{BB962C8B-B14F-4D97-AF65-F5344CB8AC3E}">
        <p14:creationId xmlns:p14="http://schemas.microsoft.com/office/powerpoint/2010/main" val="296297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3281-2FD4-4E0D-BD90-BCC3D447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D3F4C6-1C2D-42A5-A200-8BAB53425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B30792-A1EE-4513-82CE-63C35F600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0B346-6F94-495B-B547-FFD596D3B433}"/>
              </a:ext>
            </a:extLst>
          </p:cNvPr>
          <p:cNvSpPr>
            <a:spLocks noGrp="1"/>
          </p:cNvSpPr>
          <p:nvPr>
            <p:ph type="dt" sz="half" idx="10"/>
          </p:nvPr>
        </p:nvSpPr>
        <p:spPr/>
        <p:txBody>
          <a:bodyPr/>
          <a:lstStyle/>
          <a:p>
            <a:fld id="{2917079D-E727-47A2-AD86-22344A10CFEB}" type="datetimeFigureOut">
              <a:rPr lang="en-IN" smtClean="0"/>
              <a:t>16-09-2021</a:t>
            </a:fld>
            <a:endParaRPr lang="en-IN"/>
          </a:p>
        </p:txBody>
      </p:sp>
      <p:sp>
        <p:nvSpPr>
          <p:cNvPr id="6" name="Footer Placeholder 5">
            <a:extLst>
              <a:ext uri="{FF2B5EF4-FFF2-40B4-BE49-F238E27FC236}">
                <a16:creationId xmlns:a16="http://schemas.microsoft.com/office/drawing/2014/main" id="{D1758238-03AC-42D6-B9DD-0E5501DB9C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0B5DBF-3457-4ADC-B57D-9AE536008AFE}"/>
              </a:ext>
            </a:extLst>
          </p:cNvPr>
          <p:cNvSpPr>
            <a:spLocks noGrp="1"/>
          </p:cNvSpPr>
          <p:nvPr>
            <p:ph type="sldNum" sz="quarter" idx="12"/>
          </p:nvPr>
        </p:nvSpPr>
        <p:spPr/>
        <p:txBody>
          <a:bodyPr/>
          <a:lstStyle/>
          <a:p>
            <a:fld id="{49E00109-905E-49AA-92E6-35EAE6ACDC22}" type="slidenum">
              <a:rPr lang="en-IN" smtClean="0"/>
              <a:t>‹#›</a:t>
            </a:fld>
            <a:endParaRPr lang="en-IN"/>
          </a:p>
        </p:txBody>
      </p:sp>
    </p:spTree>
    <p:extLst>
      <p:ext uri="{BB962C8B-B14F-4D97-AF65-F5344CB8AC3E}">
        <p14:creationId xmlns:p14="http://schemas.microsoft.com/office/powerpoint/2010/main" val="218675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E52F-6120-42FF-9932-7C6A2A91F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B2E053-AAD3-4EC0-A7C3-F74252A6E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C87817-8987-4A2C-B4F3-E82CA4A88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B6424-CCCE-453E-BFC2-FB38BDCABD72}"/>
              </a:ext>
            </a:extLst>
          </p:cNvPr>
          <p:cNvSpPr>
            <a:spLocks noGrp="1"/>
          </p:cNvSpPr>
          <p:nvPr>
            <p:ph type="dt" sz="half" idx="10"/>
          </p:nvPr>
        </p:nvSpPr>
        <p:spPr/>
        <p:txBody>
          <a:bodyPr/>
          <a:lstStyle/>
          <a:p>
            <a:fld id="{2917079D-E727-47A2-AD86-22344A10CFEB}" type="datetimeFigureOut">
              <a:rPr lang="en-IN" smtClean="0"/>
              <a:t>16-09-2021</a:t>
            </a:fld>
            <a:endParaRPr lang="en-IN"/>
          </a:p>
        </p:txBody>
      </p:sp>
      <p:sp>
        <p:nvSpPr>
          <p:cNvPr id="6" name="Footer Placeholder 5">
            <a:extLst>
              <a:ext uri="{FF2B5EF4-FFF2-40B4-BE49-F238E27FC236}">
                <a16:creationId xmlns:a16="http://schemas.microsoft.com/office/drawing/2014/main" id="{05AD9DE0-CCF2-410E-9A24-0F3513C2A9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046D0C-1D4F-4590-ABAB-E67D4C95C3D8}"/>
              </a:ext>
            </a:extLst>
          </p:cNvPr>
          <p:cNvSpPr>
            <a:spLocks noGrp="1"/>
          </p:cNvSpPr>
          <p:nvPr>
            <p:ph type="sldNum" sz="quarter" idx="12"/>
          </p:nvPr>
        </p:nvSpPr>
        <p:spPr/>
        <p:txBody>
          <a:bodyPr/>
          <a:lstStyle/>
          <a:p>
            <a:fld id="{49E00109-905E-49AA-92E6-35EAE6ACDC22}" type="slidenum">
              <a:rPr lang="en-IN" smtClean="0"/>
              <a:t>‹#›</a:t>
            </a:fld>
            <a:endParaRPr lang="en-IN"/>
          </a:p>
        </p:txBody>
      </p:sp>
    </p:spTree>
    <p:extLst>
      <p:ext uri="{BB962C8B-B14F-4D97-AF65-F5344CB8AC3E}">
        <p14:creationId xmlns:p14="http://schemas.microsoft.com/office/powerpoint/2010/main" val="39562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2D76D1-AE42-434B-8809-8C40311F4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DF5F4C-C46E-4D11-BE41-628CEFA18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972A6-FFD8-4711-A2F4-127E6C825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7079D-E727-47A2-AD86-22344A10CFEB}" type="datetimeFigureOut">
              <a:rPr lang="en-IN" smtClean="0"/>
              <a:t>16-09-2021</a:t>
            </a:fld>
            <a:endParaRPr lang="en-IN"/>
          </a:p>
        </p:txBody>
      </p:sp>
      <p:sp>
        <p:nvSpPr>
          <p:cNvPr id="5" name="Footer Placeholder 4">
            <a:extLst>
              <a:ext uri="{FF2B5EF4-FFF2-40B4-BE49-F238E27FC236}">
                <a16:creationId xmlns:a16="http://schemas.microsoft.com/office/drawing/2014/main" id="{3FB3A95F-200C-4FA4-B36F-6B4A9603C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85F477-B5DE-4331-8C7C-C45F02A30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00109-905E-49AA-92E6-35EAE6ACDC22}" type="slidenum">
              <a:rPr lang="en-IN" smtClean="0"/>
              <a:t>‹#›</a:t>
            </a:fld>
            <a:endParaRPr lang="en-IN"/>
          </a:p>
        </p:txBody>
      </p:sp>
    </p:spTree>
    <p:extLst>
      <p:ext uri="{BB962C8B-B14F-4D97-AF65-F5344CB8AC3E}">
        <p14:creationId xmlns:p14="http://schemas.microsoft.com/office/powerpoint/2010/main" val="212901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4.xml"/><Relationship Id="rId7" Type="http://schemas.openxmlformats.org/officeDocument/2006/relationships/image" Target="../media/image3.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25.xm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8.xml"/><Relationship Id="rId7" Type="http://schemas.openxmlformats.org/officeDocument/2006/relationships/image" Target="../media/image3.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29.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2.xml"/><Relationship Id="rId7" Type="http://schemas.openxmlformats.org/officeDocument/2006/relationships/image" Target="../media/image3.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33.xml"/><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6.xml"/><Relationship Id="rId7" Type="http://schemas.openxmlformats.org/officeDocument/2006/relationships/image" Target="../media/image3.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37.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0.xml"/><Relationship Id="rId7" Type="http://schemas.openxmlformats.org/officeDocument/2006/relationships/image" Target="../media/image3.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41.xml"/><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4.xml"/><Relationship Id="rId7" Type="http://schemas.openxmlformats.org/officeDocument/2006/relationships/image" Target="../media/image2.png"/><Relationship Id="rId12" Type="http://schemas.openxmlformats.org/officeDocument/2006/relationships/image" Target="../media/image1.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1.xml"/><Relationship Id="rId11" Type="http://schemas.openxmlformats.org/officeDocument/2006/relationships/image" Target="../media/image10.pn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45.xml"/><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8.xml"/><Relationship Id="rId7" Type="http://schemas.openxmlformats.org/officeDocument/2006/relationships/image" Target="../media/image2.png"/><Relationship Id="rId12" Type="http://schemas.openxmlformats.org/officeDocument/2006/relationships/image" Target="../media/image1.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2.xml"/><Relationship Id="rId11" Type="http://schemas.openxmlformats.org/officeDocument/2006/relationships/image" Target="../media/image10.pn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49.xm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2.xml"/><Relationship Id="rId7" Type="http://schemas.openxmlformats.org/officeDocument/2006/relationships/image" Target="../media/image3.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53.xml"/><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6.xml"/><Relationship Id="rId7" Type="http://schemas.openxmlformats.org/officeDocument/2006/relationships/image" Target="../media/image3.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57.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0.xml"/><Relationship Id="rId7" Type="http://schemas.openxmlformats.org/officeDocument/2006/relationships/image" Target="../media/image3.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61.xml"/><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4.xml"/><Relationship Id="rId7" Type="http://schemas.openxmlformats.org/officeDocument/2006/relationships/image" Target="../media/image2.png"/><Relationship Id="rId12" Type="http://schemas.openxmlformats.org/officeDocument/2006/relationships/image" Target="../media/image1.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3.xml"/><Relationship Id="rId11" Type="http://schemas.openxmlformats.org/officeDocument/2006/relationships/image" Target="../media/image10.pn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65.xml"/><Relationship Id="rId9"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8.xml"/><Relationship Id="rId7" Type="http://schemas.openxmlformats.org/officeDocument/2006/relationships/image" Target="../media/image3.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69.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2.xml"/><Relationship Id="rId7" Type="http://schemas.openxmlformats.org/officeDocument/2006/relationships/image" Target="../media/image3.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73.xml"/><Relationship Id="rId9"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6.xml"/><Relationship Id="rId7" Type="http://schemas.openxmlformats.org/officeDocument/2006/relationships/image" Target="../media/image3.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77.xml"/><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81.xml"/><Relationship Id="rId9"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4.xml"/><Relationship Id="rId7" Type="http://schemas.openxmlformats.org/officeDocument/2006/relationships/image" Target="../media/image3.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85.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8.xml"/><Relationship Id="rId7" Type="http://schemas.openxmlformats.org/officeDocument/2006/relationships/image" Target="../media/image2.png"/><Relationship Id="rId12" Type="http://schemas.openxmlformats.org/officeDocument/2006/relationships/image" Target="../media/image1.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4.xml"/><Relationship Id="rId11" Type="http://schemas.openxmlformats.org/officeDocument/2006/relationships/image" Target="../media/image10.pn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89.xml"/><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2.xml"/><Relationship Id="rId7" Type="http://schemas.openxmlformats.org/officeDocument/2006/relationships/image" Target="../media/image3.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93.xml"/><Relationship Id="rId9"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6.xml"/><Relationship Id="rId7" Type="http://schemas.openxmlformats.org/officeDocument/2006/relationships/image" Target="../media/image3.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97.xml"/><Relationship Id="rId9" Type="http://schemas.openxmlformats.org/officeDocument/2006/relationships/image" Target="../media/image5.png"/></Relationships>
</file>

<file path=ppt/slides/_rels/slide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0.xml"/><Relationship Id="rId7" Type="http://schemas.openxmlformats.org/officeDocument/2006/relationships/image" Target="../media/image3.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101.xml"/><Relationship Id="rId9" Type="http://schemas.openxmlformats.org/officeDocument/2006/relationships/image" Target="../media/image5.png"/></Relationships>
</file>

<file path=ppt/slides/_rels/slide3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4.xml"/><Relationship Id="rId7" Type="http://schemas.openxmlformats.org/officeDocument/2006/relationships/image" Target="../media/image3.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105.xml"/><Relationship Id="rId9"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8.xml"/><Relationship Id="rId7" Type="http://schemas.openxmlformats.org/officeDocument/2006/relationships/image" Target="../media/image3.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109.xml"/><Relationship Id="rId9" Type="http://schemas.openxmlformats.org/officeDocument/2006/relationships/image" Target="../media/image5.png"/></Relationships>
</file>

<file path=ppt/slides/_rels/slide3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2.xml"/><Relationship Id="rId7" Type="http://schemas.openxmlformats.org/officeDocument/2006/relationships/image" Target="../media/image3.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113.xml"/><Relationship Id="rId9"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6.xml"/><Relationship Id="rId7" Type="http://schemas.openxmlformats.org/officeDocument/2006/relationships/image" Target="../media/image3.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117.xml"/><Relationship Id="rId9"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0.xml"/><Relationship Id="rId7" Type="http://schemas.openxmlformats.org/officeDocument/2006/relationships/image" Target="../media/image3.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121.xml"/><Relationship Id="rId9" Type="http://schemas.openxmlformats.org/officeDocument/2006/relationships/image" Target="../media/image5.png"/></Relationships>
</file>

<file path=ppt/slides/_rels/slide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4.xml"/><Relationship Id="rId7" Type="http://schemas.openxmlformats.org/officeDocument/2006/relationships/image" Target="../media/image3.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125.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4.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8.xml"/><Relationship Id="rId7" Type="http://schemas.openxmlformats.org/officeDocument/2006/relationships/image" Target="../media/image3.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129.xml"/><Relationship Id="rId9" Type="http://schemas.openxmlformats.org/officeDocument/2006/relationships/image" Target="../media/image5.png"/></Relationships>
</file>

<file path=ppt/slides/_rels/slide4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2.xml"/><Relationship Id="rId7" Type="http://schemas.openxmlformats.org/officeDocument/2006/relationships/image" Target="../media/image3.pn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13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8.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xml"/><Relationship Id="rId7" Type="http://schemas.openxmlformats.org/officeDocument/2006/relationships/image" Target="../media/image3.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12.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5.xml"/><Relationship Id="rId7" Type="http://schemas.openxmlformats.org/officeDocument/2006/relationships/image" Target="../media/image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png"/><Relationship Id="rId11"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10.png"/><Relationship Id="rId4" Type="http://schemas.openxmlformats.org/officeDocument/2006/relationships/tags" Target="../tags/tag16.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9.xml"/><Relationship Id="rId7" Type="http://schemas.openxmlformats.org/officeDocument/2006/relationships/image" Target="../media/image2.png"/><Relationship Id="rId12" Type="http://schemas.openxmlformats.org/officeDocument/2006/relationships/image" Target="../media/image1.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2.xml"/><Relationship Id="rId11" Type="http://schemas.openxmlformats.org/officeDocument/2006/relationships/image" Target="../media/image10.png"/><Relationship Id="rId5" Type="http://schemas.openxmlformats.org/officeDocument/2006/relationships/tags" Target="../tags/tag21.xml"/><Relationship Id="rId10" Type="http://schemas.openxmlformats.org/officeDocument/2006/relationships/image" Target="../media/image5.png"/><Relationship Id="rId4" Type="http://schemas.openxmlformats.org/officeDocument/2006/relationships/tags" Target="../tags/tag20.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13062" y="0"/>
            <a:ext cx="12152812" cy="705394"/>
          </a:xfrm>
          <a:prstGeom prst="rect">
            <a:avLst/>
          </a:prstGeom>
          <a:solidFill>
            <a:schemeClr val="bg1"/>
          </a:solidFill>
          <a:ln w="28575">
            <a:solidFill>
              <a:schemeClr val="accent1"/>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8" name="Rectangle 7">
            <a:extLst>
              <a:ext uri="{FF2B5EF4-FFF2-40B4-BE49-F238E27FC236}">
                <a16:creationId xmlns:a16="http://schemas.microsoft.com/office/drawing/2014/main" id="{83B5A3FF-78CD-46A5-A7D2-F75E9A9817BD}"/>
              </a:ext>
            </a:extLst>
          </p:cNvPr>
          <p:cNvSpPr/>
          <p:nvPr/>
        </p:nvSpPr>
        <p:spPr>
          <a:xfrm>
            <a:off x="-1" y="705394"/>
            <a:ext cx="693383" cy="6152606"/>
          </a:xfrm>
          <a:prstGeom prst="rect">
            <a:avLst/>
          </a:prstGeom>
          <a:solidFill>
            <a:schemeClr val="bg1"/>
          </a:solidFill>
          <a:ln w="28575">
            <a:solidFill>
              <a:schemeClr val="accent1"/>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Main Menu</a:t>
            </a:r>
            <a:endParaRPr lang="en-IN" sz="1200">
              <a:solidFill>
                <a:schemeClr val="tx1">
                  <a:lumMod val="85000"/>
                  <a:lumOff val="15000"/>
                </a:schemeClr>
              </a:solidFill>
            </a:endParaRPr>
          </a:p>
        </p:txBody>
      </p:sp>
      <p:sp>
        <p:nvSpPr>
          <p:cNvPr id="68" name="Rectangle 67">
            <a:extLst>
              <a:ext uri="{FF2B5EF4-FFF2-40B4-BE49-F238E27FC236}">
                <a16:creationId xmlns:a16="http://schemas.microsoft.com/office/drawing/2014/main" id="{6B070A16-368B-4ACF-9AB0-D200E4845C5C}"/>
              </a:ext>
            </a:extLst>
          </p:cNvPr>
          <p:cNvSpPr/>
          <p:nvPr/>
        </p:nvSpPr>
        <p:spPr>
          <a:xfrm>
            <a:off x="690504" y="705394"/>
            <a:ext cx="11475370" cy="6152606"/>
          </a:xfrm>
          <a:prstGeom prst="rect">
            <a:avLst/>
          </a:prstGeom>
          <a:noFill/>
          <a:ln w="28575">
            <a:solidFill>
              <a:schemeClr val="accent1"/>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69" name="Rectangle 68">
            <a:extLst>
              <a:ext uri="{FF2B5EF4-FFF2-40B4-BE49-F238E27FC236}">
                <a16:creationId xmlns:a16="http://schemas.microsoft.com/office/drawing/2014/main" id="{65FABF19-EED9-4D7C-A9DA-5ACF9827F248}"/>
              </a:ext>
            </a:extLst>
          </p:cNvPr>
          <p:cNvSpPr/>
          <p:nvPr/>
        </p:nvSpPr>
        <p:spPr>
          <a:xfrm>
            <a:off x="727164" y="744583"/>
            <a:ext cx="11408230" cy="1097280"/>
          </a:xfrm>
          <a:prstGeom prst="rect">
            <a:avLst/>
          </a:prstGeom>
          <a:solidFill>
            <a:schemeClr val="bg1"/>
          </a:solidFill>
          <a:ln w="28575">
            <a:solidFill>
              <a:srgbClr val="FF0066"/>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0" name="Rectangle 69">
            <a:extLst>
              <a:ext uri="{FF2B5EF4-FFF2-40B4-BE49-F238E27FC236}">
                <a16:creationId xmlns:a16="http://schemas.microsoft.com/office/drawing/2014/main" id="{72C79D7D-1044-4343-99D0-C39FC7972648}"/>
              </a:ext>
            </a:extLst>
          </p:cNvPr>
          <p:cNvSpPr/>
          <p:nvPr/>
        </p:nvSpPr>
        <p:spPr>
          <a:xfrm>
            <a:off x="801187" y="818606"/>
            <a:ext cx="5294814" cy="200297"/>
          </a:xfrm>
          <a:prstGeom prst="rect">
            <a:avLst/>
          </a:prstGeom>
          <a:solidFill>
            <a:schemeClr val="bg1"/>
          </a:solidFill>
          <a:ln>
            <a:solidFill>
              <a:srgbClr val="FF0066"/>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tx1">
                    <a:lumMod val="85000"/>
                    <a:lumOff val="15000"/>
                  </a:schemeClr>
                </a:solidFill>
              </a:rPr>
              <a:t>Breadcrumb</a:t>
            </a:r>
            <a:endParaRPr lang="en-IN" sz="1050">
              <a:solidFill>
                <a:schemeClr val="tx1">
                  <a:lumMod val="85000"/>
                  <a:lumOff val="15000"/>
                </a:schemeClr>
              </a:solidFill>
            </a:endParaRPr>
          </a:p>
        </p:txBody>
      </p:sp>
      <p:sp>
        <p:nvSpPr>
          <p:cNvPr id="71" name="Rectangle 70">
            <a:extLst>
              <a:ext uri="{FF2B5EF4-FFF2-40B4-BE49-F238E27FC236}">
                <a16:creationId xmlns:a16="http://schemas.microsoft.com/office/drawing/2014/main" id="{B7C73E56-5707-4858-BD45-53CDE52499C1}"/>
              </a:ext>
            </a:extLst>
          </p:cNvPr>
          <p:cNvSpPr/>
          <p:nvPr/>
        </p:nvSpPr>
        <p:spPr>
          <a:xfrm>
            <a:off x="801187" y="1092926"/>
            <a:ext cx="5294814" cy="317862"/>
          </a:xfrm>
          <a:prstGeom prst="rect">
            <a:avLst/>
          </a:prstGeom>
          <a:solidFill>
            <a:schemeClr val="bg1"/>
          </a:solidFill>
          <a:ln>
            <a:solidFill>
              <a:srgbClr val="FF0066"/>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lumMod val="85000"/>
                    <a:lumOff val="15000"/>
                  </a:schemeClr>
                </a:solidFill>
              </a:rPr>
              <a:t>Page Title</a:t>
            </a:r>
            <a:endParaRPr lang="en-IN" sz="1600">
              <a:solidFill>
                <a:schemeClr val="tx1">
                  <a:lumMod val="85000"/>
                  <a:lumOff val="15000"/>
                </a:schemeClr>
              </a:solidFill>
            </a:endParaRPr>
          </a:p>
        </p:txBody>
      </p:sp>
      <p:sp>
        <p:nvSpPr>
          <p:cNvPr id="72" name="Rectangle 71">
            <a:extLst>
              <a:ext uri="{FF2B5EF4-FFF2-40B4-BE49-F238E27FC236}">
                <a16:creationId xmlns:a16="http://schemas.microsoft.com/office/drawing/2014/main" id="{2DD557D3-B4F8-4C53-A7F2-332C10E64B92}"/>
              </a:ext>
            </a:extLst>
          </p:cNvPr>
          <p:cNvSpPr/>
          <p:nvPr/>
        </p:nvSpPr>
        <p:spPr>
          <a:xfrm>
            <a:off x="801186" y="1484811"/>
            <a:ext cx="11229705" cy="317862"/>
          </a:xfrm>
          <a:prstGeom prst="rect">
            <a:avLst/>
          </a:prstGeom>
          <a:solidFill>
            <a:schemeClr val="bg1"/>
          </a:solidFill>
          <a:ln>
            <a:solidFill>
              <a:srgbClr val="FF0066"/>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lumMod val="85000"/>
                    <a:lumOff val="15000"/>
                  </a:schemeClr>
                </a:solidFill>
              </a:rPr>
              <a:t>Page Specific options like: Search, Advanced Search, Records per page, Pagination</a:t>
            </a:r>
            <a:endParaRPr lang="en-IN" sz="1100">
              <a:solidFill>
                <a:schemeClr val="tx1">
                  <a:lumMod val="85000"/>
                  <a:lumOff val="15000"/>
                </a:schemeClr>
              </a:solidFill>
            </a:endParaRPr>
          </a:p>
        </p:txBody>
      </p:sp>
      <p:sp>
        <p:nvSpPr>
          <p:cNvPr id="73" name="Rectangle 72">
            <a:extLst>
              <a:ext uri="{FF2B5EF4-FFF2-40B4-BE49-F238E27FC236}">
                <a16:creationId xmlns:a16="http://schemas.microsoft.com/office/drawing/2014/main" id="{B8269837-82B9-4AB3-AF06-A702D45CA88F}"/>
              </a:ext>
            </a:extLst>
          </p:cNvPr>
          <p:cNvSpPr/>
          <p:nvPr/>
        </p:nvSpPr>
        <p:spPr>
          <a:xfrm>
            <a:off x="6736077" y="1092926"/>
            <a:ext cx="5294814" cy="317862"/>
          </a:xfrm>
          <a:prstGeom prst="rect">
            <a:avLst/>
          </a:prstGeom>
          <a:solidFill>
            <a:schemeClr val="bg1"/>
          </a:solidFill>
          <a:ln>
            <a:solidFill>
              <a:srgbClr val="FF0066"/>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CTA buttons (if any)</a:t>
            </a:r>
            <a:endParaRPr lang="en-IN" sz="1200">
              <a:solidFill>
                <a:schemeClr val="tx1">
                  <a:lumMod val="85000"/>
                  <a:lumOff val="15000"/>
                </a:schemeClr>
              </a:solidFill>
            </a:endParaRPr>
          </a:p>
        </p:txBody>
      </p:sp>
      <p:sp>
        <p:nvSpPr>
          <p:cNvPr id="74" name="Rectangle 73">
            <a:extLst>
              <a:ext uri="{FF2B5EF4-FFF2-40B4-BE49-F238E27FC236}">
                <a16:creationId xmlns:a16="http://schemas.microsoft.com/office/drawing/2014/main" id="{741AF294-FA88-4C82-ACC6-1FD04E2A03F6}"/>
              </a:ext>
            </a:extLst>
          </p:cNvPr>
          <p:cNvSpPr/>
          <p:nvPr/>
        </p:nvSpPr>
        <p:spPr>
          <a:xfrm>
            <a:off x="52252" y="39190"/>
            <a:ext cx="3252651" cy="627014"/>
          </a:xfrm>
          <a:prstGeom prst="rect">
            <a:avLst/>
          </a:prstGeom>
          <a:solidFill>
            <a:schemeClr val="bg1"/>
          </a:solidFill>
          <a:ln>
            <a:solidFill>
              <a:schemeClr val="accent1"/>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lumMod val="85000"/>
                    <a:lumOff val="15000"/>
                  </a:schemeClr>
                </a:solidFill>
              </a:rPr>
              <a:t>Employer Logo Placeholder</a:t>
            </a:r>
            <a:endParaRPr lang="en-IN" sz="1600">
              <a:solidFill>
                <a:schemeClr val="tx1">
                  <a:lumMod val="85000"/>
                  <a:lumOff val="15000"/>
                </a:schemeClr>
              </a:solidFill>
            </a:endParaRPr>
          </a:p>
        </p:txBody>
      </p:sp>
      <p:sp>
        <p:nvSpPr>
          <p:cNvPr id="75" name="Rectangle 74">
            <a:extLst>
              <a:ext uri="{FF2B5EF4-FFF2-40B4-BE49-F238E27FC236}">
                <a16:creationId xmlns:a16="http://schemas.microsoft.com/office/drawing/2014/main" id="{771A2FC5-DEC5-4F3E-854E-37A3811428ED}"/>
              </a:ext>
            </a:extLst>
          </p:cNvPr>
          <p:cNvSpPr/>
          <p:nvPr/>
        </p:nvSpPr>
        <p:spPr>
          <a:xfrm>
            <a:off x="4463142" y="21773"/>
            <a:ext cx="3252651" cy="627014"/>
          </a:xfrm>
          <a:prstGeom prst="rect">
            <a:avLst/>
          </a:prstGeom>
          <a:solidFill>
            <a:schemeClr val="bg1"/>
          </a:solidFill>
          <a:ln>
            <a:solidFill>
              <a:schemeClr val="accent1"/>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lumMod val="85000"/>
                    <a:lumOff val="15000"/>
                  </a:schemeClr>
                </a:solidFill>
              </a:rPr>
              <a:t>Global Search</a:t>
            </a:r>
            <a:endParaRPr lang="en-IN" sz="1600">
              <a:solidFill>
                <a:schemeClr val="tx1">
                  <a:lumMod val="85000"/>
                  <a:lumOff val="15000"/>
                </a:schemeClr>
              </a:solidFill>
            </a:endParaRPr>
          </a:p>
        </p:txBody>
      </p:sp>
      <p:sp>
        <p:nvSpPr>
          <p:cNvPr id="76" name="Rectangle 75">
            <a:extLst>
              <a:ext uri="{FF2B5EF4-FFF2-40B4-BE49-F238E27FC236}">
                <a16:creationId xmlns:a16="http://schemas.microsoft.com/office/drawing/2014/main" id="{F001003D-C827-4B54-B979-E5715FAC68E9}"/>
              </a:ext>
            </a:extLst>
          </p:cNvPr>
          <p:cNvSpPr/>
          <p:nvPr/>
        </p:nvSpPr>
        <p:spPr>
          <a:xfrm>
            <a:off x="8297093" y="21773"/>
            <a:ext cx="1447800" cy="627014"/>
          </a:xfrm>
          <a:prstGeom prst="rect">
            <a:avLst/>
          </a:prstGeom>
          <a:solidFill>
            <a:schemeClr val="bg1"/>
          </a:solidFill>
          <a:ln>
            <a:solidFill>
              <a:schemeClr val="accent1"/>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lumMod val="85000"/>
                    <a:lumOff val="15000"/>
                  </a:schemeClr>
                </a:solidFill>
              </a:rPr>
              <a:t>Global Add</a:t>
            </a:r>
            <a:endParaRPr lang="en-IN" sz="1600">
              <a:solidFill>
                <a:schemeClr val="tx1">
                  <a:lumMod val="85000"/>
                  <a:lumOff val="15000"/>
                </a:schemeClr>
              </a:solidFill>
            </a:endParaRPr>
          </a:p>
        </p:txBody>
      </p:sp>
      <p:sp>
        <p:nvSpPr>
          <p:cNvPr id="77" name="Rectangle 76">
            <a:extLst>
              <a:ext uri="{FF2B5EF4-FFF2-40B4-BE49-F238E27FC236}">
                <a16:creationId xmlns:a16="http://schemas.microsoft.com/office/drawing/2014/main" id="{C4A18B8B-FC76-4F0A-B4BE-339DE84997A8}"/>
              </a:ext>
            </a:extLst>
          </p:cNvPr>
          <p:cNvSpPr/>
          <p:nvPr/>
        </p:nvSpPr>
        <p:spPr>
          <a:xfrm>
            <a:off x="10661469" y="34836"/>
            <a:ext cx="1447800" cy="627014"/>
          </a:xfrm>
          <a:prstGeom prst="rect">
            <a:avLst/>
          </a:prstGeom>
          <a:solidFill>
            <a:schemeClr val="bg1"/>
          </a:solidFill>
          <a:ln>
            <a:solidFill>
              <a:schemeClr val="accent1"/>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lumMod val="85000"/>
                    <a:lumOff val="15000"/>
                  </a:schemeClr>
                </a:solidFill>
              </a:rPr>
              <a:t>User Badge</a:t>
            </a:r>
            <a:endParaRPr lang="en-IN" sz="1600">
              <a:solidFill>
                <a:schemeClr val="tx1">
                  <a:lumMod val="85000"/>
                  <a:lumOff val="15000"/>
                </a:schemeClr>
              </a:solidFill>
            </a:endParaRPr>
          </a:p>
        </p:txBody>
      </p:sp>
      <p:sp>
        <p:nvSpPr>
          <p:cNvPr id="14" name="Rectangle 13">
            <a:extLst>
              <a:ext uri="{FF2B5EF4-FFF2-40B4-BE49-F238E27FC236}">
                <a16:creationId xmlns:a16="http://schemas.microsoft.com/office/drawing/2014/main" id="{A26B1896-6A85-4901-8EB2-E23CAD65E4EB}"/>
              </a:ext>
            </a:extLst>
          </p:cNvPr>
          <p:cNvSpPr/>
          <p:nvPr/>
        </p:nvSpPr>
        <p:spPr>
          <a:xfrm>
            <a:off x="727164" y="1876696"/>
            <a:ext cx="11382105" cy="4942114"/>
          </a:xfrm>
          <a:prstGeom prst="rect">
            <a:avLst/>
          </a:prstGeom>
          <a:solidFill>
            <a:schemeClr val="bg1"/>
          </a:solidFill>
          <a:ln w="28575">
            <a:solidFill>
              <a:srgbClr val="7030A0"/>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b="1">
              <a:solidFill>
                <a:schemeClr val="tx1">
                  <a:lumMod val="85000"/>
                  <a:lumOff val="15000"/>
                </a:schemeClr>
              </a:solidFill>
            </a:endParaRPr>
          </a:p>
        </p:txBody>
      </p:sp>
      <p:sp>
        <p:nvSpPr>
          <p:cNvPr id="15" name="Rectangle 14">
            <a:extLst>
              <a:ext uri="{FF2B5EF4-FFF2-40B4-BE49-F238E27FC236}">
                <a16:creationId xmlns:a16="http://schemas.microsoft.com/office/drawing/2014/main" id="{1C839693-A07A-4DE2-9FA9-6E4EB35A152F}"/>
              </a:ext>
            </a:extLst>
          </p:cNvPr>
          <p:cNvSpPr/>
          <p:nvPr/>
        </p:nvSpPr>
        <p:spPr>
          <a:xfrm>
            <a:off x="8929587" y="2307768"/>
            <a:ext cx="3101304" cy="4419601"/>
          </a:xfrm>
          <a:prstGeom prst="rect">
            <a:avLst/>
          </a:prstGeom>
          <a:solidFill>
            <a:schemeClr val="bg1"/>
          </a:solidFill>
          <a:ln w="28575">
            <a:solidFill>
              <a:srgbClr val="7030A0"/>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bg1">
                  <a:lumMod val="50000"/>
                </a:schemeClr>
              </a:solidFill>
            </a:endParaRPr>
          </a:p>
        </p:txBody>
      </p:sp>
      <p:sp>
        <p:nvSpPr>
          <p:cNvPr id="16" name="Rectangle 15">
            <a:extLst>
              <a:ext uri="{FF2B5EF4-FFF2-40B4-BE49-F238E27FC236}">
                <a16:creationId xmlns:a16="http://schemas.microsoft.com/office/drawing/2014/main" id="{281868D3-C588-4D10-9EDF-54AE03D9AAC8}"/>
              </a:ext>
            </a:extLst>
          </p:cNvPr>
          <p:cNvSpPr/>
          <p:nvPr/>
        </p:nvSpPr>
        <p:spPr>
          <a:xfrm>
            <a:off x="771232" y="1933301"/>
            <a:ext cx="11229705" cy="317862"/>
          </a:xfrm>
          <a:prstGeom prst="rect">
            <a:avLst/>
          </a:prstGeom>
          <a:solidFill>
            <a:schemeClr val="bg1"/>
          </a:solidFill>
          <a:ln>
            <a:solidFill>
              <a:srgbClr val="FF0066"/>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lumMod val="85000"/>
                    <a:lumOff val="15000"/>
                  </a:schemeClr>
                </a:solidFill>
              </a:rPr>
              <a:t>TAB</a:t>
            </a:r>
            <a:endParaRPr lang="en-IN" sz="1100">
              <a:solidFill>
                <a:schemeClr val="tx1">
                  <a:lumMod val="85000"/>
                  <a:lumOff val="15000"/>
                </a:schemeClr>
              </a:solidFill>
            </a:endParaRPr>
          </a:p>
        </p:txBody>
      </p:sp>
      <p:sp>
        <p:nvSpPr>
          <p:cNvPr id="17" name="Rectangle 16">
            <a:extLst>
              <a:ext uri="{FF2B5EF4-FFF2-40B4-BE49-F238E27FC236}">
                <a16:creationId xmlns:a16="http://schemas.microsoft.com/office/drawing/2014/main" id="{8DA44017-2F65-4E9A-8C41-FF06057D1197}"/>
              </a:ext>
            </a:extLst>
          </p:cNvPr>
          <p:cNvSpPr/>
          <p:nvPr/>
        </p:nvSpPr>
        <p:spPr>
          <a:xfrm>
            <a:off x="771232" y="2325181"/>
            <a:ext cx="8124573" cy="4402187"/>
          </a:xfrm>
          <a:prstGeom prst="rect">
            <a:avLst/>
          </a:prstGeom>
          <a:solidFill>
            <a:schemeClr val="bg1"/>
          </a:solidFill>
          <a:ln>
            <a:solidFill>
              <a:srgbClr val="FF0066"/>
            </a:solid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a:solidFill>
                <a:schemeClr val="tx1">
                  <a:lumMod val="85000"/>
                  <a:lumOff val="15000"/>
                </a:schemeClr>
              </a:solidFill>
            </a:endParaRPr>
          </a:p>
        </p:txBody>
      </p:sp>
    </p:spTree>
    <p:extLst>
      <p:ext uri="{BB962C8B-B14F-4D97-AF65-F5344CB8AC3E}">
        <p14:creationId xmlns:p14="http://schemas.microsoft.com/office/powerpoint/2010/main" val="348306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extLst>
              <p:ext uri="{D42A27DB-BD31-4B8C-83A1-F6EECF244321}">
                <p14:modId xmlns:p14="http://schemas.microsoft.com/office/powerpoint/2010/main" val="1294761324"/>
              </p:ext>
            </p:extLst>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09/01/2021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41" name="Rectangle: Rounded Corners 40">
            <a:extLst>
              <a:ext uri="{FF2B5EF4-FFF2-40B4-BE49-F238E27FC236}">
                <a16:creationId xmlns:a16="http://schemas.microsoft.com/office/drawing/2014/main" id="{9B782E4A-F516-45E7-A1A5-7F61FF00C52C}"/>
              </a:ext>
            </a:extLst>
          </p:cNvPr>
          <p:cNvSpPr/>
          <p:nvPr/>
        </p:nvSpPr>
        <p:spPr>
          <a:xfrm>
            <a:off x="913694" y="3179499"/>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Revise Coverage Start Date</a:t>
            </a:r>
            <a:endParaRPr lang="en-IN" sz="1200">
              <a:solidFill>
                <a:schemeClr val="tx1">
                  <a:lumMod val="85000"/>
                  <a:lumOff val="15000"/>
                </a:schemeClr>
              </a:solidFill>
            </a:endParaRPr>
          </a:p>
        </p:txBody>
      </p:sp>
      <p:sp>
        <p:nvSpPr>
          <p:cNvPr id="50" name="TextBox 49">
            <a:extLst>
              <a:ext uri="{FF2B5EF4-FFF2-40B4-BE49-F238E27FC236}">
                <a16:creationId xmlns:a16="http://schemas.microsoft.com/office/drawing/2014/main" id="{BF73C906-6F47-4452-B113-9E670B57BB70}"/>
              </a:ext>
            </a:extLst>
          </p:cNvPr>
          <p:cNvSpPr txBox="1"/>
          <p:nvPr/>
        </p:nvSpPr>
        <p:spPr>
          <a:xfrm>
            <a:off x="875288" y="2933276"/>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5" name="Arrow Down">
            <a:extLst>
              <a:ext uri="{FF2B5EF4-FFF2-40B4-BE49-F238E27FC236}">
                <a16:creationId xmlns:a16="http://schemas.microsoft.com/office/drawing/2014/main" id="{87C9EA7F-522F-4DA9-8F90-C0934DE483FC}"/>
              </a:ext>
            </a:extLst>
          </p:cNvPr>
          <p:cNvSpPr>
            <a:spLocks noChangeAspect="1"/>
          </p:cNvSpPr>
          <p:nvPr/>
        </p:nvSpPr>
        <p:spPr bwMode="auto">
          <a:xfrm flipH="1">
            <a:off x="7102512" y="333855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4948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09/01/2021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
        <p:nvSpPr>
          <p:cNvPr id="56" name="Rectangle: Rounded Corners 55">
            <a:extLst>
              <a:ext uri="{FF2B5EF4-FFF2-40B4-BE49-F238E27FC236}">
                <a16:creationId xmlns:a16="http://schemas.microsoft.com/office/drawing/2014/main" id="{C4B1B07A-1ABD-4A86-AC49-6610BAAF8F19}"/>
              </a:ext>
            </a:extLst>
          </p:cNvPr>
          <p:cNvSpPr/>
          <p:nvPr/>
        </p:nvSpPr>
        <p:spPr>
          <a:xfrm>
            <a:off x="952100" y="4105004"/>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09/01/2020</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11D79E20-92B2-40E5-9CFF-2FFC1D0EDDA0}"/>
              </a:ext>
            </a:extLst>
          </p:cNvPr>
          <p:cNvSpPr txBox="1"/>
          <p:nvPr/>
        </p:nvSpPr>
        <p:spPr>
          <a:xfrm>
            <a:off x="913694" y="3848715"/>
            <a:ext cx="1784920" cy="246221"/>
          </a:xfrm>
          <a:prstGeom prst="rect">
            <a:avLst/>
          </a:prstGeom>
          <a:noFill/>
        </p:spPr>
        <p:txBody>
          <a:bodyPr wrap="square" rtlCol="0">
            <a:spAutoFit/>
          </a:bodyPr>
          <a:lstStyle/>
          <a:p>
            <a:r>
              <a:rPr lang="en-US" sz="1000">
                <a:solidFill>
                  <a:schemeClr val="bg1">
                    <a:lumMod val="65000"/>
                  </a:schemeClr>
                </a:solidFill>
              </a:rPr>
              <a:t>COVERAGE START DATE </a:t>
            </a:r>
            <a:r>
              <a:rPr lang="en-US" sz="1000">
                <a:solidFill>
                  <a:srgbClr val="FF0066"/>
                </a:solidFill>
              </a:rPr>
              <a:t>*</a:t>
            </a:r>
            <a:endParaRPr lang="en-IN" sz="1000">
              <a:solidFill>
                <a:srgbClr val="FF0066"/>
              </a:solidFill>
            </a:endParaRPr>
          </a:p>
        </p:txBody>
      </p:sp>
      <p:sp>
        <p:nvSpPr>
          <p:cNvPr id="62" name="Calendar">
            <a:extLst>
              <a:ext uri="{FF2B5EF4-FFF2-40B4-BE49-F238E27FC236}">
                <a16:creationId xmlns:a16="http://schemas.microsoft.com/office/drawing/2014/main" id="{9AE58E95-FC5C-4645-AB9C-A7A5EB964623}"/>
              </a:ext>
            </a:extLst>
          </p:cNvPr>
          <p:cNvSpPr>
            <a:spLocks noChangeAspect="1" noEditPoints="1"/>
          </p:cNvSpPr>
          <p:nvPr/>
        </p:nvSpPr>
        <p:spPr bwMode="auto">
          <a:xfrm>
            <a:off x="3662897" y="4206875"/>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134BCFF8-0825-44DC-AEE5-190294568D93}"/>
              </a:ext>
            </a:extLst>
          </p:cNvPr>
          <p:cNvSpPr/>
          <p:nvPr/>
        </p:nvSpPr>
        <p:spPr>
          <a:xfrm>
            <a:off x="913695" y="4801186"/>
            <a:ext cx="989154" cy="27740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UPDATE</a:t>
            </a:r>
            <a:endParaRPr lang="en-IN" sz="1200"/>
          </a:p>
        </p:txBody>
      </p:sp>
      <p:sp>
        <p:nvSpPr>
          <p:cNvPr id="66" name="TextBox 65">
            <a:extLst>
              <a:ext uri="{FF2B5EF4-FFF2-40B4-BE49-F238E27FC236}">
                <a16:creationId xmlns:a16="http://schemas.microsoft.com/office/drawing/2014/main" id="{B65CA101-E448-4D74-B2A6-C83ED80FB468}"/>
              </a:ext>
            </a:extLst>
          </p:cNvPr>
          <p:cNvSpPr txBox="1"/>
          <p:nvPr/>
        </p:nvSpPr>
        <p:spPr>
          <a:xfrm>
            <a:off x="1067156" y="3571230"/>
            <a:ext cx="4808956" cy="246221"/>
          </a:xfrm>
          <a:prstGeom prst="rect">
            <a:avLst/>
          </a:prstGeom>
          <a:noFill/>
        </p:spPr>
        <p:txBody>
          <a:bodyPr wrap="square" rtlCol="0">
            <a:spAutoFit/>
          </a:bodyPr>
          <a:lstStyle/>
          <a:p>
            <a:r>
              <a:rPr lang="en-US" sz="1000">
                <a:solidFill>
                  <a:schemeClr val="accent1"/>
                </a:solidFill>
              </a:rPr>
              <a:t>Correct the Coverage Start Date for the newly enrolled employee</a:t>
            </a:r>
            <a:endParaRPr lang="en-IN" sz="1000">
              <a:solidFill>
                <a:schemeClr val="accent1"/>
              </a:solidFill>
            </a:endParaRPr>
          </a:p>
        </p:txBody>
      </p:sp>
      <p:sp>
        <p:nvSpPr>
          <p:cNvPr id="67" name="Info">
            <a:extLst>
              <a:ext uri="{FF2B5EF4-FFF2-40B4-BE49-F238E27FC236}">
                <a16:creationId xmlns:a16="http://schemas.microsoft.com/office/drawing/2014/main" id="{E232DAB5-B4A5-45C4-A96A-AE5B0A8C8689}"/>
              </a:ext>
            </a:extLst>
          </p:cNvPr>
          <p:cNvSpPr>
            <a:spLocks noChangeAspect="1" noEditPoints="1"/>
          </p:cNvSpPr>
          <p:nvPr/>
        </p:nvSpPr>
        <p:spPr bwMode="auto">
          <a:xfrm>
            <a:off x="952863" y="3620738"/>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0542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09/01/2021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41" name="Rectangle: Rounded Corners 40">
            <a:extLst>
              <a:ext uri="{FF2B5EF4-FFF2-40B4-BE49-F238E27FC236}">
                <a16:creationId xmlns:a16="http://schemas.microsoft.com/office/drawing/2014/main" id="{9B782E4A-F516-45E7-A1A5-7F61FF00C52C}"/>
              </a:ext>
            </a:extLst>
          </p:cNvPr>
          <p:cNvSpPr/>
          <p:nvPr/>
        </p:nvSpPr>
        <p:spPr>
          <a:xfrm>
            <a:off x="913694" y="3179499"/>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Revise Coverage Start Date</a:t>
            </a:r>
            <a:endParaRPr lang="en-IN" sz="1200">
              <a:solidFill>
                <a:schemeClr val="tx1">
                  <a:lumMod val="85000"/>
                  <a:lumOff val="15000"/>
                </a:schemeClr>
              </a:solidFill>
            </a:endParaRPr>
          </a:p>
        </p:txBody>
      </p:sp>
      <p:sp>
        <p:nvSpPr>
          <p:cNvPr id="50" name="TextBox 49">
            <a:extLst>
              <a:ext uri="{FF2B5EF4-FFF2-40B4-BE49-F238E27FC236}">
                <a16:creationId xmlns:a16="http://schemas.microsoft.com/office/drawing/2014/main" id="{BF73C906-6F47-4452-B113-9E670B57BB70}"/>
              </a:ext>
            </a:extLst>
          </p:cNvPr>
          <p:cNvSpPr txBox="1"/>
          <p:nvPr/>
        </p:nvSpPr>
        <p:spPr>
          <a:xfrm>
            <a:off x="875288" y="2933276"/>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5" name="Arrow Down">
            <a:extLst>
              <a:ext uri="{FF2B5EF4-FFF2-40B4-BE49-F238E27FC236}">
                <a16:creationId xmlns:a16="http://schemas.microsoft.com/office/drawing/2014/main" id="{87C9EA7F-522F-4DA9-8F90-C0934DE483FC}"/>
              </a:ext>
            </a:extLst>
          </p:cNvPr>
          <p:cNvSpPr>
            <a:spLocks noChangeAspect="1"/>
          </p:cNvSpPr>
          <p:nvPr/>
        </p:nvSpPr>
        <p:spPr bwMode="auto">
          <a:xfrm flipH="1">
            <a:off x="7102512" y="333855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4948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09/01/2021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
        <p:nvSpPr>
          <p:cNvPr id="56" name="Rectangle: Rounded Corners 55">
            <a:extLst>
              <a:ext uri="{FF2B5EF4-FFF2-40B4-BE49-F238E27FC236}">
                <a16:creationId xmlns:a16="http://schemas.microsoft.com/office/drawing/2014/main" id="{C4B1B07A-1ABD-4A86-AC49-6610BAAF8F19}"/>
              </a:ext>
            </a:extLst>
          </p:cNvPr>
          <p:cNvSpPr/>
          <p:nvPr/>
        </p:nvSpPr>
        <p:spPr>
          <a:xfrm>
            <a:off x="952100" y="4105004"/>
            <a:ext cx="2972505" cy="360467"/>
          </a:xfrm>
          <a:prstGeom prst="roundRect">
            <a:avLst>
              <a:gd name="adj" fmla="val 20157"/>
            </a:avLst>
          </a:prstGeom>
          <a:solidFill>
            <a:srgbClr val="FEFEFE"/>
          </a:solidFill>
          <a:ln>
            <a:solidFill>
              <a:srgbClr val="FF1A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08/01/2020</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11D79E20-92B2-40E5-9CFF-2FFC1D0EDDA0}"/>
              </a:ext>
            </a:extLst>
          </p:cNvPr>
          <p:cNvSpPr txBox="1"/>
          <p:nvPr/>
        </p:nvSpPr>
        <p:spPr>
          <a:xfrm>
            <a:off x="913694" y="3848715"/>
            <a:ext cx="1784920" cy="246221"/>
          </a:xfrm>
          <a:prstGeom prst="rect">
            <a:avLst/>
          </a:prstGeom>
          <a:noFill/>
        </p:spPr>
        <p:txBody>
          <a:bodyPr wrap="square" rtlCol="0">
            <a:spAutoFit/>
          </a:bodyPr>
          <a:lstStyle/>
          <a:p>
            <a:r>
              <a:rPr lang="en-US" sz="1000">
                <a:solidFill>
                  <a:schemeClr val="bg1">
                    <a:lumMod val="65000"/>
                  </a:schemeClr>
                </a:solidFill>
              </a:rPr>
              <a:t>COVERAGE START DATE </a:t>
            </a:r>
            <a:r>
              <a:rPr lang="en-US" sz="1000">
                <a:solidFill>
                  <a:srgbClr val="FF0066"/>
                </a:solidFill>
              </a:rPr>
              <a:t>*</a:t>
            </a:r>
            <a:endParaRPr lang="en-IN" sz="1000">
              <a:solidFill>
                <a:srgbClr val="FF0066"/>
              </a:solidFill>
            </a:endParaRPr>
          </a:p>
        </p:txBody>
      </p:sp>
      <p:sp>
        <p:nvSpPr>
          <p:cNvPr id="62" name="Calendar">
            <a:extLst>
              <a:ext uri="{FF2B5EF4-FFF2-40B4-BE49-F238E27FC236}">
                <a16:creationId xmlns:a16="http://schemas.microsoft.com/office/drawing/2014/main" id="{9AE58E95-FC5C-4645-AB9C-A7A5EB964623}"/>
              </a:ext>
            </a:extLst>
          </p:cNvPr>
          <p:cNvSpPr>
            <a:spLocks noChangeAspect="1" noEditPoints="1"/>
          </p:cNvSpPr>
          <p:nvPr/>
        </p:nvSpPr>
        <p:spPr bwMode="auto">
          <a:xfrm>
            <a:off x="3662897" y="4206875"/>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134BCFF8-0825-44DC-AEE5-190294568D93}"/>
              </a:ext>
            </a:extLst>
          </p:cNvPr>
          <p:cNvSpPr/>
          <p:nvPr/>
        </p:nvSpPr>
        <p:spPr>
          <a:xfrm>
            <a:off x="913695" y="4801186"/>
            <a:ext cx="989154" cy="27740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UPDATE</a:t>
            </a:r>
            <a:endParaRPr lang="en-IN" sz="1200"/>
          </a:p>
        </p:txBody>
      </p:sp>
      <p:sp>
        <p:nvSpPr>
          <p:cNvPr id="2" name="TextBox 1">
            <a:extLst>
              <a:ext uri="{FF2B5EF4-FFF2-40B4-BE49-F238E27FC236}">
                <a16:creationId xmlns:a16="http://schemas.microsoft.com/office/drawing/2014/main" id="{DED122CC-1CC6-443C-9AB1-75F76A5CBECD}"/>
              </a:ext>
            </a:extLst>
          </p:cNvPr>
          <p:cNvSpPr txBox="1"/>
          <p:nvPr/>
        </p:nvSpPr>
        <p:spPr>
          <a:xfrm>
            <a:off x="893030" y="4458294"/>
            <a:ext cx="2801842" cy="246221"/>
          </a:xfrm>
          <a:prstGeom prst="rect">
            <a:avLst/>
          </a:prstGeom>
          <a:noFill/>
        </p:spPr>
        <p:txBody>
          <a:bodyPr wrap="square" rtlCol="0">
            <a:spAutoFit/>
          </a:bodyPr>
          <a:lstStyle/>
          <a:p>
            <a:r>
              <a:rPr lang="en-US" sz="1000">
                <a:solidFill>
                  <a:srgbClr val="FF1A76"/>
                </a:solidFill>
              </a:rPr>
              <a:t>Date must be the first of future months only</a:t>
            </a:r>
            <a:endParaRPr lang="en-IN" sz="1000">
              <a:solidFill>
                <a:srgbClr val="FF1A76"/>
              </a:solidFill>
            </a:endParaRPr>
          </a:p>
        </p:txBody>
      </p:sp>
      <p:sp>
        <p:nvSpPr>
          <p:cNvPr id="66" name="TextBox 65">
            <a:extLst>
              <a:ext uri="{FF2B5EF4-FFF2-40B4-BE49-F238E27FC236}">
                <a16:creationId xmlns:a16="http://schemas.microsoft.com/office/drawing/2014/main" id="{A45C3F02-8DDE-4698-A242-202E222B9F3D}"/>
              </a:ext>
            </a:extLst>
          </p:cNvPr>
          <p:cNvSpPr txBox="1"/>
          <p:nvPr/>
        </p:nvSpPr>
        <p:spPr>
          <a:xfrm>
            <a:off x="1067156" y="3571230"/>
            <a:ext cx="4808956" cy="246221"/>
          </a:xfrm>
          <a:prstGeom prst="rect">
            <a:avLst/>
          </a:prstGeom>
          <a:noFill/>
        </p:spPr>
        <p:txBody>
          <a:bodyPr wrap="square" rtlCol="0">
            <a:spAutoFit/>
          </a:bodyPr>
          <a:lstStyle/>
          <a:p>
            <a:r>
              <a:rPr lang="en-US" sz="1000">
                <a:solidFill>
                  <a:schemeClr val="accent1"/>
                </a:solidFill>
              </a:rPr>
              <a:t>Correct the Coverage Start Date for the newly enrolled employee</a:t>
            </a:r>
            <a:endParaRPr lang="en-IN" sz="1000">
              <a:solidFill>
                <a:schemeClr val="accent1"/>
              </a:solidFill>
            </a:endParaRPr>
          </a:p>
        </p:txBody>
      </p:sp>
      <p:sp>
        <p:nvSpPr>
          <p:cNvPr id="67" name="Info">
            <a:extLst>
              <a:ext uri="{FF2B5EF4-FFF2-40B4-BE49-F238E27FC236}">
                <a16:creationId xmlns:a16="http://schemas.microsoft.com/office/drawing/2014/main" id="{2373309D-9484-4D4E-9181-2320D4F262CE}"/>
              </a:ext>
            </a:extLst>
          </p:cNvPr>
          <p:cNvSpPr>
            <a:spLocks noChangeAspect="1" noEditPoints="1"/>
          </p:cNvSpPr>
          <p:nvPr/>
        </p:nvSpPr>
        <p:spPr bwMode="auto">
          <a:xfrm>
            <a:off x="952863" y="3620738"/>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2846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09/01/2021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41" name="Rectangle: Rounded Corners 40">
            <a:extLst>
              <a:ext uri="{FF2B5EF4-FFF2-40B4-BE49-F238E27FC236}">
                <a16:creationId xmlns:a16="http://schemas.microsoft.com/office/drawing/2014/main" id="{9B782E4A-F516-45E7-A1A5-7F61FF00C52C}"/>
              </a:ext>
            </a:extLst>
          </p:cNvPr>
          <p:cNvSpPr/>
          <p:nvPr/>
        </p:nvSpPr>
        <p:spPr>
          <a:xfrm>
            <a:off x="913694" y="3179499"/>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Revise Coverage Start Date</a:t>
            </a:r>
            <a:endParaRPr lang="en-IN" sz="1200">
              <a:solidFill>
                <a:schemeClr val="tx1">
                  <a:lumMod val="85000"/>
                  <a:lumOff val="15000"/>
                </a:schemeClr>
              </a:solidFill>
            </a:endParaRPr>
          </a:p>
        </p:txBody>
      </p:sp>
      <p:sp>
        <p:nvSpPr>
          <p:cNvPr id="50" name="TextBox 49">
            <a:extLst>
              <a:ext uri="{FF2B5EF4-FFF2-40B4-BE49-F238E27FC236}">
                <a16:creationId xmlns:a16="http://schemas.microsoft.com/office/drawing/2014/main" id="{BF73C906-6F47-4452-B113-9E670B57BB70}"/>
              </a:ext>
            </a:extLst>
          </p:cNvPr>
          <p:cNvSpPr txBox="1"/>
          <p:nvPr/>
        </p:nvSpPr>
        <p:spPr>
          <a:xfrm>
            <a:off x="875288" y="2933276"/>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5" name="Arrow Down">
            <a:extLst>
              <a:ext uri="{FF2B5EF4-FFF2-40B4-BE49-F238E27FC236}">
                <a16:creationId xmlns:a16="http://schemas.microsoft.com/office/drawing/2014/main" id="{87C9EA7F-522F-4DA9-8F90-C0934DE483FC}"/>
              </a:ext>
            </a:extLst>
          </p:cNvPr>
          <p:cNvSpPr>
            <a:spLocks noChangeAspect="1"/>
          </p:cNvSpPr>
          <p:nvPr/>
        </p:nvSpPr>
        <p:spPr bwMode="auto">
          <a:xfrm flipH="1">
            <a:off x="7102512" y="333855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4948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09/01/2021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
        <p:nvSpPr>
          <p:cNvPr id="56" name="Rectangle: Rounded Corners 55">
            <a:extLst>
              <a:ext uri="{FF2B5EF4-FFF2-40B4-BE49-F238E27FC236}">
                <a16:creationId xmlns:a16="http://schemas.microsoft.com/office/drawing/2014/main" id="{C4B1B07A-1ABD-4A86-AC49-6610BAAF8F19}"/>
              </a:ext>
            </a:extLst>
          </p:cNvPr>
          <p:cNvSpPr/>
          <p:nvPr/>
        </p:nvSpPr>
        <p:spPr>
          <a:xfrm>
            <a:off x="952100" y="4105004"/>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10/01/2020</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11D79E20-92B2-40E5-9CFF-2FFC1D0EDDA0}"/>
              </a:ext>
            </a:extLst>
          </p:cNvPr>
          <p:cNvSpPr txBox="1"/>
          <p:nvPr/>
        </p:nvSpPr>
        <p:spPr>
          <a:xfrm>
            <a:off x="913694" y="3848715"/>
            <a:ext cx="1784920" cy="246221"/>
          </a:xfrm>
          <a:prstGeom prst="rect">
            <a:avLst/>
          </a:prstGeom>
          <a:noFill/>
        </p:spPr>
        <p:txBody>
          <a:bodyPr wrap="square" rtlCol="0">
            <a:spAutoFit/>
          </a:bodyPr>
          <a:lstStyle/>
          <a:p>
            <a:r>
              <a:rPr lang="en-US" sz="1000">
                <a:solidFill>
                  <a:schemeClr val="bg1">
                    <a:lumMod val="65000"/>
                  </a:schemeClr>
                </a:solidFill>
              </a:rPr>
              <a:t>COVERAGE START DATE </a:t>
            </a:r>
            <a:r>
              <a:rPr lang="en-US" sz="1000">
                <a:solidFill>
                  <a:srgbClr val="FF0066"/>
                </a:solidFill>
              </a:rPr>
              <a:t>*</a:t>
            </a:r>
            <a:endParaRPr lang="en-IN" sz="1000">
              <a:solidFill>
                <a:srgbClr val="FF0066"/>
              </a:solidFill>
            </a:endParaRPr>
          </a:p>
        </p:txBody>
      </p:sp>
      <p:sp>
        <p:nvSpPr>
          <p:cNvPr id="62" name="Calendar">
            <a:extLst>
              <a:ext uri="{FF2B5EF4-FFF2-40B4-BE49-F238E27FC236}">
                <a16:creationId xmlns:a16="http://schemas.microsoft.com/office/drawing/2014/main" id="{9AE58E95-FC5C-4645-AB9C-A7A5EB964623}"/>
              </a:ext>
            </a:extLst>
          </p:cNvPr>
          <p:cNvSpPr>
            <a:spLocks noChangeAspect="1" noEditPoints="1"/>
          </p:cNvSpPr>
          <p:nvPr/>
        </p:nvSpPr>
        <p:spPr bwMode="auto">
          <a:xfrm>
            <a:off x="3662897" y="4206875"/>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6" name="Rectangle: Rounded Corners 65">
            <a:extLst>
              <a:ext uri="{FF2B5EF4-FFF2-40B4-BE49-F238E27FC236}">
                <a16:creationId xmlns:a16="http://schemas.microsoft.com/office/drawing/2014/main" id="{015AE846-2300-4F6B-BC92-1338025D7933}"/>
              </a:ext>
            </a:extLst>
          </p:cNvPr>
          <p:cNvSpPr/>
          <p:nvPr/>
        </p:nvSpPr>
        <p:spPr>
          <a:xfrm>
            <a:off x="913695" y="4801186"/>
            <a:ext cx="989154"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UPDATE</a:t>
            </a:r>
            <a:endParaRPr lang="en-IN" sz="1200"/>
          </a:p>
        </p:txBody>
      </p:sp>
      <p:sp>
        <p:nvSpPr>
          <p:cNvPr id="67" name="TextBox 66">
            <a:extLst>
              <a:ext uri="{FF2B5EF4-FFF2-40B4-BE49-F238E27FC236}">
                <a16:creationId xmlns:a16="http://schemas.microsoft.com/office/drawing/2014/main" id="{9C69117C-5A34-43EA-862A-81E9435BF4D0}"/>
              </a:ext>
            </a:extLst>
          </p:cNvPr>
          <p:cNvSpPr txBox="1"/>
          <p:nvPr/>
        </p:nvSpPr>
        <p:spPr>
          <a:xfrm>
            <a:off x="1067156" y="3571230"/>
            <a:ext cx="4808956" cy="246221"/>
          </a:xfrm>
          <a:prstGeom prst="rect">
            <a:avLst/>
          </a:prstGeom>
          <a:noFill/>
        </p:spPr>
        <p:txBody>
          <a:bodyPr wrap="square" rtlCol="0">
            <a:spAutoFit/>
          </a:bodyPr>
          <a:lstStyle/>
          <a:p>
            <a:r>
              <a:rPr lang="en-US" sz="1000">
                <a:solidFill>
                  <a:schemeClr val="accent1"/>
                </a:solidFill>
              </a:rPr>
              <a:t>Correct the Coverage Start Date for the newly enrolled employee</a:t>
            </a:r>
            <a:endParaRPr lang="en-IN" sz="1000">
              <a:solidFill>
                <a:schemeClr val="accent1"/>
              </a:solidFill>
            </a:endParaRPr>
          </a:p>
        </p:txBody>
      </p:sp>
      <p:sp>
        <p:nvSpPr>
          <p:cNvPr id="68" name="Info">
            <a:extLst>
              <a:ext uri="{FF2B5EF4-FFF2-40B4-BE49-F238E27FC236}">
                <a16:creationId xmlns:a16="http://schemas.microsoft.com/office/drawing/2014/main" id="{B4138069-6E8C-456D-842F-D5FAB640C6A1}"/>
              </a:ext>
            </a:extLst>
          </p:cNvPr>
          <p:cNvSpPr>
            <a:spLocks noChangeAspect="1" noEditPoints="1"/>
          </p:cNvSpPr>
          <p:nvPr/>
        </p:nvSpPr>
        <p:spPr bwMode="auto">
          <a:xfrm>
            <a:off x="952863" y="3620738"/>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625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09/01/2021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41" name="Rectangle: Rounded Corners 40">
            <a:extLst>
              <a:ext uri="{FF2B5EF4-FFF2-40B4-BE49-F238E27FC236}">
                <a16:creationId xmlns:a16="http://schemas.microsoft.com/office/drawing/2014/main" id="{9B782E4A-F516-45E7-A1A5-7F61FF00C52C}"/>
              </a:ext>
            </a:extLst>
          </p:cNvPr>
          <p:cNvSpPr/>
          <p:nvPr/>
        </p:nvSpPr>
        <p:spPr>
          <a:xfrm>
            <a:off x="913694" y="3179499"/>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Revise Coverage Start Date</a:t>
            </a:r>
            <a:endParaRPr lang="en-IN" sz="1200">
              <a:solidFill>
                <a:schemeClr val="tx1">
                  <a:lumMod val="85000"/>
                  <a:lumOff val="15000"/>
                </a:schemeClr>
              </a:solidFill>
            </a:endParaRPr>
          </a:p>
        </p:txBody>
      </p:sp>
      <p:sp>
        <p:nvSpPr>
          <p:cNvPr id="50" name="TextBox 49">
            <a:extLst>
              <a:ext uri="{FF2B5EF4-FFF2-40B4-BE49-F238E27FC236}">
                <a16:creationId xmlns:a16="http://schemas.microsoft.com/office/drawing/2014/main" id="{BF73C906-6F47-4452-B113-9E670B57BB70}"/>
              </a:ext>
            </a:extLst>
          </p:cNvPr>
          <p:cNvSpPr txBox="1"/>
          <p:nvPr/>
        </p:nvSpPr>
        <p:spPr>
          <a:xfrm>
            <a:off x="875288" y="2933276"/>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5" name="Arrow Down">
            <a:extLst>
              <a:ext uri="{FF2B5EF4-FFF2-40B4-BE49-F238E27FC236}">
                <a16:creationId xmlns:a16="http://schemas.microsoft.com/office/drawing/2014/main" id="{87C9EA7F-522F-4DA9-8F90-C0934DE483FC}"/>
              </a:ext>
            </a:extLst>
          </p:cNvPr>
          <p:cNvSpPr>
            <a:spLocks noChangeAspect="1"/>
          </p:cNvSpPr>
          <p:nvPr/>
        </p:nvSpPr>
        <p:spPr bwMode="auto">
          <a:xfrm flipH="1">
            <a:off x="7102512" y="333855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4948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09/01/2021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
        <p:nvSpPr>
          <p:cNvPr id="56" name="Rectangle: Rounded Corners 55">
            <a:extLst>
              <a:ext uri="{FF2B5EF4-FFF2-40B4-BE49-F238E27FC236}">
                <a16:creationId xmlns:a16="http://schemas.microsoft.com/office/drawing/2014/main" id="{C4B1B07A-1ABD-4A86-AC49-6610BAAF8F19}"/>
              </a:ext>
            </a:extLst>
          </p:cNvPr>
          <p:cNvSpPr/>
          <p:nvPr/>
        </p:nvSpPr>
        <p:spPr>
          <a:xfrm>
            <a:off x="952100" y="4105004"/>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10/01/2020</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11D79E20-92B2-40E5-9CFF-2FFC1D0EDDA0}"/>
              </a:ext>
            </a:extLst>
          </p:cNvPr>
          <p:cNvSpPr txBox="1"/>
          <p:nvPr/>
        </p:nvSpPr>
        <p:spPr>
          <a:xfrm>
            <a:off x="913694" y="3848715"/>
            <a:ext cx="1784920" cy="246221"/>
          </a:xfrm>
          <a:prstGeom prst="rect">
            <a:avLst/>
          </a:prstGeom>
          <a:noFill/>
        </p:spPr>
        <p:txBody>
          <a:bodyPr wrap="square" rtlCol="0">
            <a:spAutoFit/>
          </a:bodyPr>
          <a:lstStyle/>
          <a:p>
            <a:r>
              <a:rPr lang="en-US" sz="1000">
                <a:solidFill>
                  <a:schemeClr val="bg1">
                    <a:lumMod val="65000"/>
                  </a:schemeClr>
                </a:solidFill>
              </a:rPr>
              <a:t>COVERAGE START DATE </a:t>
            </a:r>
            <a:r>
              <a:rPr lang="en-US" sz="1000">
                <a:solidFill>
                  <a:srgbClr val="FF0066"/>
                </a:solidFill>
              </a:rPr>
              <a:t>*</a:t>
            </a:r>
            <a:endParaRPr lang="en-IN" sz="1000">
              <a:solidFill>
                <a:srgbClr val="FF0066"/>
              </a:solidFill>
            </a:endParaRPr>
          </a:p>
        </p:txBody>
      </p:sp>
      <p:sp>
        <p:nvSpPr>
          <p:cNvPr id="62" name="Calendar">
            <a:extLst>
              <a:ext uri="{FF2B5EF4-FFF2-40B4-BE49-F238E27FC236}">
                <a16:creationId xmlns:a16="http://schemas.microsoft.com/office/drawing/2014/main" id="{9AE58E95-FC5C-4645-AB9C-A7A5EB964623}"/>
              </a:ext>
            </a:extLst>
          </p:cNvPr>
          <p:cNvSpPr>
            <a:spLocks noChangeAspect="1" noEditPoints="1"/>
          </p:cNvSpPr>
          <p:nvPr/>
        </p:nvSpPr>
        <p:spPr bwMode="auto">
          <a:xfrm>
            <a:off x="3662897" y="4206875"/>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6" name="Rectangle: Rounded Corners 65">
            <a:extLst>
              <a:ext uri="{FF2B5EF4-FFF2-40B4-BE49-F238E27FC236}">
                <a16:creationId xmlns:a16="http://schemas.microsoft.com/office/drawing/2014/main" id="{015AE846-2300-4F6B-BC92-1338025D7933}"/>
              </a:ext>
            </a:extLst>
          </p:cNvPr>
          <p:cNvSpPr/>
          <p:nvPr/>
        </p:nvSpPr>
        <p:spPr>
          <a:xfrm>
            <a:off x="913695" y="4801186"/>
            <a:ext cx="989154"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UPDATE</a:t>
            </a:r>
            <a:endParaRPr lang="en-IN" sz="1200"/>
          </a:p>
        </p:txBody>
      </p:sp>
      <p:sp>
        <p:nvSpPr>
          <p:cNvPr id="67" name="TextBox 66">
            <a:extLst>
              <a:ext uri="{FF2B5EF4-FFF2-40B4-BE49-F238E27FC236}">
                <a16:creationId xmlns:a16="http://schemas.microsoft.com/office/drawing/2014/main" id="{9C69117C-5A34-43EA-862A-81E9435BF4D0}"/>
              </a:ext>
            </a:extLst>
          </p:cNvPr>
          <p:cNvSpPr txBox="1"/>
          <p:nvPr/>
        </p:nvSpPr>
        <p:spPr>
          <a:xfrm>
            <a:off x="1067156" y="3571230"/>
            <a:ext cx="4808956" cy="246221"/>
          </a:xfrm>
          <a:prstGeom prst="rect">
            <a:avLst/>
          </a:prstGeom>
          <a:noFill/>
        </p:spPr>
        <p:txBody>
          <a:bodyPr wrap="square" rtlCol="0">
            <a:spAutoFit/>
          </a:bodyPr>
          <a:lstStyle/>
          <a:p>
            <a:r>
              <a:rPr lang="en-US" sz="1000">
                <a:solidFill>
                  <a:schemeClr val="accent1"/>
                </a:solidFill>
              </a:rPr>
              <a:t>This option allows you to correct the Coverage Start Date of the newly enrolled employee</a:t>
            </a:r>
            <a:endParaRPr lang="en-IN" sz="1000">
              <a:solidFill>
                <a:schemeClr val="accent1"/>
              </a:solidFill>
            </a:endParaRPr>
          </a:p>
        </p:txBody>
      </p:sp>
      <p:sp>
        <p:nvSpPr>
          <p:cNvPr id="68" name="Info">
            <a:extLst>
              <a:ext uri="{FF2B5EF4-FFF2-40B4-BE49-F238E27FC236}">
                <a16:creationId xmlns:a16="http://schemas.microsoft.com/office/drawing/2014/main" id="{B4138069-6E8C-456D-842F-D5FAB640C6A1}"/>
              </a:ext>
            </a:extLst>
          </p:cNvPr>
          <p:cNvSpPr>
            <a:spLocks noChangeAspect="1" noEditPoints="1"/>
          </p:cNvSpPr>
          <p:nvPr/>
        </p:nvSpPr>
        <p:spPr bwMode="auto">
          <a:xfrm>
            <a:off x="952863" y="3620738"/>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3" name="Modal Dialog Overlay">
            <a:extLst>
              <a:ext uri="{FF2B5EF4-FFF2-40B4-BE49-F238E27FC236}">
                <a16:creationId xmlns:a16="http://schemas.microsoft.com/office/drawing/2014/main" id="{9B7810D4-7713-4485-9B98-07196888D09B}"/>
              </a:ext>
            </a:extLst>
          </p:cNvPr>
          <p:cNvSpPr>
            <a:spLocks/>
          </p:cNvSpPr>
          <p:nvPr/>
        </p:nvSpPr>
        <p:spPr bwMode="auto">
          <a:xfrm>
            <a:off x="-8048" y="-5370"/>
            <a:ext cx="12200048" cy="6863370"/>
          </a:xfrm>
          <a:prstGeom prst="rect">
            <a:avLst/>
          </a:prstGeom>
          <a:solidFill>
            <a:srgbClr val="808080">
              <a:alpha val="60000"/>
            </a:srgb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9" name="Rectangle: Rounded Corners 68">
            <a:extLst>
              <a:ext uri="{FF2B5EF4-FFF2-40B4-BE49-F238E27FC236}">
                <a16:creationId xmlns:a16="http://schemas.microsoft.com/office/drawing/2014/main" id="{BB99BE25-9B83-4DF0-BB8E-C893C131B50B}"/>
              </a:ext>
            </a:extLst>
          </p:cNvPr>
          <p:cNvSpPr/>
          <p:nvPr/>
        </p:nvSpPr>
        <p:spPr>
          <a:xfrm>
            <a:off x="551375" y="474999"/>
            <a:ext cx="11056450" cy="6048860"/>
          </a:xfrm>
          <a:prstGeom prst="roundRect">
            <a:avLst>
              <a:gd name="adj" fmla="val 25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D3CB2322-3A45-4AE8-A4A3-6A6409A2D702}"/>
              </a:ext>
            </a:extLst>
          </p:cNvPr>
          <p:cNvSpPr txBox="1"/>
          <p:nvPr/>
        </p:nvSpPr>
        <p:spPr>
          <a:xfrm>
            <a:off x="1205702" y="1086727"/>
            <a:ext cx="5551847" cy="1384995"/>
          </a:xfrm>
          <a:prstGeom prst="rect">
            <a:avLst/>
          </a:prstGeom>
          <a:noFill/>
        </p:spPr>
        <p:txBody>
          <a:bodyPr wrap="square" rtlCol="0">
            <a:spAutoFit/>
          </a:bodyPr>
          <a:lstStyle/>
          <a:p>
            <a:r>
              <a:rPr lang="en-US" sz="1200"/>
              <a:t>Please review if the revised Coverage Start Date is correct, before you proceed further</a:t>
            </a:r>
          </a:p>
          <a:p>
            <a:endParaRPr lang="en-US" sz="1200">
              <a:solidFill>
                <a:schemeClr val="accent1"/>
              </a:solidFill>
            </a:endParaRPr>
          </a:p>
          <a:p>
            <a:r>
              <a:rPr lang="en-US" sz="1200">
                <a:solidFill>
                  <a:schemeClr val="accent1"/>
                </a:solidFill>
              </a:rPr>
              <a:t>Enrollment Modification</a:t>
            </a:r>
            <a:br>
              <a:rPr lang="en-US" sz="1200"/>
            </a:br>
            <a:endParaRPr lang="en-US" sz="1200"/>
          </a:p>
          <a:p>
            <a:pPr marL="171450" indent="-171450">
              <a:buFont typeface="Arial" panose="020B0604020202020204" pitchFamily="34" charset="0"/>
              <a:buChar char="•"/>
            </a:pPr>
            <a:r>
              <a:rPr lang="en-US" sz="1100">
                <a:solidFill>
                  <a:schemeClr val="tx1">
                    <a:lumMod val="50000"/>
                    <a:lumOff val="50000"/>
                  </a:schemeClr>
                </a:solidFill>
              </a:rPr>
              <a:t>REVISED DATE</a:t>
            </a:r>
            <a:r>
              <a:rPr lang="en-US" sz="1200">
                <a:solidFill>
                  <a:schemeClr val="tx1">
                    <a:lumMod val="50000"/>
                    <a:lumOff val="50000"/>
                  </a:schemeClr>
                </a:solidFill>
              </a:rPr>
              <a:t> </a:t>
            </a:r>
            <a:r>
              <a:rPr lang="en-US" sz="1200"/>
              <a:t> </a:t>
            </a:r>
            <a:r>
              <a:rPr lang="en-US" sz="1200" b="1"/>
              <a:t>10/01/2021</a:t>
            </a:r>
          </a:p>
          <a:p>
            <a:endParaRPr lang="en-US" sz="1200" b="1"/>
          </a:p>
          <a:p>
            <a:pPr marL="171450" indent="-171450">
              <a:buFont typeface="Arial" panose="020B0604020202020204" pitchFamily="34" charset="0"/>
              <a:buChar char="•"/>
            </a:pPr>
            <a:r>
              <a:rPr lang="en-US" sz="1100">
                <a:solidFill>
                  <a:schemeClr val="bg1">
                    <a:lumMod val="50000"/>
                  </a:schemeClr>
                </a:solidFill>
              </a:rPr>
              <a:t>REASON</a:t>
            </a:r>
            <a:r>
              <a:rPr lang="en-US" sz="1200" b="1"/>
              <a:t>  Revise Coverage Start Date</a:t>
            </a:r>
          </a:p>
        </p:txBody>
      </p:sp>
      <p:sp>
        <p:nvSpPr>
          <p:cNvPr id="71" name="Rectangle: Rounded Corners 70">
            <a:extLst>
              <a:ext uri="{FF2B5EF4-FFF2-40B4-BE49-F238E27FC236}">
                <a16:creationId xmlns:a16="http://schemas.microsoft.com/office/drawing/2014/main" id="{B2835AB0-8022-4AC1-BF0E-B0B5E5D31EB7}"/>
              </a:ext>
            </a:extLst>
          </p:cNvPr>
          <p:cNvSpPr/>
          <p:nvPr/>
        </p:nvSpPr>
        <p:spPr>
          <a:xfrm>
            <a:off x="6840878" y="5806580"/>
            <a:ext cx="1270388" cy="2774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1"/>
                </a:solidFill>
              </a:rPr>
              <a:t>Go Back to Edit</a:t>
            </a:r>
            <a:endParaRPr lang="en-IN" sz="1200">
              <a:solidFill>
                <a:schemeClr val="accent1"/>
              </a:solidFill>
            </a:endParaRPr>
          </a:p>
        </p:txBody>
      </p:sp>
      <p:sp>
        <p:nvSpPr>
          <p:cNvPr id="75" name="Rectangle: Rounded Corners 74">
            <a:extLst>
              <a:ext uri="{FF2B5EF4-FFF2-40B4-BE49-F238E27FC236}">
                <a16:creationId xmlns:a16="http://schemas.microsoft.com/office/drawing/2014/main" id="{9E0655B2-2822-42CF-8FCC-0A637E263259}"/>
              </a:ext>
            </a:extLst>
          </p:cNvPr>
          <p:cNvSpPr/>
          <p:nvPr/>
        </p:nvSpPr>
        <p:spPr>
          <a:xfrm>
            <a:off x="8513692" y="5806580"/>
            <a:ext cx="1270388"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OK</a:t>
            </a:r>
            <a:endParaRPr lang="en-IN" sz="1200"/>
          </a:p>
        </p:txBody>
      </p:sp>
      <p:sp>
        <p:nvSpPr>
          <p:cNvPr id="76" name="TextBox 75">
            <a:extLst>
              <a:ext uri="{FF2B5EF4-FFF2-40B4-BE49-F238E27FC236}">
                <a16:creationId xmlns:a16="http://schemas.microsoft.com/office/drawing/2014/main" id="{A2857CDA-86F0-43CC-9C6B-85A82A2AD1C0}"/>
              </a:ext>
            </a:extLst>
          </p:cNvPr>
          <p:cNvSpPr txBox="1"/>
          <p:nvPr/>
        </p:nvSpPr>
        <p:spPr>
          <a:xfrm>
            <a:off x="1220006" y="2679555"/>
            <a:ext cx="2650971" cy="246221"/>
          </a:xfrm>
          <a:prstGeom prst="rect">
            <a:avLst/>
          </a:prstGeom>
          <a:noFill/>
        </p:spPr>
        <p:txBody>
          <a:bodyPr wrap="square" rtlCol="0">
            <a:spAutoFit/>
          </a:bodyPr>
          <a:lstStyle/>
          <a:p>
            <a:r>
              <a:rPr lang="en-US" sz="1000">
                <a:solidFill>
                  <a:schemeClr val="bg1">
                    <a:lumMod val="65000"/>
                  </a:schemeClr>
                </a:solidFill>
              </a:rPr>
              <a:t>COMMENTS </a:t>
            </a:r>
            <a:endParaRPr lang="en-IN" sz="1000">
              <a:solidFill>
                <a:srgbClr val="FF0066"/>
              </a:solidFill>
            </a:endParaRPr>
          </a:p>
        </p:txBody>
      </p:sp>
      <p:sp>
        <p:nvSpPr>
          <p:cNvPr id="77" name="TextBox 76">
            <a:extLst>
              <a:ext uri="{FF2B5EF4-FFF2-40B4-BE49-F238E27FC236}">
                <a16:creationId xmlns:a16="http://schemas.microsoft.com/office/drawing/2014/main" id="{3C8DC409-D52E-47AC-960F-ADEA20CE9B90}"/>
              </a:ext>
            </a:extLst>
          </p:cNvPr>
          <p:cNvSpPr txBox="1"/>
          <p:nvPr/>
        </p:nvSpPr>
        <p:spPr>
          <a:xfrm>
            <a:off x="4492466" y="692584"/>
            <a:ext cx="3207068" cy="307777"/>
          </a:xfrm>
          <a:prstGeom prst="rect">
            <a:avLst/>
          </a:prstGeom>
          <a:noFill/>
        </p:spPr>
        <p:txBody>
          <a:bodyPr wrap="square" rtlCol="0">
            <a:spAutoFit/>
          </a:bodyPr>
          <a:lstStyle/>
          <a:p>
            <a:pPr algn="ctr"/>
            <a:r>
              <a:rPr lang="en-US" sz="1400"/>
              <a:t>Review Coverage Start Date</a:t>
            </a:r>
            <a:endParaRPr lang="en-IN" sz="1400"/>
          </a:p>
        </p:txBody>
      </p:sp>
      <p:sp>
        <p:nvSpPr>
          <p:cNvPr id="83" name="Rectangle: Rounded Corners 82">
            <a:extLst>
              <a:ext uri="{FF2B5EF4-FFF2-40B4-BE49-F238E27FC236}">
                <a16:creationId xmlns:a16="http://schemas.microsoft.com/office/drawing/2014/main" id="{AD39B852-0312-4716-BC2A-4C6E6C341937}"/>
              </a:ext>
            </a:extLst>
          </p:cNvPr>
          <p:cNvSpPr/>
          <p:nvPr/>
        </p:nvSpPr>
        <p:spPr>
          <a:xfrm>
            <a:off x="1292137" y="2935844"/>
            <a:ext cx="8491943" cy="1396783"/>
          </a:xfrm>
          <a:prstGeom prst="roundRect">
            <a:avLst>
              <a:gd name="adj" fmla="val 3112"/>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lumMod val="65000"/>
                    <a:lumOff val="35000"/>
                  </a:schemeClr>
                </a:solidFill>
              </a:rPr>
              <a:t>Lorem Ipsum</a:t>
            </a:r>
            <a:endParaRPr lang="en-IN" sz="1400">
              <a:solidFill>
                <a:schemeClr val="tx1">
                  <a:lumMod val="65000"/>
                  <a:lumOff val="35000"/>
                </a:schemeClr>
              </a:solidFill>
            </a:endParaRPr>
          </a:p>
        </p:txBody>
      </p:sp>
    </p:spTree>
    <p:extLst>
      <p:ext uri="{BB962C8B-B14F-4D97-AF65-F5344CB8AC3E}">
        <p14:creationId xmlns:p14="http://schemas.microsoft.com/office/powerpoint/2010/main" val="638371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extLst>
              <p:ext uri="{D42A27DB-BD31-4B8C-83A1-F6EECF244321}">
                <p14:modId xmlns:p14="http://schemas.microsoft.com/office/powerpoint/2010/main" val="3104385422"/>
              </p:ext>
            </p:extLst>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41" name="Rectangle: Rounded Corners 40">
            <a:extLst>
              <a:ext uri="{FF2B5EF4-FFF2-40B4-BE49-F238E27FC236}">
                <a16:creationId xmlns:a16="http://schemas.microsoft.com/office/drawing/2014/main" id="{9B782E4A-F516-45E7-A1A5-7F61FF00C52C}"/>
              </a:ext>
            </a:extLst>
          </p:cNvPr>
          <p:cNvSpPr/>
          <p:nvPr/>
        </p:nvSpPr>
        <p:spPr>
          <a:xfrm>
            <a:off x="913694" y="3179499"/>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50" name="TextBox 49">
            <a:extLst>
              <a:ext uri="{FF2B5EF4-FFF2-40B4-BE49-F238E27FC236}">
                <a16:creationId xmlns:a16="http://schemas.microsoft.com/office/drawing/2014/main" id="{BF73C906-6F47-4452-B113-9E670B57BB70}"/>
              </a:ext>
            </a:extLst>
          </p:cNvPr>
          <p:cNvSpPr txBox="1"/>
          <p:nvPr/>
        </p:nvSpPr>
        <p:spPr>
          <a:xfrm>
            <a:off x="875288" y="2933276"/>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5" name="Arrow Down">
            <a:extLst>
              <a:ext uri="{FF2B5EF4-FFF2-40B4-BE49-F238E27FC236}">
                <a16:creationId xmlns:a16="http://schemas.microsoft.com/office/drawing/2014/main" id="{87C9EA7F-522F-4DA9-8F90-C0934DE483FC}"/>
              </a:ext>
            </a:extLst>
          </p:cNvPr>
          <p:cNvSpPr>
            <a:spLocks noChangeAspect="1"/>
          </p:cNvSpPr>
          <p:nvPr/>
        </p:nvSpPr>
        <p:spPr bwMode="auto">
          <a:xfrm flipH="1">
            <a:off x="7102512" y="333855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4948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10/01/2021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Tree>
    <p:extLst>
      <p:ext uri="{BB962C8B-B14F-4D97-AF65-F5344CB8AC3E}">
        <p14:creationId xmlns:p14="http://schemas.microsoft.com/office/powerpoint/2010/main" val="352149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extLst>
              <p:ext uri="{D42A27DB-BD31-4B8C-83A1-F6EECF244321}">
                <p14:modId xmlns:p14="http://schemas.microsoft.com/office/powerpoint/2010/main" val="793520790"/>
              </p:ext>
            </p:extLst>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5" name="Arrow Down">
            <a:extLst>
              <a:ext uri="{FF2B5EF4-FFF2-40B4-BE49-F238E27FC236}">
                <a16:creationId xmlns:a16="http://schemas.microsoft.com/office/drawing/2014/main" id="{87C9EA7F-522F-4DA9-8F90-C0934DE483FC}"/>
              </a:ext>
            </a:extLst>
          </p:cNvPr>
          <p:cNvSpPr>
            <a:spLocks noChangeAspect="1"/>
          </p:cNvSpPr>
          <p:nvPr/>
        </p:nvSpPr>
        <p:spPr bwMode="auto">
          <a:xfrm flipH="1">
            <a:off x="7102512" y="333855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41422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5075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10/01/2021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
        <p:nvSpPr>
          <p:cNvPr id="56" name="Rectangle: Rounded Corners 55">
            <a:extLst>
              <a:ext uri="{FF2B5EF4-FFF2-40B4-BE49-F238E27FC236}">
                <a16:creationId xmlns:a16="http://schemas.microsoft.com/office/drawing/2014/main" id="{8E06D242-EB88-4147-80AF-6E42A1BE2686}"/>
              </a:ext>
            </a:extLst>
          </p:cNvPr>
          <p:cNvSpPr/>
          <p:nvPr/>
        </p:nvSpPr>
        <p:spPr>
          <a:xfrm>
            <a:off x="913694" y="294593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Plan, Premium, Carrier change</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81F8AF66-7D7D-408A-AA7B-B1603351B1E2}"/>
              </a:ext>
            </a:extLst>
          </p:cNvPr>
          <p:cNvSpPr txBox="1"/>
          <p:nvPr/>
        </p:nvSpPr>
        <p:spPr>
          <a:xfrm>
            <a:off x="875288" y="269971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62" name="Arrow Down">
            <a:extLst>
              <a:ext uri="{FF2B5EF4-FFF2-40B4-BE49-F238E27FC236}">
                <a16:creationId xmlns:a16="http://schemas.microsoft.com/office/drawing/2014/main" id="{16408D64-0200-457A-AA71-6901A5419901}"/>
              </a:ext>
            </a:extLst>
          </p:cNvPr>
          <p:cNvSpPr>
            <a:spLocks noChangeAspect="1"/>
          </p:cNvSpPr>
          <p:nvPr/>
        </p:nvSpPr>
        <p:spPr bwMode="auto">
          <a:xfrm flipH="1">
            <a:off x="7102512" y="310807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9B4E1234-A5E0-4064-8F1E-5671214D9879}"/>
              </a:ext>
            </a:extLst>
          </p:cNvPr>
          <p:cNvSpPr/>
          <p:nvPr/>
        </p:nvSpPr>
        <p:spPr>
          <a:xfrm>
            <a:off x="913694" y="419982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66" name="TextBox 65">
            <a:extLst>
              <a:ext uri="{FF2B5EF4-FFF2-40B4-BE49-F238E27FC236}">
                <a16:creationId xmlns:a16="http://schemas.microsoft.com/office/drawing/2014/main" id="{97677E8E-A249-4476-A221-82199E2DAA02}"/>
              </a:ext>
            </a:extLst>
          </p:cNvPr>
          <p:cNvSpPr txBox="1"/>
          <p:nvPr/>
        </p:nvSpPr>
        <p:spPr>
          <a:xfrm>
            <a:off x="875288" y="3953597"/>
            <a:ext cx="1184538" cy="246221"/>
          </a:xfrm>
          <a:prstGeom prst="rect">
            <a:avLst/>
          </a:prstGeom>
          <a:noFill/>
        </p:spPr>
        <p:txBody>
          <a:bodyPr wrap="square" rtlCol="0">
            <a:spAutoFit/>
          </a:bodyPr>
          <a:lstStyle/>
          <a:p>
            <a:r>
              <a:rPr lang="en-US" sz="1000">
                <a:solidFill>
                  <a:schemeClr val="bg1">
                    <a:lumMod val="65000"/>
                  </a:schemeClr>
                </a:solidFill>
              </a:rPr>
              <a:t>PLAN </a:t>
            </a:r>
            <a:endParaRPr lang="en-IN" sz="1000">
              <a:solidFill>
                <a:srgbClr val="FF0066"/>
              </a:solidFill>
            </a:endParaRPr>
          </a:p>
        </p:txBody>
      </p:sp>
      <p:sp>
        <p:nvSpPr>
          <p:cNvPr id="67" name="Rectangle: Rounded Corners 66">
            <a:extLst>
              <a:ext uri="{FF2B5EF4-FFF2-40B4-BE49-F238E27FC236}">
                <a16:creationId xmlns:a16="http://schemas.microsoft.com/office/drawing/2014/main" id="{09A46ED4-3C01-40DF-AC81-BD6B4D5BDE18}"/>
              </a:ext>
            </a:extLst>
          </p:cNvPr>
          <p:cNvSpPr/>
          <p:nvPr/>
        </p:nvSpPr>
        <p:spPr>
          <a:xfrm>
            <a:off x="913694" y="4887046"/>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68" name="TextBox 67">
            <a:extLst>
              <a:ext uri="{FF2B5EF4-FFF2-40B4-BE49-F238E27FC236}">
                <a16:creationId xmlns:a16="http://schemas.microsoft.com/office/drawing/2014/main" id="{5C8022CE-B040-4179-AEF7-00C4B580C1A2}"/>
              </a:ext>
            </a:extLst>
          </p:cNvPr>
          <p:cNvSpPr txBox="1"/>
          <p:nvPr/>
        </p:nvSpPr>
        <p:spPr>
          <a:xfrm>
            <a:off x="875288" y="4640823"/>
            <a:ext cx="1670204" cy="246221"/>
          </a:xfrm>
          <a:prstGeom prst="rect">
            <a:avLst/>
          </a:prstGeom>
          <a:noFill/>
        </p:spPr>
        <p:txBody>
          <a:bodyPr wrap="square" rtlCol="0">
            <a:spAutoFit/>
          </a:bodyPr>
          <a:lstStyle/>
          <a:p>
            <a:r>
              <a:rPr lang="en-US" sz="1000">
                <a:solidFill>
                  <a:schemeClr val="bg1">
                    <a:lumMod val="65000"/>
                  </a:schemeClr>
                </a:solidFill>
              </a:rPr>
              <a:t>PREMIUM (IN USD)</a:t>
            </a:r>
            <a:endParaRPr lang="en-IN" sz="1000">
              <a:solidFill>
                <a:srgbClr val="FF0066"/>
              </a:solidFill>
            </a:endParaRPr>
          </a:p>
        </p:txBody>
      </p:sp>
      <p:sp>
        <p:nvSpPr>
          <p:cNvPr id="69" name="Rectangle: Rounded Corners 68">
            <a:extLst>
              <a:ext uri="{FF2B5EF4-FFF2-40B4-BE49-F238E27FC236}">
                <a16:creationId xmlns:a16="http://schemas.microsoft.com/office/drawing/2014/main" id="{EA0833A0-D7EB-4045-9393-FCFD1ABF40A8}"/>
              </a:ext>
            </a:extLst>
          </p:cNvPr>
          <p:cNvSpPr/>
          <p:nvPr/>
        </p:nvSpPr>
        <p:spPr>
          <a:xfrm>
            <a:off x="4312878" y="4887046"/>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0" name="TextBox 69">
            <a:extLst>
              <a:ext uri="{FF2B5EF4-FFF2-40B4-BE49-F238E27FC236}">
                <a16:creationId xmlns:a16="http://schemas.microsoft.com/office/drawing/2014/main" id="{4AA85E32-B89C-4C1B-8976-C4028A9E6BBC}"/>
              </a:ext>
            </a:extLst>
          </p:cNvPr>
          <p:cNvSpPr txBox="1"/>
          <p:nvPr/>
        </p:nvSpPr>
        <p:spPr>
          <a:xfrm>
            <a:off x="4274471" y="4640823"/>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endParaRPr lang="en-IN" sz="1000">
              <a:solidFill>
                <a:srgbClr val="FF0066"/>
              </a:solidFill>
            </a:endParaRPr>
          </a:p>
        </p:txBody>
      </p:sp>
      <p:sp>
        <p:nvSpPr>
          <p:cNvPr id="71" name="Rectangle: Rounded Corners 70">
            <a:extLst>
              <a:ext uri="{FF2B5EF4-FFF2-40B4-BE49-F238E27FC236}">
                <a16:creationId xmlns:a16="http://schemas.microsoft.com/office/drawing/2014/main" id="{526C665F-DA32-4AAE-8C51-7F473CC7481A}"/>
              </a:ext>
            </a:extLst>
          </p:cNvPr>
          <p:cNvSpPr/>
          <p:nvPr/>
        </p:nvSpPr>
        <p:spPr>
          <a:xfrm>
            <a:off x="913694" y="5578970"/>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5" name="TextBox 74">
            <a:extLst>
              <a:ext uri="{FF2B5EF4-FFF2-40B4-BE49-F238E27FC236}">
                <a16:creationId xmlns:a16="http://schemas.microsoft.com/office/drawing/2014/main" id="{57C60666-CEF4-4473-BB26-6D716AD9487A}"/>
              </a:ext>
            </a:extLst>
          </p:cNvPr>
          <p:cNvSpPr txBox="1"/>
          <p:nvPr/>
        </p:nvSpPr>
        <p:spPr>
          <a:xfrm>
            <a:off x="875288" y="5332747"/>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76" name="Rectangle: Rounded Corners 75">
            <a:extLst>
              <a:ext uri="{FF2B5EF4-FFF2-40B4-BE49-F238E27FC236}">
                <a16:creationId xmlns:a16="http://schemas.microsoft.com/office/drawing/2014/main" id="{1C5DDD38-1C0F-4BDD-97DD-39C2E77ECCF4}"/>
              </a:ext>
            </a:extLst>
          </p:cNvPr>
          <p:cNvSpPr/>
          <p:nvPr/>
        </p:nvSpPr>
        <p:spPr>
          <a:xfrm>
            <a:off x="4312878" y="5578970"/>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7" name="TextBox 76">
            <a:extLst>
              <a:ext uri="{FF2B5EF4-FFF2-40B4-BE49-F238E27FC236}">
                <a16:creationId xmlns:a16="http://schemas.microsoft.com/office/drawing/2014/main" id="{7D636FF9-04FA-4C48-81E8-00C45F4DC1A9}"/>
              </a:ext>
            </a:extLst>
          </p:cNvPr>
          <p:cNvSpPr txBox="1"/>
          <p:nvPr/>
        </p:nvSpPr>
        <p:spPr>
          <a:xfrm>
            <a:off x="4274470" y="5332747"/>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83" name="Rectangle: Rounded Corners 82">
            <a:extLst>
              <a:ext uri="{FF2B5EF4-FFF2-40B4-BE49-F238E27FC236}">
                <a16:creationId xmlns:a16="http://schemas.microsoft.com/office/drawing/2014/main" id="{3A9D2757-561C-4C06-9F2E-22123E5DA675}"/>
              </a:ext>
            </a:extLst>
          </p:cNvPr>
          <p:cNvSpPr/>
          <p:nvPr/>
        </p:nvSpPr>
        <p:spPr>
          <a:xfrm>
            <a:off x="913694" y="6270894"/>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Employee &amp; Spouse</a:t>
            </a:r>
            <a:endParaRPr lang="en-IN" sz="1200">
              <a:solidFill>
                <a:schemeClr val="tx1">
                  <a:lumMod val="85000"/>
                  <a:lumOff val="15000"/>
                </a:schemeClr>
              </a:solidFill>
            </a:endParaRPr>
          </a:p>
        </p:txBody>
      </p:sp>
      <p:sp>
        <p:nvSpPr>
          <p:cNvPr id="84" name="TextBox 83">
            <a:extLst>
              <a:ext uri="{FF2B5EF4-FFF2-40B4-BE49-F238E27FC236}">
                <a16:creationId xmlns:a16="http://schemas.microsoft.com/office/drawing/2014/main" id="{810B7F62-3725-43AC-A7E4-94FEFD243EEA}"/>
              </a:ext>
            </a:extLst>
          </p:cNvPr>
          <p:cNvSpPr txBox="1"/>
          <p:nvPr/>
        </p:nvSpPr>
        <p:spPr>
          <a:xfrm>
            <a:off x="875288" y="6024671"/>
            <a:ext cx="2183012" cy="246221"/>
          </a:xfrm>
          <a:prstGeom prst="rect">
            <a:avLst/>
          </a:prstGeom>
          <a:noFill/>
        </p:spPr>
        <p:txBody>
          <a:bodyPr wrap="square" rtlCol="0">
            <a:spAutoFit/>
          </a:bodyPr>
          <a:lstStyle/>
          <a:p>
            <a:r>
              <a:rPr lang="en-US" sz="1000">
                <a:solidFill>
                  <a:schemeClr val="bg1">
                    <a:lumMod val="65000"/>
                  </a:schemeClr>
                </a:solidFill>
              </a:rPr>
              <a:t>REIMBURSEMENT TIER</a:t>
            </a:r>
            <a:endParaRPr lang="en-IN" sz="1000">
              <a:solidFill>
                <a:srgbClr val="FF0066"/>
              </a:solidFill>
            </a:endParaRPr>
          </a:p>
        </p:txBody>
      </p:sp>
      <p:sp>
        <p:nvSpPr>
          <p:cNvPr id="85" name="Rectangle: Rounded Corners 84">
            <a:extLst>
              <a:ext uri="{FF2B5EF4-FFF2-40B4-BE49-F238E27FC236}">
                <a16:creationId xmlns:a16="http://schemas.microsoft.com/office/drawing/2014/main" id="{BE017242-2DEB-4835-8D97-25ECC2B6CA60}"/>
              </a:ext>
            </a:extLst>
          </p:cNvPr>
          <p:cNvSpPr/>
          <p:nvPr/>
        </p:nvSpPr>
        <p:spPr>
          <a:xfrm>
            <a:off x="4312878" y="6270894"/>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a:t>
            </a:r>
            <a:endParaRPr lang="en-IN" sz="1400">
              <a:solidFill>
                <a:schemeClr val="tx1">
                  <a:lumMod val="85000"/>
                  <a:lumOff val="15000"/>
                </a:schemeClr>
              </a:solidFill>
            </a:endParaRPr>
          </a:p>
        </p:txBody>
      </p:sp>
      <p:sp>
        <p:nvSpPr>
          <p:cNvPr id="86" name="TextBox 85">
            <a:extLst>
              <a:ext uri="{FF2B5EF4-FFF2-40B4-BE49-F238E27FC236}">
                <a16:creationId xmlns:a16="http://schemas.microsoft.com/office/drawing/2014/main" id="{F543A01C-EC11-486F-8ADB-59C395E71F30}"/>
              </a:ext>
            </a:extLst>
          </p:cNvPr>
          <p:cNvSpPr txBox="1"/>
          <p:nvPr/>
        </p:nvSpPr>
        <p:spPr>
          <a:xfrm>
            <a:off x="4274470" y="6024671"/>
            <a:ext cx="2650971" cy="246221"/>
          </a:xfrm>
          <a:prstGeom prst="rect">
            <a:avLst/>
          </a:prstGeom>
          <a:noFill/>
        </p:spPr>
        <p:txBody>
          <a:bodyPr wrap="square" rtlCol="0">
            <a:spAutoFit/>
          </a:bodyPr>
          <a:lstStyle/>
          <a:p>
            <a:r>
              <a:rPr lang="en-US" sz="1000">
                <a:solidFill>
                  <a:schemeClr val="bg1">
                    <a:lumMod val="65000"/>
                  </a:schemeClr>
                </a:solidFill>
              </a:rPr>
              <a:t>LIVES COUNT </a:t>
            </a:r>
            <a:endParaRPr lang="en-IN" sz="1000">
              <a:solidFill>
                <a:srgbClr val="FF0066"/>
              </a:solidFill>
            </a:endParaRPr>
          </a:p>
        </p:txBody>
      </p:sp>
      <p:sp>
        <p:nvSpPr>
          <p:cNvPr id="91" name="TextBox 90">
            <a:extLst>
              <a:ext uri="{FF2B5EF4-FFF2-40B4-BE49-F238E27FC236}">
                <a16:creationId xmlns:a16="http://schemas.microsoft.com/office/drawing/2014/main" id="{DAD951C3-E49E-484E-8E54-D77AAF21A84A}"/>
              </a:ext>
            </a:extLst>
          </p:cNvPr>
          <p:cNvSpPr txBox="1"/>
          <p:nvPr/>
        </p:nvSpPr>
        <p:spPr>
          <a:xfrm>
            <a:off x="3924605" y="4248503"/>
            <a:ext cx="1075081" cy="253916"/>
          </a:xfrm>
          <a:prstGeom prst="rect">
            <a:avLst/>
          </a:prstGeom>
          <a:noFill/>
        </p:spPr>
        <p:txBody>
          <a:bodyPr wrap="square" rtlCol="0">
            <a:spAutoFit/>
          </a:bodyPr>
          <a:lstStyle/>
          <a:p>
            <a:r>
              <a:rPr lang="en-US" sz="1050" u="sng">
                <a:solidFill>
                  <a:schemeClr val="bg1">
                    <a:lumMod val="50000"/>
                  </a:schemeClr>
                </a:solidFill>
              </a:rPr>
              <a:t>Use existing</a:t>
            </a:r>
            <a:endParaRPr lang="en-IN" sz="1050" u="sng">
              <a:solidFill>
                <a:schemeClr val="bg1">
                  <a:lumMod val="50000"/>
                </a:schemeClr>
              </a:solidFill>
            </a:endParaRPr>
          </a:p>
        </p:txBody>
      </p:sp>
      <p:sp>
        <p:nvSpPr>
          <p:cNvPr id="93" name="Arrow Down">
            <a:extLst>
              <a:ext uri="{FF2B5EF4-FFF2-40B4-BE49-F238E27FC236}">
                <a16:creationId xmlns:a16="http://schemas.microsoft.com/office/drawing/2014/main" id="{54EECAC9-5890-47A2-A8DA-9EA3500FD17C}"/>
              </a:ext>
            </a:extLst>
          </p:cNvPr>
          <p:cNvSpPr>
            <a:spLocks noChangeAspect="1"/>
          </p:cNvSpPr>
          <p:nvPr/>
        </p:nvSpPr>
        <p:spPr bwMode="auto">
          <a:xfrm flipH="1">
            <a:off x="3704387" y="6442275"/>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7BFA20AB-7041-4E97-9D1D-7E5BEAAF7167}"/>
              </a:ext>
            </a:extLst>
          </p:cNvPr>
          <p:cNvSpPr txBox="1"/>
          <p:nvPr/>
        </p:nvSpPr>
        <p:spPr>
          <a:xfrm>
            <a:off x="1067156" y="3426090"/>
            <a:ext cx="7350100" cy="553998"/>
          </a:xfrm>
          <a:prstGeom prst="rect">
            <a:avLst/>
          </a:prstGeom>
          <a:noFill/>
        </p:spPr>
        <p:txBody>
          <a:bodyPr wrap="square" rtlCol="0">
            <a:spAutoFit/>
          </a:bodyPr>
          <a:lstStyle/>
          <a:p>
            <a:r>
              <a:rPr lang="en-US" sz="1000">
                <a:solidFill>
                  <a:schemeClr val="accent1"/>
                </a:solidFill>
              </a:rPr>
              <a:t>Change carrier, plan or premium for this enrollment. This change will apply to the first day of the next month unless funds have already been pulled for the next month. If funds have already been pulled from the employer, this change would apply to the following month and a premium correction will be necessary for next month.</a:t>
            </a:r>
            <a:endParaRPr lang="en-IN" sz="1000">
              <a:solidFill>
                <a:schemeClr val="accent1"/>
              </a:solidFill>
            </a:endParaRPr>
          </a:p>
        </p:txBody>
      </p:sp>
      <p:sp>
        <p:nvSpPr>
          <p:cNvPr id="95" name="Info">
            <a:extLst>
              <a:ext uri="{FF2B5EF4-FFF2-40B4-BE49-F238E27FC236}">
                <a16:creationId xmlns:a16="http://schemas.microsoft.com/office/drawing/2014/main" id="{CC2FA456-9B25-446D-9454-2C0290604F2D}"/>
              </a:ext>
            </a:extLst>
          </p:cNvPr>
          <p:cNvSpPr>
            <a:spLocks noChangeAspect="1" noEditPoints="1"/>
          </p:cNvSpPr>
          <p:nvPr/>
        </p:nvSpPr>
        <p:spPr bwMode="auto">
          <a:xfrm>
            <a:off x="952863" y="3490112"/>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7246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102821" y="2047382"/>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5" name="Arrow Down">
            <a:extLst>
              <a:ext uri="{FF2B5EF4-FFF2-40B4-BE49-F238E27FC236}">
                <a16:creationId xmlns:a16="http://schemas.microsoft.com/office/drawing/2014/main" id="{87C9EA7F-522F-4DA9-8F90-C0934DE483FC}"/>
              </a:ext>
            </a:extLst>
          </p:cNvPr>
          <p:cNvSpPr>
            <a:spLocks noChangeAspect="1"/>
          </p:cNvSpPr>
          <p:nvPr/>
        </p:nvSpPr>
        <p:spPr bwMode="auto">
          <a:xfrm flipH="1">
            <a:off x="7102512" y="333855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41422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5075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10/01/2021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
        <p:nvSpPr>
          <p:cNvPr id="56" name="Rectangle: Rounded Corners 55">
            <a:extLst>
              <a:ext uri="{FF2B5EF4-FFF2-40B4-BE49-F238E27FC236}">
                <a16:creationId xmlns:a16="http://schemas.microsoft.com/office/drawing/2014/main" id="{8E06D242-EB88-4147-80AF-6E42A1BE2686}"/>
              </a:ext>
            </a:extLst>
          </p:cNvPr>
          <p:cNvSpPr/>
          <p:nvPr/>
        </p:nvSpPr>
        <p:spPr>
          <a:xfrm>
            <a:off x="913694" y="294593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Plan, Premium, Carrier change</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81F8AF66-7D7D-408A-AA7B-B1603351B1E2}"/>
              </a:ext>
            </a:extLst>
          </p:cNvPr>
          <p:cNvSpPr txBox="1"/>
          <p:nvPr/>
        </p:nvSpPr>
        <p:spPr>
          <a:xfrm>
            <a:off x="875288" y="269971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62" name="Arrow Down">
            <a:extLst>
              <a:ext uri="{FF2B5EF4-FFF2-40B4-BE49-F238E27FC236}">
                <a16:creationId xmlns:a16="http://schemas.microsoft.com/office/drawing/2014/main" id="{16408D64-0200-457A-AA71-6901A5419901}"/>
              </a:ext>
            </a:extLst>
          </p:cNvPr>
          <p:cNvSpPr>
            <a:spLocks noChangeAspect="1"/>
          </p:cNvSpPr>
          <p:nvPr/>
        </p:nvSpPr>
        <p:spPr bwMode="auto">
          <a:xfrm flipH="1">
            <a:off x="7102512" y="310807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9B4E1234-A5E0-4064-8F1E-5671214D9879}"/>
              </a:ext>
            </a:extLst>
          </p:cNvPr>
          <p:cNvSpPr/>
          <p:nvPr/>
        </p:nvSpPr>
        <p:spPr>
          <a:xfrm>
            <a:off x="913694" y="4214334"/>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ICICI Prudential 80 – Gold Plan</a:t>
            </a:r>
            <a:endParaRPr lang="en-IN" sz="1200">
              <a:solidFill>
                <a:schemeClr val="tx1">
                  <a:lumMod val="85000"/>
                  <a:lumOff val="15000"/>
                </a:schemeClr>
              </a:solidFill>
            </a:endParaRPr>
          </a:p>
        </p:txBody>
      </p:sp>
      <p:sp>
        <p:nvSpPr>
          <p:cNvPr id="66" name="TextBox 65">
            <a:extLst>
              <a:ext uri="{FF2B5EF4-FFF2-40B4-BE49-F238E27FC236}">
                <a16:creationId xmlns:a16="http://schemas.microsoft.com/office/drawing/2014/main" id="{97677E8E-A249-4476-A221-82199E2DAA02}"/>
              </a:ext>
            </a:extLst>
          </p:cNvPr>
          <p:cNvSpPr txBox="1"/>
          <p:nvPr/>
        </p:nvSpPr>
        <p:spPr>
          <a:xfrm>
            <a:off x="875288" y="3968111"/>
            <a:ext cx="1184538" cy="246221"/>
          </a:xfrm>
          <a:prstGeom prst="rect">
            <a:avLst/>
          </a:prstGeom>
          <a:noFill/>
        </p:spPr>
        <p:txBody>
          <a:bodyPr wrap="square" rtlCol="0">
            <a:spAutoFit/>
          </a:bodyPr>
          <a:lstStyle/>
          <a:p>
            <a:r>
              <a:rPr lang="en-US" sz="1000">
                <a:solidFill>
                  <a:schemeClr val="bg1">
                    <a:lumMod val="65000"/>
                  </a:schemeClr>
                </a:solidFill>
              </a:rPr>
              <a:t>PLAN </a:t>
            </a:r>
            <a:endParaRPr lang="en-IN" sz="1000">
              <a:solidFill>
                <a:srgbClr val="FF0066"/>
              </a:solidFill>
            </a:endParaRPr>
          </a:p>
        </p:txBody>
      </p:sp>
      <p:sp>
        <p:nvSpPr>
          <p:cNvPr id="67" name="Rectangle: Rounded Corners 66">
            <a:extLst>
              <a:ext uri="{FF2B5EF4-FFF2-40B4-BE49-F238E27FC236}">
                <a16:creationId xmlns:a16="http://schemas.microsoft.com/office/drawing/2014/main" id="{09A46ED4-3C01-40DF-AC81-BD6B4D5BDE18}"/>
              </a:ext>
            </a:extLst>
          </p:cNvPr>
          <p:cNvSpPr/>
          <p:nvPr/>
        </p:nvSpPr>
        <p:spPr>
          <a:xfrm>
            <a:off x="913694" y="490156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500</a:t>
            </a:r>
            <a:endParaRPr lang="en-IN" sz="1200">
              <a:solidFill>
                <a:schemeClr val="tx1">
                  <a:lumMod val="85000"/>
                  <a:lumOff val="15000"/>
                </a:schemeClr>
              </a:solidFill>
            </a:endParaRPr>
          </a:p>
        </p:txBody>
      </p:sp>
      <p:sp>
        <p:nvSpPr>
          <p:cNvPr id="68" name="TextBox 67">
            <a:extLst>
              <a:ext uri="{FF2B5EF4-FFF2-40B4-BE49-F238E27FC236}">
                <a16:creationId xmlns:a16="http://schemas.microsoft.com/office/drawing/2014/main" id="{5C8022CE-B040-4179-AEF7-00C4B580C1A2}"/>
              </a:ext>
            </a:extLst>
          </p:cNvPr>
          <p:cNvSpPr txBox="1"/>
          <p:nvPr/>
        </p:nvSpPr>
        <p:spPr>
          <a:xfrm>
            <a:off x="875288" y="4655337"/>
            <a:ext cx="1670204" cy="246221"/>
          </a:xfrm>
          <a:prstGeom prst="rect">
            <a:avLst/>
          </a:prstGeom>
          <a:noFill/>
        </p:spPr>
        <p:txBody>
          <a:bodyPr wrap="square" rtlCol="0">
            <a:spAutoFit/>
          </a:bodyPr>
          <a:lstStyle/>
          <a:p>
            <a:r>
              <a:rPr lang="en-US" sz="1000">
                <a:solidFill>
                  <a:schemeClr val="bg1">
                    <a:lumMod val="65000"/>
                  </a:schemeClr>
                </a:solidFill>
              </a:rPr>
              <a:t>PREMIUM (IN USD)</a:t>
            </a:r>
            <a:endParaRPr lang="en-IN" sz="1000">
              <a:solidFill>
                <a:srgbClr val="FF0066"/>
              </a:solidFill>
            </a:endParaRPr>
          </a:p>
        </p:txBody>
      </p:sp>
      <p:sp>
        <p:nvSpPr>
          <p:cNvPr id="69" name="Rectangle: Rounded Corners 68">
            <a:extLst>
              <a:ext uri="{FF2B5EF4-FFF2-40B4-BE49-F238E27FC236}">
                <a16:creationId xmlns:a16="http://schemas.microsoft.com/office/drawing/2014/main" id="{EA0833A0-D7EB-4045-9393-FCFD1ABF40A8}"/>
              </a:ext>
            </a:extLst>
          </p:cNvPr>
          <p:cNvSpPr/>
          <p:nvPr/>
        </p:nvSpPr>
        <p:spPr>
          <a:xfrm>
            <a:off x="4312878" y="490156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280</a:t>
            </a:r>
            <a:endParaRPr lang="en-IN" sz="1200">
              <a:solidFill>
                <a:schemeClr val="tx1">
                  <a:lumMod val="85000"/>
                  <a:lumOff val="15000"/>
                </a:schemeClr>
              </a:solidFill>
            </a:endParaRPr>
          </a:p>
        </p:txBody>
      </p:sp>
      <p:sp>
        <p:nvSpPr>
          <p:cNvPr id="70" name="TextBox 69">
            <a:extLst>
              <a:ext uri="{FF2B5EF4-FFF2-40B4-BE49-F238E27FC236}">
                <a16:creationId xmlns:a16="http://schemas.microsoft.com/office/drawing/2014/main" id="{4AA85E32-B89C-4C1B-8976-C4028A9E6BBC}"/>
              </a:ext>
            </a:extLst>
          </p:cNvPr>
          <p:cNvSpPr txBox="1"/>
          <p:nvPr/>
        </p:nvSpPr>
        <p:spPr>
          <a:xfrm>
            <a:off x="4274471" y="4655337"/>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endParaRPr lang="en-IN" sz="1000">
              <a:solidFill>
                <a:srgbClr val="FF0066"/>
              </a:solidFill>
            </a:endParaRPr>
          </a:p>
        </p:txBody>
      </p:sp>
      <p:sp>
        <p:nvSpPr>
          <p:cNvPr id="71" name="Rectangle: Rounded Corners 70">
            <a:extLst>
              <a:ext uri="{FF2B5EF4-FFF2-40B4-BE49-F238E27FC236}">
                <a16:creationId xmlns:a16="http://schemas.microsoft.com/office/drawing/2014/main" id="{526C665F-DA32-4AAE-8C51-7F473CC7481A}"/>
              </a:ext>
            </a:extLst>
          </p:cNvPr>
          <p:cNvSpPr/>
          <p:nvPr/>
        </p:nvSpPr>
        <p:spPr>
          <a:xfrm>
            <a:off x="913694" y="5593484"/>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bg1">
                    <a:lumMod val="50000"/>
                  </a:schemeClr>
                </a:solidFill>
              </a:rPr>
              <a:t>220</a:t>
            </a:r>
            <a:endParaRPr lang="en-IN" sz="1200">
              <a:solidFill>
                <a:schemeClr val="bg1">
                  <a:lumMod val="50000"/>
                </a:schemeClr>
              </a:solidFill>
            </a:endParaRPr>
          </a:p>
        </p:txBody>
      </p:sp>
      <p:sp>
        <p:nvSpPr>
          <p:cNvPr id="75" name="TextBox 74">
            <a:extLst>
              <a:ext uri="{FF2B5EF4-FFF2-40B4-BE49-F238E27FC236}">
                <a16:creationId xmlns:a16="http://schemas.microsoft.com/office/drawing/2014/main" id="{57C60666-CEF4-4473-BB26-6D716AD9487A}"/>
              </a:ext>
            </a:extLst>
          </p:cNvPr>
          <p:cNvSpPr txBox="1"/>
          <p:nvPr/>
        </p:nvSpPr>
        <p:spPr>
          <a:xfrm>
            <a:off x="875288" y="5347261"/>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76" name="Rectangle: Rounded Corners 75">
            <a:extLst>
              <a:ext uri="{FF2B5EF4-FFF2-40B4-BE49-F238E27FC236}">
                <a16:creationId xmlns:a16="http://schemas.microsoft.com/office/drawing/2014/main" id="{1C5DDD38-1C0F-4BDD-97DD-39C2E77ECCF4}"/>
              </a:ext>
            </a:extLst>
          </p:cNvPr>
          <p:cNvSpPr/>
          <p:nvPr/>
        </p:nvSpPr>
        <p:spPr>
          <a:xfrm>
            <a:off x="4312878" y="5593484"/>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bg1">
                    <a:lumMod val="50000"/>
                  </a:schemeClr>
                </a:solidFill>
              </a:rPr>
              <a:t>280</a:t>
            </a:r>
            <a:endParaRPr lang="en-IN" sz="1200">
              <a:solidFill>
                <a:schemeClr val="bg1">
                  <a:lumMod val="50000"/>
                </a:schemeClr>
              </a:solidFill>
            </a:endParaRPr>
          </a:p>
        </p:txBody>
      </p:sp>
      <p:sp>
        <p:nvSpPr>
          <p:cNvPr id="77" name="TextBox 76">
            <a:extLst>
              <a:ext uri="{FF2B5EF4-FFF2-40B4-BE49-F238E27FC236}">
                <a16:creationId xmlns:a16="http://schemas.microsoft.com/office/drawing/2014/main" id="{7D636FF9-04FA-4C48-81E8-00C45F4DC1A9}"/>
              </a:ext>
            </a:extLst>
          </p:cNvPr>
          <p:cNvSpPr txBox="1"/>
          <p:nvPr/>
        </p:nvSpPr>
        <p:spPr>
          <a:xfrm>
            <a:off x="4274470" y="5347261"/>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83" name="Rectangle: Rounded Corners 82">
            <a:extLst>
              <a:ext uri="{FF2B5EF4-FFF2-40B4-BE49-F238E27FC236}">
                <a16:creationId xmlns:a16="http://schemas.microsoft.com/office/drawing/2014/main" id="{3A9D2757-561C-4C06-9F2E-22123E5DA675}"/>
              </a:ext>
            </a:extLst>
          </p:cNvPr>
          <p:cNvSpPr/>
          <p:nvPr/>
        </p:nvSpPr>
        <p:spPr>
          <a:xfrm>
            <a:off x="913694" y="628540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Employee &amp; Spouse</a:t>
            </a:r>
            <a:endParaRPr lang="en-IN" sz="1200">
              <a:solidFill>
                <a:schemeClr val="tx1">
                  <a:lumMod val="85000"/>
                  <a:lumOff val="15000"/>
                </a:schemeClr>
              </a:solidFill>
            </a:endParaRPr>
          </a:p>
        </p:txBody>
      </p:sp>
      <p:sp>
        <p:nvSpPr>
          <p:cNvPr id="84" name="TextBox 83">
            <a:extLst>
              <a:ext uri="{FF2B5EF4-FFF2-40B4-BE49-F238E27FC236}">
                <a16:creationId xmlns:a16="http://schemas.microsoft.com/office/drawing/2014/main" id="{810B7F62-3725-43AC-A7E4-94FEFD243EEA}"/>
              </a:ext>
            </a:extLst>
          </p:cNvPr>
          <p:cNvSpPr txBox="1"/>
          <p:nvPr/>
        </p:nvSpPr>
        <p:spPr>
          <a:xfrm>
            <a:off x="875288" y="6039185"/>
            <a:ext cx="2183012" cy="246221"/>
          </a:xfrm>
          <a:prstGeom prst="rect">
            <a:avLst/>
          </a:prstGeom>
          <a:noFill/>
        </p:spPr>
        <p:txBody>
          <a:bodyPr wrap="square" rtlCol="0">
            <a:spAutoFit/>
          </a:bodyPr>
          <a:lstStyle/>
          <a:p>
            <a:r>
              <a:rPr lang="en-US" sz="1000">
                <a:solidFill>
                  <a:schemeClr val="bg1">
                    <a:lumMod val="65000"/>
                  </a:schemeClr>
                </a:solidFill>
              </a:rPr>
              <a:t>REIMBURSEMENT TIER</a:t>
            </a:r>
            <a:endParaRPr lang="en-IN" sz="1000">
              <a:solidFill>
                <a:srgbClr val="FF0066"/>
              </a:solidFill>
            </a:endParaRPr>
          </a:p>
        </p:txBody>
      </p:sp>
      <p:sp>
        <p:nvSpPr>
          <p:cNvPr id="85" name="Rectangle: Rounded Corners 84">
            <a:extLst>
              <a:ext uri="{FF2B5EF4-FFF2-40B4-BE49-F238E27FC236}">
                <a16:creationId xmlns:a16="http://schemas.microsoft.com/office/drawing/2014/main" id="{BE017242-2DEB-4835-8D97-25ECC2B6CA60}"/>
              </a:ext>
            </a:extLst>
          </p:cNvPr>
          <p:cNvSpPr/>
          <p:nvPr/>
        </p:nvSpPr>
        <p:spPr>
          <a:xfrm>
            <a:off x="4312878" y="628540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a:t>
            </a:r>
            <a:endParaRPr lang="en-IN" sz="1400">
              <a:solidFill>
                <a:schemeClr val="tx1">
                  <a:lumMod val="85000"/>
                  <a:lumOff val="15000"/>
                </a:schemeClr>
              </a:solidFill>
            </a:endParaRPr>
          </a:p>
        </p:txBody>
      </p:sp>
      <p:sp>
        <p:nvSpPr>
          <p:cNvPr id="86" name="TextBox 85">
            <a:extLst>
              <a:ext uri="{FF2B5EF4-FFF2-40B4-BE49-F238E27FC236}">
                <a16:creationId xmlns:a16="http://schemas.microsoft.com/office/drawing/2014/main" id="{F543A01C-EC11-486F-8ADB-59C395E71F30}"/>
              </a:ext>
            </a:extLst>
          </p:cNvPr>
          <p:cNvSpPr txBox="1"/>
          <p:nvPr/>
        </p:nvSpPr>
        <p:spPr>
          <a:xfrm>
            <a:off x="4274470" y="6039185"/>
            <a:ext cx="2650971" cy="246221"/>
          </a:xfrm>
          <a:prstGeom prst="rect">
            <a:avLst/>
          </a:prstGeom>
          <a:noFill/>
        </p:spPr>
        <p:txBody>
          <a:bodyPr wrap="square" rtlCol="0">
            <a:spAutoFit/>
          </a:bodyPr>
          <a:lstStyle/>
          <a:p>
            <a:r>
              <a:rPr lang="en-US" sz="1000">
                <a:solidFill>
                  <a:schemeClr val="bg1">
                    <a:lumMod val="65000"/>
                  </a:schemeClr>
                </a:solidFill>
              </a:rPr>
              <a:t>LIVES COUNT </a:t>
            </a:r>
            <a:endParaRPr lang="en-IN" sz="1000">
              <a:solidFill>
                <a:srgbClr val="FF0066"/>
              </a:solidFill>
            </a:endParaRPr>
          </a:p>
        </p:txBody>
      </p:sp>
      <p:sp>
        <p:nvSpPr>
          <p:cNvPr id="91" name="TextBox 90">
            <a:extLst>
              <a:ext uri="{FF2B5EF4-FFF2-40B4-BE49-F238E27FC236}">
                <a16:creationId xmlns:a16="http://schemas.microsoft.com/office/drawing/2014/main" id="{DAD951C3-E49E-484E-8E54-D77AAF21A84A}"/>
              </a:ext>
            </a:extLst>
          </p:cNvPr>
          <p:cNvSpPr txBox="1"/>
          <p:nvPr/>
        </p:nvSpPr>
        <p:spPr>
          <a:xfrm>
            <a:off x="3924605" y="4263017"/>
            <a:ext cx="1075081" cy="253916"/>
          </a:xfrm>
          <a:prstGeom prst="rect">
            <a:avLst/>
          </a:prstGeom>
          <a:noFill/>
        </p:spPr>
        <p:txBody>
          <a:bodyPr wrap="square" rtlCol="0">
            <a:spAutoFit/>
          </a:bodyPr>
          <a:lstStyle/>
          <a:p>
            <a:r>
              <a:rPr lang="en-US" sz="1050" u="sng">
                <a:solidFill>
                  <a:schemeClr val="bg1">
                    <a:lumMod val="50000"/>
                  </a:schemeClr>
                </a:solidFill>
              </a:rPr>
              <a:t>Use existing</a:t>
            </a:r>
            <a:endParaRPr lang="en-IN" sz="1050" u="sng">
              <a:solidFill>
                <a:schemeClr val="bg1">
                  <a:lumMod val="50000"/>
                </a:schemeClr>
              </a:solidFill>
            </a:endParaRPr>
          </a:p>
        </p:txBody>
      </p:sp>
      <p:sp>
        <p:nvSpPr>
          <p:cNvPr id="93" name="Arrow Down">
            <a:extLst>
              <a:ext uri="{FF2B5EF4-FFF2-40B4-BE49-F238E27FC236}">
                <a16:creationId xmlns:a16="http://schemas.microsoft.com/office/drawing/2014/main" id="{54EECAC9-5890-47A2-A8DA-9EA3500FD17C}"/>
              </a:ext>
            </a:extLst>
          </p:cNvPr>
          <p:cNvSpPr>
            <a:spLocks noChangeAspect="1"/>
          </p:cNvSpPr>
          <p:nvPr/>
        </p:nvSpPr>
        <p:spPr bwMode="auto">
          <a:xfrm flipH="1">
            <a:off x="3704387" y="6456789"/>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7BFA20AB-7041-4E97-9D1D-7E5BEAAF7167}"/>
              </a:ext>
            </a:extLst>
          </p:cNvPr>
          <p:cNvSpPr txBox="1"/>
          <p:nvPr/>
        </p:nvSpPr>
        <p:spPr>
          <a:xfrm>
            <a:off x="1067156" y="3426090"/>
            <a:ext cx="7350100" cy="553998"/>
          </a:xfrm>
          <a:prstGeom prst="rect">
            <a:avLst/>
          </a:prstGeom>
          <a:noFill/>
        </p:spPr>
        <p:txBody>
          <a:bodyPr wrap="square" rtlCol="0">
            <a:spAutoFit/>
          </a:bodyPr>
          <a:lstStyle/>
          <a:p>
            <a:r>
              <a:rPr lang="en-US" sz="1000">
                <a:solidFill>
                  <a:schemeClr val="accent1"/>
                </a:solidFill>
              </a:rPr>
              <a:t>Change carrier, plan or premium for this enrollment. This change will apply to the first day of the next month unless funds have already been pulled for the next month. If funds have already been pulled from the employer, this change would apply to the following month and a premium correction will be necessary for next month.</a:t>
            </a:r>
            <a:endParaRPr lang="en-IN" sz="1000">
              <a:solidFill>
                <a:schemeClr val="accent1"/>
              </a:solidFill>
            </a:endParaRPr>
          </a:p>
        </p:txBody>
      </p:sp>
      <p:sp>
        <p:nvSpPr>
          <p:cNvPr id="95" name="Info">
            <a:extLst>
              <a:ext uri="{FF2B5EF4-FFF2-40B4-BE49-F238E27FC236}">
                <a16:creationId xmlns:a16="http://schemas.microsoft.com/office/drawing/2014/main" id="{CC2FA456-9B25-446D-9454-2C0290604F2D}"/>
              </a:ext>
            </a:extLst>
          </p:cNvPr>
          <p:cNvSpPr>
            <a:spLocks noChangeAspect="1" noEditPoints="1"/>
          </p:cNvSpPr>
          <p:nvPr/>
        </p:nvSpPr>
        <p:spPr bwMode="auto">
          <a:xfrm>
            <a:off x="952863" y="3475598"/>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2937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graphicFrame>
        <p:nvGraphicFramePr>
          <p:cNvPr id="2" name="Table 2">
            <a:extLst>
              <a:ext uri="{FF2B5EF4-FFF2-40B4-BE49-F238E27FC236}">
                <a16:creationId xmlns:a16="http://schemas.microsoft.com/office/drawing/2014/main" id="{08C288C6-2DB5-4F21-AA6C-EB3F581692A5}"/>
              </a:ext>
            </a:extLst>
          </p:cNvPr>
          <p:cNvGraphicFramePr>
            <a:graphicFrameLocks noGrp="1"/>
          </p:cNvGraphicFramePr>
          <p:nvPr/>
        </p:nvGraphicFramePr>
        <p:xfrm>
          <a:off x="794826" y="1352751"/>
          <a:ext cx="7889245" cy="907320"/>
        </p:xfrm>
        <a:graphic>
          <a:graphicData uri="http://schemas.openxmlformats.org/drawingml/2006/table">
            <a:tbl>
              <a:tblPr firstRow="1" bandRow="1">
                <a:tableStyleId>{2D5ABB26-0587-4C30-8999-92F81FD0307C}</a:tableStyleId>
              </a:tblPr>
              <a:tblGrid>
                <a:gridCol w="1577849">
                  <a:extLst>
                    <a:ext uri="{9D8B030D-6E8A-4147-A177-3AD203B41FA5}">
                      <a16:colId xmlns:a16="http://schemas.microsoft.com/office/drawing/2014/main" val="2236416363"/>
                    </a:ext>
                  </a:extLst>
                </a:gridCol>
                <a:gridCol w="1577849">
                  <a:extLst>
                    <a:ext uri="{9D8B030D-6E8A-4147-A177-3AD203B41FA5}">
                      <a16:colId xmlns:a16="http://schemas.microsoft.com/office/drawing/2014/main" val="2116446012"/>
                    </a:ext>
                  </a:extLst>
                </a:gridCol>
                <a:gridCol w="1577849">
                  <a:extLst>
                    <a:ext uri="{9D8B030D-6E8A-4147-A177-3AD203B41FA5}">
                      <a16:colId xmlns:a16="http://schemas.microsoft.com/office/drawing/2014/main" val="334071397"/>
                    </a:ext>
                  </a:extLst>
                </a:gridCol>
                <a:gridCol w="1577849">
                  <a:extLst>
                    <a:ext uri="{9D8B030D-6E8A-4147-A177-3AD203B41FA5}">
                      <a16:colId xmlns:a16="http://schemas.microsoft.com/office/drawing/2014/main" val="2193261471"/>
                    </a:ext>
                  </a:extLst>
                </a:gridCol>
                <a:gridCol w="1577849">
                  <a:extLst>
                    <a:ext uri="{9D8B030D-6E8A-4147-A177-3AD203B41FA5}">
                      <a16:colId xmlns:a16="http://schemas.microsoft.com/office/drawing/2014/main" val="3299170754"/>
                    </a:ext>
                  </a:extLst>
                </a:gridCol>
              </a:tblGrid>
              <a:tr h="370840">
                <a:tc gridSpan="5">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3528289"/>
                  </a:ext>
                </a:extLst>
              </a:tr>
              <a:tr h="252000">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tc>
                <a:tc>
                  <a:txBody>
                    <a:bodyPr/>
                    <a:lstStyle/>
                    <a:p>
                      <a:r>
                        <a:rPr lang="en-US" sz="1050">
                          <a:solidFill>
                            <a:schemeClr val="bg1">
                              <a:lumMod val="65000"/>
                            </a:schemeClr>
                          </a:solidFill>
                        </a:rPr>
                        <a:t>STATE</a:t>
                      </a:r>
                      <a:endParaRPr lang="en-IN" sz="1050">
                        <a:solidFill>
                          <a:schemeClr val="bg1">
                            <a:lumMod val="65000"/>
                          </a:schemeClr>
                        </a:solidFill>
                      </a:endParaRPr>
                    </a:p>
                  </a:txBody>
                  <a:tcPr anchor="b"/>
                </a:tc>
                <a:tc>
                  <a:txBody>
                    <a:bodyPr/>
                    <a:lstStyle/>
                    <a:p>
                      <a:r>
                        <a:rPr lang="en-US" sz="1050">
                          <a:solidFill>
                            <a:schemeClr val="bg1">
                              <a:lumMod val="65000"/>
                            </a:schemeClr>
                          </a:solidFill>
                        </a:rPr>
                        <a:t>SSN</a:t>
                      </a:r>
                      <a:endParaRPr lang="en-IN" sz="1050">
                        <a:solidFill>
                          <a:schemeClr val="bg1">
                            <a:lumMod val="65000"/>
                          </a:schemeClr>
                        </a:solidFill>
                      </a:endParaRPr>
                    </a:p>
                  </a:txBody>
                  <a:tcPr anchor="b"/>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tc>
                <a:extLst>
                  <a:ext uri="{0D108BD9-81ED-4DB2-BD59-A6C34878D82A}">
                    <a16:rowId xmlns:a16="http://schemas.microsoft.com/office/drawing/2014/main" val="2941022142"/>
                  </a:ext>
                </a:extLst>
              </a:tr>
              <a:tr h="252000">
                <a:tc>
                  <a:txBody>
                    <a:bodyPr/>
                    <a:lstStyle/>
                    <a:p>
                      <a:r>
                        <a:rPr lang="en-US" sz="1100" b="1">
                          <a:solidFill>
                            <a:schemeClr val="tx1"/>
                          </a:solidFill>
                        </a:rPr>
                        <a:t>10/01/2020</a:t>
                      </a:r>
                      <a:endParaRPr lang="en-IN" sz="1100" b="1">
                        <a:solidFill>
                          <a:schemeClr val="tx1"/>
                        </a:solidFill>
                      </a:endParaRPr>
                    </a:p>
                  </a:txBody>
                  <a:tcPr/>
                </a:tc>
                <a:tc>
                  <a:txBody>
                    <a:bodyPr/>
                    <a:lstStyle/>
                    <a:p>
                      <a:r>
                        <a:rPr lang="en-US" sz="1100" b="1">
                          <a:solidFill>
                            <a:schemeClr val="tx1"/>
                          </a:solidFill>
                        </a:rPr>
                        <a:t>Preston Management</a:t>
                      </a:r>
                      <a:endParaRPr lang="en-IN" sz="1100" b="1">
                        <a:solidFill>
                          <a:schemeClr val="tx1"/>
                        </a:solidFill>
                      </a:endParaRPr>
                    </a:p>
                  </a:txBody>
                  <a:tcPr/>
                </a:tc>
                <a:tc>
                  <a:txBody>
                    <a:bodyPr/>
                    <a:lstStyle/>
                    <a:p>
                      <a:r>
                        <a:rPr lang="en-US" sz="1100" b="1">
                          <a:solidFill>
                            <a:schemeClr val="tx1"/>
                          </a:solidFill>
                        </a:rPr>
                        <a:t>California</a:t>
                      </a:r>
                      <a:endParaRPr lang="en-IN" sz="1100" b="1">
                        <a:solidFill>
                          <a:schemeClr val="tx1"/>
                        </a:solidFill>
                      </a:endParaRPr>
                    </a:p>
                  </a:txBody>
                  <a:tcPr/>
                </a:tc>
                <a:tc>
                  <a:txBody>
                    <a:bodyPr/>
                    <a:lstStyle/>
                    <a:p>
                      <a:r>
                        <a:rPr lang="en-US" sz="1100" b="1">
                          <a:solidFill>
                            <a:schemeClr val="tx1"/>
                          </a:solidFill>
                        </a:rPr>
                        <a:t>XXX-XX-XXXX</a:t>
                      </a:r>
                      <a:endParaRPr lang="en-IN" sz="1100" b="1">
                        <a:solidFill>
                          <a:schemeClr val="tx1"/>
                        </a:solidFill>
                      </a:endParaRPr>
                    </a:p>
                  </a:txBody>
                  <a:tcPr/>
                </a:tc>
                <a:tc>
                  <a:txBody>
                    <a:bodyPr/>
                    <a:lstStyle/>
                    <a:p>
                      <a:r>
                        <a:rPr lang="en-US" sz="1100" b="1">
                          <a:solidFill>
                            <a:schemeClr val="tx1"/>
                          </a:solidFill>
                        </a:rPr>
                        <a:t>09/14/2018</a:t>
                      </a:r>
                      <a:endParaRPr lang="en-IN" sz="1100" b="1">
                        <a:solidFill>
                          <a:schemeClr val="tx1"/>
                        </a:solidFill>
                      </a:endParaRPr>
                    </a:p>
                  </a:txBody>
                  <a:tcPr/>
                </a:tc>
                <a:extLst>
                  <a:ext uri="{0D108BD9-81ED-4DB2-BD59-A6C34878D82A}">
                    <a16:rowId xmlns:a16="http://schemas.microsoft.com/office/drawing/2014/main" val="858529384"/>
                  </a:ext>
                </a:extLst>
              </a:tr>
            </a:tbl>
          </a:graphicData>
        </a:graphic>
      </p:graphicFrame>
      <p:sp>
        <p:nvSpPr>
          <p:cNvPr id="41" name="Rectangle: Rounded Corners 40">
            <a:extLst>
              <a:ext uri="{FF2B5EF4-FFF2-40B4-BE49-F238E27FC236}">
                <a16:creationId xmlns:a16="http://schemas.microsoft.com/office/drawing/2014/main" id="{70DA207D-E256-4E08-A859-2B8EFECE0C60}"/>
              </a:ext>
            </a:extLst>
          </p:cNvPr>
          <p:cNvSpPr/>
          <p:nvPr/>
        </p:nvSpPr>
        <p:spPr>
          <a:xfrm>
            <a:off x="825593" y="2470942"/>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sp>
        <p:nvSpPr>
          <p:cNvPr id="28" name="Rectangle: Rounded Corners 27">
            <a:extLst>
              <a:ext uri="{FF2B5EF4-FFF2-40B4-BE49-F238E27FC236}">
                <a16:creationId xmlns:a16="http://schemas.microsoft.com/office/drawing/2014/main" id="{31EB4091-EC56-4D40-8003-B5694FFE17A5}"/>
              </a:ext>
            </a:extLst>
          </p:cNvPr>
          <p:cNvSpPr/>
          <p:nvPr/>
        </p:nvSpPr>
        <p:spPr>
          <a:xfrm>
            <a:off x="913694" y="309107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Qualifying Event – Newborn Baby</a:t>
            </a:r>
            <a:endParaRPr lang="en-IN" sz="1200">
              <a:solidFill>
                <a:schemeClr val="tx1">
                  <a:lumMod val="85000"/>
                  <a:lumOff val="15000"/>
                </a:schemeClr>
              </a:solidFill>
            </a:endParaRPr>
          </a:p>
        </p:txBody>
      </p:sp>
      <p:sp>
        <p:nvSpPr>
          <p:cNvPr id="29" name="TextBox 28">
            <a:extLst>
              <a:ext uri="{FF2B5EF4-FFF2-40B4-BE49-F238E27FC236}">
                <a16:creationId xmlns:a16="http://schemas.microsoft.com/office/drawing/2014/main" id="{7892E472-65A0-4B9E-B9FD-95382413BDA7}"/>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6" name="Arrow Down">
            <a:extLst>
              <a:ext uri="{FF2B5EF4-FFF2-40B4-BE49-F238E27FC236}">
                <a16:creationId xmlns:a16="http://schemas.microsoft.com/office/drawing/2014/main" id="{3D8FC306-D94E-4506-B7AD-C412B1AC83F3}"/>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2" name="Rectangle: Rounded Corners 61">
            <a:extLst>
              <a:ext uri="{FF2B5EF4-FFF2-40B4-BE49-F238E27FC236}">
                <a16:creationId xmlns:a16="http://schemas.microsoft.com/office/drawing/2014/main" id="{64671A70-A1FD-47A0-82CE-F2CC73F0F290}"/>
              </a:ext>
            </a:extLst>
          </p:cNvPr>
          <p:cNvSpPr/>
          <p:nvPr/>
        </p:nvSpPr>
        <p:spPr>
          <a:xfrm>
            <a:off x="3077944" y="1480901"/>
            <a:ext cx="720000" cy="148927"/>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cxnSp>
        <p:nvCxnSpPr>
          <p:cNvPr id="64" name="Straight Connector 63">
            <a:extLst>
              <a:ext uri="{FF2B5EF4-FFF2-40B4-BE49-F238E27FC236}">
                <a16:creationId xmlns:a16="http://schemas.microsoft.com/office/drawing/2014/main" id="{81C60CEA-467B-4549-A653-AC5A7CAD5C4E}"/>
              </a:ext>
            </a:extLst>
          </p:cNvPr>
          <p:cNvCxnSpPr>
            <a:cxnSpLocks/>
          </p:cNvCxnSpPr>
          <p:nvPr/>
        </p:nvCxnSpPr>
        <p:spPr>
          <a:xfrm>
            <a:off x="831042" y="2386718"/>
            <a:ext cx="779286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48D959D-9E2B-4D9B-9323-508F71F8C54A}"/>
              </a:ext>
            </a:extLst>
          </p:cNvPr>
          <p:cNvGrpSpPr/>
          <p:nvPr/>
        </p:nvGrpSpPr>
        <p:grpSpPr>
          <a:xfrm>
            <a:off x="8779478" y="1377537"/>
            <a:ext cx="3156451" cy="5242345"/>
            <a:chOff x="8240725" y="1837633"/>
            <a:chExt cx="3156451" cy="4974315"/>
          </a:xfrm>
        </p:grpSpPr>
        <p:sp>
          <p:nvSpPr>
            <p:cNvPr id="66" name="Rectangle: Rounded Corners 65">
              <a:extLst>
                <a:ext uri="{FF2B5EF4-FFF2-40B4-BE49-F238E27FC236}">
                  <a16:creationId xmlns:a16="http://schemas.microsoft.com/office/drawing/2014/main" id="{A1284320-4F2B-460F-A5D8-D1AC35AC02B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Some Carrier Company</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05/01/2021</a:t>
              </a:r>
              <a:endParaRPr lang="en-IN" sz="1200" b="1">
                <a:solidFill>
                  <a:schemeClr val="tx1"/>
                </a:solidFill>
              </a:endParaRPr>
            </a:p>
          </p:txBody>
        </p:sp>
        <p:sp>
          <p:nvSpPr>
            <p:cNvPr id="67" name="Rectangle: Rounded Corners 66">
              <a:extLst>
                <a:ext uri="{FF2B5EF4-FFF2-40B4-BE49-F238E27FC236}">
                  <a16:creationId xmlns:a16="http://schemas.microsoft.com/office/drawing/2014/main" id="{68BF9C89-58C5-4752-B872-6F74610845FE}"/>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cxnSp>
        <p:nvCxnSpPr>
          <p:cNvPr id="68" name="Straight Connector 67">
            <a:extLst>
              <a:ext uri="{FF2B5EF4-FFF2-40B4-BE49-F238E27FC236}">
                <a16:creationId xmlns:a16="http://schemas.microsoft.com/office/drawing/2014/main" id="{32BCA38F-C412-4DD9-AE9F-9EAC341D32F0}"/>
              </a:ext>
            </a:extLst>
          </p:cNvPr>
          <p:cNvCxnSpPr/>
          <p:nvPr/>
        </p:nvCxnSpPr>
        <p:spPr>
          <a:xfrm>
            <a:off x="8809630" y="3108069"/>
            <a:ext cx="31107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A376890-CA90-4D13-AD25-82251C7FBE9F}"/>
              </a:ext>
            </a:extLst>
          </p:cNvPr>
          <p:cNvCxnSpPr/>
          <p:nvPr/>
        </p:nvCxnSpPr>
        <p:spPr>
          <a:xfrm>
            <a:off x="8809630" y="4251697"/>
            <a:ext cx="31107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9C2D7646-DA25-4F63-B38D-93385373B617}"/>
              </a:ext>
            </a:extLst>
          </p:cNvPr>
          <p:cNvSpPr/>
          <p:nvPr/>
        </p:nvSpPr>
        <p:spPr>
          <a:xfrm>
            <a:off x="913694"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3" name="TextBox 72">
            <a:extLst>
              <a:ext uri="{FF2B5EF4-FFF2-40B4-BE49-F238E27FC236}">
                <a16:creationId xmlns:a16="http://schemas.microsoft.com/office/drawing/2014/main" id="{CA613CAD-9589-4B50-A5BF-E16BE45E054B}"/>
              </a:ext>
            </a:extLst>
          </p:cNvPr>
          <p:cNvSpPr txBox="1"/>
          <p:nvPr/>
        </p:nvSpPr>
        <p:spPr>
          <a:xfrm>
            <a:off x="875288" y="3567246"/>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74" name="Rectangle: Rounded Corners 73">
            <a:extLst>
              <a:ext uri="{FF2B5EF4-FFF2-40B4-BE49-F238E27FC236}">
                <a16:creationId xmlns:a16="http://schemas.microsoft.com/office/drawing/2014/main" id="{74150857-08FE-4FC3-9333-BB17767AC9DC}"/>
              </a:ext>
            </a:extLst>
          </p:cNvPr>
          <p:cNvSpPr/>
          <p:nvPr/>
        </p:nvSpPr>
        <p:spPr>
          <a:xfrm>
            <a:off x="4312878"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5" name="TextBox 74">
            <a:extLst>
              <a:ext uri="{FF2B5EF4-FFF2-40B4-BE49-F238E27FC236}">
                <a16:creationId xmlns:a16="http://schemas.microsoft.com/office/drawing/2014/main" id="{63FAE5F1-B052-4FBE-9C05-DB58A51B901A}"/>
              </a:ext>
            </a:extLst>
          </p:cNvPr>
          <p:cNvSpPr txBox="1"/>
          <p:nvPr/>
        </p:nvSpPr>
        <p:spPr>
          <a:xfrm>
            <a:off x="4274471" y="3567246"/>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r>
              <a:rPr lang="en-US" sz="1000">
                <a:solidFill>
                  <a:schemeClr val="bg1">
                    <a:lumMod val="65000"/>
                  </a:schemeClr>
                </a:solidFill>
              </a:rPr>
              <a:t> </a:t>
            </a:r>
            <a:endParaRPr lang="en-IN" sz="1000">
              <a:solidFill>
                <a:srgbClr val="FF0066"/>
              </a:solidFill>
            </a:endParaRPr>
          </a:p>
        </p:txBody>
      </p:sp>
      <p:sp>
        <p:nvSpPr>
          <p:cNvPr id="76" name="Rectangle: Rounded Corners 75">
            <a:extLst>
              <a:ext uri="{FF2B5EF4-FFF2-40B4-BE49-F238E27FC236}">
                <a16:creationId xmlns:a16="http://schemas.microsoft.com/office/drawing/2014/main" id="{192BC9F0-53E6-43D8-A8F2-9C2BC92D9ECA}"/>
              </a:ext>
            </a:extLst>
          </p:cNvPr>
          <p:cNvSpPr/>
          <p:nvPr/>
        </p:nvSpPr>
        <p:spPr>
          <a:xfrm>
            <a:off x="913694"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7" name="TextBox 76">
            <a:extLst>
              <a:ext uri="{FF2B5EF4-FFF2-40B4-BE49-F238E27FC236}">
                <a16:creationId xmlns:a16="http://schemas.microsoft.com/office/drawing/2014/main" id="{44D34222-7B19-48D1-ACF1-364B0B906A10}"/>
              </a:ext>
            </a:extLst>
          </p:cNvPr>
          <p:cNvSpPr txBox="1"/>
          <p:nvPr/>
        </p:nvSpPr>
        <p:spPr>
          <a:xfrm>
            <a:off x="875288" y="4259170"/>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78" name="Rectangle: Rounded Corners 77">
            <a:extLst>
              <a:ext uri="{FF2B5EF4-FFF2-40B4-BE49-F238E27FC236}">
                <a16:creationId xmlns:a16="http://schemas.microsoft.com/office/drawing/2014/main" id="{2A0E4B35-9B4B-4F11-9E88-83198DAB45C7}"/>
              </a:ext>
            </a:extLst>
          </p:cNvPr>
          <p:cNvSpPr/>
          <p:nvPr/>
        </p:nvSpPr>
        <p:spPr>
          <a:xfrm>
            <a:off x="4312878"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9" name="TextBox 78">
            <a:extLst>
              <a:ext uri="{FF2B5EF4-FFF2-40B4-BE49-F238E27FC236}">
                <a16:creationId xmlns:a16="http://schemas.microsoft.com/office/drawing/2014/main" id="{5B909BC5-B9DF-43E0-9A4A-EE67C40C0EF4}"/>
              </a:ext>
            </a:extLst>
          </p:cNvPr>
          <p:cNvSpPr txBox="1"/>
          <p:nvPr/>
        </p:nvSpPr>
        <p:spPr>
          <a:xfrm>
            <a:off x="4274470" y="4259170"/>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80" name="Rectangle: Rounded Corners 79">
            <a:extLst>
              <a:ext uri="{FF2B5EF4-FFF2-40B4-BE49-F238E27FC236}">
                <a16:creationId xmlns:a16="http://schemas.microsoft.com/office/drawing/2014/main" id="{6814F2A1-338A-4A07-AE90-E117CA47A799}"/>
              </a:ext>
            </a:extLst>
          </p:cNvPr>
          <p:cNvSpPr/>
          <p:nvPr/>
        </p:nvSpPr>
        <p:spPr>
          <a:xfrm>
            <a:off x="913694"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Employee &amp; Spouse</a:t>
            </a:r>
            <a:endParaRPr lang="en-IN" sz="1200">
              <a:solidFill>
                <a:schemeClr val="tx1">
                  <a:lumMod val="85000"/>
                  <a:lumOff val="15000"/>
                </a:schemeClr>
              </a:solidFill>
            </a:endParaRPr>
          </a:p>
        </p:txBody>
      </p:sp>
      <p:sp>
        <p:nvSpPr>
          <p:cNvPr id="81" name="TextBox 80">
            <a:extLst>
              <a:ext uri="{FF2B5EF4-FFF2-40B4-BE49-F238E27FC236}">
                <a16:creationId xmlns:a16="http://schemas.microsoft.com/office/drawing/2014/main" id="{6A819F87-D2AB-450C-AEC2-D8C017A3BA2D}"/>
              </a:ext>
            </a:extLst>
          </p:cNvPr>
          <p:cNvSpPr txBox="1"/>
          <p:nvPr/>
        </p:nvSpPr>
        <p:spPr>
          <a:xfrm>
            <a:off x="875288" y="4951094"/>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82" name="Rectangle: Rounded Corners 81">
            <a:extLst>
              <a:ext uri="{FF2B5EF4-FFF2-40B4-BE49-F238E27FC236}">
                <a16:creationId xmlns:a16="http://schemas.microsoft.com/office/drawing/2014/main" id="{77717247-3996-4BCA-B7B7-6E43E751A8C6}"/>
              </a:ext>
            </a:extLst>
          </p:cNvPr>
          <p:cNvSpPr/>
          <p:nvPr/>
        </p:nvSpPr>
        <p:spPr>
          <a:xfrm>
            <a:off x="4312878"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a:t>
            </a:r>
            <a:endParaRPr lang="en-IN" sz="1400">
              <a:solidFill>
                <a:schemeClr val="tx1">
                  <a:lumMod val="85000"/>
                  <a:lumOff val="15000"/>
                </a:schemeClr>
              </a:solidFill>
            </a:endParaRPr>
          </a:p>
        </p:txBody>
      </p:sp>
      <p:sp>
        <p:nvSpPr>
          <p:cNvPr id="83" name="TextBox 82">
            <a:extLst>
              <a:ext uri="{FF2B5EF4-FFF2-40B4-BE49-F238E27FC236}">
                <a16:creationId xmlns:a16="http://schemas.microsoft.com/office/drawing/2014/main" id="{8C909E49-CA2B-4EBD-B994-4546FF9B7D31}"/>
              </a:ext>
            </a:extLst>
          </p:cNvPr>
          <p:cNvSpPr txBox="1"/>
          <p:nvPr/>
        </p:nvSpPr>
        <p:spPr>
          <a:xfrm>
            <a:off x="4274470" y="4951094"/>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92" name="Arrow Down">
            <a:extLst>
              <a:ext uri="{FF2B5EF4-FFF2-40B4-BE49-F238E27FC236}">
                <a16:creationId xmlns:a16="http://schemas.microsoft.com/office/drawing/2014/main" id="{4A6CB1A3-6A78-409A-81DA-525515988CFC}"/>
              </a:ext>
            </a:extLst>
          </p:cNvPr>
          <p:cNvSpPr>
            <a:spLocks noChangeAspect="1"/>
          </p:cNvSpPr>
          <p:nvPr/>
        </p:nvSpPr>
        <p:spPr bwMode="auto">
          <a:xfrm flipH="1">
            <a:off x="3704387" y="536869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EEC93C2-7584-4B40-884C-71AFD98A65D0}"/>
              </a:ext>
            </a:extLst>
          </p:cNvPr>
          <p:cNvSpPr/>
          <p:nvPr/>
        </p:nvSpPr>
        <p:spPr>
          <a:xfrm>
            <a:off x="913694" y="590516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10/01/2020</a:t>
            </a:r>
            <a:endParaRPr lang="en-IN" sz="1200">
              <a:solidFill>
                <a:schemeClr val="tx1">
                  <a:lumMod val="85000"/>
                  <a:lumOff val="15000"/>
                </a:schemeClr>
              </a:solidFill>
            </a:endParaRPr>
          </a:p>
        </p:txBody>
      </p:sp>
      <p:sp>
        <p:nvSpPr>
          <p:cNvPr id="58" name="TextBox 57">
            <a:extLst>
              <a:ext uri="{FF2B5EF4-FFF2-40B4-BE49-F238E27FC236}">
                <a16:creationId xmlns:a16="http://schemas.microsoft.com/office/drawing/2014/main" id="{7495E629-F565-4E05-946D-D6097662B7FB}"/>
              </a:ext>
            </a:extLst>
          </p:cNvPr>
          <p:cNvSpPr txBox="1"/>
          <p:nvPr/>
        </p:nvSpPr>
        <p:spPr>
          <a:xfrm>
            <a:off x="875288" y="5648879"/>
            <a:ext cx="1784920" cy="246221"/>
          </a:xfrm>
          <a:prstGeom prst="rect">
            <a:avLst/>
          </a:prstGeom>
          <a:noFill/>
        </p:spPr>
        <p:txBody>
          <a:bodyPr wrap="square" rtlCol="0">
            <a:spAutoFit/>
          </a:bodyPr>
          <a:lstStyle/>
          <a:p>
            <a:r>
              <a:rPr lang="en-US" sz="1000">
                <a:solidFill>
                  <a:schemeClr val="bg1">
                    <a:lumMod val="65000"/>
                  </a:schemeClr>
                </a:solidFill>
              </a:rPr>
              <a:t>EFFECTIVE FROM </a:t>
            </a:r>
            <a:r>
              <a:rPr lang="en-US" sz="1000">
                <a:solidFill>
                  <a:srgbClr val="FF0066"/>
                </a:solidFill>
              </a:rPr>
              <a:t>*</a:t>
            </a:r>
            <a:endParaRPr lang="en-IN" sz="1000">
              <a:solidFill>
                <a:srgbClr val="FF0066"/>
              </a:solidFill>
            </a:endParaRPr>
          </a:p>
        </p:txBody>
      </p:sp>
      <p:sp>
        <p:nvSpPr>
          <p:cNvPr id="59" name="Calendar">
            <a:extLst>
              <a:ext uri="{FF2B5EF4-FFF2-40B4-BE49-F238E27FC236}">
                <a16:creationId xmlns:a16="http://schemas.microsoft.com/office/drawing/2014/main" id="{E0E1C7DD-C58B-4FCB-BA32-BA2C3772B919}"/>
              </a:ext>
            </a:extLst>
          </p:cNvPr>
          <p:cNvSpPr>
            <a:spLocks noChangeAspect="1" noEditPoints="1"/>
          </p:cNvSpPr>
          <p:nvPr/>
        </p:nvSpPr>
        <p:spPr bwMode="auto">
          <a:xfrm>
            <a:off x="3624491" y="6007039"/>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9D55A8E0-3909-40CF-8078-4028B20E5735}"/>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a:extLst>
              <a:ext uri="{FF2B5EF4-FFF2-40B4-BE49-F238E27FC236}">
                <a16:creationId xmlns:a16="http://schemas.microsoft.com/office/drawing/2014/main" id="{D1E720FF-3C4F-4227-A420-7ECCFEDA4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54" name="TextBox 53">
            <a:extLst>
              <a:ext uri="{FF2B5EF4-FFF2-40B4-BE49-F238E27FC236}">
                <a16:creationId xmlns:a16="http://schemas.microsoft.com/office/drawing/2014/main" id="{B00ECDB4-E724-4168-B383-3E9EEB4A7AAE}"/>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55" name="TextBox 54">
            <a:extLst>
              <a:ext uri="{FF2B5EF4-FFF2-40B4-BE49-F238E27FC236}">
                <a16:creationId xmlns:a16="http://schemas.microsoft.com/office/drawing/2014/main" id="{A4917950-493A-4B6E-9BE9-D8ACDB11C60C}"/>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60" name="Picture 59" descr="Icon&#10;&#10;Description automatically generated">
            <a:extLst>
              <a:ext uri="{FF2B5EF4-FFF2-40B4-BE49-F238E27FC236}">
                <a16:creationId xmlns:a16="http://schemas.microsoft.com/office/drawing/2014/main" id="{A7A5D105-8E8C-4E42-BE42-EE1B989E1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61" name="Picture 60" descr="Icon&#10;&#10;Description automatically generated">
            <a:extLst>
              <a:ext uri="{FF2B5EF4-FFF2-40B4-BE49-F238E27FC236}">
                <a16:creationId xmlns:a16="http://schemas.microsoft.com/office/drawing/2014/main" id="{03FD3684-1A5B-4B05-A728-1C2A443F7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63" name="TextBox 62">
            <a:extLst>
              <a:ext uri="{FF2B5EF4-FFF2-40B4-BE49-F238E27FC236}">
                <a16:creationId xmlns:a16="http://schemas.microsoft.com/office/drawing/2014/main" id="{C42E8533-5F74-496A-BC64-D1CBA98A05A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70" name="Picture 69" descr="Circle&#10;&#10;Description automatically generated with low confidence">
            <a:extLst>
              <a:ext uri="{FF2B5EF4-FFF2-40B4-BE49-F238E27FC236}">
                <a16:creationId xmlns:a16="http://schemas.microsoft.com/office/drawing/2014/main" id="{C5030578-5550-4392-B2CE-1458100C53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71" name="TextBox 70">
            <a:extLst>
              <a:ext uri="{FF2B5EF4-FFF2-40B4-BE49-F238E27FC236}">
                <a16:creationId xmlns:a16="http://schemas.microsoft.com/office/drawing/2014/main" id="{59F7DFFF-9346-4FC4-8E4F-B0267E3C49C9}"/>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84" name="Picture 83" descr="Logo&#10;&#10;Description automatically generated with medium confidence">
            <a:extLst>
              <a:ext uri="{FF2B5EF4-FFF2-40B4-BE49-F238E27FC236}">
                <a16:creationId xmlns:a16="http://schemas.microsoft.com/office/drawing/2014/main" id="{95F83384-779B-40E8-BE26-7005FB3364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85" name="Picture 2" descr="Placeholder – Start-Up Chile">
            <a:extLst>
              <a:ext uri="{FF2B5EF4-FFF2-40B4-BE49-F238E27FC236}">
                <a16:creationId xmlns:a16="http://schemas.microsoft.com/office/drawing/2014/main" id="{4D6E38F1-D060-4F1C-A6B5-640FFCC993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sp>
        <p:nvSpPr>
          <p:cNvPr id="86" name="Modal Dialog Overlay">
            <a:extLst>
              <a:ext uri="{FF2B5EF4-FFF2-40B4-BE49-F238E27FC236}">
                <a16:creationId xmlns:a16="http://schemas.microsoft.com/office/drawing/2014/main" id="{09222973-CF29-4B63-B01B-E338A58141F8}"/>
              </a:ext>
            </a:extLst>
          </p:cNvPr>
          <p:cNvSpPr>
            <a:spLocks/>
          </p:cNvSpPr>
          <p:nvPr/>
        </p:nvSpPr>
        <p:spPr bwMode="auto">
          <a:xfrm>
            <a:off x="-8048" y="-5370"/>
            <a:ext cx="12200048" cy="6863370"/>
          </a:xfrm>
          <a:prstGeom prst="rect">
            <a:avLst/>
          </a:prstGeom>
          <a:solidFill>
            <a:srgbClr val="808080">
              <a:alpha val="60000"/>
            </a:srgb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 name="Rectangle: Rounded Corners 2">
            <a:extLst>
              <a:ext uri="{FF2B5EF4-FFF2-40B4-BE49-F238E27FC236}">
                <a16:creationId xmlns:a16="http://schemas.microsoft.com/office/drawing/2014/main" id="{DA910136-69BE-4249-9D8C-9A955E5F65CC}"/>
              </a:ext>
            </a:extLst>
          </p:cNvPr>
          <p:cNvSpPr/>
          <p:nvPr/>
        </p:nvSpPr>
        <p:spPr>
          <a:xfrm>
            <a:off x="551375" y="450015"/>
            <a:ext cx="11056450" cy="6048860"/>
          </a:xfrm>
          <a:prstGeom prst="roundRect">
            <a:avLst>
              <a:gd name="adj" fmla="val 25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D8F8134A-AD58-4AA1-98B5-7E129486589F}"/>
              </a:ext>
            </a:extLst>
          </p:cNvPr>
          <p:cNvSpPr txBox="1"/>
          <p:nvPr/>
        </p:nvSpPr>
        <p:spPr>
          <a:xfrm>
            <a:off x="1205702" y="1086727"/>
            <a:ext cx="5551847" cy="2816156"/>
          </a:xfrm>
          <a:prstGeom prst="rect">
            <a:avLst/>
          </a:prstGeom>
          <a:noFill/>
        </p:spPr>
        <p:txBody>
          <a:bodyPr wrap="square" rtlCol="0">
            <a:spAutoFit/>
          </a:bodyPr>
          <a:lstStyle/>
          <a:p>
            <a:r>
              <a:rPr lang="en-US" sz="1200"/>
              <a:t>Please review if the enrollment details are correct, before you proceed further</a:t>
            </a:r>
          </a:p>
          <a:p>
            <a:endParaRPr lang="en-US" sz="1200">
              <a:solidFill>
                <a:schemeClr val="accent1"/>
              </a:solidFill>
            </a:endParaRPr>
          </a:p>
          <a:p>
            <a:r>
              <a:rPr lang="en-US" sz="1200">
                <a:solidFill>
                  <a:schemeClr val="accent1"/>
                </a:solidFill>
              </a:rPr>
              <a:t>Enrollment Modification</a:t>
            </a:r>
            <a:br>
              <a:rPr lang="en-US" sz="1200"/>
            </a:br>
            <a:endParaRPr lang="en-US" sz="1200"/>
          </a:p>
          <a:p>
            <a:pPr marL="171450" indent="-171450">
              <a:buFont typeface="Arial" panose="020B0604020202020204" pitchFamily="34" charset="0"/>
              <a:buChar char="•"/>
            </a:pPr>
            <a:r>
              <a:rPr lang="en-US" sz="1100">
                <a:solidFill>
                  <a:schemeClr val="tx1">
                    <a:lumMod val="50000"/>
                    <a:lumOff val="50000"/>
                  </a:schemeClr>
                </a:solidFill>
              </a:rPr>
              <a:t>EMPLOYEE</a:t>
            </a:r>
            <a:r>
              <a:rPr lang="en-US" sz="1200">
                <a:solidFill>
                  <a:schemeClr val="tx1">
                    <a:lumMod val="50000"/>
                    <a:lumOff val="50000"/>
                  </a:schemeClr>
                </a:solidFill>
              </a:rPr>
              <a:t> </a:t>
            </a:r>
            <a:r>
              <a:rPr lang="en-US" sz="1200"/>
              <a:t> </a:t>
            </a:r>
            <a:r>
              <a:rPr lang="en-US" sz="1200" b="1"/>
              <a:t>Richard Hendricks</a:t>
            </a:r>
          </a:p>
          <a:p>
            <a:pPr marL="171450" indent="-171450">
              <a:buFont typeface="Arial" panose="020B0604020202020204" pitchFamily="34" charset="0"/>
              <a:buChar char="•"/>
            </a:pPr>
            <a:endParaRPr lang="en-US" sz="1100">
              <a:solidFill>
                <a:schemeClr val="tx1">
                  <a:lumMod val="50000"/>
                  <a:lumOff val="50000"/>
                </a:schemeClr>
              </a:solidFill>
            </a:endParaRPr>
          </a:p>
          <a:p>
            <a:pPr marL="171450" indent="-171450">
              <a:buFont typeface="Arial" panose="020B0604020202020204" pitchFamily="34" charset="0"/>
              <a:buChar char="•"/>
            </a:pPr>
            <a:r>
              <a:rPr lang="en-US" sz="1100">
                <a:solidFill>
                  <a:schemeClr val="tx1">
                    <a:lumMod val="50000"/>
                    <a:lumOff val="50000"/>
                  </a:schemeClr>
                </a:solidFill>
              </a:rPr>
              <a:t>PLAN </a:t>
            </a:r>
            <a:r>
              <a:rPr lang="en-US" sz="1200"/>
              <a:t> </a:t>
            </a:r>
            <a:r>
              <a:rPr lang="en-US" sz="1200" b="1"/>
              <a:t>ICICI Prudential 80  - Gold Plan</a:t>
            </a:r>
          </a:p>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REIMBURSEMENT TIER</a:t>
            </a:r>
            <a:r>
              <a:rPr lang="en-US" sz="1200">
                <a:solidFill>
                  <a:schemeClr val="bg1">
                    <a:lumMod val="50000"/>
                  </a:schemeClr>
                </a:solidFill>
              </a:rPr>
              <a:t>    </a:t>
            </a:r>
            <a:r>
              <a:rPr lang="en-US" sz="1200" b="1"/>
              <a:t>Employee &amp; Children</a:t>
            </a:r>
          </a:p>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LIVES</a:t>
            </a:r>
            <a:r>
              <a:rPr lang="en-US" sz="1200">
                <a:solidFill>
                  <a:schemeClr val="bg1">
                    <a:lumMod val="50000"/>
                  </a:schemeClr>
                </a:solidFill>
              </a:rPr>
              <a:t>   </a:t>
            </a:r>
            <a:r>
              <a:rPr lang="en-US" sz="1200" b="1"/>
              <a:t>2</a:t>
            </a:r>
          </a:p>
          <a:p>
            <a:pPr marL="171450" indent="-171450">
              <a:buFont typeface="Arial" panose="020B0604020202020204" pitchFamily="34" charset="0"/>
              <a:buChar char="•"/>
            </a:pPr>
            <a:endParaRPr lang="en-US" sz="1200" b="1"/>
          </a:p>
          <a:p>
            <a:pPr marL="171450" indent="-171450">
              <a:buFont typeface="Arial" panose="020B0604020202020204" pitchFamily="34" charset="0"/>
              <a:buChar char="•"/>
            </a:pPr>
            <a:r>
              <a:rPr lang="en-US" sz="1100">
                <a:solidFill>
                  <a:schemeClr val="bg1">
                    <a:lumMod val="50000"/>
                  </a:schemeClr>
                </a:solidFill>
              </a:rPr>
              <a:t>PREMIUM</a:t>
            </a:r>
            <a:r>
              <a:rPr lang="en-US" sz="1200"/>
              <a:t>   </a:t>
            </a:r>
            <a:r>
              <a:rPr lang="en-US" sz="1200" b="1"/>
              <a:t>$ 530.00</a:t>
            </a:r>
          </a:p>
          <a:p>
            <a:pPr marL="171450" indent="-171450">
              <a:buFont typeface="Arial" panose="020B0604020202020204" pitchFamily="34" charset="0"/>
              <a:buChar char="•"/>
            </a:pPr>
            <a:endParaRPr lang="en-US" sz="1200" b="1"/>
          </a:p>
          <a:p>
            <a:pPr marL="171450" indent="-171450">
              <a:buFont typeface="Arial" panose="020B0604020202020204" pitchFamily="34" charset="0"/>
              <a:buChar char="•"/>
            </a:pPr>
            <a:r>
              <a:rPr lang="en-US" sz="1100">
                <a:solidFill>
                  <a:schemeClr val="bg1">
                    <a:lumMod val="50000"/>
                  </a:schemeClr>
                </a:solidFill>
              </a:rPr>
              <a:t>REASON</a:t>
            </a:r>
            <a:r>
              <a:rPr lang="en-US" sz="1200" b="1"/>
              <a:t>  Premium, Plan &amp; Carrier change</a:t>
            </a:r>
          </a:p>
        </p:txBody>
      </p:sp>
      <p:sp>
        <p:nvSpPr>
          <p:cNvPr id="93" name="Rectangle: Rounded Corners 92">
            <a:extLst>
              <a:ext uri="{FF2B5EF4-FFF2-40B4-BE49-F238E27FC236}">
                <a16:creationId xmlns:a16="http://schemas.microsoft.com/office/drawing/2014/main" id="{AB202910-DB9E-4827-894D-378BEB7B83C5}"/>
              </a:ext>
            </a:extLst>
          </p:cNvPr>
          <p:cNvSpPr/>
          <p:nvPr/>
        </p:nvSpPr>
        <p:spPr>
          <a:xfrm>
            <a:off x="6840878" y="5806580"/>
            <a:ext cx="1270388" cy="2774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1"/>
                </a:solidFill>
              </a:rPr>
              <a:t>Go Back to Edit</a:t>
            </a:r>
            <a:endParaRPr lang="en-IN" sz="1200">
              <a:solidFill>
                <a:schemeClr val="accent1"/>
              </a:solidFill>
            </a:endParaRPr>
          </a:p>
        </p:txBody>
      </p:sp>
      <p:sp>
        <p:nvSpPr>
          <p:cNvPr id="94" name="Rectangle: Rounded Corners 93">
            <a:extLst>
              <a:ext uri="{FF2B5EF4-FFF2-40B4-BE49-F238E27FC236}">
                <a16:creationId xmlns:a16="http://schemas.microsoft.com/office/drawing/2014/main" id="{8236E86B-41E4-4BA6-A35A-B5D72D21949B}"/>
              </a:ext>
            </a:extLst>
          </p:cNvPr>
          <p:cNvSpPr/>
          <p:nvPr/>
        </p:nvSpPr>
        <p:spPr>
          <a:xfrm>
            <a:off x="8513692" y="5806580"/>
            <a:ext cx="1270388"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OK</a:t>
            </a:r>
            <a:endParaRPr lang="en-IN" sz="1200"/>
          </a:p>
        </p:txBody>
      </p:sp>
      <p:sp>
        <p:nvSpPr>
          <p:cNvPr id="96" name="TextBox 95">
            <a:extLst>
              <a:ext uri="{FF2B5EF4-FFF2-40B4-BE49-F238E27FC236}">
                <a16:creationId xmlns:a16="http://schemas.microsoft.com/office/drawing/2014/main" id="{965C5ACB-B628-4457-8137-D5B44B8EA5A9}"/>
              </a:ext>
            </a:extLst>
          </p:cNvPr>
          <p:cNvSpPr txBox="1"/>
          <p:nvPr/>
        </p:nvSpPr>
        <p:spPr>
          <a:xfrm>
            <a:off x="1220006" y="3912617"/>
            <a:ext cx="2650971" cy="246221"/>
          </a:xfrm>
          <a:prstGeom prst="rect">
            <a:avLst/>
          </a:prstGeom>
          <a:noFill/>
        </p:spPr>
        <p:txBody>
          <a:bodyPr wrap="square" rtlCol="0">
            <a:spAutoFit/>
          </a:bodyPr>
          <a:lstStyle/>
          <a:p>
            <a:r>
              <a:rPr lang="en-US" sz="1000">
                <a:solidFill>
                  <a:schemeClr val="bg1">
                    <a:lumMod val="65000"/>
                  </a:schemeClr>
                </a:solidFill>
              </a:rPr>
              <a:t>COMMENTS </a:t>
            </a:r>
            <a:endParaRPr lang="en-IN" sz="1000">
              <a:solidFill>
                <a:srgbClr val="FF0066"/>
              </a:solidFill>
            </a:endParaRPr>
          </a:p>
        </p:txBody>
      </p:sp>
      <p:sp>
        <p:nvSpPr>
          <p:cNvPr id="87" name="TextBox 86">
            <a:extLst>
              <a:ext uri="{FF2B5EF4-FFF2-40B4-BE49-F238E27FC236}">
                <a16:creationId xmlns:a16="http://schemas.microsoft.com/office/drawing/2014/main" id="{EECF4A89-3E68-4F21-887F-D1FFD4631B59}"/>
              </a:ext>
            </a:extLst>
          </p:cNvPr>
          <p:cNvSpPr txBox="1"/>
          <p:nvPr/>
        </p:nvSpPr>
        <p:spPr>
          <a:xfrm>
            <a:off x="4492466" y="692584"/>
            <a:ext cx="3207068" cy="307777"/>
          </a:xfrm>
          <a:prstGeom prst="rect">
            <a:avLst/>
          </a:prstGeom>
          <a:noFill/>
        </p:spPr>
        <p:txBody>
          <a:bodyPr wrap="square" rtlCol="0">
            <a:spAutoFit/>
          </a:bodyPr>
          <a:lstStyle/>
          <a:p>
            <a:pPr algn="ctr"/>
            <a:r>
              <a:rPr lang="en-US" sz="1400"/>
              <a:t>Review Enrollment Details</a:t>
            </a:r>
            <a:endParaRPr lang="en-IN" sz="1400"/>
          </a:p>
        </p:txBody>
      </p:sp>
      <p:sp>
        <p:nvSpPr>
          <p:cNvPr id="88" name="TextBox 87">
            <a:extLst>
              <a:ext uri="{FF2B5EF4-FFF2-40B4-BE49-F238E27FC236}">
                <a16:creationId xmlns:a16="http://schemas.microsoft.com/office/drawing/2014/main" id="{A6F64941-54B3-4534-9159-E1CD76FD6681}"/>
              </a:ext>
            </a:extLst>
          </p:cNvPr>
          <p:cNvSpPr txBox="1"/>
          <p:nvPr/>
        </p:nvSpPr>
        <p:spPr>
          <a:xfrm>
            <a:off x="5747483" y="1567787"/>
            <a:ext cx="5551847" cy="1877437"/>
          </a:xfrm>
          <a:prstGeom prst="rect">
            <a:avLst/>
          </a:prstGeom>
          <a:noFill/>
        </p:spPr>
        <p:txBody>
          <a:bodyPr wrap="square" rtlCol="0">
            <a:spAutoFit/>
          </a:bodyPr>
          <a:lstStyle/>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ICHRA REIMBURSE ALLOTTED</a:t>
            </a:r>
            <a:r>
              <a:rPr lang="en-US" sz="1200">
                <a:solidFill>
                  <a:schemeClr val="bg1">
                    <a:lumMod val="50000"/>
                  </a:schemeClr>
                </a:solidFill>
              </a:rPr>
              <a:t>   </a:t>
            </a:r>
            <a:r>
              <a:rPr lang="en-US" sz="1200" b="1"/>
              <a:t>$ 280.00</a:t>
            </a:r>
          </a:p>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EMPLOYEE WITHHOLD  </a:t>
            </a:r>
            <a:r>
              <a:rPr lang="en-US" sz="1200" b="1"/>
              <a:t>$220.00</a:t>
            </a:r>
          </a:p>
          <a:p>
            <a:pPr marL="171450" indent="-171450">
              <a:buFont typeface="Arial" panose="020B0604020202020204" pitchFamily="34" charset="0"/>
              <a:buChar char="•"/>
            </a:pPr>
            <a:endParaRPr lang="en-US" sz="1200" b="1">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CARRIER</a:t>
            </a:r>
            <a:r>
              <a:rPr lang="en-US" sz="1200">
                <a:solidFill>
                  <a:schemeClr val="bg1">
                    <a:lumMod val="50000"/>
                  </a:schemeClr>
                </a:solidFill>
              </a:rPr>
              <a:t>   </a:t>
            </a:r>
            <a:r>
              <a:rPr lang="en-US" sz="1200" b="1"/>
              <a:t>Athena Carriers</a:t>
            </a:r>
          </a:p>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PAYMENT METHOD</a:t>
            </a:r>
            <a:r>
              <a:rPr lang="en-US" sz="1200">
                <a:solidFill>
                  <a:schemeClr val="bg1">
                    <a:lumMod val="50000"/>
                  </a:schemeClr>
                </a:solidFill>
              </a:rPr>
              <a:t>  </a:t>
            </a:r>
            <a:r>
              <a:rPr lang="en-US" sz="1200" b="1"/>
              <a:t>Direct ACH</a:t>
            </a:r>
          </a:p>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EFFECTIVE FROM</a:t>
            </a:r>
            <a:r>
              <a:rPr lang="en-US" sz="1200">
                <a:solidFill>
                  <a:schemeClr val="bg1">
                    <a:lumMod val="50000"/>
                  </a:schemeClr>
                </a:solidFill>
              </a:rPr>
              <a:t>   </a:t>
            </a:r>
            <a:r>
              <a:rPr lang="en-US" sz="1200" b="1"/>
              <a:t>11/01/2021</a:t>
            </a:r>
          </a:p>
        </p:txBody>
      </p:sp>
      <p:sp>
        <p:nvSpPr>
          <p:cNvPr id="89" name="Rectangle: Rounded Corners 88">
            <a:extLst>
              <a:ext uri="{FF2B5EF4-FFF2-40B4-BE49-F238E27FC236}">
                <a16:creationId xmlns:a16="http://schemas.microsoft.com/office/drawing/2014/main" id="{D146B6F8-53C6-446F-9D23-EB52A02252F9}"/>
              </a:ext>
            </a:extLst>
          </p:cNvPr>
          <p:cNvSpPr/>
          <p:nvPr/>
        </p:nvSpPr>
        <p:spPr>
          <a:xfrm>
            <a:off x="1292137" y="4168906"/>
            <a:ext cx="8491943" cy="1396783"/>
          </a:xfrm>
          <a:prstGeom prst="roundRect">
            <a:avLst>
              <a:gd name="adj" fmla="val 3112"/>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lumMod val="65000"/>
                    <a:lumOff val="35000"/>
                  </a:schemeClr>
                </a:solidFill>
              </a:rPr>
              <a:t>Revised the Premium applicable from Nov 2021, based on the Employee’s request</a:t>
            </a:r>
            <a:endParaRPr lang="en-IN" sz="1400">
              <a:solidFill>
                <a:schemeClr val="tx1">
                  <a:lumMod val="65000"/>
                  <a:lumOff val="35000"/>
                </a:schemeClr>
              </a:solidFill>
            </a:endParaRPr>
          </a:p>
        </p:txBody>
      </p:sp>
    </p:spTree>
    <p:extLst>
      <p:ext uri="{BB962C8B-B14F-4D97-AF65-F5344CB8AC3E}">
        <p14:creationId xmlns:p14="http://schemas.microsoft.com/office/powerpoint/2010/main" val="765481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sp>
        <p:nvSpPr>
          <p:cNvPr id="66" name="Close">
            <a:extLst>
              <a:ext uri="{FF2B5EF4-FFF2-40B4-BE49-F238E27FC236}">
                <a16:creationId xmlns:a16="http://schemas.microsoft.com/office/drawing/2014/main" id="{104DDAC5-FA69-4B55-86BA-643BB114EFB7}"/>
              </a:ext>
            </a:extLst>
          </p:cNvPr>
          <p:cNvSpPr>
            <a:spLocks noChangeAspect="1" noEditPoints="1"/>
          </p:cNvSpPr>
          <p:nvPr/>
        </p:nvSpPr>
        <p:spPr bwMode="auto">
          <a:xfrm>
            <a:off x="956027" y="3814210"/>
            <a:ext cx="161925" cy="163512"/>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70" name="Group 69">
            <a:extLst>
              <a:ext uri="{FF2B5EF4-FFF2-40B4-BE49-F238E27FC236}">
                <a16:creationId xmlns:a16="http://schemas.microsoft.com/office/drawing/2014/main" id="{D479C60C-5696-4CCA-A728-BB3885EB5902}"/>
              </a:ext>
            </a:extLst>
          </p:cNvPr>
          <p:cNvGrpSpPr/>
          <p:nvPr/>
        </p:nvGrpSpPr>
        <p:grpSpPr>
          <a:xfrm>
            <a:off x="8462228" y="1992676"/>
            <a:ext cx="3156451" cy="705393"/>
            <a:chOff x="8240725" y="1837633"/>
            <a:chExt cx="3156451" cy="669328"/>
          </a:xfrm>
        </p:grpSpPr>
        <p:sp>
          <p:nvSpPr>
            <p:cNvPr id="71" name="Rectangle: Rounded Corners 70">
              <a:extLst>
                <a:ext uri="{FF2B5EF4-FFF2-40B4-BE49-F238E27FC236}">
                  <a16:creationId xmlns:a16="http://schemas.microsoft.com/office/drawing/2014/main" id="{408692B5-F334-4686-9D7D-ED47C41EC676}"/>
                </a:ext>
              </a:extLst>
            </p:cNvPr>
            <p:cNvSpPr/>
            <p:nvPr/>
          </p:nvSpPr>
          <p:spPr>
            <a:xfrm>
              <a:off x="8240725" y="1837633"/>
              <a:ext cx="3156451" cy="669328"/>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a:t>
              </a:r>
              <a:endParaRPr lang="en-IN" sz="1200" b="1">
                <a:solidFill>
                  <a:schemeClr val="tx1"/>
                </a:solidFill>
              </a:endParaRPr>
            </a:p>
          </p:txBody>
        </p:sp>
        <p:sp>
          <p:nvSpPr>
            <p:cNvPr id="75" name="Rectangle: Rounded Corners 74">
              <a:extLst>
                <a:ext uri="{FF2B5EF4-FFF2-40B4-BE49-F238E27FC236}">
                  <a16:creationId xmlns:a16="http://schemas.microsoft.com/office/drawing/2014/main" id="{94CD865C-AE4D-4E50-B6BC-C0ACDDC78A0E}"/>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grpSp>
        <p:nvGrpSpPr>
          <p:cNvPr id="67" name="Group 66">
            <a:extLst>
              <a:ext uri="{FF2B5EF4-FFF2-40B4-BE49-F238E27FC236}">
                <a16:creationId xmlns:a16="http://schemas.microsoft.com/office/drawing/2014/main" id="{922EA50F-31C3-43AE-BB54-71F39D41D24D}"/>
              </a:ext>
            </a:extLst>
          </p:cNvPr>
          <p:cNvGrpSpPr/>
          <p:nvPr/>
        </p:nvGrpSpPr>
        <p:grpSpPr>
          <a:xfrm>
            <a:off x="8462229" y="2498050"/>
            <a:ext cx="3156451" cy="4290054"/>
            <a:chOff x="8240725" y="1837635"/>
            <a:chExt cx="3156451" cy="3395452"/>
          </a:xfrm>
        </p:grpSpPr>
        <p:sp>
          <p:nvSpPr>
            <p:cNvPr id="68" name="Rectangle: Rounded Corners 67">
              <a:extLst>
                <a:ext uri="{FF2B5EF4-FFF2-40B4-BE49-F238E27FC236}">
                  <a16:creationId xmlns:a16="http://schemas.microsoft.com/office/drawing/2014/main" id="{007D2088-586D-451F-A47E-D05372065CF8}"/>
                </a:ext>
              </a:extLst>
            </p:cNvPr>
            <p:cNvSpPr/>
            <p:nvPr/>
          </p:nvSpPr>
          <p:spPr>
            <a:xfrm>
              <a:off x="8240725" y="1837635"/>
              <a:ext cx="3156451" cy="3395452"/>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bg1">
                      <a:lumMod val="65000"/>
                    </a:schemeClr>
                  </a:solidFill>
                </a:rPr>
                <a:t>$ 530.00 </a:t>
              </a:r>
              <a:endParaRPr lang="en-US" sz="1050">
                <a:solidFill>
                  <a:schemeClr val="bg1">
                    <a:lumMod val="65000"/>
                  </a:schemeClr>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$220.00</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p>
            <a:p>
              <a:endParaRPr lang="en-US" sz="1050" b="1">
                <a:solidFill>
                  <a:schemeClr val="tx1"/>
                </a:solidFill>
              </a:endParaRPr>
            </a:p>
            <a:p>
              <a:r>
                <a:rPr lang="en-US" sz="1050">
                  <a:solidFill>
                    <a:schemeClr val="bg1">
                      <a:lumMod val="50000"/>
                    </a:schemeClr>
                  </a:solidFill>
                </a:rPr>
                <a:t>REASON</a:t>
              </a:r>
              <a:r>
                <a:rPr lang="en-US" sz="1050" b="1">
                  <a:solidFill>
                    <a:schemeClr val="tx1"/>
                  </a:solidFill>
                </a:rPr>
                <a:t>     Plan, Premium, Carrier Change</a:t>
              </a:r>
            </a:p>
            <a:p>
              <a:endParaRPr lang="en-US" sz="1050" b="1">
                <a:solidFill>
                  <a:schemeClr val="tx1"/>
                </a:solidFill>
              </a:endParaRPr>
            </a:p>
            <a:p>
              <a:r>
                <a:rPr lang="en-US" sz="1050">
                  <a:solidFill>
                    <a:schemeClr val="bg1">
                      <a:lumMod val="50000"/>
                    </a:schemeClr>
                  </a:solidFill>
                </a:rPr>
                <a:t>EFFECTIVE</a:t>
              </a:r>
              <a:r>
                <a:rPr lang="en-US" sz="1050" b="1">
                  <a:solidFill>
                    <a:schemeClr val="tx1"/>
                  </a:solidFill>
                </a:rPr>
                <a:t> </a:t>
              </a:r>
              <a:r>
                <a:rPr lang="en-US" sz="1050">
                  <a:solidFill>
                    <a:schemeClr val="bg1">
                      <a:lumMod val="50000"/>
                    </a:schemeClr>
                  </a:solidFill>
                </a:rPr>
                <a:t>FROM</a:t>
              </a:r>
              <a:r>
                <a:rPr lang="en-US" sz="1050" b="1">
                  <a:solidFill>
                    <a:schemeClr val="tx1"/>
                  </a:solidFill>
                </a:rPr>
                <a:t>    11/01/2021</a:t>
              </a:r>
              <a:br>
                <a:rPr lang="en-US" sz="1050">
                  <a:solidFill>
                    <a:schemeClr val="bg1">
                      <a:lumMod val="50000"/>
                    </a:schemeClr>
                  </a:solidFill>
                </a:rPr>
              </a:br>
              <a:endParaRPr lang="en-IN" sz="1200" b="1">
                <a:solidFill>
                  <a:schemeClr val="tx1"/>
                </a:solidFill>
              </a:endParaRPr>
            </a:p>
          </p:txBody>
        </p:sp>
        <p:sp>
          <p:nvSpPr>
            <p:cNvPr id="69" name="Rectangle: Rounded Corners 68">
              <a:extLst>
                <a:ext uri="{FF2B5EF4-FFF2-40B4-BE49-F238E27FC236}">
                  <a16:creationId xmlns:a16="http://schemas.microsoft.com/office/drawing/2014/main" id="{4EBF692E-51FF-4B8B-95D6-4BD704E5175F}"/>
                </a:ext>
              </a:extLst>
            </p:cNvPr>
            <p:cNvSpPr/>
            <p:nvPr/>
          </p:nvSpPr>
          <p:spPr>
            <a:xfrm>
              <a:off x="10593825" y="1934005"/>
              <a:ext cx="693383" cy="23083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PENDING</a:t>
              </a:r>
              <a:endParaRPr lang="en-IN" sz="1000"/>
            </a:p>
          </p:txBody>
        </p:sp>
      </p:grpSp>
      <p:sp>
        <p:nvSpPr>
          <p:cNvPr id="50" name="Rectangle: Rounded Corners 49">
            <a:extLst>
              <a:ext uri="{FF2B5EF4-FFF2-40B4-BE49-F238E27FC236}">
                <a16:creationId xmlns:a16="http://schemas.microsoft.com/office/drawing/2014/main" id="{A184184D-6CE5-4A36-BC4A-CDA149F02E53}"/>
              </a:ext>
            </a:extLst>
          </p:cNvPr>
          <p:cNvSpPr/>
          <p:nvPr/>
        </p:nvSpPr>
        <p:spPr>
          <a:xfrm>
            <a:off x="913694" y="3179499"/>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55" name="TextBox 54">
            <a:extLst>
              <a:ext uri="{FF2B5EF4-FFF2-40B4-BE49-F238E27FC236}">
                <a16:creationId xmlns:a16="http://schemas.microsoft.com/office/drawing/2014/main" id="{505CEB76-399F-4A00-A6C5-79733E8C1452}"/>
              </a:ext>
            </a:extLst>
          </p:cNvPr>
          <p:cNvSpPr txBox="1"/>
          <p:nvPr/>
        </p:nvSpPr>
        <p:spPr>
          <a:xfrm>
            <a:off x="875288" y="2933276"/>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8" name="Arrow Down">
            <a:extLst>
              <a:ext uri="{FF2B5EF4-FFF2-40B4-BE49-F238E27FC236}">
                <a16:creationId xmlns:a16="http://schemas.microsoft.com/office/drawing/2014/main" id="{E7219772-67BF-409B-BB43-C09A054E8986}"/>
              </a:ext>
            </a:extLst>
          </p:cNvPr>
          <p:cNvSpPr>
            <a:spLocks noChangeAspect="1"/>
          </p:cNvSpPr>
          <p:nvPr/>
        </p:nvSpPr>
        <p:spPr bwMode="auto">
          <a:xfrm flipH="1">
            <a:off x="7102512" y="333855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7037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sp>
        <p:nvSpPr>
          <p:cNvPr id="56" name="Rectangle: Rounded Corners 55">
            <a:extLst>
              <a:ext uri="{FF2B5EF4-FFF2-40B4-BE49-F238E27FC236}">
                <a16:creationId xmlns:a16="http://schemas.microsoft.com/office/drawing/2014/main" id="{1D2ECA8E-067C-4795-ABCF-4E1588E4AD6E}"/>
              </a:ext>
            </a:extLst>
          </p:cNvPr>
          <p:cNvSpPr/>
          <p:nvPr/>
        </p:nvSpPr>
        <p:spPr>
          <a:xfrm>
            <a:off x="913694" y="3091074"/>
            <a:ext cx="6371689" cy="360467"/>
          </a:xfrm>
          <a:prstGeom prst="roundRect">
            <a:avLst>
              <a:gd name="adj" fmla="val 20157"/>
            </a:avLst>
          </a:prstGeom>
          <a:solidFill>
            <a:srgbClr val="FEFEFE"/>
          </a:solidFill>
          <a:ln>
            <a:solidFill>
              <a:srgbClr val="FF5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Plan, Premium, Carrier change</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031206A6-1C35-46BF-BB72-63AD9DF146E0}"/>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62" name="Arrow Down">
            <a:extLst>
              <a:ext uri="{FF2B5EF4-FFF2-40B4-BE49-F238E27FC236}">
                <a16:creationId xmlns:a16="http://schemas.microsoft.com/office/drawing/2014/main" id="{6F71B7C5-034C-4829-BC8D-1B73B11B9AC9}"/>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7A462855-A854-4718-AB4D-0EB2F5971841}"/>
              </a:ext>
            </a:extLst>
          </p:cNvPr>
          <p:cNvSpPr/>
          <p:nvPr/>
        </p:nvSpPr>
        <p:spPr>
          <a:xfrm>
            <a:off x="825592" y="4182658"/>
            <a:ext cx="7449728" cy="427374"/>
          </a:xfrm>
          <a:prstGeom prst="roundRect">
            <a:avLst/>
          </a:prstGeom>
          <a:solidFill>
            <a:srgbClr val="FF5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There already exist a Pending enrollment with the selected reason. Please choose other reason or edit the Pending enrollment </a:t>
            </a:r>
            <a:endParaRPr lang="en-IN" sz="1050">
              <a:solidFill>
                <a:schemeClr val="bg1"/>
              </a:solidFill>
            </a:endParaRPr>
          </a:p>
        </p:txBody>
      </p:sp>
      <p:sp>
        <p:nvSpPr>
          <p:cNvPr id="66" name="Close">
            <a:extLst>
              <a:ext uri="{FF2B5EF4-FFF2-40B4-BE49-F238E27FC236}">
                <a16:creationId xmlns:a16="http://schemas.microsoft.com/office/drawing/2014/main" id="{104DDAC5-FA69-4B55-86BA-643BB114EFB7}"/>
              </a:ext>
            </a:extLst>
          </p:cNvPr>
          <p:cNvSpPr>
            <a:spLocks noChangeAspect="1" noEditPoints="1"/>
          </p:cNvSpPr>
          <p:nvPr/>
        </p:nvSpPr>
        <p:spPr bwMode="auto">
          <a:xfrm>
            <a:off x="956027" y="4303159"/>
            <a:ext cx="161925" cy="163512"/>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70" name="Group 69">
            <a:extLst>
              <a:ext uri="{FF2B5EF4-FFF2-40B4-BE49-F238E27FC236}">
                <a16:creationId xmlns:a16="http://schemas.microsoft.com/office/drawing/2014/main" id="{D479C60C-5696-4CCA-A728-BB3885EB5902}"/>
              </a:ext>
            </a:extLst>
          </p:cNvPr>
          <p:cNvGrpSpPr/>
          <p:nvPr/>
        </p:nvGrpSpPr>
        <p:grpSpPr>
          <a:xfrm>
            <a:off x="8462228" y="1992676"/>
            <a:ext cx="3156451" cy="705393"/>
            <a:chOff x="8240725" y="1837633"/>
            <a:chExt cx="3156451" cy="669328"/>
          </a:xfrm>
        </p:grpSpPr>
        <p:sp>
          <p:nvSpPr>
            <p:cNvPr id="71" name="Rectangle: Rounded Corners 70">
              <a:extLst>
                <a:ext uri="{FF2B5EF4-FFF2-40B4-BE49-F238E27FC236}">
                  <a16:creationId xmlns:a16="http://schemas.microsoft.com/office/drawing/2014/main" id="{408692B5-F334-4686-9D7D-ED47C41EC676}"/>
                </a:ext>
              </a:extLst>
            </p:cNvPr>
            <p:cNvSpPr/>
            <p:nvPr/>
          </p:nvSpPr>
          <p:spPr>
            <a:xfrm>
              <a:off x="8240725" y="1837633"/>
              <a:ext cx="3156451" cy="669328"/>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a:t>
              </a:r>
              <a:endParaRPr lang="en-IN" sz="1200" b="1">
                <a:solidFill>
                  <a:schemeClr val="tx1"/>
                </a:solidFill>
              </a:endParaRPr>
            </a:p>
          </p:txBody>
        </p:sp>
        <p:sp>
          <p:nvSpPr>
            <p:cNvPr id="75" name="Rectangle: Rounded Corners 74">
              <a:extLst>
                <a:ext uri="{FF2B5EF4-FFF2-40B4-BE49-F238E27FC236}">
                  <a16:creationId xmlns:a16="http://schemas.microsoft.com/office/drawing/2014/main" id="{94CD865C-AE4D-4E50-B6BC-C0ACDDC78A0E}"/>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grpSp>
        <p:nvGrpSpPr>
          <p:cNvPr id="67" name="Group 66">
            <a:extLst>
              <a:ext uri="{FF2B5EF4-FFF2-40B4-BE49-F238E27FC236}">
                <a16:creationId xmlns:a16="http://schemas.microsoft.com/office/drawing/2014/main" id="{922EA50F-31C3-43AE-BB54-71F39D41D24D}"/>
              </a:ext>
            </a:extLst>
          </p:cNvPr>
          <p:cNvGrpSpPr/>
          <p:nvPr/>
        </p:nvGrpSpPr>
        <p:grpSpPr>
          <a:xfrm>
            <a:off x="8462229" y="2498050"/>
            <a:ext cx="3156451" cy="4290054"/>
            <a:chOff x="8240725" y="1837635"/>
            <a:chExt cx="3156451" cy="3395452"/>
          </a:xfrm>
        </p:grpSpPr>
        <p:sp>
          <p:nvSpPr>
            <p:cNvPr id="68" name="Rectangle: Rounded Corners 67">
              <a:extLst>
                <a:ext uri="{FF2B5EF4-FFF2-40B4-BE49-F238E27FC236}">
                  <a16:creationId xmlns:a16="http://schemas.microsoft.com/office/drawing/2014/main" id="{007D2088-586D-451F-A47E-D05372065CF8}"/>
                </a:ext>
              </a:extLst>
            </p:cNvPr>
            <p:cNvSpPr/>
            <p:nvPr/>
          </p:nvSpPr>
          <p:spPr>
            <a:xfrm>
              <a:off x="8240725" y="1837635"/>
              <a:ext cx="3156451" cy="3395452"/>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bg1">
                      <a:lumMod val="65000"/>
                    </a:schemeClr>
                  </a:solidFill>
                </a:rPr>
                <a:t>$ 530.00 </a:t>
              </a:r>
              <a:endParaRPr lang="en-US" sz="1050">
                <a:solidFill>
                  <a:schemeClr val="bg1">
                    <a:lumMod val="65000"/>
                  </a:schemeClr>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$220.00</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p>
            <a:p>
              <a:endParaRPr lang="en-US" sz="1050" b="1">
                <a:solidFill>
                  <a:schemeClr val="tx1"/>
                </a:solidFill>
              </a:endParaRPr>
            </a:p>
            <a:p>
              <a:r>
                <a:rPr lang="en-US" sz="1050">
                  <a:solidFill>
                    <a:schemeClr val="bg1">
                      <a:lumMod val="50000"/>
                    </a:schemeClr>
                  </a:solidFill>
                </a:rPr>
                <a:t>REASON</a:t>
              </a:r>
              <a:r>
                <a:rPr lang="en-US" sz="1050" b="1">
                  <a:solidFill>
                    <a:schemeClr val="tx1"/>
                  </a:solidFill>
                </a:rPr>
                <a:t>     Plan, Premium, Carrier Change</a:t>
              </a:r>
            </a:p>
            <a:p>
              <a:endParaRPr lang="en-US" sz="1050" b="1">
                <a:solidFill>
                  <a:schemeClr val="tx1"/>
                </a:solidFill>
              </a:endParaRPr>
            </a:p>
            <a:p>
              <a:r>
                <a:rPr lang="en-US" sz="1050">
                  <a:solidFill>
                    <a:schemeClr val="bg1">
                      <a:lumMod val="50000"/>
                    </a:schemeClr>
                  </a:solidFill>
                </a:rPr>
                <a:t>EFFECTIVE</a:t>
              </a:r>
              <a:r>
                <a:rPr lang="en-US" sz="1050" b="1">
                  <a:solidFill>
                    <a:schemeClr val="tx1"/>
                  </a:solidFill>
                </a:rPr>
                <a:t> </a:t>
              </a:r>
              <a:r>
                <a:rPr lang="en-US" sz="1050">
                  <a:solidFill>
                    <a:schemeClr val="bg1">
                      <a:lumMod val="50000"/>
                    </a:schemeClr>
                  </a:solidFill>
                </a:rPr>
                <a:t>FROM</a:t>
              </a:r>
              <a:r>
                <a:rPr lang="en-US" sz="1050" b="1">
                  <a:solidFill>
                    <a:schemeClr val="tx1"/>
                  </a:solidFill>
                </a:rPr>
                <a:t>    11/01/2021</a:t>
              </a:r>
              <a:br>
                <a:rPr lang="en-US" sz="1050">
                  <a:solidFill>
                    <a:schemeClr val="bg1">
                      <a:lumMod val="50000"/>
                    </a:schemeClr>
                  </a:solidFill>
                </a:rPr>
              </a:br>
              <a:endParaRPr lang="en-IN" sz="1200" b="1">
                <a:solidFill>
                  <a:schemeClr val="tx1"/>
                </a:solidFill>
              </a:endParaRPr>
            </a:p>
          </p:txBody>
        </p:sp>
        <p:sp>
          <p:nvSpPr>
            <p:cNvPr id="69" name="Rectangle: Rounded Corners 68">
              <a:extLst>
                <a:ext uri="{FF2B5EF4-FFF2-40B4-BE49-F238E27FC236}">
                  <a16:creationId xmlns:a16="http://schemas.microsoft.com/office/drawing/2014/main" id="{4EBF692E-51FF-4B8B-95D6-4BD704E5175F}"/>
                </a:ext>
              </a:extLst>
            </p:cNvPr>
            <p:cNvSpPr/>
            <p:nvPr/>
          </p:nvSpPr>
          <p:spPr>
            <a:xfrm>
              <a:off x="10593825" y="1934005"/>
              <a:ext cx="693383" cy="23083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PENDING</a:t>
              </a:r>
              <a:endParaRPr lang="en-IN" sz="1000"/>
            </a:p>
          </p:txBody>
        </p:sp>
      </p:grpSp>
      <p:sp>
        <p:nvSpPr>
          <p:cNvPr id="50" name="TextBox 49">
            <a:extLst>
              <a:ext uri="{FF2B5EF4-FFF2-40B4-BE49-F238E27FC236}">
                <a16:creationId xmlns:a16="http://schemas.microsoft.com/office/drawing/2014/main" id="{4489CBEE-C1EA-415B-A4A9-3059A4150A9D}"/>
              </a:ext>
            </a:extLst>
          </p:cNvPr>
          <p:cNvSpPr txBox="1"/>
          <p:nvPr/>
        </p:nvSpPr>
        <p:spPr>
          <a:xfrm>
            <a:off x="1067156" y="3571230"/>
            <a:ext cx="7350100" cy="553998"/>
          </a:xfrm>
          <a:prstGeom prst="rect">
            <a:avLst/>
          </a:prstGeom>
          <a:noFill/>
        </p:spPr>
        <p:txBody>
          <a:bodyPr wrap="square" rtlCol="0">
            <a:spAutoFit/>
          </a:bodyPr>
          <a:lstStyle/>
          <a:p>
            <a:r>
              <a:rPr lang="en-US" sz="1000">
                <a:solidFill>
                  <a:schemeClr val="accent1"/>
                </a:solidFill>
              </a:rPr>
              <a:t>Change carrier, plan or premium for this enrollment. This change will apply to the first day of the next month unless funds have already been pulled for the next month. If funds have already been pulled from the employer, this change would apply to the following month and a premium correction will be necessary for next month.</a:t>
            </a:r>
            <a:endParaRPr lang="en-IN" sz="1000">
              <a:solidFill>
                <a:schemeClr val="accent1"/>
              </a:solidFill>
            </a:endParaRPr>
          </a:p>
        </p:txBody>
      </p:sp>
      <p:sp>
        <p:nvSpPr>
          <p:cNvPr id="55" name="Info">
            <a:extLst>
              <a:ext uri="{FF2B5EF4-FFF2-40B4-BE49-F238E27FC236}">
                <a16:creationId xmlns:a16="http://schemas.microsoft.com/office/drawing/2014/main" id="{B1764F55-8611-4323-B984-7F5672A86DF6}"/>
              </a:ext>
            </a:extLst>
          </p:cNvPr>
          <p:cNvSpPr>
            <a:spLocks noChangeAspect="1" noEditPoints="1"/>
          </p:cNvSpPr>
          <p:nvPr/>
        </p:nvSpPr>
        <p:spPr bwMode="auto">
          <a:xfrm>
            <a:off x="952863" y="3620738"/>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7158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pic>
        <p:nvPicPr>
          <p:cNvPr id="1026" name="Picture 2" descr="Placeholder – Start-Up Chile">
            <a:extLst>
              <a:ext uri="{FF2B5EF4-FFF2-40B4-BE49-F238E27FC236}">
                <a16:creationId xmlns:a16="http://schemas.microsoft.com/office/drawing/2014/main" id="{D7F2C20B-3018-46B0-92A3-4DEB39DBF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45" y="151973"/>
            <a:ext cx="1842868" cy="40144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sp>
        <p:nvSpPr>
          <p:cNvPr id="8" name="Rectangle 7">
            <a:extLst>
              <a:ext uri="{FF2B5EF4-FFF2-40B4-BE49-F238E27FC236}">
                <a16:creationId xmlns:a16="http://schemas.microsoft.com/office/drawing/2014/main" id="{83B5A3FF-78CD-46A5-A7D2-F75E9A9817BD}"/>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83288F4B-44C4-463F-B141-84A4E00CC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13" name="TextBox 12">
            <a:extLst>
              <a:ext uri="{FF2B5EF4-FFF2-40B4-BE49-F238E27FC236}">
                <a16:creationId xmlns:a16="http://schemas.microsoft.com/office/drawing/2014/main" id="{5B930BED-E532-47C6-8A95-3B09D8862115}"/>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24" name="TextBox 23">
            <a:extLst>
              <a:ext uri="{FF2B5EF4-FFF2-40B4-BE49-F238E27FC236}">
                <a16:creationId xmlns:a16="http://schemas.microsoft.com/office/drawing/2014/main" id="{7E7A27FF-3ED3-408A-883F-09BE6D3216E3}"/>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30" name="Picture 29" descr="Icon&#10;&#10;Description automatically generated">
            <a:extLst>
              <a:ext uri="{FF2B5EF4-FFF2-40B4-BE49-F238E27FC236}">
                <a16:creationId xmlns:a16="http://schemas.microsoft.com/office/drawing/2014/main" id="{3B783951-A8B5-40EE-8B22-0525738F16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32" name="Picture 31" descr="Icon&#10;&#10;Description automatically generated">
            <a:extLst>
              <a:ext uri="{FF2B5EF4-FFF2-40B4-BE49-F238E27FC236}">
                <a16:creationId xmlns:a16="http://schemas.microsoft.com/office/drawing/2014/main" id="{114A1B2B-8E2F-4947-AF53-1E63C5C34C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37" name="TextBox 36">
            <a:extLst>
              <a:ext uri="{FF2B5EF4-FFF2-40B4-BE49-F238E27FC236}">
                <a16:creationId xmlns:a16="http://schemas.microsoft.com/office/drawing/2014/main" id="{B6AC80B9-6BA2-4A97-A9CE-50EEF482929D}"/>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pic>
        <p:nvPicPr>
          <p:cNvPr id="49" name="Picture 48" descr="Circle&#10;&#10;Description automatically generated with low confidence">
            <a:extLst>
              <a:ext uri="{FF2B5EF4-FFF2-40B4-BE49-F238E27FC236}">
                <a16:creationId xmlns:a16="http://schemas.microsoft.com/office/drawing/2014/main" id="{CBDF3A0F-CCFA-4B1D-9740-71164AF2DB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0" name="TextBox 49">
            <a:extLst>
              <a:ext uri="{FF2B5EF4-FFF2-40B4-BE49-F238E27FC236}">
                <a16:creationId xmlns:a16="http://schemas.microsoft.com/office/drawing/2014/main" id="{298C24EA-76BC-4A93-A49C-08B9E12E39E0}"/>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Sub-Module   /   Sub-Sub-module</a:t>
            </a:r>
            <a:endParaRPr lang="en-IN" sz="1050">
              <a:solidFill>
                <a:schemeClr val="tx1">
                  <a:lumMod val="85000"/>
                  <a:lumOff val="15000"/>
                </a:schemeClr>
              </a:solidFill>
            </a:endParaRPr>
          </a:p>
        </p:txBody>
      </p:sp>
      <p:graphicFrame>
        <p:nvGraphicFramePr>
          <p:cNvPr id="2" name="Table 2">
            <a:extLst>
              <a:ext uri="{FF2B5EF4-FFF2-40B4-BE49-F238E27FC236}">
                <a16:creationId xmlns:a16="http://schemas.microsoft.com/office/drawing/2014/main" id="{20CCC192-AF48-4F2A-8CEC-F20FC73C97FE}"/>
              </a:ext>
            </a:extLst>
          </p:cNvPr>
          <p:cNvGraphicFramePr>
            <a:graphicFrameLocks noGrp="1"/>
          </p:cNvGraphicFramePr>
          <p:nvPr>
            <p:extLst>
              <p:ext uri="{D42A27DB-BD31-4B8C-83A1-F6EECF244321}">
                <p14:modId xmlns:p14="http://schemas.microsoft.com/office/powerpoint/2010/main" val="1568293642"/>
              </p:ext>
            </p:extLst>
          </p:nvPr>
        </p:nvGraphicFramePr>
        <p:xfrm>
          <a:off x="677289" y="1885594"/>
          <a:ext cx="11344188" cy="1894840"/>
        </p:xfrm>
        <a:graphic>
          <a:graphicData uri="http://schemas.openxmlformats.org/drawingml/2006/table">
            <a:tbl>
              <a:tblPr firstRow="1" bandRow="1">
                <a:tableStyleId>{C083E6E3-FA7D-4D7B-A595-EF9225AFEA82}</a:tableStyleId>
              </a:tblPr>
              <a:tblGrid>
                <a:gridCol w="945349">
                  <a:extLst>
                    <a:ext uri="{9D8B030D-6E8A-4147-A177-3AD203B41FA5}">
                      <a16:colId xmlns:a16="http://schemas.microsoft.com/office/drawing/2014/main" val="693466292"/>
                    </a:ext>
                  </a:extLst>
                </a:gridCol>
                <a:gridCol w="945349">
                  <a:extLst>
                    <a:ext uri="{9D8B030D-6E8A-4147-A177-3AD203B41FA5}">
                      <a16:colId xmlns:a16="http://schemas.microsoft.com/office/drawing/2014/main" val="595243085"/>
                    </a:ext>
                  </a:extLst>
                </a:gridCol>
                <a:gridCol w="945349">
                  <a:extLst>
                    <a:ext uri="{9D8B030D-6E8A-4147-A177-3AD203B41FA5}">
                      <a16:colId xmlns:a16="http://schemas.microsoft.com/office/drawing/2014/main" val="1830072952"/>
                    </a:ext>
                  </a:extLst>
                </a:gridCol>
                <a:gridCol w="945349">
                  <a:extLst>
                    <a:ext uri="{9D8B030D-6E8A-4147-A177-3AD203B41FA5}">
                      <a16:colId xmlns:a16="http://schemas.microsoft.com/office/drawing/2014/main" val="3766555519"/>
                    </a:ext>
                  </a:extLst>
                </a:gridCol>
                <a:gridCol w="945349">
                  <a:extLst>
                    <a:ext uri="{9D8B030D-6E8A-4147-A177-3AD203B41FA5}">
                      <a16:colId xmlns:a16="http://schemas.microsoft.com/office/drawing/2014/main" val="1954108693"/>
                    </a:ext>
                  </a:extLst>
                </a:gridCol>
                <a:gridCol w="945349">
                  <a:extLst>
                    <a:ext uri="{9D8B030D-6E8A-4147-A177-3AD203B41FA5}">
                      <a16:colId xmlns:a16="http://schemas.microsoft.com/office/drawing/2014/main" val="1342622817"/>
                    </a:ext>
                  </a:extLst>
                </a:gridCol>
                <a:gridCol w="945349">
                  <a:extLst>
                    <a:ext uri="{9D8B030D-6E8A-4147-A177-3AD203B41FA5}">
                      <a16:colId xmlns:a16="http://schemas.microsoft.com/office/drawing/2014/main" val="1541911017"/>
                    </a:ext>
                  </a:extLst>
                </a:gridCol>
                <a:gridCol w="945349">
                  <a:extLst>
                    <a:ext uri="{9D8B030D-6E8A-4147-A177-3AD203B41FA5}">
                      <a16:colId xmlns:a16="http://schemas.microsoft.com/office/drawing/2014/main" val="642367343"/>
                    </a:ext>
                  </a:extLst>
                </a:gridCol>
                <a:gridCol w="945349">
                  <a:extLst>
                    <a:ext uri="{9D8B030D-6E8A-4147-A177-3AD203B41FA5}">
                      <a16:colId xmlns:a16="http://schemas.microsoft.com/office/drawing/2014/main" val="522424712"/>
                    </a:ext>
                  </a:extLst>
                </a:gridCol>
                <a:gridCol w="945349">
                  <a:extLst>
                    <a:ext uri="{9D8B030D-6E8A-4147-A177-3AD203B41FA5}">
                      <a16:colId xmlns:a16="http://schemas.microsoft.com/office/drawing/2014/main" val="3750557941"/>
                    </a:ext>
                  </a:extLst>
                </a:gridCol>
                <a:gridCol w="945349">
                  <a:extLst>
                    <a:ext uri="{9D8B030D-6E8A-4147-A177-3AD203B41FA5}">
                      <a16:colId xmlns:a16="http://schemas.microsoft.com/office/drawing/2014/main" val="4016901887"/>
                    </a:ext>
                  </a:extLst>
                </a:gridCol>
                <a:gridCol w="945349">
                  <a:extLst>
                    <a:ext uri="{9D8B030D-6E8A-4147-A177-3AD203B41FA5}">
                      <a16:colId xmlns:a16="http://schemas.microsoft.com/office/drawing/2014/main" val="222428163"/>
                    </a:ext>
                  </a:extLst>
                </a:gridCol>
              </a:tblGrid>
              <a:tr h="370840">
                <a:tc>
                  <a:txBody>
                    <a:bodyPr/>
                    <a:lstStyle/>
                    <a:p>
                      <a:r>
                        <a:rPr lang="en-US" sz="1050">
                          <a:solidFill>
                            <a:schemeClr val="bg2">
                              <a:lumMod val="50000"/>
                            </a:schemeClr>
                          </a:solidFill>
                        </a:rPr>
                        <a:t>First Name</a:t>
                      </a:r>
                      <a:endParaRPr lang="en-IN" sz="1050">
                        <a:solidFill>
                          <a:schemeClr val="bg2">
                            <a:lumMod val="50000"/>
                          </a:schemeClr>
                        </a:solidFill>
                      </a:endParaRPr>
                    </a:p>
                  </a:txBody>
                  <a:tcPr anchor="b"/>
                </a:tc>
                <a:tc>
                  <a:txBody>
                    <a:bodyPr/>
                    <a:lstStyle/>
                    <a:p>
                      <a:r>
                        <a:rPr lang="en-US" sz="1050">
                          <a:solidFill>
                            <a:schemeClr val="bg2">
                              <a:lumMod val="50000"/>
                            </a:schemeClr>
                          </a:solidFill>
                        </a:rPr>
                        <a:t>Last Name</a:t>
                      </a:r>
                      <a:endParaRPr lang="en-IN" sz="1050">
                        <a:solidFill>
                          <a:schemeClr val="bg2">
                            <a:lumMod val="50000"/>
                          </a:schemeClr>
                        </a:solidFill>
                      </a:endParaRPr>
                    </a:p>
                  </a:txBody>
                  <a:tcPr anchor="b"/>
                </a:tc>
                <a:tc>
                  <a:txBody>
                    <a:bodyPr/>
                    <a:lstStyle/>
                    <a:p>
                      <a:r>
                        <a:rPr lang="en-US" sz="1050">
                          <a:solidFill>
                            <a:schemeClr val="bg2">
                              <a:lumMod val="50000"/>
                            </a:schemeClr>
                          </a:solidFill>
                        </a:rPr>
                        <a:t>Employer</a:t>
                      </a:r>
                      <a:endParaRPr lang="en-IN" sz="1050">
                        <a:solidFill>
                          <a:schemeClr val="bg2">
                            <a:lumMod val="50000"/>
                          </a:schemeClr>
                        </a:solidFill>
                      </a:endParaRPr>
                    </a:p>
                  </a:txBody>
                  <a:tcPr anchor="b"/>
                </a:tc>
                <a:tc>
                  <a:txBody>
                    <a:bodyPr/>
                    <a:lstStyle/>
                    <a:p>
                      <a:r>
                        <a:rPr lang="en-US" sz="1050">
                          <a:solidFill>
                            <a:schemeClr val="bg2">
                              <a:lumMod val="50000"/>
                            </a:schemeClr>
                          </a:solidFill>
                        </a:rPr>
                        <a:t>State</a:t>
                      </a:r>
                      <a:endParaRPr lang="en-IN" sz="1050">
                        <a:solidFill>
                          <a:schemeClr val="bg2">
                            <a:lumMod val="50000"/>
                          </a:schemeClr>
                        </a:solidFill>
                      </a:endParaRPr>
                    </a:p>
                  </a:txBody>
                  <a:tcPr anchor="b"/>
                </a:tc>
                <a:tc>
                  <a:txBody>
                    <a:bodyPr/>
                    <a:lstStyle/>
                    <a:p>
                      <a:r>
                        <a:rPr lang="en-US" sz="1050">
                          <a:solidFill>
                            <a:schemeClr val="bg2">
                              <a:lumMod val="50000"/>
                            </a:schemeClr>
                          </a:solidFill>
                        </a:rPr>
                        <a:t>Coverage Start Date</a:t>
                      </a:r>
                      <a:endParaRPr lang="en-IN" sz="1050">
                        <a:solidFill>
                          <a:schemeClr val="bg2">
                            <a:lumMod val="50000"/>
                          </a:schemeClr>
                        </a:solidFill>
                      </a:endParaRPr>
                    </a:p>
                  </a:txBody>
                  <a:tcPr anchor="b"/>
                </a:tc>
                <a:tc>
                  <a:txBody>
                    <a:bodyPr/>
                    <a:lstStyle/>
                    <a:p>
                      <a:r>
                        <a:rPr lang="en-US" sz="1050">
                          <a:solidFill>
                            <a:schemeClr val="bg2">
                              <a:lumMod val="50000"/>
                            </a:schemeClr>
                          </a:solidFill>
                        </a:rPr>
                        <a:t>Premium</a:t>
                      </a:r>
                      <a:endParaRPr lang="en-IN" sz="1050">
                        <a:solidFill>
                          <a:schemeClr val="bg2">
                            <a:lumMod val="50000"/>
                          </a:schemeClr>
                        </a:solidFill>
                      </a:endParaRPr>
                    </a:p>
                  </a:txBody>
                  <a:tcPr anchor="b"/>
                </a:tc>
                <a:tc>
                  <a:txBody>
                    <a:bodyPr/>
                    <a:lstStyle/>
                    <a:p>
                      <a:r>
                        <a:rPr lang="en-US" sz="1050">
                          <a:solidFill>
                            <a:schemeClr val="bg2">
                              <a:lumMod val="50000"/>
                            </a:schemeClr>
                          </a:solidFill>
                        </a:rPr>
                        <a:t>ICHRA Reimburse</a:t>
                      </a:r>
                      <a:endParaRPr lang="en-IN" sz="1050">
                        <a:solidFill>
                          <a:schemeClr val="bg2">
                            <a:lumMod val="50000"/>
                          </a:schemeClr>
                        </a:solidFill>
                      </a:endParaRPr>
                    </a:p>
                  </a:txBody>
                  <a:tcPr anchor="b"/>
                </a:tc>
                <a:tc>
                  <a:txBody>
                    <a:bodyPr/>
                    <a:lstStyle/>
                    <a:p>
                      <a:r>
                        <a:rPr lang="en-US" sz="1050">
                          <a:solidFill>
                            <a:schemeClr val="bg2">
                              <a:lumMod val="50000"/>
                            </a:schemeClr>
                          </a:solidFill>
                        </a:rPr>
                        <a:t>Employee Withhold</a:t>
                      </a:r>
                      <a:endParaRPr lang="en-IN" sz="1050">
                        <a:solidFill>
                          <a:schemeClr val="bg2">
                            <a:lumMod val="50000"/>
                          </a:schemeClr>
                        </a:solidFill>
                      </a:endParaRPr>
                    </a:p>
                  </a:txBody>
                  <a:tcPr anchor="b"/>
                </a:tc>
                <a:tc>
                  <a:txBody>
                    <a:bodyPr/>
                    <a:lstStyle/>
                    <a:p>
                      <a:r>
                        <a:rPr lang="en-US" sz="1050">
                          <a:solidFill>
                            <a:schemeClr val="bg2">
                              <a:lumMod val="50000"/>
                            </a:schemeClr>
                          </a:solidFill>
                        </a:rPr>
                        <a:t>Tier</a:t>
                      </a:r>
                      <a:endParaRPr lang="en-IN" sz="1050">
                        <a:solidFill>
                          <a:schemeClr val="bg2">
                            <a:lumMod val="50000"/>
                          </a:schemeClr>
                        </a:solidFill>
                      </a:endParaRPr>
                    </a:p>
                  </a:txBody>
                  <a:tcPr anchor="b"/>
                </a:tc>
                <a:tc>
                  <a:txBody>
                    <a:bodyPr/>
                    <a:lstStyle/>
                    <a:p>
                      <a:r>
                        <a:rPr lang="en-US" sz="1050">
                          <a:solidFill>
                            <a:schemeClr val="bg2">
                              <a:lumMod val="50000"/>
                            </a:schemeClr>
                          </a:solidFill>
                        </a:rPr>
                        <a:t>Lives</a:t>
                      </a:r>
                      <a:endParaRPr lang="en-IN" sz="1050">
                        <a:solidFill>
                          <a:schemeClr val="bg2">
                            <a:lumMod val="50000"/>
                          </a:schemeClr>
                        </a:solidFill>
                      </a:endParaRPr>
                    </a:p>
                  </a:txBody>
                  <a:tcPr anchor="b"/>
                </a:tc>
                <a:tc>
                  <a:txBody>
                    <a:bodyPr/>
                    <a:lstStyle/>
                    <a:p>
                      <a:r>
                        <a:rPr lang="en-US" sz="1050">
                          <a:solidFill>
                            <a:schemeClr val="bg2">
                              <a:lumMod val="50000"/>
                            </a:schemeClr>
                          </a:solidFill>
                        </a:rPr>
                        <a:t>Enrollment Status</a:t>
                      </a:r>
                      <a:endParaRPr lang="en-IN" sz="1050">
                        <a:solidFill>
                          <a:schemeClr val="bg2">
                            <a:lumMod val="50000"/>
                          </a:schemeClr>
                        </a:solidFill>
                      </a:endParaRPr>
                    </a:p>
                  </a:txBody>
                  <a:tcPr anchor="b"/>
                </a:tc>
                <a:tc>
                  <a:txBody>
                    <a:bodyPr/>
                    <a:lstStyle/>
                    <a:p>
                      <a:r>
                        <a:rPr lang="en-US" sz="1050">
                          <a:solidFill>
                            <a:schemeClr val="bg2">
                              <a:lumMod val="50000"/>
                            </a:schemeClr>
                          </a:solidFill>
                        </a:rPr>
                        <a:t>Action</a:t>
                      </a:r>
                      <a:endParaRPr lang="en-IN" sz="1050">
                        <a:solidFill>
                          <a:schemeClr val="bg2">
                            <a:lumMod val="50000"/>
                          </a:schemeClr>
                        </a:solidFill>
                      </a:endParaRPr>
                    </a:p>
                  </a:txBody>
                  <a:tcPr anchor="b"/>
                </a:tc>
                <a:extLst>
                  <a:ext uri="{0D108BD9-81ED-4DB2-BD59-A6C34878D82A}">
                    <a16:rowId xmlns:a16="http://schemas.microsoft.com/office/drawing/2014/main" val="688138759"/>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6906645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82700964"/>
                  </a:ext>
                </a:extLst>
              </a:tr>
              <a:tr h="370840">
                <a:tc>
                  <a:txBody>
                    <a:bodyPr/>
                    <a:lstStyle/>
                    <a:p>
                      <a:pPr marL="0" algn="l" defTabSz="914400" rtl="0" eaLnBrk="1" latinLnBrk="0" hangingPunct="1"/>
                      <a:endParaRPr lang="en-IN" sz="1800" kern="1200">
                        <a:solidFill>
                          <a:schemeClr val="dk1"/>
                        </a:solidFill>
                        <a:latin typeface="+mn-lt"/>
                        <a:ea typeface="+mn-ea"/>
                        <a:cs typeface="+mn-cs"/>
                      </a:endParaRPr>
                    </a:p>
                  </a:txBody>
                  <a:tcPr/>
                </a:tc>
                <a:tc>
                  <a:txBody>
                    <a:bodyPr/>
                    <a:lstStyle/>
                    <a:p>
                      <a:pPr marL="0" algn="l" defTabSz="914400" rtl="0" eaLnBrk="1" latinLnBrk="0" hangingPunct="1"/>
                      <a:endParaRPr lang="en-IN" sz="1800" kern="1200">
                        <a:solidFill>
                          <a:schemeClr val="dk1"/>
                        </a:solidFill>
                        <a:latin typeface="+mn-lt"/>
                        <a:ea typeface="+mn-ea"/>
                        <a:cs typeface="+mn-cs"/>
                      </a:endParaRPr>
                    </a:p>
                  </a:txBody>
                  <a:tcPr/>
                </a:tc>
                <a:tc>
                  <a:txBody>
                    <a:bodyPr/>
                    <a:lstStyle/>
                    <a:p>
                      <a:pPr marL="0" algn="l" defTabSz="914400" rtl="0" eaLnBrk="1" latinLnBrk="0" hangingPunct="1"/>
                      <a:endParaRPr lang="en-IN" sz="1800" kern="1200">
                        <a:solidFill>
                          <a:schemeClr val="dk1"/>
                        </a:solidFill>
                        <a:latin typeface="+mn-lt"/>
                        <a:ea typeface="+mn-ea"/>
                        <a:cs typeface="+mn-cs"/>
                      </a:endParaRPr>
                    </a:p>
                  </a:txBody>
                  <a:tcPr/>
                </a:tc>
                <a:tc>
                  <a:txBody>
                    <a:bodyPr/>
                    <a:lstStyle/>
                    <a:p>
                      <a:pPr marL="0" algn="l" defTabSz="914400" rtl="0" eaLnBrk="1" latinLnBrk="0" hangingPunct="1"/>
                      <a:endParaRPr lang="en-IN" sz="1800" kern="1200">
                        <a:solidFill>
                          <a:schemeClr val="dk1"/>
                        </a:solidFill>
                        <a:latin typeface="+mn-lt"/>
                        <a:ea typeface="+mn-ea"/>
                        <a:cs typeface="+mn-cs"/>
                      </a:endParaRPr>
                    </a:p>
                  </a:txBody>
                  <a:tcPr/>
                </a:tc>
                <a:tc>
                  <a:txBody>
                    <a:bodyPr/>
                    <a:lstStyle/>
                    <a:p>
                      <a:pPr marL="0" algn="l" defTabSz="914400" rtl="0" eaLnBrk="1" latinLnBrk="0" hangingPunct="1"/>
                      <a:endParaRPr lang="en-IN" sz="1800" kern="1200">
                        <a:solidFill>
                          <a:schemeClr val="dk1"/>
                        </a:solidFill>
                        <a:latin typeface="+mn-lt"/>
                        <a:ea typeface="+mn-ea"/>
                        <a:cs typeface="+mn-cs"/>
                      </a:endParaRPr>
                    </a:p>
                  </a:txBody>
                  <a:tcPr/>
                </a:tc>
                <a:tc>
                  <a:txBody>
                    <a:bodyPr/>
                    <a:lstStyle/>
                    <a:p>
                      <a:pPr marL="0" algn="l" defTabSz="914400" rtl="0" eaLnBrk="1" latinLnBrk="0" hangingPunct="1"/>
                      <a:endParaRPr lang="en-IN" sz="1800" kern="1200">
                        <a:solidFill>
                          <a:schemeClr val="dk1"/>
                        </a:solidFill>
                        <a:latin typeface="+mn-lt"/>
                        <a:ea typeface="+mn-ea"/>
                        <a:cs typeface="+mn-cs"/>
                      </a:endParaRPr>
                    </a:p>
                  </a:txBody>
                  <a:tcPr/>
                </a:tc>
                <a:tc>
                  <a:txBody>
                    <a:bodyPr/>
                    <a:lstStyle/>
                    <a:p>
                      <a:pPr marL="0" algn="l" defTabSz="914400" rtl="0" eaLnBrk="1" latinLnBrk="0" hangingPunct="1"/>
                      <a:endParaRPr lang="en-IN" sz="1800" kern="1200">
                        <a:solidFill>
                          <a:schemeClr val="dk1"/>
                        </a:solidFill>
                        <a:latin typeface="+mn-lt"/>
                        <a:ea typeface="+mn-ea"/>
                        <a:cs typeface="+mn-cs"/>
                      </a:endParaRPr>
                    </a:p>
                  </a:txBody>
                  <a:tcPr/>
                </a:tc>
                <a:tc>
                  <a:txBody>
                    <a:bodyPr/>
                    <a:lstStyle/>
                    <a:p>
                      <a:pPr marL="0" algn="l" defTabSz="914400" rtl="0" eaLnBrk="1" latinLnBrk="0" hangingPunct="1"/>
                      <a:endParaRPr lang="en-IN" sz="1800" kern="1200">
                        <a:solidFill>
                          <a:schemeClr val="dk1"/>
                        </a:solidFill>
                        <a:latin typeface="+mn-lt"/>
                        <a:ea typeface="+mn-ea"/>
                        <a:cs typeface="+mn-cs"/>
                      </a:endParaRPr>
                    </a:p>
                  </a:txBody>
                  <a:tcPr/>
                </a:tc>
                <a:tc>
                  <a:txBody>
                    <a:bodyPr/>
                    <a:lstStyle/>
                    <a:p>
                      <a:pPr marL="0" algn="l" defTabSz="914400" rtl="0" eaLnBrk="1" latinLnBrk="0" hangingPunct="1"/>
                      <a:endParaRPr lang="en-IN" sz="1800" kern="1200">
                        <a:solidFill>
                          <a:schemeClr val="dk1"/>
                        </a:solidFill>
                        <a:latin typeface="+mn-lt"/>
                        <a:ea typeface="+mn-ea"/>
                        <a:cs typeface="+mn-cs"/>
                      </a:endParaRPr>
                    </a:p>
                  </a:txBody>
                  <a:tcPr/>
                </a:tc>
                <a:tc>
                  <a:txBody>
                    <a:bodyPr/>
                    <a:lstStyle/>
                    <a:p>
                      <a:pPr marL="0" algn="l" defTabSz="914400" rtl="0" eaLnBrk="1" latinLnBrk="0" hangingPunct="1"/>
                      <a:endParaRPr lang="en-IN" sz="1800" kern="1200">
                        <a:solidFill>
                          <a:schemeClr val="dk1"/>
                        </a:solidFill>
                        <a:latin typeface="+mn-lt"/>
                        <a:ea typeface="+mn-ea"/>
                        <a:cs typeface="+mn-cs"/>
                      </a:endParaRPr>
                    </a:p>
                  </a:txBody>
                  <a:tcPr/>
                </a:tc>
                <a:tc>
                  <a:txBody>
                    <a:bodyPr/>
                    <a:lstStyle/>
                    <a:p>
                      <a:pPr marL="0" algn="l" defTabSz="914400" rtl="0" eaLnBrk="1" latinLnBrk="0" hangingPunct="1"/>
                      <a:endParaRPr lang="en-IN" sz="1800" kern="1200">
                        <a:solidFill>
                          <a:schemeClr val="dk1"/>
                        </a:solidFill>
                        <a:latin typeface="+mn-lt"/>
                        <a:ea typeface="+mn-ea"/>
                        <a:cs typeface="+mn-cs"/>
                      </a:endParaRPr>
                    </a:p>
                  </a:txBody>
                  <a:tcPr/>
                </a:tc>
                <a:tc>
                  <a:txBody>
                    <a:bodyPr/>
                    <a:lstStyle/>
                    <a:p>
                      <a:pPr marL="0" algn="l" defTabSz="914400" rtl="0" eaLnBrk="1" latinLnBrk="0" hangingPunct="1"/>
                      <a:endParaRPr lang="en-IN" sz="1800" kern="1200">
                        <a:solidFill>
                          <a:schemeClr val="dk1"/>
                        </a:solidFill>
                        <a:latin typeface="+mn-lt"/>
                        <a:ea typeface="+mn-ea"/>
                        <a:cs typeface="+mn-cs"/>
                      </a:endParaRPr>
                    </a:p>
                  </a:txBody>
                  <a:tcPr/>
                </a:tc>
                <a:extLst>
                  <a:ext uri="{0D108BD9-81ED-4DB2-BD59-A6C34878D82A}">
                    <a16:rowId xmlns:a16="http://schemas.microsoft.com/office/drawing/2014/main" val="199828298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51526344"/>
                  </a:ext>
                </a:extLst>
              </a:tr>
            </a:tbl>
          </a:graphicData>
        </a:graphic>
      </p:graphicFrame>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5" name="Rectangle: Rounded Corners 24">
            <a:extLst>
              <a:ext uri="{FF2B5EF4-FFF2-40B4-BE49-F238E27FC236}">
                <a16:creationId xmlns:a16="http://schemas.microsoft.com/office/drawing/2014/main" id="{1C16282D-9FD9-4D41-9056-678B7CC8EDDE}"/>
              </a:ext>
            </a:extLst>
          </p:cNvPr>
          <p:cNvSpPr/>
          <p:nvPr/>
        </p:nvSpPr>
        <p:spPr>
          <a:xfrm>
            <a:off x="10115290" y="979973"/>
            <a:ext cx="1820639"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Bulk Upload Employee</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Employee List</a:t>
            </a:r>
            <a:endParaRPr lang="en-IN" sz="1600">
              <a:solidFill>
                <a:schemeClr val="tx1">
                  <a:lumMod val="85000"/>
                  <a:lumOff val="15000"/>
                </a:schemeClr>
              </a:solidFill>
            </a:endParaRPr>
          </a:p>
        </p:txBody>
      </p:sp>
      <p:sp>
        <p:nvSpPr>
          <p:cNvPr id="3" name="Rectangle: Rounded Corners 2">
            <a:extLst>
              <a:ext uri="{FF2B5EF4-FFF2-40B4-BE49-F238E27FC236}">
                <a16:creationId xmlns:a16="http://schemas.microsoft.com/office/drawing/2014/main" id="{7E19C14B-66F5-4086-A745-9FEE86CE9FA3}"/>
              </a:ext>
            </a:extLst>
          </p:cNvPr>
          <p:cNvSpPr/>
          <p:nvPr/>
        </p:nvSpPr>
        <p:spPr>
          <a:xfrm>
            <a:off x="836342" y="1384492"/>
            <a:ext cx="3679902" cy="338554"/>
          </a:xfrm>
          <a:prstGeom prst="roundRect">
            <a:avLst/>
          </a:prstGeom>
          <a:solidFill>
            <a:srgbClr val="F7F7F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50000"/>
                    <a:lumOff val="50000"/>
                  </a:schemeClr>
                </a:solidFill>
              </a:rPr>
              <a:t>Search by Name, Phone or email</a:t>
            </a:r>
            <a:endParaRPr lang="en-IN" sz="1200">
              <a:solidFill>
                <a:schemeClr val="tx1">
                  <a:lumMod val="50000"/>
                  <a:lumOff val="50000"/>
                </a:schemeClr>
              </a:solidFill>
            </a:endParaRPr>
          </a:p>
        </p:txBody>
      </p:sp>
      <p:sp>
        <p:nvSpPr>
          <p:cNvPr id="27" name="Search">
            <a:extLst>
              <a:ext uri="{FF2B5EF4-FFF2-40B4-BE49-F238E27FC236}">
                <a16:creationId xmlns:a16="http://schemas.microsoft.com/office/drawing/2014/main" id="{E171563E-C71E-4C06-A49A-A94E403D6D0A}"/>
              </a:ext>
            </a:extLst>
          </p:cNvPr>
          <p:cNvSpPr>
            <a:spLocks noChangeAspect="1" noEditPoints="1"/>
          </p:cNvSpPr>
          <p:nvPr/>
        </p:nvSpPr>
        <p:spPr bwMode="auto">
          <a:xfrm>
            <a:off x="4213531" y="1500885"/>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solidFill>
              <a:schemeClr val="bg2">
                <a:lumMod val="50000"/>
              </a:schemeClr>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55E531D6-EB14-47B6-A757-72A1B7FD6149}"/>
              </a:ext>
            </a:extLst>
          </p:cNvPr>
          <p:cNvSpPr txBox="1"/>
          <p:nvPr/>
        </p:nvSpPr>
        <p:spPr>
          <a:xfrm>
            <a:off x="4618396" y="1433822"/>
            <a:ext cx="2178994" cy="276999"/>
          </a:xfrm>
          <a:prstGeom prst="rect">
            <a:avLst/>
          </a:prstGeom>
          <a:noFill/>
        </p:spPr>
        <p:txBody>
          <a:bodyPr wrap="square" rtlCol="0">
            <a:spAutoFit/>
          </a:bodyPr>
          <a:lstStyle/>
          <a:p>
            <a:r>
              <a:rPr lang="en-US" sz="1200">
                <a:solidFill>
                  <a:srgbClr val="357FCF"/>
                </a:solidFill>
              </a:rPr>
              <a:t>Advanced Search</a:t>
            </a:r>
            <a:endParaRPr lang="en-IN" sz="1200">
              <a:solidFill>
                <a:srgbClr val="357FCF"/>
              </a:solidFill>
            </a:endParaRPr>
          </a:p>
        </p:txBody>
      </p:sp>
      <p:grpSp>
        <p:nvGrpSpPr>
          <p:cNvPr id="9" name="Group 8">
            <a:extLst>
              <a:ext uri="{FF2B5EF4-FFF2-40B4-BE49-F238E27FC236}">
                <a16:creationId xmlns:a16="http://schemas.microsoft.com/office/drawing/2014/main" id="{50169CA5-C641-4A83-B429-BE706F4D40BD}"/>
              </a:ext>
            </a:extLst>
          </p:cNvPr>
          <p:cNvGrpSpPr/>
          <p:nvPr/>
        </p:nvGrpSpPr>
        <p:grpSpPr>
          <a:xfrm>
            <a:off x="9684327" y="661676"/>
            <a:ext cx="2337142" cy="2355844"/>
            <a:chOff x="9684327" y="661676"/>
            <a:chExt cx="2337142" cy="2355844"/>
          </a:xfrm>
        </p:grpSpPr>
        <p:sp>
          <p:nvSpPr>
            <p:cNvPr id="29" name="Rectangle: Rounded Corners 28">
              <a:extLst>
                <a:ext uri="{FF2B5EF4-FFF2-40B4-BE49-F238E27FC236}">
                  <a16:creationId xmlns:a16="http://schemas.microsoft.com/office/drawing/2014/main" id="{393CFD0B-2423-41C0-B097-27AD8F08CAC3}"/>
                </a:ext>
              </a:extLst>
            </p:cNvPr>
            <p:cNvSpPr/>
            <p:nvPr/>
          </p:nvSpPr>
          <p:spPr>
            <a:xfrm>
              <a:off x="9684327" y="661676"/>
              <a:ext cx="2337142" cy="2355844"/>
            </a:xfrm>
            <a:prstGeom prst="roundRect">
              <a:avLst>
                <a:gd name="adj" fmla="val 1847"/>
              </a:avLst>
            </a:prstGeom>
            <a:solidFill>
              <a:schemeClr val="bg1"/>
            </a:solidFill>
            <a:ln>
              <a:solidFill>
                <a:schemeClr val="bg1">
                  <a:lumMod val="95000"/>
                </a:schemeClr>
              </a:solidFill>
            </a:ln>
            <a:effectLst>
              <a:outerShdw blurRad="50800" dist="38100" dir="8100000" algn="tr"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a:solidFill>
                  <a:schemeClr val="bg1">
                    <a:lumMod val="50000"/>
                  </a:schemeClr>
                </a:solidFill>
              </a:endParaRPr>
            </a:p>
            <a:p>
              <a:r>
                <a:rPr lang="en-US" sz="1400">
                  <a:solidFill>
                    <a:schemeClr val="tx1">
                      <a:lumMod val="85000"/>
                      <a:lumOff val="15000"/>
                    </a:schemeClr>
                  </a:solidFill>
                </a:rPr>
                <a:t>Avinash Singh</a:t>
              </a:r>
            </a:p>
            <a:p>
              <a:r>
                <a:rPr lang="en-US" sz="1100">
                  <a:solidFill>
                    <a:schemeClr val="tx1">
                      <a:lumMod val="85000"/>
                      <a:lumOff val="15000"/>
                    </a:schemeClr>
                  </a:solidFill>
                </a:rPr>
                <a:t>email.address@domain.com</a:t>
              </a:r>
            </a:p>
            <a:p>
              <a:r>
                <a:rPr lang="en-US" sz="1100">
                  <a:solidFill>
                    <a:schemeClr val="tx1">
                      <a:lumMod val="85000"/>
                      <a:lumOff val="15000"/>
                    </a:schemeClr>
                  </a:solidFill>
                </a:rPr>
                <a:t>Admin</a:t>
              </a:r>
            </a:p>
            <a:p>
              <a:endParaRPr lang="en-US" sz="1100">
                <a:solidFill>
                  <a:schemeClr val="bg1">
                    <a:lumMod val="50000"/>
                  </a:schemeClr>
                </a:solidFill>
              </a:endParaRPr>
            </a:p>
            <a:p>
              <a:endParaRPr lang="en-US" sz="1100">
                <a:solidFill>
                  <a:schemeClr val="bg1">
                    <a:lumMod val="50000"/>
                  </a:schemeClr>
                </a:solidFill>
              </a:endParaRPr>
            </a:p>
            <a:p>
              <a:r>
                <a:rPr lang="en-US" sz="1100">
                  <a:solidFill>
                    <a:schemeClr val="tx1">
                      <a:lumMod val="65000"/>
                      <a:lumOff val="35000"/>
                    </a:schemeClr>
                  </a:solidFill>
                </a:rPr>
                <a:t>      </a:t>
              </a:r>
              <a:r>
                <a:rPr lang="en-US" sz="1100">
                  <a:solidFill>
                    <a:schemeClr val="tx1">
                      <a:lumMod val="85000"/>
                      <a:lumOff val="15000"/>
                    </a:schemeClr>
                  </a:solidFill>
                </a:rPr>
                <a:t>My Profile</a:t>
              </a:r>
            </a:p>
            <a:p>
              <a:endParaRPr lang="en-US" sz="1100">
                <a:solidFill>
                  <a:schemeClr val="tx1">
                    <a:lumMod val="85000"/>
                    <a:lumOff val="15000"/>
                  </a:schemeClr>
                </a:solidFill>
              </a:endParaRPr>
            </a:p>
            <a:p>
              <a:r>
                <a:rPr lang="en-US" sz="1100">
                  <a:solidFill>
                    <a:schemeClr val="tx1">
                      <a:lumMod val="85000"/>
                      <a:lumOff val="15000"/>
                    </a:schemeClr>
                  </a:solidFill>
                </a:rPr>
                <a:t>      Change Password</a:t>
              </a:r>
            </a:p>
            <a:p>
              <a:endParaRPr lang="en-US" sz="1100">
                <a:solidFill>
                  <a:schemeClr val="tx1">
                    <a:lumMod val="85000"/>
                    <a:lumOff val="15000"/>
                  </a:schemeClr>
                </a:solidFill>
              </a:endParaRPr>
            </a:p>
            <a:p>
              <a:endParaRPr lang="en-US" sz="1100">
                <a:solidFill>
                  <a:schemeClr val="tx1">
                    <a:lumMod val="85000"/>
                    <a:lumOff val="15000"/>
                  </a:schemeClr>
                </a:solidFill>
              </a:endParaRPr>
            </a:p>
            <a:p>
              <a:r>
                <a:rPr lang="en-US" sz="1100">
                  <a:solidFill>
                    <a:schemeClr val="tx1">
                      <a:lumMod val="85000"/>
                      <a:lumOff val="15000"/>
                    </a:schemeClr>
                  </a:solidFill>
                </a:rPr>
                <a:t>      Sign Out</a:t>
              </a:r>
              <a:endParaRPr lang="en-IN">
                <a:solidFill>
                  <a:schemeClr val="tx1">
                    <a:lumMod val="85000"/>
                    <a:lumOff val="15000"/>
                  </a:schemeClr>
                </a:solidFill>
              </a:endParaRPr>
            </a:p>
          </p:txBody>
        </p:sp>
        <p:cxnSp>
          <p:nvCxnSpPr>
            <p:cNvPr id="31" name="Straight Connector 30">
              <a:extLst>
                <a:ext uri="{FF2B5EF4-FFF2-40B4-BE49-F238E27FC236}">
                  <a16:creationId xmlns:a16="http://schemas.microsoft.com/office/drawing/2014/main" id="{511C881D-D64F-4B7B-8E85-9E716F184011}"/>
                </a:ext>
              </a:extLst>
            </p:cNvPr>
            <p:cNvCxnSpPr/>
            <p:nvPr/>
          </p:nvCxnSpPr>
          <p:spPr>
            <a:xfrm>
              <a:off x="9684327" y="2425389"/>
              <a:ext cx="2337142"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2DC1E6B-74B0-4B92-B853-A37B02E9A1D5}"/>
                </a:ext>
              </a:extLst>
            </p:cNvPr>
            <p:cNvCxnSpPr/>
            <p:nvPr/>
          </p:nvCxnSpPr>
          <p:spPr>
            <a:xfrm>
              <a:off x="9684327" y="1626756"/>
              <a:ext cx="2337142"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506FF00F-4592-47C2-8D11-8448D50AD6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86271" y="1836068"/>
              <a:ext cx="124723" cy="124723"/>
            </a:xfrm>
            <a:prstGeom prst="rect">
              <a:avLst/>
            </a:prstGeom>
          </p:spPr>
        </p:pic>
        <p:pic>
          <p:nvPicPr>
            <p:cNvPr id="36" name="Picture 35">
              <a:extLst>
                <a:ext uri="{FF2B5EF4-FFF2-40B4-BE49-F238E27FC236}">
                  <a16:creationId xmlns:a16="http://schemas.microsoft.com/office/drawing/2014/main" id="{2F427F94-6388-4070-BB64-E5A1A42F35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86271" y="2151097"/>
              <a:ext cx="124723" cy="124723"/>
            </a:xfrm>
            <a:prstGeom prst="rect">
              <a:avLst/>
            </a:prstGeom>
          </p:spPr>
        </p:pic>
        <p:pic>
          <p:nvPicPr>
            <p:cNvPr id="38" name="Picture 37">
              <a:extLst>
                <a:ext uri="{FF2B5EF4-FFF2-40B4-BE49-F238E27FC236}">
                  <a16:creationId xmlns:a16="http://schemas.microsoft.com/office/drawing/2014/main" id="{B33B0150-7787-4DC9-999B-04A4E66E720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86271" y="2673591"/>
              <a:ext cx="124723" cy="124723"/>
            </a:xfrm>
            <a:prstGeom prst="rect">
              <a:avLst/>
            </a:prstGeom>
          </p:spPr>
        </p:pic>
      </p:grpSp>
    </p:spTree>
    <p:extLst>
      <p:ext uri="{BB962C8B-B14F-4D97-AF65-F5344CB8AC3E}">
        <p14:creationId xmlns:p14="http://schemas.microsoft.com/office/powerpoint/2010/main" val="578362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5075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10/01/2021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
        <p:nvSpPr>
          <p:cNvPr id="56" name="Rectangle: Rounded Corners 55">
            <a:extLst>
              <a:ext uri="{FF2B5EF4-FFF2-40B4-BE49-F238E27FC236}">
                <a16:creationId xmlns:a16="http://schemas.microsoft.com/office/drawing/2014/main" id="{815E2661-3090-4E0C-9062-27092B5F0204}"/>
              </a:ext>
            </a:extLst>
          </p:cNvPr>
          <p:cNvSpPr/>
          <p:nvPr/>
        </p:nvSpPr>
        <p:spPr>
          <a:xfrm>
            <a:off x="913694" y="309107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Qualifying Event – Newborn Baby</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060417AE-D015-4C08-B0BA-403AF926FADE}"/>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62" name="Arrow Down">
            <a:extLst>
              <a:ext uri="{FF2B5EF4-FFF2-40B4-BE49-F238E27FC236}">
                <a16:creationId xmlns:a16="http://schemas.microsoft.com/office/drawing/2014/main" id="{7701399F-785D-43D6-B903-C09220130E62}"/>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A75D1D23-496C-459E-8640-18A3A8C5B8E7}"/>
              </a:ext>
            </a:extLst>
          </p:cNvPr>
          <p:cNvSpPr/>
          <p:nvPr/>
        </p:nvSpPr>
        <p:spPr>
          <a:xfrm>
            <a:off x="913694" y="4021292"/>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600</a:t>
            </a:r>
            <a:endParaRPr lang="en-IN" sz="1200">
              <a:solidFill>
                <a:schemeClr val="tx1">
                  <a:lumMod val="85000"/>
                  <a:lumOff val="15000"/>
                </a:schemeClr>
              </a:solidFill>
            </a:endParaRPr>
          </a:p>
        </p:txBody>
      </p:sp>
      <p:sp>
        <p:nvSpPr>
          <p:cNvPr id="66" name="TextBox 65">
            <a:extLst>
              <a:ext uri="{FF2B5EF4-FFF2-40B4-BE49-F238E27FC236}">
                <a16:creationId xmlns:a16="http://schemas.microsoft.com/office/drawing/2014/main" id="{7226F35C-A7B9-4D4E-93F8-61CE16BC6CCC}"/>
              </a:ext>
            </a:extLst>
          </p:cNvPr>
          <p:cNvSpPr txBox="1"/>
          <p:nvPr/>
        </p:nvSpPr>
        <p:spPr>
          <a:xfrm>
            <a:off x="875288" y="3775069"/>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67" name="Rectangle: Rounded Corners 66">
            <a:extLst>
              <a:ext uri="{FF2B5EF4-FFF2-40B4-BE49-F238E27FC236}">
                <a16:creationId xmlns:a16="http://schemas.microsoft.com/office/drawing/2014/main" id="{76473943-AFCB-4B56-8279-A3E044D3D7B1}"/>
              </a:ext>
            </a:extLst>
          </p:cNvPr>
          <p:cNvSpPr/>
          <p:nvPr/>
        </p:nvSpPr>
        <p:spPr>
          <a:xfrm>
            <a:off x="4312878" y="4021292"/>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68" name="TextBox 67">
            <a:extLst>
              <a:ext uri="{FF2B5EF4-FFF2-40B4-BE49-F238E27FC236}">
                <a16:creationId xmlns:a16="http://schemas.microsoft.com/office/drawing/2014/main" id="{4B8E8F32-A455-40EB-9069-B829E9EB5722}"/>
              </a:ext>
            </a:extLst>
          </p:cNvPr>
          <p:cNvSpPr txBox="1"/>
          <p:nvPr/>
        </p:nvSpPr>
        <p:spPr>
          <a:xfrm>
            <a:off x="4274471" y="3775069"/>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r>
              <a:rPr lang="en-US" sz="1000">
                <a:solidFill>
                  <a:schemeClr val="bg1">
                    <a:lumMod val="65000"/>
                  </a:schemeClr>
                </a:solidFill>
              </a:rPr>
              <a:t> </a:t>
            </a:r>
            <a:endParaRPr lang="en-IN" sz="1000">
              <a:solidFill>
                <a:srgbClr val="FF0066"/>
              </a:solidFill>
            </a:endParaRPr>
          </a:p>
        </p:txBody>
      </p:sp>
      <p:sp>
        <p:nvSpPr>
          <p:cNvPr id="69" name="Rectangle: Rounded Corners 68">
            <a:extLst>
              <a:ext uri="{FF2B5EF4-FFF2-40B4-BE49-F238E27FC236}">
                <a16:creationId xmlns:a16="http://schemas.microsoft.com/office/drawing/2014/main" id="{01655A81-A93D-497E-8E42-F7C1D7CEC054}"/>
              </a:ext>
            </a:extLst>
          </p:cNvPr>
          <p:cNvSpPr/>
          <p:nvPr/>
        </p:nvSpPr>
        <p:spPr>
          <a:xfrm>
            <a:off x="913694" y="4713216"/>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0" name="TextBox 69">
            <a:extLst>
              <a:ext uri="{FF2B5EF4-FFF2-40B4-BE49-F238E27FC236}">
                <a16:creationId xmlns:a16="http://schemas.microsoft.com/office/drawing/2014/main" id="{3D6731E9-0217-49AC-88A5-FC3F8C7B8660}"/>
              </a:ext>
            </a:extLst>
          </p:cNvPr>
          <p:cNvSpPr txBox="1"/>
          <p:nvPr/>
        </p:nvSpPr>
        <p:spPr>
          <a:xfrm>
            <a:off x="875288" y="4466993"/>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71" name="Rectangle: Rounded Corners 70">
            <a:extLst>
              <a:ext uri="{FF2B5EF4-FFF2-40B4-BE49-F238E27FC236}">
                <a16:creationId xmlns:a16="http://schemas.microsoft.com/office/drawing/2014/main" id="{AEC7C9FE-008A-4D34-B0EC-7C79DAEF8979}"/>
              </a:ext>
            </a:extLst>
          </p:cNvPr>
          <p:cNvSpPr/>
          <p:nvPr/>
        </p:nvSpPr>
        <p:spPr>
          <a:xfrm>
            <a:off x="4312878" y="4713216"/>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5" name="TextBox 74">
            <a:extLst>
              <a:ext uri="{FF2B5EF4-FFF2-40B4-BE49-F238E27FC236}">
                <a16:creationId xmlns:a16="http://schemas.microsoft.com/office/drawing/2014/main" id="{43059EDF-9500-4109-950B-E309CEB1B15B}"/>
              </a:ext>
            </a:extLst>
          </p:cNvPr>
          <p:cNvSpPr txBox="1"/>
          <p:nvPr/>
        </p:nvSpPr>
        <p:spPr>
          <a:xfrm>
            <a:off x="4274470" y="4466993"/>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76" name="Rectangle: Rounded Corners 75">
            <a:extLst>
              <a:ext uri="{FF2B5EF4-FFF2-40B4-BE49-F238E27FC236}">
                <a16:creationId xmlns:a16="http://schemas.microsoft.com/office/drawing/2014/main" id="{4883E448-AF8F-49C7-AFBC-DE3713432077}"/>
              </a:ext>
            </a:extLst>
          </p:cNvPr>
          <p:cNvSpPr/>
          <p:nvPr/>
        </p:nvSpPr>
        <p:spPr>
          <a:xfrm>
            <a:off x="913694" y="540514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Employee &amp; Spouse</a:t>
            </a:r>
            <a:endParaRPr lang="en-IN" sz="1200">
              <a:solidFill>
                <a:schemeClr val="tx1">
                  <a:lumMod val="85000"/>
                  <a:lumOff val="15000"/>
                </a:schemeClr>
              </a:solidFill>
            </a:endParaRPr>
          </a:p>
        </p:txBody>
      </p:sp>
      <p:sp>
        <p:nvSpPr>
          <p:cNvPr id="77" name="TextBox 76">
            <a:extLst>
              <a:ext uri="{FF2B5EF4-FFF2-40B4-BE49-F238E27FC236}">
                <a16:creationId xmlns:a16="http://schemas.microsoft.com/office/drawing/2014/main" id="{17925CF9-D489-4492-9E1A-DEEBD68F6BB0}"/>
              </a:ext>
            </a:extLst>
          </p:cNvPr>
          <p:cNvSpPr txBox="1"/>
          <p:nvPr/>
        </p:nvSpPr>
        <p:spPr>
          <a:xfrm>
            <a:off x="875288" y="5158917"/>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83" name="Rectangle: Rounded Corners 82">
            <a:extLst>
              <a:ext uri="{FF2B5EF4-FFF2-40B4-BE49-F238E27FC236}">
                <a16:creationId xmlns:a16="http://schemas.microsoft.com/office/drawing/2014/main" id="{A44AABF3-958A-4C11-9800-3B5A123E052E}"/>
              </a:ext>
            </a:extLst>
          </p:cNvPr>
          <p:cNvSpPr/>
          <p:nvPr/>
        </p:nvSpPr>
        <p:spPr>
          <a:xfrm>
            <a:off x="4312878" y="540514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a:t>
            </a:r>
            <a:endParaRPr lang="en-IN" sz="1400">
              <a:solidFill>
                <a:schemeClr val="tx1">
                  <a:lumMod val="85000"/>
                  <a:lumOff val="15000"/>
                </a:schemeClr>
              </a:solidFill>
            </a:endParaRPr>
          </a:p>
        </p:txBody>
      </p:sp>
      <p:sp>
        <p:nvSpPr>
          <p:cNvPr id="84" name="TextBox 83">
            <a:extLst>
              <a:ext uri="{FF2B5EF4-FFF2-40B4-BE49-F238E27FC236}">
                <a16:creationId xmlns:a16="http://schemas.microsoft.com/office/drawing/2014/main" id="{2B970C7C-47A7-4176-8722-091677310DA8}"/>
              </a:ext>
            </a:extLst>
          </p:cNvPr>
          <p:cNvSpPr txBox="1"/>
          <p:nvPr/>
        </p:nvSpPr>
        <p:spPr>
          <a:xfrm>
            <a:off x="4274470" y="5158917"/>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85" name="Arrow Down">
            <a:extLst>
              <a:ext uri="{FF2B5EF4-FFF2-40B4-BE49-F238E27FC236}">
                <a16:creationId xmlns:a16="http://schemas.microsoft.com/office/drawing/2014/main" id="{50F3E84B-B421-4115-AE2F-282DABD9715C}"/>
              </a:ext>
            </a:extLst>
          </p:cNvPr>
          <p:cNvSpPr>
            <a:spLocks noChangeAspect="1"/>
          </p:cNvSpPr>
          <p:nvPr/>
        </p:nvSpPr>
        <p:spPr bwMode="auto">
          <a:xfrm flipH="1">
            <a:off x="3704387" y="5576521"/>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6" name="Rectangle: Rounded Corners 85">
            <a:extLst>
              <a:ext uri="{FF2B5EF4-FFF2-40B4-BE49-F238E27FC236}">
                <a16:creationId xmlns:a16="http://schemas.microsoft.com/office/drawing/2014/main" id="{585052E5-2859-4474-BA10-9E5893D31A92}"/>
              </a:ext>
            </a:extLst>
          </p:cNvPr>
          <p:cNvSpPr/>
          <p:nvPr/>
        </p:nvSpPr>
        <p:spPr>
          <a:xfrm>
            <a:off x="913694" y="6112991"/>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05/18/2021</a:t>
            </a:r>
            <a:endParaRPr lang="en-IN" sz="1200">
              <a:solidFill>
                <a:schemeClr val="tx1">
                  <a:lumMod val="85000"/>
                  <a:lumOff val="15000"/>
                </a:schemeClr>
              </a:solidFill>
            </a:endParaRPr>
          </a:p>
        </p:txBody>
      </p:sp>
      <p:sp>
        <p:nvSpPr>
          <p:cNvPr id="87" name="TextBox 86">
            <a:extLst>
              <a:ext uri="{FF2B5EF4-FFF2-40B4-BE49-F238E27FC236}">
                <a16:creationId xmlns:a16="http://schemas.microsoft.com/office/drawing/2014/main" id="{3225BA1E-D5F0-477E-B600-E98277F038F5}"/>
              </a:ext>
            </a:extLst>
          </p:cNvPr>
          <p:cNvSpPr txBox="1"/>
          <p:nvPr/>
        </p:nvSpPr>
        <p:spPr>
          <a:xfrm>
            <a:off x="875288" y="5856702"/>
            <a:ext cx="1784920" cy="246221"/>
          </a:xfrm>
          <a:prstGeom prst="rect">
            <a:avLst/>
          </a:prstGeom>
          <a:noFill/>
        </p:spPr>
        <p:txBody>
          <a:bodyPr wrap="square" rtlCol="0">
            <a:spAutoFit/>
          </a:bodyPr>
          <a:lstStyle/>
          <a:p>
            <a:r>
              <a:rPr lang="en-US" sz="1000">
                <a:solidFill>
                  <a:schemeClr val="bg1">
                    <a:lumMod val="65000"/>
                  </a:schemeClr>
                </a:solidFill>
              </a:rPr>
              <a:t>EFFECTIVE FROM </a:t>
            </a:r>
            <a:r>
              <a:rPr lang="en-US" sz="1000">
                <a:solidFill>
                  <a:srgbClr val="FF0066"/>
                </a:solidFill>
              </a:rPr>
              <a:t>*</a:t>
            </a:r>
            <a:endParaRPr lang="en-IN" sz="1000">
              <a:solidFill>
                <a:srgbClr val="FF0066"/>
              </a:solidFill>
            </a:endParaRPr>
          </a:p>
        </p:txBody>
      </p:sp>
      <p:sp>
        <p:nvSpPr>
          <p:cNvPr id="88" name="Calendar">
            <a:extLst>
              <a:ext uri="{FF2B5EF4-FFF2-40B4-BE49-F238E27FC236}">
                <a16:creationId xmlns:a16="http://schemas.microsoft.com/office/drawing/2014/main" id="{4DCF67B1-8DE7-4F86-966B-D4E16C6C7932}"/>
              </a:ext>
            </a:extLst>
          </p:cNvPr>
          <p:cNvSpPr>
            <a:spLocks noChangeAspect="1" noEditPoints="1"/>
          </p:cNvSpPr>
          <p:nvPr/>
        </p:nvSpPr>
        <p:spPr bwMode="auto">
          <a:xfrm>
            <a:off x="3624491" y="6214862"/>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9" name="Rectangle: Rounded Corners 88">
            <a:extLst>
              <a:ext uri="{FF2B5EF4-FFF2-40B4-BE49-F238E27FC236}">
                <a16:creationId xmlns:a16="http://schemas.microsoft.com/office/drawing/2014/main" id="{4102C061-78A5-4F5E-8C9B-F08B1B31BA3B}"/>
              </a:ext>
            </a:extLst>
          </p:cNvPr>
          <p:cNvSpPr/>
          <p:nvPr/>
        </p:nvSpPr>
        <p:spPr>
          <a:xfrm>
            <a:off x="4333224" y="6112991"/>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bg1">
                    <a:lumMod val="50000"/>
                  </a:schemeClr>
                </a:solidFill>
              </a:rPr>
              <a:t>162.69</a:t>
            </a:r>
            <a:endParaRPr lang="en-IN" sz="1200">
              <a:solidFill>
                <a:schemeClr val="bg1">
                  <a:lumMod val="50000"/>
                </a:schemeClr>
              </a:solidFill>
            </a:endParaRPr>
          </a:p>
        </p:txBody>
      </p:sp>
      <p:sp>
        <p:nvSpPr>
          <p:cNvPr id="90" name="TextBox 89">
            <a:extLst>
              <a:ext uri="{FF2B5EF4-FFF2-40B4-BE49-F238E27FC236}">
                <a16:creationId xmlns:a16="http://schemas.microsoft.com/office/drawing/2014/main" id="{B6EEA312-281A-4A7D-91BB-C7B4CB9418F1}"/>
              </a:ext>
            </a:extLst>
          </p:cNvPr>
          <p:cNvSpPr txBox="1"/>
          <p:nvPr/>
        </p:nvSpPr>
        <p:spPr>
          <a:xfrm>
            <a:off x="4294816" y="5866768"/>
            <a:ext cx="4122440" cy="246221"/>
          </a:xfrm>
          <a:prstGeom prst="rect">
            <a:avLst/>
          </a:prstGeom>
          <a:noFill/>
        </p:spPr>
        <p:txBody>
          <a:bodyPr wrap="square" rtlCol="0">
            <a:spAutoFit/>
          </a:bodyPr>
          <a:lstStyle/>
          <a:p>
            <a:r>
              <a:rPr lang="en-US" sz="1000">
                <a:solidFill>
                  <a:schemeClr val="bg1">
                    <a:lumMod val="65000"/>
                  </a:schemeClr>
                </a:solidFill>
              </a:rPr>
              <a:t>FUND TO BE PULLED FOR PREVIOUS MONTHS ADJUSTMENTS(IN USD)</a:t>
            </a:r>
            <a:endParaRPr lang="en-IN" sz="1000">
              <a:solidFill>
                <a:schemeClr val="bg1">
                  <a:lumMod val="65000"/>
                </a:schemeClr>
              </a:solidFill>
            </a:endParaRPr>
          </a:p>
        </p:txBody>
      </p:sp>
      <p:sp>
        <p:nvSpPr>
          <p:cNvPr id="2" name="TextBox 1">
            <a:extLst>
              <a:ext uri="{FF2B5EF4-FFF2-40B4-BE49-F238E27FC236}">
                <a16:creationId xmlns:a16="http://schemas.microsoft.com/office/drawing/2014/main" id="{3D5AAA77-BD10-45CD-A115-E780A7A184B0}"/>
              </a:ext>
            </a:extLst>
          </p:cNvPr>
          <p:cNvSpPr txBox="1"/>
          <p:nvPr/>
        </p:nvSpPr>
        <p:spPr>
          <a:xfrm>
            <a:off x="7311229" y="6058086"/>
            <a:ext cx="841677" cy="430887"/>
          </a:xfrm>
          <a:prstGeom prst="rect">
            <a:avLst/>
          </a:prstGeom>
          <a:noFill/>
        </p:spPr>
        <p:txBody>
          <a:bodyPr wrap="square" rtlCol="0">
            <a:spAutoFit/>
          </a:bodyPr>
          <a:lstStyle/>
          <a:p>
            <a:r>
              <a:rPr lang="en-US" sz="1100" u="sng">
                <a:solidFill>
                  <a:schemeClr val="accent1"/>
                </a:solidFill>
              </a:rPr>
              <a:t>Show </a:t>
            </a:r>
          </a:p>
          <a:p>
            <a:r>
              <a:rPr lang="en-US" sz="1100" u="sng">
                <a:solidFill>
                  <a:schemeClr val="accent1"/>
                </a:solidFill>
              </a:rPr>
              <a:t>Calculation</a:t>
            </a:r>
            <a:endParaRPr lang="en-IN" sz="1100" u="sng">
              <a:solidFill>
                <a:schemeClr val="accent1"/>
              </a:solidFill>
            </a:endParaRPr>
          </a:p>
        </p:txBody>
      </p:sp>
      <p:sp>
        <p:nvSpPr>
          <p:cNvPr id="91" name="TextBox 90">
            <a:extLst>
              <a:ext uri="{FF2B5EF4-FFF2-40B4-BE49-F238E27FC236}">
                <a16:creationId xmlns:a16="http://schemas.microsoft.com/office/drawing/2014/main" id="{876250CE-4383-44E6-9DB3-6E0E07A51982}"/>
              </a:ext>
            </a:extLst>
          </p:cNvPr>
          <p:cNvSpPr txBox="1"/>
          <p:nvPr/>
        </p:nvSpPr>
        <p:spPr>
          <a:xfrm>
            <a:off x="839807" y="6509714"/>
            <a:ext cx="3989941" cy="261610"/>
          </a:xfrm>
          <a:prstGeom prst="rect">
            <a:avLst/>
          </a:prstGeom>
          <a:noFill/>
        </p:spPr>
        <p:txBody>
          <a:bodyPr wrap="square" rtlCol="0">
            <a:spAutoFit/>
          </a:bodyPr>
          <a:lstStyle/>
          <a:p>
            <a:r>
              <a:rPr lang="en-US" sz="1100">
                <a:solidFill>
                  <a:srgbClr val="FF1A76"/>
                </a:solidFill>
              </a:rPr>
              <a:t>The date is more than 60 days old. Please ensure it is correct</a:t>
            </a:r>
            <a:endParaRPr lang="en-IN" sz="1100">
              <a:solidFill>
                <a:srgbClr val="FF1A76"/>
              </a:solidFill>
            </a:endParaRPr>
          </a:p>
        </p:txBody>
      </p:sp>
      <p:sp>
        <p:nvSpPr>
          <p:cNvPr id="92" name="TextBox 91">
            <a:extLst>
              <a:ext uri="{FF2B5EF4-FFF2-40B4-BE49-F238E27FC236}">
                <a16:creationId xmlns:a16="http://schemas.microsoft.com/office/drawing/2014/main" id="{9EB7BFBB-684C-48EC-A922-74B162016AAB}"/>
              </a:ext>
            </a:extLst>
          </p:cNvPr>
          <p:cNvSpPr txBox="1"/>
          <p:nvPr/>
        </p:nvSpPr>
        <p:spPr>
          <a:xfrm>
            <a:off x="1067156" y="3474245"/>
            <a:ext cx="7350100" cy="246221"/>
          </a:xfrm>
          <a:prstGeom prst="rect">
            <a:avLst/>
          </a:prstGeom>
          <a:noFill/>
        </p:spPr>
        <p:txBody>
          <a:bodyPr wrap="square" rtlCol="0">
            <a:spAutoFit/>
          </a:bodyPr>
          <a:lstStyle/>
          <a:p>
            <a:r>
              <a:rPr lang="en-US" sz="1000">
                <a:solidFill>
                  <a:schemeClr val="accent1"/>
                </a:solidFill>
              </a:rPr>
              <a:t>Modify the existing enrollment due to newborn baby, which can be applied to the past 6 months within this enrollment year.</a:t>
            </a:r>
            <a:endParaRPr lang="en-IN" sz="1000">
              <a:solidFill>
                <a:schemeClr val="accent1"/>
              </a:solidFill>
            </a:endParaRPr>
          </a:p>
        </p:txBody>
      </p:sp>
      <p:sp>
        <p:nvSpPr>
          <p:cNvPr id="93" name="Info">
            <a:extLst>
              <a:ext uri="{FF2B5EF4-FFF2-40B4-BE49-F238E27FC236}">
                <a16:creationId xmlns:a16="http://schemas.microsoft.com/office/drawing/2014/main" id="{AE8D3181-68F0-43EC-8146-BCF18BD7F69B}"/>
              </a:ext>
            </a:extLst>
          </p:cNvPr>
          <p:cNvSpPr>
            <a:spLocks noChangeAspect="1" noEditPoints="1"/>
          </p:cNvSpPr>
          <p:nvPr/>
        </p:nvSpPr>
        <p:spPr bwMode="auto">
          <a:xfrm>
            <a:off x="952863" y="3523753"/>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6038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5075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10/01/2021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
        <p:nvSpPr>
          <p:cNvPr id="56" name="Rectangle: Rounded Corners 55">
            <a:extLst>
              <a:ext uri="{FF2B5EF4-FFF2-40B4-BE49-F238E27FC236}">
                <a16:creationId xmlns:a16="http://schemas.microsoft.com/office/drawing/2014/main" id="{815E2661-3090-4E0C-9062-27092B5F0204}"/>
              </a:ext>
            </a:extLst>
          </p:cNvPr>
          <p:cNvSpPr/>
          <p:nvPr/>
        </p:nvSpPr>
        <p:spPr>
          <a:xfrm>
            <a:off x="913694" y="309107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Qualifying Event – Newborn Baby</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060417AE-D015-4C08-B0BA-403AF926FADE}"/>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62" name="Arrow Down">
            <a:extLst>
              <a:ext uri="{FF2B5EF4-FFF2-40B4-BE49-F238E27FC236}">
                <a16:creationId xmlns:a16="http://schemas.microsoft.com/office/drawing/2014/main" id="{7701399F-785D-43D6-B903-C09220130E62}"/>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A75D1D23-496C-459E-8640-18A3A8C5B8E7}"/>
              </a:ext>
            </a:extLst>
          </p:cNvPr>
          <p:cNvSpPr/>
          <p:nvPr/>
        </p:nvSpPr>
        <p:spPr>
          <a:xfrm>
            <a:off x="913694"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600</a:t>
            </a:r>
            <a:endParaRPr lang="en-IN" sz="1200">
              <a:solidFill>
                <a:schemeClr val="tx1">
                  <a:lumMod val="85000"/>
                  <a:lumOff val="15000"/>
                </a:schemeClr>
              </a:solidFill>
            </a:endParaRPr>
          </a:p>
        </p:txBody>
      </p:sp>
      <p:sp>
        <p:nvSpPr>
          <p:cNvPr id="66" name="TextBox 65">
            <a:extLst>
              <a:ext uri="{FF2B5EF4-FFF2-40B4-BE49-F238E27FC236}">
                <a16:creationId xmlns:a16="http://schemas.microsoft.com/office/drawing/2014/main" id="{7226F35C-A7B9-4D4E-93F8-61CE16BC6CCC}"/>
              </a:ext>
            </a:extLst>
          </p:cNvPr>
          <p:cNvSpPr txBox="1"/>
          <p:nvPr/>
        </p:nvSpPr>
        <p:spPr>
          <a:xfrm>
            <a:off x="875288" y="3567246"/>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67" name="Rectangle: Rounded Corners 66">
            <a:extLst>
              <a:ext uri="{FF2B5EF4-FFF2-40B4-BE49-F238E27FC236}">
                <a16:creationId xmlns:a16="http://schemas.microsoft.com/office/drawing/2014/main" id="{76473943-AFCB-4B56-8279-A3E044D3D7B1}"/>
              </a:ext>
            </a:extLst>
          </p:cNvPr>
          <p:cNvSpPr/>
          <p:nvPr/>
        </p:nvSpPr>
        <p:spPr>
          <a:xfrm>
            <a:off x="4312878"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68" name="TextBox 67">
            <a:extLst>
              <a:ext uri="{FF2B5EF4-FFF2-40B4-BE49-F238E27FC236}">
                <a16:creationId xmlns:a16="http://schemas.microsoft.com/office/drawing/2014/main" id="{4B8E8F32-A455-40EB-9069-B829E9EB5722}"/>
              </a:ext>
            </a:extLst>
          </p:cNvPr>
          <p:cNvSpPr txBox="1"/>
          <p:nvPr/>
        </p:nvSpPr>
        <p:spPr>
          <a:xfrm>
            <a:off x="4274471" y="3567246"/>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r>
              <a:rPr lang="en-US" sz="1000">
                <a:solidFill>
                  <a:schemeClr val="bg1">
                    <a:lumMod val="65000"/>
                  </a:schemeClr>
                </a:solidFill>
              </a:rPr>
              <a:t> </a:t>
            </a:r>
            <a:endParaRPr lang="en-IN" sz="1000">
              <a:solidFill>
                <a:srgbClr val="FF0066"/>
              </a:solidFill>
            </a:endParaRPr>
          </a:p>
        </p:txBody>
      </p:sp>
      <p:sp>
        <p:nvSpPr>
          <p:cNvPr id="69" name="Rectangle: Rounded Corners 68">
            <a:extLst>
              <a:ext uri="{FF2B5EF4-FFF2-40B4-BE49-F238E27FC236}">
                <a16:creationId xmlns:a16="http://schemas.microsoft.com/office/drawing/2014/main" id="{01655A81-A93D-497E-8E42-F7C1D7CEC054}"/>
              </a:ext>
            </a:extLst>
          </p:cNvPr>
          <p:cNvSpPr/>
          <p:nvPr/>
        </p:nvSpPr>
        <p:spPr>
          <a:xfrm>
            <a:off x="913694"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0" name="TextBox 69">
            <a:extLst>
              <a:ext uri="{FF2B5EF4-FFF2-40B4-BE49-F238E27FC236}">
                <a16:creationId xmlns:a16="http://schemas.microsoft.com/office/drawing/2014/main" id="{3D6731E9-0217-49AC-88A5-FC3F8C7B8660}"/>
              </a:ext>
            </a:extLst>
          </p:cNvPr>
          <p:cNvSpPr txBox="1"/>
          <p:nvPr/>
        </p:nvSpPr>
        <p:spPr>
          <a:xfrm>
            <a:off x="875288" y="4259170"/>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71" name="Rectangle: Rounded Corners 70">
            <a:extLst>
              <a:ext uri="{FF2B5EF4-FFF2-40B4-BE49-F238E27FC236}">
                <a16:creationId xmlns:a16="http://schemas.microsoft.com/office/drawing/2014/main" id="{AEC7C9FE-008A-4D34-B0EC-7C79DAEF8979}"/>
              </a:ext>
            </a:extLst>
          </p:cNvPr>
          <p:cNvSpPr/>
          <p:nvPr/>
        </p:nvSpPr>
        <p:spPr>
          <a:xfrm>
            <a:off x="4312878"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5" name="TextBox 74">
            <a:extLst>
              <a:ext uri="{FF2B5EF4-FFF2-40B4-BE49-F238E27FC236}">
                <a16:creationId xmlns:a16="http://schemas.microsoft.com/office/drawing/2014/main" id="{43059EDF-9500-4109-950B-E309CEB1B15B}"/>
              </a:ext>
            </a:extLst>
          </p:cNvPr>
          <p:cNvSpPr txBox="1"/>
          <p:nvPr/>
        </p:nvSpPr>
        <p:spPr>
          <a:xfrm>
            <a:off x="4274470" y="4259170"/>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76" name="Rectangle: Rounded Corners 75">
            <a:extLst>
              <a:ext uri="{FF2B5EF4-FFF2-40B4-BE49-F238E27FC236}">
                <a16:creationId xmlns:a16="http://schemas.microsoft.com/office/drawing/2014/main" id="{4883E448-AF8F-49C7-AFBC-DE3713432077}"/>
              </a:ext>
            </a:extLst>
          </p:cNvPr>
          <p:cNvSpPr/>
          <p:nvPr/>
        </p:nvSpPr>
        <p:spPr>
          <a:xfrm>
            <a:off x="913694"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Employee &amp; Spouse</a:t>
            </a:r>
            <a:endParaRPr lang="en-IN" sz="1200">
              <a:solidFill>
                <a:schemeClr val="tx1">
                  <a:lumMod val="85000"/>
                  <a:lumOff val="15000"/>
                </a:schemeClr>
              </a:solidFill>
            </a:endParaRPr>
          </a:p>
        </p:txBody>
      </p:sp>
      <p:sp>
        <p:nvSpPr>
          <p:cNvPr id="77" name="TextBox 76">
            <a:extLst>
              <a:ext uri="{FF2B5EF4-FFF2-40B4-BE49-F238E27FC236}">
                <a16:creationId xmlns:a16="http://schemas.microsoft.com/office/drawing/2014/main" id="{17925CF9-D489-4492-9E1A-DEEBD68F6BB0}"/>
              </a:ext>
            </a:extLst>
          </p:cNvPr>
          <p:cNvSpPr txBox="1"/>
          <p:nvPr/>
        </p:nvSpPr>
        <p:spPr>
          <a:xfrm>
            <a:off x="875288" y="4951094"/>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83" name="Rectangle: Rounded Corners 82">
            <a:extLst>
              <a:ext uri="{FF2B5EF4-FFF2-40B4-BE49-F238E27FC236}">
                <a16:creationId xmlns:a16="http://schemas.microsoft.com/office/drawing/2014/main" id="{A44AABF3-958A-4C11-9800-3B5A123E052E}"/>
              </a:ext>
            </a:extLst>
          </p:cNvPr>
          <p:cNvSpPr/>
          <p:nvPr/>
        </p:nvSpPr>
        <p:spPr>
          <a:xfrm>
            <a:off x="4312878"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a:t>
            </a:r>
            <a:endParaRPr lang="en-IN" sz="1400">
              <a:solidFill>
                <a:schemeClr val="tx1">
                  <a:lumMod val="85000"/>
                  <a:lumOff val="15000"/>
                </a:schemeClr>
              </a:solidFill>
            </a:endParaRPr>
          </a:p>
        </p:txBody>
      </p:sp>
      <p:sp>
        <p:nvSpPr>
          <p:cNvPr id="84" name="TextBox 83">
            <a:extLst>
              <a:ext uri="{FF2B5EF4-FFF2-40B4-BE49-F238E27FC236}">
                <a16:creationId xmlns:a16="http://schemas.microsoft.com/office/drawing/2014/main" id="{2B970C7C-47A7-4176-8722-091677310DA8}"/>
              </a:ext>
            </a:extLst>
          </p:cNvPr>
          <p:cNvSpPr txBox="1"/>
          <p:nvPr/>
        </p:nvSpPr>
        <p:spPr>
          <a:xfrm>
            <a:off x="4274470" y="4951094"/>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85" name="Arrow Down">
            <a:extLst>
              <a:ext uri="{FF2B5EF4-FFF2-40B4-BE49-F238E27FC236}">
                <a16:creationId xmlns:a16="http://schemas.microsoft.com/office/drawing/2014/main" id="{50F3E84B-B421-4115-AE2F-282DABD9715C}"/>
              </a:ext>
            </a:extLst>
          </p:cNvPr>
          <p:cNvSpPr>
            <a:spLocks noChangeAspect="1"/>
          </p:cNvSpPr>
          <p:nvPr/>
        </p:nvSpPr>
        <p:spPr bwMode="auto">
          <a:xfrm flipH="1">
            <a:off x="3704387" y="536869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6" name="Rectangle: Rounded Corners 85">
            <a:extLst>
              <a:ext uri="{FF2B5EF4-FFF2-40B4-BE49-F238E27FC236}">
                <a16:creationId xmlns:a16="http://schemas.microsoft.com/office/drawing/2014/main" id="{585052E5-2859-4474-BA10-9E5893D31A92}"/>
              </a:ext>
            </a:extLst>
          </p:cNvPr>
          <p:cNvSpPr/>
          <p:nvPr/>
        </p:nvSpPr>
        <p:spPr>
          <a:xfrm>
            <a:off x="913694" y="590516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05/18/2020</a:t>
            </a:r>
            <a:endParaRPr lang="en-IN" sz="1200">
              <a:solidFill>
                <a:schemeClr val="tx1">
                  <a:lumMod val="85000"/>
                  <a:lumOff val="15000"/>
                </a:schemeClr>
              </a:solidFill>
            </a:endParaRPr>
          </a:p>
        </p:txBody>
      </p:sp>
      <p:sp>
        <p:nvSpPr>
          <p:cNvPr id="87" name="TextBox 86">
            <a:extLst>
              <a:ext uri="{FF2B5EF4-FFF2-40B4-BE49-F238E27FC236}">
                <a16:creationId xmlns:a16="http://schemas.microsoft.com/office/drawing/2014/main" id="{3225BA1E-D5F0-477E-B600-E98277F038F5}"/>
              </a:ext>
            </a:extLst>
          </p:cNvPr>
          <p:cNvSpPr txBox="1"/>
          <p:nvPr/>
        </p:nvSpPr>
        <p:spPr>
          <a:xfrm>
            <a:off x="875288" y="5648879"/>
            <a:ext cx="1784920" cy="246221"/>
          </a:xfrm>
          <a:prstGeom prst="rect">
            <a:avLst/>
          </a:prstGeom>
          <a:noFill/>
        </p:spPr>
        <p:txBody>
          <a:bodyPr wrap="square" rtlCol="0">
            <a:spAutoFit/>
          </a:bodyPr>
          <a:lstStyle/>
          <a:p>
            <a:r>
              <a:rPr lang="en-US" sz="1000">
                <a:solidFill>
                  <a:schemeClr val="bg1">
                    <a:lumMod val="65000"/>
                  </a:schemeClr>
                </a:solidFill>
              </a:rPr>
              <a:t>EFFECTIVE FROM </a:t>
            </a:r>
            <a:r>
              <a:rPr lang="en-US" sz="1000">
                <a:solidFill>
                  <a:srgbClr val="FF0066"/>
                </a:solidFill>
              </a:rPr>
              <a:t>*</a:t>
            </a:r>
            <a:endParaRPr lang="en-IN" sz="1000">
              <a:solidFill>
                <a:srgbClr val="FF0066"/>
              </a:solidFill>
            </a:endParaRPr>
          </a:p>
        </p:txBody>
      </p:sp>
      <p:sp>
        <p:nvSpPr>
          <p:cNvPr id="88" name="Calendar">
            <a:extLst>
              <a:ext uri="{FF2B5EF4-FFF2-40B4-BE49-F238E27FC236}">
                <a16:creationId xmlns:a16="http://schemas.microsoft.com/office/drawing/2014/main" id="{4DCF67B1-8DE7-4F86-966B-D4E16C6C7932}"/>
              </a:ext>
            </a:extLst>
          </p:cNvPr>
          <p:cNvSpPr>
            <a:spLocks noChangeAspect="1" noEditPoints="1"/>
          </p:cNvSpPr>
          <p:nvPr/>
        </p:nvSpPr>
        <p:spPr bwMode="auto">
          <a:xfrm>
            <a:off x="3624491" y="6007039"/>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9" name="Rectangle: Rounded Corners 88">
            <a:extLst>
              <a:ext uri="{FF2B5EF4-FFF2-40B4-BE49-F238E27FC236}">
                <a16:creationId xmlns:a16="http://schemas.microsoft.com/office/drawing/2014/main" id="{4102C061-78A5-4F5E-8C9B-F08B1B31BA3B}"/>
              </a:ext>
            </a:extLst>
          </p:cNvPr>
          <p:cNvSpPr/>
          <p:nvPr/>
        </p:nvSpPr>
        <p:spPr>
          <a:xfrm>
            <a:off x="4333224" y="5905168"/>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90" name="TextBox 89">
            <a:extLst>
              <a:ext uri="{FF2B5EF4-FFF2-40B4-BE49-F238E27FC236}">
                <a16:creationId xmlns:a16="http://schemas.microsoft.com/office/drawing/2014/main" id="{B6EEA312-281A-4A7D-91BB-C7B4CB9418F1}"/>
              </a:ext>
            </a:extLst>
          </p:cNvPr>
          <p:cNvSpPr txBox="1"/>
          <p:nvPr/>
        </p:nvSpPr>
        <p:spPr>
          <a:xfrm>
            <a:off x="4294816" y="5658945"/>
            <a:ext cx="4112950" cy="246221"/>
          </a:xfrm>
          <a:prstGeom prst="rect">
            <a:avLst/>
          </a:prstGeom>
          <a:noFill/>
        </p:spPr>
        <p:txBody>
          <a:bodyPr wrap="square" rtlCol="0">
            <a:spAutoFit/>
          </a:bodyPr>
          <a:lstStyle/>
          <a:p>
            <a:r>
              <a:rPr lang="en-US" sz="1000">
                <a:solidFill>
                  <a:schemeClr val="bg1">
                    <a:lumMod val="65000"/>
                  </a:schemeClr>
                </a:solidFill>
              </a:rPr>
              <a:t>FUND TO BE PULLED FOR PREVIOUS MONTHS ADJUSTMENTS(IN USD)</a:t>
            </a:r>
            <a:endParaRPr lang="en-IN" sz="1000">
              <a:solidFill>
                <a:schemeClr val="bg1">
                  <a:lumMod val="65000"/>
                </a:schemeClr>
              </a:solidFill>
            </a:endParaRPr>
          </a:p>
        </p:txBody>
      </p:sp>
      <p:sp>
        <p:nvSpPr>
          <p:cNvPr id="2" name="TextBox 1">
            <a:extLst>
              <a:ext uri="{FF2B5EF4-FFF2-40B4-BE49-F238E27FC236}">
                <a16:creationId xmlns:a16="http://schemas.microsoft.com/office/drawing/2014/main" id="{3D5AAA77-BD10-45CD-A115-E780A7A184B0}"/>
              </a:ext>
            </a:extLst>
          </p:cNvPr>
          <p:cNvSpPr txBox="1"/>
          <p:nvPr/>
        </p:nvSpPr>
        <p:spPr>
          <a:xfrm>
            <a:off x="7311229" y="5850263"/>
            <a:ext cx="841677" cy="430887"/>
          </a:xfrm>
          <a:prstGeom prst="rect">
            <a:avLst/>
          </a:prstGeom>
          <a:noFill/>
        </p:spPr>
        <p:txBody>
          <a:bodyPr wrap="square" rtlCol="0">
            <a:spAutoFit/>
          </a:bodyPr>
          <a:lstStyle/>
          <a:p>
            <a:r>
              <a:rPr lang="en-US" sz="1100" u="sng">
                <a:solidFill>
                  <a:schemeClr val="accent1"/>
                </a:solidFill>
              </a:rPr>
              <a:t>Show </a:t>
            </a:r>
          </a:p>
          <a:p>
            <a:r>
              <a:rPr lang="en-US" sz="1100" u="sng">
                <a:solidFill>
                  <a:schemeClr val="accent1"/>
                </a:solidFill>
              </a:rPr>
              <a:t>Calculation</a:t>
            </a:r>
            <a:endParaRPr lang="en-IN" sz="1100" u="sng">
              <a:solidFill>
                <a:schemeClr val="accent1"/>
              </a:solidFill>
            </a:endParaRPr>
          </a:p>
        </p:txBody>
      </p:sp>
      <p:sp>
        <p:nvSpPr>
          <p:cNvPr id="91" name="Modal Dialog Overlay">
            <a:extLst>
              <a:ext uri="{FF2B5EF4-FFF2-40B4-BE49-F238E27FC236}">
                <a16:creationId xmlns:a16="http://schemas.microsoft.com/office/drawing/2014/main" id="{2AC39C2E-781D-47CF-A4DE-1A2486D70D09}"/>
              </a:ext>
            </a:extLst>
          </p:cNvPr>
          <p:cNvSpPr>
            <a:spLocks/>
          </p:cNvSpPr>
          <p:nvPr/>
        </p:nvSpPr>
        <p:spPr bwMode="auto">
          <a:xfrm>
            <a:off x="-8048" y="-18288"/>
            <a:ext cx="12200048" cy="6876288"/>
          </a:xfrm>
          <a:prstGeom prst="rect">
            <a:avLst/>
          </a:prstGeom>
          <a:solidFill>
            <a:srgbClr val="808080">
              <a:alpha val="60000"/>
            </a:srgb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 name="Rectangle: Rounded Corners 7">
            <a:extLst>
              <a:ext uri="{FF2B5EF4-FFF2-40B4-BE49-F238E27FC236}">
                <a16:creationId xmlns:a16="http://schemas.microsoft.com/office/drawing/2014/main" id="{71A07B5B-0C07-4754-8A27-F4D5BB1ADA13}"/>
              </a:ext>
            </a:extLst>
          </p:cNvPr>
          <p:cNvSpPr/>
          <p:nvPr/>
        </p:nvSpPr>
        <p:spPr>
          <a:xfrm>
            <a:off x="3334347" y="1700517"/>
            <a:ext cx="6025320" cy="3742135"/>
          </a:xfrm>
          <a:prstGeom prst="roundRect">
            <a:avLst>
              <a:gd name="adj" fmla="val 34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endParaRPr>
          </a:p>
          <a:p>
            <a:pPr algn="ctr"/>
            <a:r>
              <a:rPr lang="en-US" sz="1400">
                <a:solidFill>
                  <a:schemeClr val="tx1">
                    <a:lumMod val="65000"/>
                    <a:lumOff val="35000"/>
                  </a:schemeClr>
                </a:solidFill>
              </a:rPr>
              <a:t>Calculation Breakup</a:t>
            </a:r>
            <a:endParaRPr lang="en-IN" sz="1400">
              <a:solidFill>
                <a:schemeClr val="tx1">
                  <a:lumMod val="65000"/>
                  <a:lumOff val="35000"/>
                </a:schemeClr>
              </a:solidFill>
            </a:endParaRPr>
          </a:p>
        </p:txBody>
      </p:sp>
      <p:graphicFrame>
        <p:nvGraphicFramePr>
          <p:cNvPr id="10" name="Table 10">
            <a:extLst>
              <a:ext uri="{FF2B5EF4-FFF2-40B4-BE49-F238E27FC236}">
                <a16:creationId xmlns:a16="http://schemas.microsoft.com/office/drawing/2014/main" id="{6BCA21E5-4DF0-41EA-BC0F-F0BFE468FE24}"/>
              </a:ext>
            </a:extLst>
          </p:cNvPr>
          <p:cNvGraphicFramePr>
            <a:graphicFrameLocks noGrp="1"/>
          </p:cNvGraphicFramePr>
          <p:nvPr>
            <p:extLst>
              <p:ext uri="{D42A27DB-BD31-4B8C-83A1-F6EECF244321}">
                <p14:modId xmlns:p14="http://schemas.microsoft.com/office/powerpoint/2010/main" val="2259914038"/>
              </p:ext>
            </p:extLst>
          </p:nvPr>
        </p:nvGraphicFramePr>
        <p:xfrm>
          <a:off x="3538153" y="2302548"/>
          <a:ext cx="5168382" cy="2225040"/>
        </p:xfrm>
        <a:graphic>
          <a:graphicData uri="http://schemas.openxmlformats.org/drawingml/2006/table">
            <a:tbl>
              <a:tblPr firstRow="1" bandRow="1">
                <a:tableStyleId>{5C22544A-7EE6-4342-B048-85BDC9FD1C3A}</a:tableStyleId>
              </a:tblPr>
              <a:tblGrid>
                <a:gridCol w="1722794">
                  <a:extLst>
                    <a:ext uri="{9D8B030D-6E8A-4147-A177-3AD203B41FA5}">
                      <a16:colId xmlns:a16="http://schemas.microsoft.com/office/drawing/2014/main" val="1927164535"/>
                    </a:ext>
                  </a:extLst>
                </a:gridCol>
                <a:gridCol w="2111403">
                  <a:extLst>
                    <a:ext uri="{9D8B030D-6E8A-4147-A177-3AD203B41FA5}">
                      <a16:colId xmlns:a16="http://schemas.microsoft.com/office/drawing/2014/main" val="3410820977"/>
                    </a:ext>
                  </a:extLst>
                </a:gridCol>
                <a:gridCol w="1334185">
                  <a:extLst>
                    <a:ext uri="{9D8B030D-6E8A-4147-A177-3AD203B41FA5}">
                      <a16:colId xmlns:a16="http://schemas.microsoft.com/office/drawing/2014/main" val="411841924"/>
                    </a:ext>
                  </a:extLst>
                </a:gridCol>
              </a:tblGrid>
              <a:tr h="370840">
                <a:tc>
                  <a:txBody>
                    <a:bodyPr/>
                    <a:lstStyle/>
                    <a:p>
                      <a:r>
                        <a:rPr lang="en-US" sz="1200"/>
                        <a:t>Month</a:t>
                      </a:r>
                      <a:endParaRPr lang="en-IN" sz="1200"/>
                    </a:p>
                  </a:txBody>
                  <a:tcPr anchor="ctr"/>
                </a:tc>
                <a:tc>
                  <a:txBody>
                    <a:bodyPr/>
                    <a:lstStyle/>
                    <a:p>
                      <a:r>
                        <a:rPr lang="en-US" sz="1200"/>
                        <a:t>Premium</a:t>
                      </a:r>
                      <a:endParaRPr lang="en-IN" sz="1200"/>
                    </a:p>
                  </a:txBody>
                  <a:tcPr anchor="ctr"/>
                </a:tc>
                <a:tc>
                  <a:txBody>
                    <a:bodyPr/>
                    <a:lstStyle/>
                    <a:p>
                      <a:r>
                        <a:rPr lang="en-US" sz="1200"/>
                        <a:t>QE Funds</a:t>
                      </a:r>
                      <a:endParaRPr lang="en-IN" sz="1200"/>
                    </a:p>
                  </a:txBody>
                  <a:tcPr anchor="ctr"/>
                </a:tc>
                <a:extLst>
                  <a:ext uri="{0D108BD9-81ED-4DB2-BD59-A6C34878D82A}">
                    <a16:rowId xmlns:a16="http://schemas.microsoft.com/office/drawing/2014/main" val="4093566665"/>
                  </a:ext>
                </a:extLst>
              </a:tr>
              <a:tr h="370840">
                <a:tc>
                  <a:txBody>
                    <a:bodyPr/>
                    <a:lstStyle/>
                    <a:p>
                      <a:r>
                        <a:rPr lang="en-US" sz="1200"/>
                        <a:t>May 2021</a:t>
                      </a:r>
                      <a:endParaRPr lang="en-IN" sz="1200"/>
                    </a:p>
                  </a:txBody>
                  <a:tcPr anchor="ctr"/>
                </a:tc>
                <a:tc>
                  <a:txBody>
                    <a:bodyPr/>
                    <a:lstStyle/>
                    <a:p>
                      <a:pPr algn="r"/>
                      <a:r>
                        <a:rPr lang="en-US" sz="1200"/>
                        <a:t>$ 380.00</a:t>
                      </a:r>
                      <a:endParaRPr lang="en-IN" sz="1200"/>
                    </a:p>
                  </a:txBody>
                  <a:tcPr anchor="ctr"/>
                </a:tc>
                <a:tc>
                  <a:txBody>
                    <a:bodyPr/>
                    <a:lstStyle/>
                    <a:p>
                      <a:pPr algn="r"/>
                      <a:r>
                        <a:rPr lang="en-US" sz="1200"/>
                        <a:t>$ 95.33</a:t>
                      </a:r>
                      <a:endParaRPr lang="en-IN" sz="1200"/>
                    </a:p>
                  </a:txBody>
                  <a:tcPr anchor="ctr"/>
                </a:tc>
                <a:extLst>
                  <a:ext uri="{0D108BD9-81ED-4DB2-BD59-A6C34878D82A}">
                    <a16:rowId xmlns:a16="http://schemas.microsoft.com/office/drawing/2014/main" val="2484082804"/>
                  </a:ext>
                </a:extLst>
              </a:tr>
              <a:tr h="370840">
                <a:tc>
                  <a:txBody>
                    <a:bodyPr/>
                    <a:lstStyle/>
                    <a:p>
                      <a:r>
                        <a:rPr lang="en-US" sz="1200"/>
                        <a:t>Jun 2021</a:t>
                      </a:r>
                      <a:endParaRPr lang="en-IN" sz="1200"/>
                    </a:p>
                  </a:txBody>
                  <a:tcPr anchor="ctr"/>
                </a:tc>
                <a:tc>
                  <a:txBody>
                    <a:bodyPr/>
                    <a:lstStyle/>
                    <a:p>
                      <a:pPr algn="r"/>
                      <a:r>
                        <a:rPr lang="en-US" sz="1200"/>
                        <a:t>$ 600.00</a:t>
                      </a:r>
                      <a:endParaRPr lang="en-IN" sz="1200"/>
                    </a:p>
                  </a:txBody>
                  <a:tcPr anchor="ctr"/>
                </a:tc>
                <a:tc>
                  <a:txBody>
                    <a:bodyPr/>
                    <a:lstStyle/>
                    <a:p>
                      <a:pPr algn="r"/>
                      <a:r>
                        <a:rPr lang="en-US" sz="1200"/>
                        <a:t>$ 0.00</a:t>
                      </a:r>
                      <a:endParaRPr lang="en-IN" sz="1200"/>
                    </a:p>
                  </a:txBody>
                  <a:tcPr anchor="ctr"/>
                </a:tc>
                <a:extLst>
                  <a:ext uri="{0D108BD9-81ED-4DB2-BD59-A6C34878D82A}">
                    <a16:rowId xmlns:a16="http://schemas.microsoft.com/office/drawing/2014/main" val="746141553"/>
                  </a:ext>
                </a:extLst>
              </a:tr>
              <a:tr h="370840">
                <a:tc>
                  <a:txBody>
                    <a:bodyPr/>
                    <a:lstStyle/>
                    <a:p>
                      <a:r>
                        <a:rPr lang="en-US" sz="1200"/>
                        <a:t>Jul 2021</a:t>
                      </a:r>
                      <a:endParaRPr lang="en-IN" sz="1200"/>
                    </a:p>
                  </a:txBody>
                  <a:tcPr anchor="ctr"/>
                </a:tc>
                <a:tc>
                  <a:txBody>
                    <a:bodyPr/>
                    <a:lstStyle/>
                    <a:p>
                      <a:pPr algn="r"/>
                      <a:r>
                        <a:rPr lang="en-US" sz="1200"/>
                        <a:t>$ 700.00</a:t>
                      </a:r>
                      <a:endParaRPr lang="en-IN" sz="1200"/>
                    </a:p>
                  </a:txBody>
                  <a:tcPr anchor="ctr"/>
                </a:tc>
                <a:tc>
                  <a:txBody>
                    <a:bodyPr/>
                    <a:lstStyle/>
                    <a:p>
                      <a:pPr algn="r"/>
                      <a:r>
                        <a:rPr lang="en-US" sz="1200"/>
                        <a:t> $ -100.00</a:t>
                      </a:r>
                      <a:endParaRPr lang="en-IN" sz="1200"/>
                    </a:p>
                  </a:txBody>
                  <a:tcPr anchor="ctr"/>
                </a:tc>
                <a:extLst>
                  <a:ext uri="{0D108BD9-81ED-4DB2-BD59-A6C34878D82A}">
                    <a16:rowId xmlns:a16="http://schemas.microsoft.com/office/drawing/2014/main" val="3766238765"/>
                  </a:ext>
                </a:extLst>
              </a:tr>
              <a:tr h="370840">
                <a:tc>
                  <a:txBody>
                    <a:bodyPr/>
                    <a:lstStyle/>
                    <a:p>
                      <a:r>
                        <a:rPr lang="en-US" sz="1200"/>
                        <a:t>Aug 2021</a:t>
                      </a:r>
                      <a:endParaRPr lang="en-IN" sz="1200"/>
                    </a:p>
                  </a:txBody>
                  <a:tcPr anchor="ctr"/>
                </a:tc>
                <a:tc>
                  <a:txBody>
                    <a:bodyPr/>
                    <a:lstStyle/>
                    <a:p>
                      <a:pPr algn="r"/>
                      <a:r>
                        <a:rPr lang="en-US" sz="1200"/>
                        <a:t>$ 432.64</a:t>
                      </a:r>
                      <a:endParaRPr lang="en-IN" sz="1200"/>
                    </a:p>
                  </a:txBody>
                  <a:tcPr anchor="ctr"/>
                </a:tc>
                <a:tc>
                  <a:txBody>
                    <a:bodyPr/>
                    <a:lstStyle/>
                    <a:p>
                      <a:pPr algn="r"/>
                      <a:r>
                        <a:rPr lang="en-US" sz="1200"/>
                        <a:t>$ 167.36</a:t>
                      </a:r>
                      <a:endParaRPr lang="en-IN" sz="1200"/>
                    </a:p>
                  </a:txBody>
                  <a:tcPr anchor="ctr"/>
                </a:tc>
                <a:extLst>
                  <a:ext uri="{0D108BD9-81ED-4DB2-BD59-A6C34878D82A}">
                    <a16:rowId xmlns:a16="http://schemas.microsoft.com/office/drawing/2014/main" val="1902256203"/>
                  </a:ext>
                </a:extLst>
              </a:tr>
              <a:tr h="370840">
                <a:tc gridSpan="2">
                  <a:txBody>
                    <a:bodyPr/>
                    <a:lstStyle/>
                    <a:p>
                      <a:r>
                        <a:rPr lang="en-US" sz="1200" u="sng"/>
                        <a:t>Total Funds to be pulled for previous months adjustments</a:t>
                      </a:r>
                      <a:endParaRPr lang="en-IN" sz="1200" u="sng"/>
                    </a:p>
                  </a:txBody>
                  <a:tcPr anchor="ctr">
                    <a:solidFill>
                      <a:schemeClr val="bg1"/>
                    </a:solidFill>
                  </a:tcPr>
                </a:tc>
                <a:tc hMerge="1">
                  <a:txBody>
                    <a:bodyPr/>
                    <a:lstStyle/>
                    <a:p>
                      <a:pPr algn="r"/>
                      <a:endParaRPr lang="en-IN" sz="1200"/>
                    </a:p>
                  </a:txBody>
                  <a:tcPr anchor="ctr">
                    <a:solidFill>
                      <a:schemeClr val="bg1"/>
                    </a:solidFill>
                  </a:tcPr>
                </a:tc>
                <a:tc>
                  <a:txBody>
                    <a:bodyPr/>
                    <a:lstStyle/>
                    <a:p>
                      <a:pPr algn="r"/>
                      <a:r>
                        <a:rPr lang="en-US" sz="1200" b="1"/>
                        <a:t>$ 162.69</a:t>
                      </a:r>
                      <a:endParaRPr lang="en-IN" sz="1200" b="1"/>
                    </a:p>
                  </a:txBody>
                  <a:tcPr anchor="ctr">
                    <a:solidFill>
                      <a:schemeClr val="bg1"/>
                    </a:solidFill>
                  </a:tcPr>
                </a:tc>
                <a:extLst>
                  <a:ext uri="{0D108BD9-81ED-4DB2-BD59-A6C34878D82A}">
                    <a16:rowId xmlns:a16="http://schemas.microsoft.com/office/drawing/2014/main" val="2478348603"/>
                  </a:ext>
                </a:extLst>
              </a:tr>
            </a:tbl>
          </a:graphicData>
        </a:graphic>
      </p:graphicFrame>
      <p:sp>
        <p:nvSpPr>
          <p:cNvPr id="92" name="Delete">
            <a:extLst>
              <a:ext uri="{FF2B5EF4-FFF2-40B4-BE49-F238E27FC236}">
                <a16:creationId xmlns:a16="http://schemas.microsoft.com/office/drawing/2014/main" id="{C72297F1-2303-4C7A-B835-D784AC32946B}"/>
              </a:ext>
            </a:extLst>
          </p:cNvPr>
          <p:cNvSpPr>
            <a:spLocks noChangeAspect="1"/>
          </p:cNvSpPr>
          <p:nvPr/>
        </p:nvSpPr>
        <p:spPr bwMode="auto">
          <a:xfrm>
            <a:off x="8694455" y="1895697"/>
            <a:ext cx="122238" cy="122237"/>
          </a:xfrm>
          <a:custGeom>
            <a:avLst/>
            <a:gdLst>
              <a:gd name="T0" fmla="*/ 3 w 77"/>
              <a:gd name="T1" fmla="*/ 0 h 77"/>
              <a:gd name="T2" fmla="*/ 0 w 77"/>
              <a:gd name="T3" fmla="*/ 3 h 77"/>
              <a:gd name="T4" fmla="*/ 36 w 77"/>
              <a:gd name="T5" fmla="*/ 38 h 77"/>
              <a:gd name="T6" fmla="*/ 0 w 77"/>
              <a:gd name="T7" fmla="*/ 74 h 77"/>
              <a:gd name="T8" fmla="*/ 3 w 77"/>
              <a:gd name="T9" fmla="*/ 77 h 77"/>
              <a:gd name="T10" fmla="*/ 39 w 77"/>
              <a:gd name="T11" fmla="*/ 41 h 77"/>
              <a:gd name="T12" fmla="*/ 74 w 77"/>
              <a:gd name="T13" fmla="*/ 77 h 77"/>
              <a:gd name="T14" fmla="*/ 77 w 77"/>
              <a:gd name="T15" fmla="*/ 74 h 77"/>
              <a:gd name="T16" fmla="*/ 42 w 77"/>
              <a:gd name="T17" fmla="*/ 38 h 77"/>
              <a:gd name="T18" fmla="*/ 77 w 77"/>
              <a:gd name="T19" fmla="*/ 3 h 77"/>
              <a:gd name="T20" fmla="*/ 74 w 77"/>
              <a:gd name="T21" fmla="*/ 0 h 77"/>
              <a:gd name="T22" fmla="*/ 39 w 77"/>
              <a:gd name="T23" fmla="*/ 35 h 77"/>
              <a:gd name="T24" fmla="*/ 3 w 77"/>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7">
                <a:moveTo>
                  <a:pt x="3" y="0"/>
                </a:moveTo>
                <a:lnTo>
                  <a:pt x="0" y="3"/>
                </a:lnTo>
                <a:lnTo>
                  <a:pt x="36" y="38"/>
                </a:lnTo>
                <a:lnTo>
                  <a:pt x="0" y="74"/>
                </a:lnTo>
                <a:lnTo>
                  <a:pt x="3" y="77"/>
                </a:lnTo>
                <a:lnTo>
                  <a:pt x="39" y="41"/>
                </a:lnTo>
                <a:lnTo>
                  <a:pt x="74" y="77"/>
                </a:lnTo>
                <a:lnTo>
                  <a:pt x="77" y="74"/>
                </a:lnTo>
                <a:lnTo>
                  <a:pt x="42" y="38"/>
                </a:lnTo>
                <a:lnTo>
                  <a:pt x="77" y="3"/>
                </a:lnTo>
                <a:lnTo>
                  <a:pt x="74" y="0"/>
                </a:lnTo>
                <a:lnTo>
                  <a:pt x="39" y="35"/>
                </a:lnTo>
                <a:lnTo>
                  <a:pt x="3" y="0"/>
                </a:ln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488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4948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10/01/2021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
        <p:nvSpPr>
          <p:cNvPr id="56" name="Rectangle: Rounded Corners 55">
            <a:extLst>
              <a:ext uri="{FF2B5EF4-FFF2-40B4-BE49-F238E27FC236}">
                <a16:creationId xmlns:a16="http://schemas.microsoft.com/office/drawing/2014/main" id="{0C4E0CF2-DF1E-41B8-A7E5-5FE01BD5E90D}"/>
              </a:ext>
            </a:extLst>
          </p:cNvPr>
          <p:cNvSpPr/>
          <p:nvPr/>
        </p:nvSpPr>
        <p:spPr>
          <a:xfrm>
            <a:off x="913694" y="309107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Tier, ICHRA Reimburse, or Lives update</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5E779B25-ADF4-40CB-B7AD-B0A1EB47C96C}"/>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62" name="Arrow Down">
            <a:extLst>
              <a:ext uri="{FF2B5EF4-FFF2-40B4-BE49-F238E27FC236}">
                <a16:creationId xmlns:a16="http://schemas.microsoft.com/office/drawing/2014/main" id="{32AB0F2B-18A5-4294-AAA1-502BE378E3B8}"/>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3" name="Rectangle: Rounded Corners 62">
            <a:extLst>
              <a:ext uri="{FF2B5EF4-FFF2-40B4-BE49-F238E27FC236}">
                <a16:creationId xmlns:a16="http://schemas.microsoft.com/office/drawing/2014/main" id="{3560EA1F-975F-4C97-8E7D-AA520D94BB38}"/>
              </a:ext>
            </a:extLst>
          </p:cNvPr>
          <p:cNvSpPr/>
          <p:nvPr/>
        </p:nvSpPr>
        <p:spPr>
          <a:xfrm>
            <a:off x="913694" y="409056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66" name="TextBox 65">
            <a:extLst>
              <a:ext uri="{FF2B5EF4-FFF2-40B4-BE49-F238E27FC236}">
                <a16:creationId xmlns:a16="http://schemas.microsoft.com/office/drawing/2014/main" id="{43012179-F900-451B-93ED-80901555FB7E}"/>
              </a:ext>
            </a:extLst>
          </p:cNvPr>
          <p:cNvSpPr txBox="1"/>
          <p:nvPr/>
        </p:nvSpPr>
        <p:spPr>
          <a:xfrm>
            <a:off x="875288" y="3844340"/>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67" name="Rectangle: Rounded Corners 66">
            <a:extLst>
              <a:ext uri="{FF2B5EF4-FFF2-40B4-BE49-F238E27FC236}">
                <a16:creationId xmlns:a16="http://schemas.microsoft.com/office/drawing/2014/main" id="{403B09C9-8824-44DE-8A9F-51A891D2A0B9}"/>
              </a:ext>
            </a:extLst>
          </p:cNvPr>
          <p:cNvSpPr/>
          <p:nvPr/>
        </p:nvSpPr>
        <p:spPr>
          <a:xfrm>
            <a:off x="4312878" y="4090563"/>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68" name="TextBox 67">
            <a:extLst>
              <a:ext uri="{FF2B5EF4-FFF2-40B4-BE49-F238E27FC236}">
                <a16:creationId xmlns:a16="http://schemas.microsoft.com/office/drawing/2014/main" id="{17CDD863-8BB3-457D-A4CD-6A3A9C86A01D}"/>
              </a:ext>
            </a:extLst>
          </p:cNvPr>
          <p:cNvSpPr txBox="1"/>
          <p:nvPr/>
        </p:nvSpPr>
        <p:spPr>
          <a:xfrm>
            <a:off x="4274471" y="3844340"/>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r>
              <a:rPr lang="en-US" sz="1000">
                <a:solidFill>
                  <a:schemeClr val="bg1">
                    <a:lumMod val="65000"/>
                  </a:schemeClr>
                </a:solidFill>
              </a:rPr>
              <a:t> </a:t>
            </a:r>
            <a:endParaRPr lang="en-IN" sz="1000">
              <a:solidFill>
                <a:srgbClr val="FF0066"/>
              </a:solidFill>
            </a:endParaRPr>
          </a:p>
        </p:txBody>
      </p:sp>
      <p:sp>
        <p:nvSpPr>
          <p:cNvPr id="69" name="Rectangle: Rounded Corners 68">
            <a:extLst>
              <a:ext uri="{FF2B5EF4-FFF2-40B4-BE49-F238E27FC236}">
                <a16:creationId xmlns:a16="http://schemas.microsoft.com/office/drawing/2014/main" id="{BE93C5A9-896E-4660-8C5A-DD77B0D16924}"/>
              </a:ext>
            </a:extLst>
          </p:cNvPr>
          <p:cNvSpPr/>
          <p:nvPr/>
        </p:nvSpPr>
        <p:spPr>
          <a:xfrm>
            <a:off x="913694" y="4782487"/>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0" name="TextBox 69">
            <a:extLst>
              <a:ext uri="{FF2B5EF4-FFF2-40B4-BE49-F238E27FC236}">
                <a16:creationId xmlns:a16="http://schemas.microsoft.com/office/drawing/2014/main" id="{FFA69066-BAD6-43ED-9B95-35ACED6ACCDE}"/>
              </a:ext>
            </a:extLst>
          </p:cNvPr>
          <p:cNvSpPr txBox="1"/>
          <p:nvPr/>
        </p:nvSpPr>
        <p:spPr>
          <a:xfrm>
            <a:off x="875288" y="4536264"/>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71" name="Rectangle: Rounded Corners 70">
            <a:extLst>
              <a:ext uri="{FF2B5EF4-FFF2-40B4-BE49-F238E27FC236}">
                <a16:creationId xmlns:a16="http://schemas.microsoft.com/office/drawing/2014/main" id="{0F980C0E-40DE-4ABC-8719-21BF1447DAA2}"/>
              </a:ext>
            </a:extLst>
          </p:cNvPr>
          <p:cNvSpPr/>
          <p:nvPr/>
        </p:nvSpPr>
        <p:spPr>
          <a:xfrm>
            <a:off x="4312878" y="4782487"/>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5" name="TextBox 74">
            <a:extLst>
              <a:ext uri="{FF2B5EF4-FFF2-40B4-BE49-F238E27FC236}">
                <a16:creationId xmlns:a16="http://schemas.microsoft.com/office/drawing/2014/main" id="{B6085881-C20A-4A2D-9FDC-389AB5E067FA}"/>
              </a:ext>
            </a:extLst>
          </p:cNvPr>
          <p:cNvSpPr txBox="1"/>
          <p:nvPr/>
        </p:nvSpPr>
        <p:spPr>
          <a:xfrm>
            <a:off x="4274470" y="4536264"/>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76" name="Rectangle: Rounded Corners 75">
            <a:extLst>
              <a:ext uri="{FF2B5EF4-FFF2-40B4-BE49-F238E27FC236}">
                <a16:creationId xmlns:a16="http://schemas.microsoft.com/office/drawing/2014/main" id="{5E6ADBC7-1C0B-4E73-A9BD-37C3300CC750}"/>
              </a:ext>
            </a:extLst>
          </p:cNvPr>
          <p:cNvSpPr/>
          <p:nvPr/>
        </p:nvSpPr>
        <p:spPr>
          <a:xfrm>
            <a:off x="913694" y="5474411"/>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Employee &amp; Spouse</a:t>
            </a:r>
            <a:endParaRPr lang="en-IN" sz="1200">
              <a:solidFill>
                <a:schemeClr val="tx1">
                  <a:lumMod val="85000"/>
                  <a:lumOff val="15000"/>
                </a:schemeClr>
              </a:solidFill>
            </a:endParaRPr>
          </a:p>
        </p:txBody>
      </p:sp>
      <p:sp>
        <p:nvSpPr>
          <p:cNvPr id="77" name="TextBox 76">
            <a:extLst>
              <a:ext uri="{FF2B5EF4-FFF2-40B4-BE49-F238E27FC236}">
                <a16:creationId xmlns:a16="http://schemas.microsoft.com/office/drawing/2014/main" id="{E72BE33A-4F9B-480C-BCCB-BBF8613A84BB}"/>
              </a:ext>
            </a:extLst>
          </p:cNvPr>
          <p:cNvSpPr txBox="1"/>
          <p:nvPr/>
        </p:nvSpPr>
        <p:spPr>
          <a:xfrm>
            <a:off x="875288" y="5228188"/>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83" name="Rectangle: Rounded Corners 82">
            <a:extLst>
              <a:ext uri="{FF2B5EF4-FFF2-40B4-BE49-F238E27FC236}">
                <a16:creationId xmlns:a16="http://schemas.microsoft.com/office/drawing/2014/main" id="{019FECCB-E3EB-4734-8A6D-D02514F70BFA}"/>
              </a:ext>
            </a:extLst>
          </p:cNvPr>
          <p:cNvSpPr/>
          <p:nvPr/>
        </p:nvSpPr>
        <p:spPr>
          <a:xfrm>
            <a:off x="4312878" y="5474411"/>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a:t>
            </a:r>
            <a:endParaRPr lang="en-IN" sz="1400">
              <a:solidFill>
                <a:schemeClr val="tx1">
                  <a:lumMod val="85000"/>
                  <a:lumOff val="15000"/>
                </a:schemeClr>
              </a:solidFill>
            </a:endParaRPr>
          </a:p>
        </p:txBody>
      </p:sp>
      <p:sp>
        <p:nvSpPr>
          <p:cNvPr id="84" name="TextBox 83">
            <a:extLst>
              <a:ext uri="{FF2B5EF4-FFF2-40B4-BE49-F238E27FC236}">
                <a16:creationId xmlns:a16="http://schemas.microsoft.com/office/drawing/2014/main" id="{714AE186-6E27-4E61-9DBD-EF576B840A8F}"/>
              </a:ext>
            </a:extLst>
          </p:cNvPr>
          <p:cNvSpPr txBox="1"/>
          <p:nvPr/>
        </p:nvSpPr>
        <p:spPr>
          <a:xfrm>
            <a:off x="4274470" y="5228188"/>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85" name="Arrow Down">
            <a:extLst>
              <a:ext uri="{FF2B5EF4-FFF2-40B4-BE49-F238E27FC236}">
                <a16:creationId xmlns:a16="http://schemas.microsoft.com/office/drawing/2014/main" id="{3C7B6C23-38CB-49D3-8C6B-D3ECF2EE1129}"/>
              </a:ext>
            </a:extLst>
          </p:cNvPr>
          <p:cNvSpPr>
            <a:spLocks noChangeAspect="1"/>
          </p:cNvSpPr>
          <p:nvPr/>
        </p:nvSpPr>
        <p:spPr bwMode="auto">
          <a:xfrm flipH="1">
            <a:off x="3704387" y="564579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6" name="TextBox 85">
            <a:extLst>
              <a:ext uri="{FF2B5EF4-FFF2-40B4-BE49-F238E27FC236}">
                <a16:creationId xmlns:a16="http://schemas.microsoft.com/office/drawing/2014/main" id="{C7FA1572-75CC-4754-894F-4D3733212AC0}"/>
              </a:ext>
            </a:extLst>
          </p:cNvPr>
          <p:cNvSpPr txBox="1"/>
          <p:nvPr/>
        </p:nvSpPr>
        <p:spPr>
          <a:xfrm>
            <a:off x="1067156" y="3474245"/>
            <a:ext cx="7350100" cy="246221"/>
          </a:xfrm>
          <a:prstGeom prst="rect">
            <a:avLst/>
          </a:prstGeom>
          <a:noFill/>
        </p:spPr>
        <p:txBody>
          <a:bodyPr wrap="square" rtlCol="0">
            <a:spAutoFit/>
          </a:bodyPr>
          <a:lstStyle/>
          <a:p>
            <a:r>
              <a:rPr lang="en-US" sz="1000">
                <a:solidFill>
                  <a:schemeClr val="accent1"/>
                </a:solidFill>
              </a:rPr>
              <a:t>Update the Tier, ICHRA and Lives information in the active enrollment</a:t>
            </a:r>
            <a:endParaRPr lang="en-IN" sz="1000">
              <a:solidFill>
                <a:schemeClr val="accent1"/>
              </a:solidFill>
            </a:endParaRPr>
          </a:p>
        </p:txBody>
      </p:sp>
      <p:sp>
        <p:nvSpPr>
          <p:cNvPr id="87" name="Info">
            <a:extLst>
              <a:ext uri="{FF2B5EF4-FFF2-40B4-BE49-F238E27FC236}">
                <a16:creationId xmlns:a16="http://schemas.microsoft.com/office/drawing/2014/main" id="{8934EA56-441A-43F6-B4AF-CC0EE453D0C3}"/>
              </a:ext>
            </a:extLst>
          </p:cNvPr>
          <p:cNvSpPr>
            <a:spLocks noChangeAspect="1" noEditPoints="1"/>
          </p:cNvSpPr>
          <p:nvPr/>
        </p:nvSpPr>
        <p:spPr bwMode="auto">
          <a:xfrm>
            <a:off x="952863" y="3523753"/>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37047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graphicFrame>
        <p:nvGraphicFramePr>
          <p:cNvPr id="2" name="Table 2">
            <a:extLst>
              <a:ext uri="{FF2B5EF4-FFF2-40B4-BE49-F238E27FC236}">
                <a16:creationId xmlns:a16="http://schemas.microsoft.com/office/drawing/2014/main" id="{08C288C6-2DB5-4F21-AA6C-EB3F581692A5}"/>
              </a:ext>
            </a:extLst>
          </p:cNvPr>
          <p:cNvGraphicFramePr>
            <a:graphicFrameLocks noGrp="1"/>
          </p:cNvGraphicFramePr>
          <p:nvPr/>
        </p:nvGraphicFramePr>
        <p:xfrm>
          <a:off x="794826" y="1352751"/>
          <a:ext cx="7889245" cy="907320"/>
        </p:xfrm>
        <a:graphic>
          <a:graphicData uri="http://schemas.openxmlformats.org/drawingml/2006/table">
            <a:tbl>
              <a:tblPr firstRow="1" bandRow="1">
                <a:tableStyleId>{2D5ABB26-0587-4C30-8999-92F81FD0307C}</a:tableStyleId>
              </a:tblPr>
              <a:tblGrid>
                <a:gridCol w="1577849">
                  <a:extLst>
                    <a:ext uri="{9D8B030D-6E8A-4147-A177-3AD203B41FA5}">
                      <a16:colId xmlns:a16="http://schemas.microsoft.com/office/drawing/2014/main" val="2236416363"/>
                    </a:ext>
                  </a:extLst>
                </a:gridCol>
                <a:gridCol w="1577849">
                  <a:extLst>
                    <a:ext uri="{9D8B030D-6E8A-4147-A177-3AD203B41FA5}">
                      <a16:colId xmlns:a16="http://schemas.microsoft.com/office/drawing/2014/main" val="2116446012"/>
                    </a:ext>
                  </a:extLst>
                </a:gridCol>
                <a:gridCol w="1577849">
                  <a:extLst>
                    <a:ext uri="{9D8B030D-6E8A-4147-A177-3AD203B41FA5}">
                      <a16:colId xmlns:a16="http://schemas.microsoft.com/office/drawing/2014/main" val="334071397"/>
                    </a:ext>
                  </a:extLst>
                </a:gridCol>
                <a:gridCol w="1577849">
                  <a:extLst>
                    <a:ext uri="{9D8B030D-6E8A-4147-A177-3AD203B41FA5}">
                      <a16:colId xmlns:a16="http://schemas.microsoft.com/office/drawing/2014/main" val="2193261471"/>
                    </a:ext>
                  </a:extLst>
                </a:gridCol>
                <a:gridCol w="1577849">
                  <a:extLst>
                    <a:ext uri="{9D8B030D-6E8A-4147-A177-3AD203B41FA5}">
                      <a16:colId xmlns:a16="http://schemas.microsoft.com/office/drawing/2014/main" val="3299170754"/>
                    </a:ext>
                  </a:extLst>
                </a:gridCol>
              </a:tblGrid>
              <a:tr h="370840">
                <a:tc gridSpan="5">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3528289"/>
                  </a:ext>
                </a:extLst>
              </a:tr>
              <a:tr h="252000">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tc>
                <a:tc>
                  <a:txBody>
                    <a:bodyPr/>
                    <a:lstStyle/>
                    <a:p>
                      <a:r>
                        <a:rPr lang="en-US" sz="1050">
                          <a:solidFill>
                            <a:schemeClr val="bg1">
                              <a:lumMod val="65000"/>
                            </a:schemeClr>
                          </a:solidFill>
                        </a:rPr>
                        <a:t>STATE</a:t>
                      </a:r>
                      <a:endParaRPr lang="en-IN" sz="1050">
                        <a:solidFill>
                          <a:schemeClr val="bg1">
                            <a:lumMod val="65000"/>
                          </a:schemeClr>
                        </a:solidFill>
                      </a:endParaRPr>
                    </a:p>
                  </a:txBody>
                  <a:tcPr anchor="b"/>
                </a:tc>
                <a:tc>
                  <a:txBody>
                    <a:bodyPr/>
                    <a:lstStyle/>
                    <a:p>
                      <a:r>
                        <a:rPr lang="en-US" sz="1050">
                          <a:solidFill>
                            <a:schemeClr val="bg1">
                              <a:lumMod val="65000"/>
                            </a:schemeClr>
                          </a:solidFill>
                        </a:rPr>
                        <a:t>SSN</a:t>
                      </a:r>
                      <a:endParaRPr lang="en-IN" sz="1050">
                        <a:solidFill>
                          <a:schemeClr val="bg1">
                            <a:lumMod val="65000"/>
                          </a:schemeClr>
                        </a:solidFill>
                      </a:endParaRPr>
                    </a:p>
                  </a:txBody>
                  <a:tcPr anchor="b"/>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tc>
                <a:extLst>
                  <a:ext uri="{0D108BD9-81ED-4DB2-BD59-A6C34878D82A}">
                    <a16:rowId xmlns:a16="http://schemas.microsoft.com/office/drawing/2014/main" val="2941022142"/>
                  </a:ext>
                </a:extLst>
              </a:tr>
              <a:tr h="252000">
                <a:tc>
                  <a:txBody>
                    <a:bodyPr/>
                    <a:lstStyle/>
                    <a:p>
                      <a:r>
                        <a:rPr lang="en-US" sz="1100" b="1">
                          <a:solidFill>
                            <a:schemeClr val="tx1"/>
                          </a:solidFill>
                        </a:rPr>
                        <a:t>10/01/2020</a:t>
                      </a:r>
                      <a:endParaRPr lang="en-IN" sz="1100" b="1">
                        <a:solidFill>
                          <a:schemeClr val="tx1"/>
                        </a:solidFill>
                      </a:endParaRPr>
                    </a:p>
                  </a:txBody>
                  <a:tcPr/>
                </a:tc>
                <a:tc>
                  <a:txBody>
                    <a:bodyPr/>
                    <a:lstStyle/>
                    <a:p>
                      <a:r>
                        <a:rPr lang="en-US" sz="1100" b="1">
                          <a:solidFill>
                            <a:schemeClr val="tx1"/>
                          </a:solidFill>
                        </a:rPr>
                        <a:t>Preston Management</a:t>
                      </a:r>
                      <a:endParaRPr lang="en-IN" sz="1100" b="1">
                        <a:solidFill>
                          <a:schemeClr val="tx1"/>
                        </a:solidFill>
                      </a:endParaRPr>
                    </a:p>
                  </a:txBody>
                  <a:tcPr/>
                </a:tc>
                <a:tc>
                  <a:txBody>
                    <a:bodyPr/>
                    <a:lstStyle/>
                    <a:p>
                      <a:r>
                        <a:rPr lang="en-US" sz="1100" b="1">
                          <a:solidFill>
                            <a:schemeClr val="tx1"/>
                          </a:solidFill>
                        </a:rPr>
                        <a:t>California</a:t>
                      </a:r>
                      <a:endParaRPr lang="en-IN" sz="1100" b="1">
                        <a:solidFill>
                          <a:schemeClr val="tx1"/>
                        </a:solidFill>
                      </a:endParaRPr>
                    </a:p>
                  </a:txBody>
                  <a:tcPr/>
                </a:tc>
                <a:tc>
                  <a:txBody>
                    <a:bodyPr/>
                    <a:lstStyle/>
                    <a:p>
                      <a:r>
                        <a:rPr lang="en-US" sz="1100" b="1">
                          <a:solidFill>
                            <a:schemeClr val="tx1"/>
                          </a:solidFill>
                        </a:rPr>
                        <a:t>XXX-XX-XXXX</a:t>
                      </a:r>
                      <a:endParaRPr lang="en-IN" sz="1100" b="1">
                        <a:solidFill>
                          <a:schemeClr val="tx1"/>
                        </a:solidFill>
                      </a:endParaRPr>
                    </a:p>
                  </a:txBody>
                  <a:tcPr/>
                </a:tc>
                <a:tc>
                  <a:txBody>
                    <a:bodyPr/>
                    <a:lstStyle/>
                    <a:p>
                      <a:r>
                        <a:rPr lang="en-US" sz="1100" b="1">
                          <a:solidFill>
                            <a:schemeClr val="tx1"/>
                          </a:solidFill>
                        </a:rPr>
                        <a:t>09/14/2018</a:t>
                      </a:r>
                      <a:endParaRPr lang="en-IN" sz="1100" b="1">
                        <a:solidFill>
                          <a:schemeClr val="tx1"/>
                        </a:solidFill>
                      </a:endParaRPr>
                    </a:p>
                  </a:txBody>
                  <a:tcPr/>
                </a:tc>
                <a:extLst>
                  <a:ext uri="{0D108BD9-81ED-4DB2-BD59-A6C34878D82A}">
                    <a16:rowId xmlns:a16="http://schemas.microsoft.com/office/drawing/2014/main" val="858529384"/>
                  </a:ext>
                </a:extLst>
              </a:tr>
            </a:tbl>
          </a:graphicData>
        </a:graphic>
      </p:graphicFrame>
      <p:sp>
        <p:nvSpPr>
          <p:cNvPr id="41" name="Rectangle: Rounded Corners 40">
            <a:extLst>
              <a:ext uri="{FF2B5EF4-FFF2-40B4-BE49-F238E27FC236}">
                <a16:creationId xmlns:a16="http://schemas.microsoft.com/office/drawing/2014/main" id="{70DA207D-E256-4E08-A859-2B8EFECE0C60}"/>
              </a:ext>
            </a:extLst>
          </p:cNvPr>
          <p:cNvSpPr/>
          <p:nvPr/>
        </p:nvSpPr>
        <p:spPr>
          <a:xfrm>
            <a:off x="825593" y="2470942"/>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sp>
        <p:nvSpPr>
          <p:cNvPr id="28" name="Rectangle: Rounded Corners 27">
            <a:extLst>
              <a:ext uri="{FF2B5EF4-FFF2-40B4-BE49-F238E27FC236}">
                <a16:creationId xmlns:a16="http://schemas.microsoft.com/office/drawing/2014/main" id="{31EB4091-EC56-4D40-8003-B5694FFE17A5}"/>
              </a:ext>
            </a:extLst>
          </p:cNvPr>
          <p:cNvSpPr/>
          <p:nvPr/>
        </p:nvSpPr>
        <p:spPr>
          <a:xfrm>
            <a:off x="913694" y="309107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Qualifying Event – Newborn Baby</a:t>
            </a:r>
            <a:endParaRPr lang="en-IN" sz="1200">
              <a:solidFill>
                <a:schemeClr val="tx1">
                  <a:lumMod val="85000"/>
                  <a:lumOff val="15000"/>
                </a:schemeClr>
              </a:solidFill>
            </a:endParaRPr>
          </a:p>
        </p:txBody>
      </p:sp>
      <p:sp>
        <p:nvSpPr>
          <p:cNvPr id="29" name="TextBox 28">
            <a:extLst>
              <a:ext uri="{FF2B5EF4-FFF2-40B4-BE49-F238E27FC236}">
                <a16:creationId xmlns:a16="http://schemas.microsoft.com/office/drawing/2014/main" id="{7892E472-65A0-4B9E-B9FD-95382413BDA7}"/>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6" name="Arrow Down">
            <a:extLst>
              <a:ext uri="{FF2B5EF4-FFF2-40B4-BE49-F238E27FC236}">
                <a16:creationId xmlns:a16="http://schemas.microsoft.com/office/drawing/2014/main" id="{3D8FC306-D94E-4506-B7AD-C412B1AC83F3}"/>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2" name="Rectangle: Rounded Corners 61">
            <a:extLst>
              <a:ext uri="{FF2B5EF4-FFF2-40B4-BE49-F238E27FC236}">
                <a16:creationId xmlns:a16="http://schemas.microsoft.com/office/drawing/2014/main" id="{64671A70-A1FD-47A0-82CE-F2CC73F0F290}"/>
              </a:ext>
            </a:extLst>
          </p:cNvPr>
          <p:cNvSpPr/>
          <p:nvPr/>
        </p:nvSpPr>
        <p:spPr>
          <a:xfrm>
            <a:off x="3077944" y="1480901"/>
            <a:ext cx="720000" cy="148927"/>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cxnSp>
        <p:nvCxnSpPr>
          <p:cNvPr id="64" name="Straight Connector 63">
            <a:extLst>
              <a:ext uri="{FF2B5EF4-FFF2-40B4-BE49-F238E27FC236}">
                <a16:creationId xmlns:a16="http://schemas.microsoft.com/office/drawing/2014/main" id="{81C60CEA-467B-4549-A653-AC5A7CAD5C4E}"/>
              </a:ext>
            </a:extLst>
          </p:cNvPr>
          <p:cNvCxnSpPr>
            <a:cxnSpLocks/>
          </p:cNvCxnSpPr>
          <p:nvPr/>
        </p:nvCxnSpPr>
        <p:spPr>
          <a:xfrm>
            <a:off x="831042" y="2386718"/>
            <a:ext cx="779286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48D959D-9E2B-4D9B-9323-508F71F8C54A}"/>
              </a:ext>
            </a:extLst>
          </p:cNvPr>
          <p:cNvGrpSpPr/>
          <p:nvPr/>
        </p:nvGrpSpPr>
        <p:grpSpPr>
          <a:xfrm>
            <a:off x="8779478" y="1377537"/>
            <a:ext cx="3156451" cy="5242345"/>
            <a:chOff x="8240725" y="1837633"/>
            <a:chExt cx="3156451" cy="4974315"/>
          </a:xfrm>
        </p:grpSpPr>
        <p:sp>
          <p:nvSpPr>
            <p:cNvPr id="66" name="Rectangle: Rounded Corners 65">
              <a:extLst>
                <a:ext uri="{FF2B5EF4-FFF2-40B4-BE49-F238E27FC236}">
                  <a16:creationId xmlns:a16="http://schemas.microsoft.com/office/drawing/2014/main" id="{A1284320-4F2B-460F-A5D8-D1AC35AC02B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Some Carrier Company</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05/01/2021</a:t>
              </a:r>
              <a:endParaRPr lang="en-IN" sz="1200" b="1">
                <a:solidFill>
                  <a:schemeClr val="tx1"/>
                </a:solidFill>
              </a:endParaRPr>
            </a:p>
          </p:txBody>
        </p:sp>
        <p:sp>
          <p:nvSpPr>
            <p:cNvPr id="67" name="Rectangle: Rounded Corners 66">
              <a:extLst>
                <a:ext uri="{FF2B5EF4-FFF2-40B4-BE49-F238E27FC236}">
                  <a16:creationId xmlns:a16="http://schemas.microsoft.com/office/drawing/2014/main" id="{68BF9C89-58C5-4752-B872-6F74610845FE}"/>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cxnSp>
        <p:nvCxnSpPr>
          <p:cNvPr id="68" name="Straight Connector 67">
            <a:extLst>
              <a:ext uri="{FF2B5EF4-FFF2-40B4-BE49-F238E27FC236}">
                <a16:creationId xmlns:a16="http://schemas.microsoft.com/office/drawing/2014/main" id="{32BCA38F-C412-4DD9-AE9F-9EAC341D32F0}"/>
              </a:ext>
            </a:extLst>
          </p:cNvPr>
          <p:cNvCxnSpPr/>
          <p:nvPr/>
        </p:nvCxnSpPr>
        <p:spPr>
          <a:xfrm>
            <a:off x="8809630" y="3108069"/>
            <a:ext cx="31107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A376890-CA90-4D13-AD25-82251C7FBE9F}"/>
              </a:ext>
            </a:extLst>
          </p:cNvPr>
          <p:cNvCxnSpPr/>
          <p:nvPr/>
        </p:nvCxnSpPr>
        <p:spPr>
          <a:xfrm>
            <a:off x="8809630" y="4251697"/>
            <a:ext cx="31107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9C2D7646-DA25-4F63-B38D-93385373B617}"/>
              </a:ext>
            </a:extLst>
          </p:cNvPr>
          <p:cNvSpPr/>
          <p:nvPr/>
        </p:nvSpPr>
        <p:spPr>
          <a:xfrm>
            <a:off x="913694"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3" name="TextBox 72">
            <a:extLst>
              <a:ext uri="{FF2B5EF4-FFF2-40B4-BE49-F238E27FC236}">
                <a16:creationId xmlns:a16="http://schemas.microsoft.com/office/drawing/2014/main" id="{CA613CAD-9589-4B50-A5BF-E16BE45E054B}"/>
              </a:ext>
            </a:extLst>
          </p:cNvPr>
          <p:cNvSpPr txBox="1"/>
          <p:nvPr/>
        </p:nvSpPr>
        <p:spPr>
          <a:xfrm>
            <a:off x="875288" y="3567246"/>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74" name="Rectangle: Rounded Corners 73">
            <a:extLst>
              <a:ext uri="{FF2B5EF4-FFF2-40B4-BE49-F238E27FC236}">
                <a16:creationId xmlns:a16="http://schemas.microsoft.com/office/drawing/2014/main" id="{74150857-08FE-4FC3-9333-BB17767AC9DC}"/>
              </a:ext>
            </a:extLst>
          </p:cNvPr>
          <p:cNvSpPr/>
          <p:nvPr/>
        </p:nvSpPr>
        <p:spPr>
          <a:xfrm>
            <a:off x="4312878"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5" name="TextBox 74">
            <a:extLst>
              <a:ext uri="{FF2B5EF4-FFF2-40B4-BE49-F238E27FC236}">
                <a16:creationId xmlns:a16="http://schemas.microsoft.com/office/drawing/2014/main" id="{63FAE5F1-B052-4FBE-9C05-DB58A51B901A}"/>
              </a:ext>
            </a:extLst>
          </p:cNvPr>
          <p:cNvSpPr txBox="1"/>
          <p:nvPr/>
        </p:nvSpPr>
        <p:spPr>
          <a:xfrm>
            <a:off x="4274471" y="3567246"/>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r>
              <a:rPr lang="en-US" sz="1000">
                <a:solidFill>
                  <a:schemeClr val="bg1">
                    <a:lumMod val="65000"/>
                  </a:schemeClr>
                </a:solidFill>
              </a:rPr>
              <a:t> </a:t>
            </a:r>
            <a:endParaRPr lang="en-IN" sz="1000">
              <a:solidFill>
                <a:srgbClr val="FF0066"/>
              </a:solidFill>
            </a:endParaRPr>
          </a:p>
        </p:txBody>
      </p:sp>
      <p:sp>
        <p:nvSpPr>
          <p:cNvPr id="76" name="Rectangle: Rounded Corners 75">
            <a:extLst>
              <a:ext uri="{FF2B5EF4-FFF2-40B4-BE49-F238E27FC236}">
                <a16:creationId xmlns:a16="http://schemas.microsoft.com/office/drawing/2014/main" id="{192BC9F0-53E6-43D8-A8F2-9C2BC92D9ECA}"/>
              </a:ext>
            </a:extLst>
          </p:cNvPr>
          <p:cNvSpPr/>
          <p:nvPr/>
        </p:nvSpPr>
        <p:spPr>
          <a:xfrm>
            <a:off x="913694"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7" name="TextBox 76">
            <a:extLst>
              <a:ext uri="{FF2B5EF4-FFF2-40B4-BE49-F238E27FC236}">
                <a16:creationId xmlns:a16="http://schemas.microsoft.com/office/drawing/2014/main" id="{44D34222-7B19-48D1-ACF1-364B0B906A10}"/>
              </a:ext>
            </a:extLst>
          </p:cNvPr>
          <p:cNvSpPr txBox="1"/>
          <p:nvPr/>
        </p:nvSpPr>
        <p:spPr>
          <a:xfrm>
            <a:off x="875288" y="4259170"/>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78" name="Rectangle: Rounded Corners 77">
            <a:extLst>
              <a:ext uri="{FF2B5EF4-FFF2-40B4-BE49-F238E27FC236}">
                <a16:creationId xmlns:a16="http://schemas.microsoft.com/office/drawing/2014/main" id="{2A0E4B35-9B4B-4F11-9E88-83198DAB45C7}"/>
              </a:ext>
            </a:extLst>
          </p:cNvPr>
          <p:cNvSpPr/>
          <p:nvPr/>
        </p:nvSpPr>
        <p:spPr>
          <a:xfrm>
            <a:off x="4312878"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9" name="TextBox 78">
            <a:extLst>
              <a:ext uri="{FF2B5EF4-FFF2-40B4-BE49-F238E27FC236}">
                <a16:creationId xmlns:a16="http://schemas.microsoft.com/office/drawing/2014/main" id="{5B909BC5-B9DF-43E0-9A4A-EE67C40C0EF4}"/>
              </a:ext>
            </a:extLst>
          </p:cNvPr>
          <p:cNvSpPr txBox="1"/>
          <p:nvPr/>
        </p:nvSpPr>
        <p:spPr>
          <a:xfrm>
            <a:off x="4274470" y="4259170"/>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80" name="Rectangle: Rounded Corners 79">
            <a:extLst>
              <a:ext uri="{FF2B5EF4-FFF2-40B4-BE49-F238E27FC236}">
                <a16:creationId xmlns:a16="http://schemas.microsoft.com/office/drawing/2014/main" id="{6814F2A1-338A-4A07-AE90-E117CA47A799}"/>
              </a:ext>
            </a:extLst>
          </p:cNvPr>
          <p:cNvSpPr/>
          <p:nvPr/>
        </p:nvSpPr>
        <p:spPr>
          <a:xfrm>
            <a:off x="913694"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Employee &amp; Spouse</a:t>
            </a:r>
            <a:endParaRPr lang="en-IN" sz="1200">
              <a:solidFill>
                <a:schemeClr val="tx1">
                  <a:lumMod val="85000"/>
                  <a:lumOff val="15000"/>
                </a:schemeClr>
              </a:solidFill>
            </a:endParaRPr>
          </a:p>
        </p:txBody>
      </p:sp>
      <p:sp>
        <p:nvSpPr>
          <p:cNvPr id="81" name="TextBox 80">
            <a:extLst>
              <a:ext uri="{FF2B5EF4-FFF2-40B4-BE49-F238E27FC236}">
                <a16:creationId xmlns:a16="http://schemas.microsoft.com/office/drawing/2014/main" id="{6A819F87-D2AB-450C-AEC2-D8C017A3BA2D}"/>
              </a:ext>
            </a:extLst>
          </p:cNvPr>
          <p:cNvSpPr txBox="1"/>
          <p:nvPr/>
        </p:nvSpPr>
        <p:spPr>
          <a:xfrm>
            <a:off x="875288" y="4951094"/>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82" name="Rectangle: Rounded Corners 81">
            <a:extLst>
              <a:ext uri="{FF2B5EF4-FFF2-40B4-BE49-F238E27FC236}">
                <a16:creationId xmlns:a16="http://schemas.microsoft.com/office/drawing/2014/main" id="{77717247-3996-4BCA-B7B7-6E43E751A8C6}"/>
              </a:ext>
            </a:extLst>
          </p:cNvPr>
          <p:cNvSpPr/>
          <p:nvPr/>
        </p:nvSpPr>
        <p:spPr>
          <a:xfrm>
            <a:off x="4312878"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a:t>
            </a:r>
            <a:endParaRPr lang="en-IN" sz="1400">
              <a:solidFill>
                <a:schemeClr val="tx1">
                  <a:lumMod val="85000"/>
                  <a:lumOff val="15000"/>
                </a:schemeClr>
              </a:solidFill>
            </a:endParaRPr>
          </a:p>
        </p:txBody>
      </p:sp>
      <p:sp>
        <p:nvSpPr>
          <p:cNvPr id="83" name="TextBox 82">
            <a:extLst>
              <a:ext uri="{FF2B5EF4-FFF2-40B4-BE49-F238E27FC236}">
                <a16:creationId xmlns:a16="http://schemas.microsoft.com/office/drawing/2014/main" id="{8C909E49-CA2B-4EBD-B994-4546FF9B7D31}"/>
              </a:ext>
            </a:extLst>
          </p:cNvPr>
          <p:cNvSpPr txBox="1"/>
          <p:nvPr/>
        </p:nvSpPr>
        <p:spPr>
          <a:xfrm>
            <a:off x="4274470" y="4951094"/>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92" name="Arrow Down">
            <a:extLst>
              <a:ext uri="{FF2B5EF4-FFF2-40B4-BE49-F238E27FC236}">
                <a16:creationId xmlns:a16="http://schemas.microsoft.com/office/drawing/2014/main" id="{4A6CB1A3-6A78-409A-81DA-525515988CFC}"/>
              </a:ext>
            </a:extLst>
          </p:cNvPr>
          <p:cNvSpPr>
            <a:spLocks noChangeAspect="1"/>
          </p:cNvSpPr>
          <p:nvPr/>
        </p:nvSpPr>
        <p:spPr bwMode="auto">
          <a:xfrm flipH="1">
            <a:off x="3704387" y="536869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EEC93C2-7584-4B40-884C-71AFD98A65D0}"/>
              </a:ext>
            </a:extLst>
          </p:cNvPr>
          <p:cNvSpPr/>
          <p:nvPr/>
        </p:nvSpPr>
        <p:spPr>
          <a:xfrm>
            <a:off x="913694" y="590516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10/01/2020</a:t>
            </a:r>
            <a:endParaRPr lang="en-IN" sz="1200">
              <a:solidFill>
                <a:schemeClr val="tx1">
                  <a:lumMod val="85000"/>
                  <a:lumOff val="15000"/>
                </a:schemeClr>
              </a:solidFill>
            </a:endParaRPr>
          </a:p>
        </p:txBody>
      </p:sp>
      <p:sp>
        <p:nvSpPr>
          <p:cNvPr id="58" name="TextBox 57">
            <a:extLst>
              <a:ext uri="{FF2B5EF4-FFF2-40B4-BE49-F238E27FC236}">
                <a16:creationId xmlns:a16="http://schemas.microsoft.com/office/drawing/2014/main" id="{7495E629-F565-4E05-946D-D6097662B7FB}"/>
              </a:ext>
            </a:extLst>
          </p:cNvPr>
          <p:cNvSpPr txBox="1"/>
          <p:nvPr/>
        </p:nvSpPr>
        <p:spPr>
          <a:xfrm>
            <a:off x="875288" y="5648879"/>
            <a:ext cx="1784920" cy="246221"/>
          </a:xfrm>
          <a:prstGeom prst="rect">
            <a:avLst/>
          </a:prstGeom>
          <a:noFill/>
        </p:spPr>
        <p:txBody>
          <a:bodyPr wrap="square" rtlCol="0">
            <a:spAutoFit/>
          </a:bodyPr>
          <a:lstStyle/>
          <a:p>
            <a:r>
              <a:rPr lang="en-US" sz="1000">
                <a:solidFill>
                  <a:schemeClr val="bg1">
                    <a:lumMod val="65000"/>
                  </a:schemeClr>
                </a:solidFill>
              </a:rPr>
              <a:t>EFFECTIVE FROM </a:t>
            </a:r>
            <a:r>
              <a:rPr lang="en-US" sz="1000">
                <a:solidFill>
                  <a:srgbClr val="FF0066"/>
                </a:solidFill>
              </a:rPr>
              <a:t>*</a:t>
            </a:r>
            <a:endParaRPr lang="en-IN" sz="1000">
              <a:solidFill>
                <a:srgbClr val="FF0066"/>
              </a:solidFill>
            </a:endParaRPr>
          </a:p>
        </p:txBody>
      </p:sp>
      <p:sp>
        <p:nvSpPr>
          <p:cNvPr id="59" name="Calendar">
            <a:extLst>
              <a:ext uri="{FF2B5EF4-FFF2-40B4-BE49-F238E27FC236}">
                <a16:creationId xmlns:a16="http://schemas.microsoft.com/office/drawing/2014/main" id="{E0E1C7DD-C58B-4FCB-BA32-BA2C3772B919}"/>
              </a:ext>
            </a:extLst>
          </p:cNvPr>
          <p:cNvSpPr>
            <a:spLocks noChangeAspect="1" noEditPoints="1"/>
          </p:cNvSpPr>
          <p:nvPr/>
        </p:nvSpPr>
        <p:spPr bwMode="auto">
          <a:xfrm>
            <a:off x="3624491" y="6007039"/>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9D55A8E0-3909-40CF-8078-4028B20E5735}"/>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a:extLst>
              <a:ext uri="{FF2B5EF4-FFF2-40B4-BE49-F238E27FC236}">
                <a16:creationId xmlns:a16="http://schemas.microsoft.com/office/drawing/2014/main" id="{D1E720FF-3C4F-4227-A420-7ECCFEDA4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54" name="TextBox 53">
            <a:extLst>
              <a:ext uri="{FF2B5EF4-FFF2-40B4-BE49-F238E27FC236}">
                <a16:creationId xmlns:a16="http://schemas.microsoft.com/office/drawing/2014/main" id="{B00ECDB4-E724-4168-B383-3E9EEB4A7AAE}"/>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55" name="TextBox 54">
            <a:extLst>
              <a:ext uri="{FF2B5EF4-FFF2-40B4-BE49-F238E27FC236}">
                <a16:creationId xmlns:a16="http://schemas.microsoft.com/office/drawing/2014/main" id="{A4917950-493A-4B6E-9BE9-D8ACDB11C60C}"/>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60" name="Picture 59" descr="Icon&#10;&#10;Description automatically generated">
            <a:extLst>
              <a:ext uri="{FF2B5EF4-FFF2-40B4-BE49-F238E27FC236}">
                <a16:creationId xmlns:a16="http://schemas.microsoft.com/office/drawing/2014/main" id="{A7A5D105-8E8C-4E42-BE42-EE1B989E1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61" name="Picture 60" descr="Icon&#10;&#10;Description automatically generated">
            <a:extLst>
              <a:ext uri="{FF2B5EF4-FFF2-40B4-BE49-F238E27FC236}">
                <a16:creationId xmlns:a16="http://schemas.microsoft.com/office/drawing/2014/main" id="{03FD3684-1A5B-4B05-A728-1C2A443F7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63" name="TextBox 62">
            <a:extLst>
              <a:ext uri="{FF2B5EF4-FFF2-40B4-BE49-F238E27FC236}">
                <a16:creationId xmlns:a16="http://schemas.microsoft.com/office/drawing/2014/main" id="{C42E8533-5F74-496A-BC64-D1CBA98A05A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70" name="Picture 69" descr="Circle&#10;&#10;Description automatically generated with low confidence">
            <a:extLst>
              <a:ext uri="{FF2B5EF4-FFF2-40B4-BE49-F238E27FC236}">
                <a16:creationId xmlns:a16="http://schemas.microsoft.com/office/drawing/2014/main" id="{C5030578-5550-4392-B2CE-1458100C53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71" name="TextBox 70">
            <a:extLst>
              <a:ext uri="{FF2B5EF4-FFF2-40B4-BE49-F238E27FC236}">
                <a16:creationId xmlns:a16="http://schemas.microsoft.com/office/drawing/2014/main" id="{59F7DFFF-9346-4FC4-8E4F-B0267E3C49C9}"/>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84" name="Picture 83" descr="Logo&#10;&#10;Description automatically generated with medium confidence">
            <a:extLst>
              <a:ext uri="{FF2B5EF4-FFF2-40B4-BE49-F238E27FC236}">
                <a16:creationId xmlns:a16="http://schemas.microsoft.com/office/drawing/2014/main" id="{95F83384-779B-40E8-BE26-7005FB3364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85" name="Picture 2" descr="Placeholder – Start-Up Chile">
            <a:extLst>
              <a:ext uri="{FF2B5EF4-FFF2-40B4-BE49-F238E27FC236}">
                <a16:creationId xmlns:a16="http://schemas.microsoft.com/office/drawing/2014/main" id="{4D6E38F1-D060-4F1C-A6B5-640FFCC993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sp>
        <p:nvSpPr>
          <p:cNvPr id="86" name="Modal Dialog Overlay">
            <a:extLst>
              <a:ext uri="{FF2B5EF4-FFF2-40B4-BE49-F238E27FC236}">
                <a16:creationId xmlns:a16="http://schemas.microsoft.com/office/drawing/2014/main" id="{09222973-CF29-4B63-B01B-E338A58141F8}"/>
              </a:ext>
            </a:extLst>
          </p:cNvPr>
          <p:cNvSpPr>
            <a:spLocks/>
          </p:cNvSpPr>
          <p:nvPr/>
        </p:nvSpPr>
        <p:spPr bwMode="auto">
          <a:xfrm>
            <a:off x="-8048" y="-5370"/>
            <a:ext cx="12200048" cy="6863370"/>
          </a:xfrm>
          <a:prstGeom prst="rect">
            <a:avLst/>
          </a:prstGeom>
          <a:solidFill>
            <a:srgbClr val="808080">
              <a:alpha val="60000"/>
            </a:srgb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 name="Rectangle: Rounded Corners 2">
            <a:extLst>
              <a:ext uri="{FF2B5EF4-FFF2-40B4-BE49-F238E27FC236}">
                <a16:creationId xmlns:a16="http://schemas.microsoft.com/office/drawing/2014/main" id="{DA910136-69BE-4249-9D8C-9A955E5F65CC}"/>
              </a:ext>
            </a:extLst>
          </p:cNvPr>
          <p:cNvSpPr/>
          <p:nvPr/>
        </p:nvSpPr>
        <p:spPr>
          <a:xfrm>
            <a:off x="551375" y="450015"/>
            <a:ext cx="11056450" cy="6048860"/>
          </a:xfrm>
          <a:prstGeom prst="roundRect">
            <a:avLst>
              <a:gd name="adj" fmla="val 25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D8F8134A-AD58-4AA1-98B5-7E129486589F}"/>
              </a:ext>
            </a:extLst>
          </p:cNvPr>
          <p:cNvSpPr txBox="1"/>
          <p:nvPr/>
        </p:nvSpPr>
        <p:spPr>
          <a:xfrm>
            <a:off x="1205702" y="1086727"/>
            <a:ext cx="5551847" cy="2539157"/>
          </a:xfrm>
          <a:prstGeom prst="rect">
            <a:avLst/>
          </a:prstGeom>
          <a:noFill/>
        </p:spPr>
        <p:txBody>
          <a:bodyPr wrap="square" rtlCol="0">
            <a:spAutoFit/>
          </a:bodyPr>
          <a:lstStyle/>
          <a:p>
            <a:r>
              <a:rPr lang="en-US" sz="1200"/>
              <a:t>Please review if the enrollment details are correct, before you proceed further</a:t>
            </a:r>
          </a:p>
          <a:p>
            <a:endParaRPr lang="en-US" sz="1200">
              <a:solidFill>
                <a:schemeClr val="accent1"/>
              </a:solidFill>
            </a:endParaRPr>
          </a:p>
          <a:p>
            <a:r>
              <a:rPr lang="en-US" sz="1200">
                <a:solidFill>
                  <a:schemeClr val="accent1"/>
                </a:solidFill>
              </a:rPr>
              <a:t>Enrollment Update</a:t>
            </a:r>
            <a:br>
              <a:rPr lang="en-US" sz="1200"/>
            </a:br>
            <a:endParaRPr lang="en-US" sz="1200"/>
          </a:p>
          <a:p>
            <a:pPr marL="171450" indent="-171450">
              <a:buFont typeface="Arial" panose="020B0604020202020204" pitchFamily="34" charset="0"/>
              <a:buChar char="•"/>
            </a:pPr>
            <a:r>
              <a:rPr lang="en-US" sz="1100">
                <a:solidFill>
                  <a:schemeClr val="bg1">
                    <a:lumMod val="50000"/>
                  </a:schemeClr>
                </a:solidFill>
              </a:rPr>
              <a:t>REIMBURSEMENT TIER</a:t>
            </a:r>
            <a:r>
              <a:rPr lang="en-US" sz="1200">
                <a:solidFill>
                  <a:schemeClr val="bg1">
                    <a:lumMod val="50000"/>
                  </a:schemeClr>
                </a:solidFill>
              </a:rPr>
              <a:t>    </a:t>
            </a:r>
            <a:r>
              <a:rPr lang="en-US" sz="1200" b="1"/>
              <a:t>Employee &amp; Children</a:t>
            </a:r>
          </a:p>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LIVES</a:t>
            </a:r>
            <a:r>
              <a:rPr lang="en-US" sz="1200">
                <a:solidFill>
                  <a:schemeClr val="bg1">
                    <a:lumMod val="50000"/>
                  </a:schemeClr>
                </a:solidFill>
              </a:rPr>
              <a:t>   </a:t>
            </a:r>
            <a:r>
              <a:rPr lang="en-US" sz="1200" b="1"/>
              <a:t>2</a:t>
            </a:r>
          </a:p>
          <a:p>
            <a:pPr marL="171450" indent="-171450">
              <a:buFont typeface="Arial" panose="020B0604020202020204" pitchFamily="34" charset="0"/>
              <a:buChar char="•"/>
            </a:pPr>
            <a:endParaRPr lang="en-US" sz="1200" b="1"/>
          </a:p>
          <a:p>
            <a:pPr marL="171450" indent="-171450">
              <a:buFont typeface="Arial" panose="020B0604020202020204" pitchFamily="34" charset="0"/>
              <a:buChar char="•"/>
            </a:pPr>
            <a:r>
              <a:rPr lang="en-US" sz="1200">
                <a:solidFill>
                  <a:schemeClr val="bg1">
                    <a:lumMod val="50000"/>
                  </a:schemeClr>
                </a:solidFill>
              </a:rPr>
              <a:t>ICHRA REIMBURSE ALLOTTED</a:t>
            </a:r>
            <a:r>
              <a:rPr lang="en-US" sz="1400">
                <a:solidFill>
                  <a:schemeClr val="bg1">
                    <a:lumMod val="50000"/>
                  </a:schemeClr>
                </a:solidFill>
              </a:rPr>
              <a:t>   </a:t>
            </a:r>
            <a:r>
              <a:rPr lang="en-US" sz="1400" b="1"/>
              <a:t>$ 280.00</a:t>
            </a:r>
          </a:p>
          <a:p>
            <a:pPr marL="171450" indent="-171450">
              <a:buFont typeface="Arial" panose="020B0604020202020204" pitchFamily="34" charset="0"/>
              <a:buChar char="•"/>
            </a:pPr>
            <a:endParaRPr lang="en-US" sz="1200">
              <a:solidFill>
                <a:schemeClr val="bg1">
                  <a:lumMod val="50000"/>
                </a:schemeClr>
              </a:solidFill>
            </a:endParaRPr>
          </a:p>
          <a:p>
            <a:pPr marL="171450" indent="-171450">
              <a:buFont typeface="Arial" panose="020B0604020202020204" pitchFamily="34" charset="0"/>
              <a:buChar char="•"/>
            </a:pPr>
            <a:r>
              <a:rPr lang="en-US" sz="1200">
                <a:solidFill>
                  <a:schemeClr val="bg1">
                    <a:lumMod val="50000"/>
                  </a:schemeClr>
                </a:solidFill>
              </a:rPr>
              <a:t>EMPLOYEE WITHHOLD  </a:t>
            </a:r>
            <a:r>
              <a:rPr lang="en-US" sz="1400" b="1"/>
              <a:t>$220.00</a:t>
            </a:r>
          </a:p>
          <a:p>
            <a:endParaRPr lang="en-US" sz="1200" b="1"/>
          </a:p>
          <a:p>
            <a:pPr marL="171450" indent="-171450">
              <a:buFont typeface="Arial" panose="020B0604020202020204" pitchFamily="34" charset="0"/>
              <a:buChar char="•"/>
            </a:pPr>
            <a:r>
              <a:rPr lang="en-US" sz="1100">
                <a:solidFill>
                  <a:schemeClr val="bg1">
                    <a:lumMod val="50000"/>
                  </a:schemeClr>
                </a:solidFill>
              </a:rPr>
              <a:t>REASON</a:t>
            </a:r>
            <a:r>
              <a:rPr lang="en-US" sz="1200" b="1"/>
              <a:t>  Tiers, ICHRA Reimburse or Lives update</a:t>
            </a:r>
          </a:p>
        </p:txBody>
      </p:sp>
      <p:sp>
        <p:nvSpPr>
          <p:cNvPr id="93" name="Rectangle: Rounded Corners 92">
            <a:extLst>
              <a:ext uri="{FF2B5EF4-FFF2-40B4-BE49-F238E27FC236}">
                <a16:creationId xmlns:a16="http://schemas.microsoft.com/office/drawing/2014/main" id="{AB202910-DB9E-4827-894D-378BEB7B83C5}"/>
              </a:ext>
            </a:extLst>
          </p:cNvPr>
          <p:cNvSpPr/>
          <p:nvPr/>
        </p:nvSpPr>
        <p:spPr>
          <a:xfrm>
            <a:off x="6840878" y="5806580"/>
            <a:ext cx="1270388" cy="2774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1"/>
                </a:solidFill>
              </a:rPr>
              <a:t>Go Back to Edit</a:t>
            </a:r>
            <a:endParaRPr lang="en-IN" sz="1200">
              <a:solidFill>
                <a:schemeClr val="accent1"/>
              </a:solidFill>
            </a:endParaRPr>
          </a:p>
        </p:txBody>
      </p:sp>
      <p:sp>
        <p:nvSpPr>
          <p:cNvPr id="94" name="Rectangle: Rounded Corners 93">
            <a:extLst>
              <a:ext uri="{FF2B5EF4-FFF2-40B4-BE49-F238E27FC236}">
                <a16:creationId xmlns:a16="http://schemas.microsoft.com/office/drawing/2014/main" id="{8236E86B-41E4-4BA6-A35A-B5D72D21949B}"/>
              </a:ext>
            </a:extLst>
          </p:cNvPr>
          <p:cNvSpPr/>
          <p:nvPr/>
        </p:nvSpPr>
        <p:spPr>
          <a:xfrm>
            <a:off x="8513692" y="5806580"/>
            <a:ext cx="1270388"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OK</a:t>
            </a:r>
            <a:endParaRPr lang="en-IN" sz="1200"/>
          </a:p>
        </p:txBody>
      </p:sp>
      <p:sp>
        <p:nvSpPr>
          <p:cNvPr id="96" name="TextBox 95">
            <a:extLst>
              <a:ext uri="{FF2B5EF4-FFF2-40B4-BE49-F238E27FC236}">
                <a16:creationId xmlns:a16="http://schemas.microsoft.com/office/drawing/2014/main" id="{965C5ACB-B628-4457-8137-D5B44B8EA5A9}"/>
              </a:ext>
            </a:extLst>
          </p:cNvPr>
          <p:cNvSpPr txBox="1"/>
          <p:nvPr/>
        </p:nvSpPr>
        <p:spPr>
          <a:xfrm>
            <a:off x="1220006" y="3912617"/>
            <a:ext cx="2650971" cy="246221"/>
          </a:xfrm>
          <a:prstGeom prst="rect">
            <a:avLst/>
          </a:prstGeom>
          <a:noFill/>
        </p:spPr>
        <p:txBody>
          <a:bodyPr wrap="square" rtlCol="0">
            <a:spAutoFit/>
          </a:bodyPr>
          <a:lstStyle/>
          <a:p>
            <a:r>
              <a:rPr lang="en-US" sz="1000">
                <a:solidFill>
                  <a:schemeClr val="bg1">
                    <a:lumMod val="65000"/>
                  </a:schemeClr>
                </a:solidFill>
              </a:rPr>
              <a:t>COMMENTS </a:t>
            </a:r>
            <a:endParaRPr lang="en-IN" sz="1000">
              <a:solidFill>
                <a:srgbClr val="FF0066"/>
              </a:solidFill>
            </a:endParaRPr>
          </a:p>
        </p:txBody>
      </p:sp>
      <p:sp>
        <p:nvSpPr>
          <p:cNvPr id="87" name="TextBox 86">
            <a:extLst>
              <a:ext uri="{FF2B5EF4-FFF2-40B4-BE49-F238E27FC236}">
                <a16:creationId xmlns:a16="http://schemas.microsoft.com/office/drawing/2014/main" id="{EECF4A89-3E68-4F21-887F-D1FFD4631B59}"/>
              </a:ext>
            </a:extLst>
          </p:cNvPr>
          <p:cNvSpPr txBox="1"/>
          <p:nvPr/>
        </p:nvSpPr>
        <p:spPr>
          <a:xfrm>
            <a:off x="4492466" y="692584"/>
            <a:ext cx="3207068" cy="307777"/>
          </a:xfrm>
          <a:prstGeom prst="rect">
            <a:avLst/>
          </a:prstGeom>
          <a:noFill/>
        </p:spPr>
        <p:txBody>
          <a:bodyPr wrap="square" rtlCol="0">
            <a:spAutoFit/>
          </a:bodyPr>
          <a:lstStyle/>
          <a:p>
            <a:pPr algn="ctr"/>
            <a:r>
              <a:rPr lang="en-US" sz="1400"/>
              <a:t>Review Enrollment Details</a:t>
            </a:r>
            <a:endParaRPr lang="en-IN" sz="1400"/>
          </a:p>
        </p:txBody>
      </p:sp>
      <p:sp>
        <p:nvSpPr>
          <p:cNvPr id="89" name="Rectangle: Rounded Corners 88">
            <a:extLst>
              <a:ext uri="{FF2B5EF4-FFF2-40B4-BE49-F238E27FC236}">
                <a16:creationId xmlns:a16="http://schemas.microsoft.com/office/drawing/2014/main" id="{D146B6F8-53C6-446F-9D23-EB52A02252F9}"/>
              </a:ext>
            </a:extLst>
          </p:cNvPr>
          <p:cNvSpPr/>
          <p:nvPr/>
        </p:nvSpPr>
        <p:spPr>
          <a:xfrm>
            <a:off x="1292137" y="4168906"/>
            <a:ext cx="8491943" cy="1396783"/>
          </a:xfrm>
          <a:prstGeom prst="roundRect">
            <a:avLst>
              <a:gd name="adj" fmla="val 3112"/>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lumMod val="65000"/>
                    <a:lumOff val="35000"/>
                  </a:schemeClr>
                </a:solidFill>
              </a:rPr>
              <a:t>Lorem Ipsum</a:t>
            </a:r>
            <a:endParaRPr lang="en-IN" sz="1400">
              <a:solidFill>
                <a:schemeClr val="tx1">
                  <a:lumMod val="65000"/>
                  <a:lumOff val="35000"/>
                </a:schemeClr>
              </a:solidFill>
            </a:endParaRPr>
          </a:p>
        </p:txBody>
      </p:sp>
    </p:spTree>
    <p:extLst>
      <p:ext uri="{BB962C8B-B14F-4D97-AF65-F5344CB8AC3E}">
        <p14:creationId xmlns:p14="http://schemas.microsoft.com/office/powerpoint/2010/main" val="3115429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extLst>
              <p:ext uri="{D42A27DB-BD31-4B8C-83A1-F6EECF244321}">
                <p14:modId xmlns:p14="http://schemas.microsoft.com/office/powerpoint/2010/main" val="3750984802"/>
              </p:ext>
            </p:extLst>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8885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10/01/2021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
        <p:nvSpPr>
          <p:cNvPr id="56" name="Rectangle: Rounded Corners 55">
            <a:extLst>
              <a:ext uri="{FF2B5EF4-FFF2-40B4-BE49-F238E27FC236}">
                <a16:creationId xmlns:a16="http://schemas.microsoft.com/office/drawing/2014/main" id="{58D8058D-7C20-4132-BB9C-56C440A9E0F3}"/>
              </a:ext>
            </a:extLst>
          </p:cNvPr>
          <p:cNvSpPr/>
          <p:nvPr/>
        </p:nvSpPr>
        <p:spPr>
          <a:xfrm>
            <a:off x="913694" y="309107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Premium Correction</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57BFCE2D-0786-41BA-ACAC-08635E01DA41}"/>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62" name="Arrow Down">
            <a:extLst>
              <a:ext uri="{FF2B5EF4-FFF2-40B4-BE49-F238E27FC236}">
                <a16:creationId xmlns:a16="http://schemas.microsoft.com/office/drawing/2014/main" id="{AAA75E71-9085-4378-BC43-9472BB5F75E8}"/>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aphicFrame>
        <p:nvGraphicFramePr>
          <p:cNvPr id="63" name="Table 8">
            <a:extLst>
              <a:ext uri="{FF2B5EF4-FFF2-40B4-BE49-F238E27FC236}">
                <a16:creationId xmlns:a16="http://schemas.microsoft.com/office/drawing/2014/main" id="{7BB6C0E1-0463-4D21-92C1-7C49BF6F3949}"/>
              </a:ext>
            </a:extLst>
          </p:cNvPr>
          <p:cNvGraphicFramePr>
            <a:graphicFrameLocks noGrp="1"/>
          </p:cNvGraphicFramePr>
          <p:nvPr>
            <p:extLst>
              <p:ext uri="{D42A27DB-BD31-4B8C-83A1-F6EECF244321}">
                <p14:modId xmlns:p14="http://schemas.microsoft.com/office/powerpoint/2010/main" val="2265055256"/>
              </p:ext>
            </p:extLst>
          </p:nvPr>
        </p:nvGraphicFramePr>
        <p:xfrm>
          <a:off x="917522" y="3839212"/>
          <a:ext cx="7706394" cy="2956560"/>
        </p:xfrm>
        <a:graphic>
          <a:graphicData uri="http://schemas.openxmlformats.org/drawingml/2006/table">
            <a:tbl>
              <a:tblPr firstRow="1" bandRow="1">
                <a:tableStyleId>{C083E6E3-FA7D-4D7B-A595-EF9225AFEA82}</a:tableStyleId>
              </a:tblPr>
              <a:tblGrid>
                <a:gridCol w="856266">
                  <a:extLst>
                    <a:ext uri="{9D8B030D-6E8A-4147-A177-3AD203B41FA5}">
                      <a16:colId xmlns:a16="http://schemas.microsoft.com/office/drawing/2014/main" val="1913998440"/>
                    </a:ext>
                  </a:extLst>
                </a:gridCol>
                <a:gridCol w="856266">
                  <a:extLst>
                    <a:ext uri="{9D8B030D-6E8A-4147-A177-3AD203B41FA5}">
                      <a16:colId xmlns:a16="http://schemas.microsoft.com/office/drawing/2014/main" val="4007832404"/>
                    </a:ext>
                  </a:extLst>
                </a:gridCol>
                <a:gridCol w="856266">
                  <a:extLst>
                    <a:ext uri="{9D8B030D-6E8A-4147-A177-3AD203B41FA5}">
                      <a16:colId xmlns:a16="http://schemas.microsoft.com/office/drawing/2014/main" val="2919971223"/>
                    </a:ext>
                  </a:extLst>
                </a:gridCol>
                <a:gridCol w="856266">
                  <a:extLst>
                    <a:ext uri="{9D8B030D-6E8A-4147-A177-3AD203B41FA5}">
                      <a16:colId xmlns:a16="http://schemas.microsoft.com/office/drawing/2014/main" val="1946896551"/>
                    </a:ext>
                  </a:extLst>
                </a:gridCol>
                <a:gridCol w="856266">
                  <a:extLst>
                    <a:ext uri="{9D8B030D-6E8A-4147-A177-3AD203B41FA5}">
                      <a16:colId xmlns:a16="http://schemas.microsoft.com/office/drawing/2014/main" val="786574508"/>
                    </a:ext>
                  </a:extLst>
                </a:gridCol>
                <a:gridCol w="856266">
                  <a:extLst>
                    <a:ext uri="{9D8B030D-6E8A-4147-A177-3AD203B41FA5}">
                      <a16:colId xmlns:a16="http://schemas.microsoft.com/office/drawing/2014/main" val="3753616640"/>
                    </a:ext>
                  </a:extLst>
                </a:gridCol>
                <a:gridCol w="856266">
                  <a:extLst>
                    <a:ext uri="{9D8B030D-6E8A-4147-A177-3AD203B41FA5}">
                      <a16:colId xmlns:a16="http://schemas.microsoft.com/office/drawing/2014/main" val="3425143641"/>
                    </a:ext>
                  </a:extLst>
                </a:gridCol>
                <a:gridCol w="779597">
                  <a:extLst>
                    <a:ext uri="{9D8B030D-6E8A-4147-A177-3AD203B41FA5}">
                      <a16:colId xmlns:a16="http://schemas.microsoft.com/office/drawing/2014/main" val="3994504490"/>
                    </a:ext>
                  </a:extLst>
                </a:gridCol>
                <a:gridCol w="932935">
                  <a:extLst>
                    <a:ext uri="{9D8B030D-6E8A-4147-A177-3AD203B41FA5}">
                      <a16:colId xmlns:a16="http://schemas.microsoft.com/office/drawing/2014/main" val="4138333528"/>
                    </a:ext>
                  </a:extLst>
                </a:gridCol>
              </a:tblGrid>
              <a:tr h="370840">
                <a:tc>
                  <a:txBody>
                    <a:bodyPr/>
                    <a:lstStyle/>
                    <a:p>
                      <a:r>
                        <a:rPr lang="en-US" sz="1050"/>
                        <a:t>Month Year</a:t>
                      </a:r>
                      <a:endParaRPr lang="en-IN" sz="1050"/>
                    </a:p>
                  </a:txBody>
                  <a:tcPr anchor="b"/>
                </a:tc>
                <a:tc>
                  <a:txBody>
                    <a:bodyPr/>
                    <a:lstStyle/>
                    <a:p>
                      <a:pPr algn="ctr"/>
                      <a:r>
                        <a:rPr lang="en-US" sz="1050"/>
                        <a:t>Premium</a:t>
                      </a:r>
                      <a:endParaRPr lang="en-IN" sz="1050"/>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t>ICHRA Reimburse Allotted</a:t>
                      </a:r>
                      <a:endParaRPr lang="en-IN" sz="1050"/>
                    </a:p>
                  </a:txBody>
                  <a:tcPr anchor="b"/>
                </a:tc>
                <a:tc>
                  <a:txBody>
                    <a:bodyPr/>
                    <a:lstStyle/>
                    <a:p>
                      <a:pPr algn="ctr"/>
                      <a:r>
                        <a:rPr lang="en-US" sz="1050"/>
                        <a:t>ICHRA Reimburse Consumable</a:t>
                      </a:r>
                      <a:endParaRPr lang="en-IN" sz="1050"/>
                    </a:p>
                  </a:txBody>
                  <a:tcPr anchor="b"/>
                </a:tc>
                <a:tc>
                  <a:txBody>
                    <a:bodyPr/>
                    <a:lstStyle/>
                    <a:p>
                      <a:pPr algn="ctr"/>
                      <a:r>
                        <a:rPr lang="en-US" sz="1050"/>
                        <a:t>Employee Withhold</a:t>
                      </a:r>
                      <a:endParaRPr lang="en-IN" sz="1050"/>
                    </a:p>
                  </a:txBody>
                  <a:tcPr anchor="b"/>
                </a:tc>
                <a:tc>
                  <a:txBody>
                    <a:bodyPr/>
                    <a:lstStyle/>
                    <a:p>
                      <a:pPr algn="ctr"/>
                      <a:r>
                        <a:rPr lang="en-US" sz="1050"/>
                        <a:t>Corrected Premium</a:t>
                      </a:r>
                      <a:endParaRPr lang="en-IN" sz="1050"/>
                    </a:p>
                  </a:txBody>
                  <a:tcPr anchor="b"/>
                </a:tc>
                <a:tc>
                  <a:txBody>
                    <a:bodyPr/>
                    <a:lstStyle/>
                    <a:p>
                      <a:pPr algn="ctr"/>
                      <a:r>
                        <a:rPr lang="en-US" sz="1050"/>
                        <a:t>Corrected ICHRA Reimburse consumable</a:t>
                      </a:r>
                      <a:endParaRPr lang="en-IN" sz="1050"/>
                    </a:p>
                  </a:txBody>
                  <a:tcPr anchor="b"/>
                </a:tc>
                <a:tc>
                  <a:txBody>
                    <a:bodyPr/>
                    <a:lstStyle/>
                    <a:p>
                      <a:pPr algn="ctr"/>
                      <a:r>
                        <a:rPr lang="en-US" sz="1050"/>
                        <a:t>Corrected Employee Withhold</a:t>
                      </a:r>
                      <a:endParaRPr lang="en-IN" sz="1050"/>
                    </a:p>
                  </a:txBody>
                  <a:tcPr anchor="b"/>
                </a:tc>
                <a:tc>
                  <a:txBody>
                    <a:bodyPr/>
                    <a:lstStyle/>
                    <a:p>
                      <a:pPr algn="ctr"/>
                      <a:r>
                        <a:rPr lang="en-US" sz="1050"/>
                        <a:t>Corrected On</a:t>
                      </a:r>
                      <a:endParaRPr lang="en-IN" sz="1050"/>
                    </a:p>
                  </a:txBody>
                  <a:tcPr anchor="b"/>
                </a:tc>
                <a:extLst>
                  <a:ext uri="{0D108BD9-81ED-4DB2-BD59-A6C34878D82A}">
                    <a16:rowId xmlns:a16="http://schemas.microsoft.com/office/drawing/2014/main" val="275884499"/>
                  </a:ext>
                </a:extLst>
              </a:tr>
              <a:tr h="370840">
                <a:tc>
                  <a:txBody>
                    <a:bodyPr/>
                    <a:lstStyle/>
                    <a:p>
                      <a:r>
                        <a:rPr lang="en-US" sz="1050"/>
                        <a:t>Jun 2021</a:t>
                      </a:r>
                      <a:endParaRPr lang="en-IN" sz="1050"/>
                    </a:p>
                  </a:txBody>
                  <a:tcPr/>
                </a:tc>
                <a:tc>
                  <a:txBody>
                    <a:bodyPr/>
                    <a:lstStyle/>
                    <a:p>
                      <a:pPr algn="r"/>
                      <a:r>
                        <a:rPr lang="en-US" sz="1050">
                          <a:solidFill>
                            <a:schemeClr val="bg1">
                              <a:lumMod val="50000"/>
                            </a:schemeClr>
                          </a:solidFill>
                        </a:rPr>
                        <a:t>$ 432.64</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$ 152.64</a:t>
                      </a:r>
                      <a:endParaRPr lang="en-IN" sz="1050">
                        <a:solidFill>
                          <a:schemeClr val="bg1">
                            <a:lumMod val="50000"/>
                          </a:schemeClr>
                        </a:solidFill>
                      </a:endParaRPr>
                    </a:p>
                  </a:txBody>
                  <a:tcPr/>
                </a:tc>
                <a:tc>
                  <a:txBody>
                    <a:bodyPr/>
                    <a:lstStyle/>
                    <a:p>
                      <a:pPr algn="r"/>
                      <a:endParaRPr lang="en-IN" sz="1050"/>
                    </a:p>
                  </a:txBody>
                  <a:tcPr/>
                </a:tc>
                <a:tc>
                  <a:txBody>
                    <a:bodyPr/>
                    <a:lstStyle/>
                    <a:p>
                      <a:pPr algn="r"/>
                      <a:endParaRPr lang="en-IN" sz="1050"/>
                    </a:p>
                  </a:txBody>
                  <a:tcPr/>
                </a:tc>
                <a:tc>
                  <a:txBody>
                    <a:bodyPr/>
                    <a:lstStyle/>
                    <a:p>
                      <a:pPr algn="r"/>
                      <a:endParaRPr lang="en-IN" sz="1050">
                        <a:solidFill>
                          <a:schemeClr val="bg1">
                            <a:lumMod val="50000"/>
                          </a:schemeClr>
                        </a:solidFill>
                      </a:endParaRPr>
                    </a:p>
                  </a:txBody>
                  <a:tcPr/>
                </a:tc>
                <a:tc>
                  <a:txBody>
                    <a:bodyPr/>
                    <a:lstStyle/>
                    <a:p>
                      <a:pPr algn="r"/>
                      <a:endParaRPr lang="en-IN" sz="1050">
                        <a:solidFill>
                          <a:schemeClr val="bg1">
                            <a:lumMod val="50000"/>
                          </a:schemeClr>
                        </a:solidFill>
                      </a:endParaRPr>
                    </a:p>
                  </a:txBody>
                  <a:tcPr/>
                </a:tc>
                <a:extLst>
                  <a:ext uri="{0D108BD9-81ED-4DB2-BD59-A6C34878D82A}">
                    <a16:rowId xmlns:a16="http://schemas.microsoft.com/office/drawing/2014/main" val="1496161328"/>
                  </a:ext>
                </a:extLst>
              </a:tr>
              <a:tr h="370840">
                <a:tc>
                  <a:txBody>
                    <a:bodyPr/>
                    <a:lstStyle/>
                    <a:p>
                      <a:r>
                        <a:rPr lang="en-US" sz="1050"/>
                        <a:t>May 2021</a:t>
                      </a:r>
                      <a:endParaRPr lang="en-IN" sz="1050"/>
                    </a:p>
                  </a:txBody>
                  <a:tcPr/>
                </a:tc>
                <a:tc>
                  <a:txBody>
                    <a:bodyPr/>
                    <a:lstStyle/>
                    <a:p>
                      <a:pPr algn="r"/>
                      <a:r>
                        <a:rPr lang="en-US" sz="1050">
                          <a:solidFill>
                            <a:schemeClr val="bg1">
                              <a:lumMod val="50000"/>
                            </a:schemeClr>
                          </a:solidFill>
                        </a:rPr>
                        <a:t>$ 432.64</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$ 152.64</a:t>
                      </a:r>
                      <a:endParaRPr lang="en-IN" sz="1050">
                        <a:solidFill>
                          <a:schemeClr val="bg1">
                            <a:lumMod val="50000"/>
                          </a:schemeClr>
                        </a:solidFill>
                      </a:endParaRPr>
                    </a:p>
                  </a:txBody>
                  <a:tcPr/>
                </a:tc>
                <a:tc>
                  <a:txBody>
                    <a:bodyPr/>
                    <a:lstStyle/>
                    <a:p>
                      <a:pPr algn="r"/>
                      <a:r>
                        <a:rPr lang="en-US" sz="1050"/>
                        <a:t>$ 400.00</a:t>
                      </a:r>
                      <a:endParaRPr lang="en-IN" sz="1050"/>
                    </a:p>
                  </a:txBody>
                  <a:tcPr/>
                </a:tc>
                <a:tc>
                  <a:txBody>
                    <a:bodyPr/>
                    <a:lstStyle/>
                    <a:p>
                      <a:pPr algn="r"/>
                      <a:r>
                        <a:rPr lang="en-US" sz="1050"/>
                        <a:t>$ 280.00</a:t>
                      </a:r>
                      <a:endParaRPr lang="en-IN" sz="1050"/>
                    </a:p>
                  </a:txBody>
                  <a:tcPr/>
                </a:tc>
                <a:tc>
                  <a:txBody>
                    <a:bodyPr/>
                    <a:lstStyle/>
                    <a:p>
                      <a:pPr algn="r"/>
                      <a:r>
                        <a:rPr lang="en-US" sz="1050">
                          <a:solidFill>
                            <a:schemeClr val="bg1">
                              <a:lumMod val="50000"/>
                            </a:schemeClr>
                          </a:solidFill>
                        </a:rPr>
                        <a:t>$ 120.00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mm/dd/</a:t>
                      </a:r>
                      <a:r>
                        <a:rPr lang="en-US" sz="1050" err="1">
                          <a:solidFill>
                            <a:schemeClr val="bg1">
                              <a:lumMod val="50000"/>
                            </a:schemeClr>
                          </a:solidFill>
                        </a:rPr>
                        <a:t>yyyy</a:t>
                      </a:r>
                      <a:endParaRPr lang="en-IN" sz="1050">
                        <a:solidFill>
                          <a:schemeClr val="bg1">
                            <a:lumMod val="50000"/>
                          </a:schemeClr>
                        </a:solidFill>
                      </a:endParaRPr>
                    </a:p>
                  </a:txBody>
                  <a:tcPr/>
                </a:tc>
                <a:extLst>
                  <a:ext uri="{0D108BD9-81ED-4DB2-BD59-A6C34878D82A}">
                    <a16:rowId xmlns:a16="http://schemas.microsoft.com/office/drawing/2014/main" val="3771892299"/>
                  </a:ext>
                </a:extLst>
              </a:tr>
              <a:tr h="370840">
                <a:tc>
                  <a:txBody>
                    <a:bodyPr/>
                    <a:lstStyle/>
                    <a:p>
                      <a:r>
                        <a:rPr lang="en-US" sz="1050"/>
                        <a:t>Apr 2021</a:t>
                      </a:r>
                      <a:endParaRPr lang="en-IN" sz="1050"/>
                    </a:p>
                  </a:txBody>
                  <a:tcPr/>
                </a:tc>
                <a:tc>
                  <a:txBody>
                    <a:bodyPr/>
                    <a:lstStyle/>
                    <a:p>
                      <a:pPr algn="r"/>
                      <a:r>
                        <a:rPr lang="en-US" sz="1050">
                          <a:solidFill>
                            <a:schemeClr val="bg1">
                              <a:lumMod val="50000"/>
                            </a:schemeClr>
                          </a:solidFill>
                        </a:rPr>
                        <a:t>$ 350.00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$ 260.00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$ 260.00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$ 90.00</a:t>
                      </a:r>
                      <a:endParaRPr lang="en-IN" sz="1050">
                        <a:solidFill>
                          <a:schemeClr val="bg1">
                            <a:lumMod val="50000"/>
                          </a:schemeClr>
                        </a:solidFill>
                      </a:endParaRPr>
                    </a:p>
                  </a:txBody>
                  <a:tcPr/>
                </a:tc>
                <a:tc>
                  <a:txBody>
                    <a:bodyPr/>
                    <a:lstStyle/>
                    <a:p>
                      <a:pPr algn="r"/>
                      <a:r>
                        <a:rPr lang="en-US" sz="1050"/>
                        <a:t>$ 400.00</a:t>
                      </a:r>
                      <a:endParaRPr lang="en-IN" sz="1050"/>
                    </a:p>
                  </a:txBody>
                  <a:tcPr/>
                </a:tc>
                <a:tc>
                  <a:txBody>
                    <a:bodyPr/>
                    <a:lstStyle/>
                    <a:p>
                      <a:pPr algn="r"/>
                      <a:r>
                        <a:rPr lang="en-US" sz="1050"/>
                        <a:t>$ 260.00</a:t>
                      </a:r>
                      <a:endParaRPr lang="en-IN" sz="1050"/>
                    </a:p>
                  </a:txBody>
                  <a:tcPr/>
                </a:tc>
                <a:tc>
                  <a:txBody>
                    <a:bodyPr/>
                    <a:lstStyle/>
                    <a:p>
                      <a:pPr algn="r"/>
                      <a:r>
                        <a:rPr lang="en-US" sz="1050">
                          <a:solidFill>
                            <a:schemeClr val="bg1">
                              <a:lumMod val="50000"/>
                            </a:schemeClr>
                          </a:solidFill>
                        </a:rPr>
                        <a:t>$ 140.00</a:t>
                      </a:r>
                      <a:endParaRPr lang="en-IN" sz="1050">
                        <a:solidFill>
                          <a:schemeClr val="bg1">
                            <a:lumMod val="50000"/>
                          </a:schemeClr>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a:solidFill>
                            <a:schemeClr val="bg1">
                              <a:lumMod val="50000"/>
                            </a:schemeClr>
                          </a:solidFill>
                        </a:rPr>
                        <a:t>mm/dd/</a:t>
                      </a:r>
                      <a:r>
                        <a:rPr lang="en-US" sz="1050" err="1">
                          <a:solidFill>
                            <a:schemeClr val="bg1">
                              <a:lumMod val="50000"/>
                            </a:schemeClr>
                          </a:solidFill>
                        </a:rPr>
                        <a:t>yyyy</a:t>
                      </a:r>
                      <a:endParaRPr lang="en-IN" sz="1050">
                        <a:solidFill>
                          <a:schemeClr val="bg1">
                            <a:lumMod val="50000"/>
                          </a:schemeClr>
                        </a:solidFill>
                      </a:endParaRPr>
                    </a:p>
                  </a:txBody>
                  <a:tcPr/>
                </a:tc>
                <a:extLst>
                  <a:ext uri="{0D108BD9-81ED-4DB2-BD59-A6C34878D82A}">
                    <a16:rowId xmlns:a16="http://schemas.microsoft.com/office/drawing/2014/main" val="699558956"/>
                  </a:ext>
                </a:extLst>
              </a:tr>
              <a:tr h="370840">
                <a:tc>
                  <a:txBody>
                    <a:bodyPr/>
                    <a:lstStyle/>
                    <a:p>
                      <a:r>
                        <a:rPr lang="en-US" sz="1050"/>
                        <a:t>Mar 2021</a:t>
                      </a:r>
                      <a:endParaRPr lang="en-IN" sz="1050"/>
                    </a:p>
                  </a:txBody>
                  <a:tcPr/>
                </a:tc>
                <a:tc>
                  <a:txBody>
                    <a:bodyPr/>
                    <a:lstStyle/>
                    <a:p>
                      <a:pPr algn="r"/>
                      <a:r>
                        <a:rPr lang="en-US" sz="1050">
                          <a:solidFill>
                            <a:schemeClr val="bg1">
                              <a:lumMod val="50000"/>
                            </a:schemeClr>
                          </a:solidFill>
                        </a:rPr>
                        <a:t>$ 350.00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$ 260.00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$ 260.00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$ 90.00</a:t>
                      </a:r>
                      <a:endParaRPr lang="en-IN" sz="1050">
                        <a:solidFill>
                          <a:schemeClr val="bg1">
                            <a:lumMod val="50000"/>
                          </a:schemeClr>
                        </a:solidFill>
                      </a:endParaRPr>
                    </a:p>
                  </a:txBody>
                  <a:tcPr/>
                </a:tc>
                <a:tc>
                  <a:txBody>
                    <a:bodyPr/>
                    <a:lstStyle/>
                    <a:p>
                      <a:pPr algn="r"/>
                      <a:endParaRPr lang="en-IN" sz="1050"/>
                    </a:p>
                  </a:txBody>
                  <a:tcPr/>
                </a:tc>
                <a:tc>
                  <a:txBody>
                    <a:bodyPr/>
                    <a:lstStyle/>
                    <a:p>
                      <a:pPr algn="r"/>
                      <a:endParaRPr lang="en-IN" sz="1050"/>
                    </a:p>
                  </a:txBody>
                  <a:tcPr/>
                </a:tc>
                <a:tc>
                  <a:txBody>
                    <a:bodyPr/>
                    <a:lstStyle/>
                    <a:p>
                      <a:pPr algn="r"/>
                      <a:endParaRPr lang="en-IN" sz="1050">
                        <a:solidFill>
                          <a:schemeClr val="bg1">
                            <a:lumMod val="50000"/>
                          </a:schemeClr>
                        </a:solidFill>
                      </a:endParaRPr>
                    </a:p>
                  </a:txBody>
                  <a:tcPr/>
                </a:tc>
                <a:tc>
                  <a:txBody>
                    <a:bodyPr/>
                    <a:lstStyle/>
                    <a:p>
                      <a:pPr algn="r"/>
                      <a:endParaRPr lang="en-IN" sz="1050">
                        <a:solidFill>
                          <a:schemeClr val="bg1">
                            <a:lumMod val="50000"/>
                          </a:schemeClr>
                        </a:solidFill>
                      </a:endParaRPr>
                    </a:p>
                  </a:txBody>
                  <a:tcPr/>
                </a:tc>
                <a:extLst>
                  <a:ext uri="{0D108BD9-81ED-4DB2-BD59-A6C34878D82A}">
                    <a16:rowId xmlns:a16="http://schemas.microsoft.com/office/drawing/2014/main" val="1822650525"/>
                  </a:ext>
                </a:extLst>
              </a:tr>
              <a:tr h="370840">
                <a:tc>
                  <a:txBody>
                    <a:bodyPr/>
                    <a:lstStyle/>
                    <a:p>
                      <a:r>
                        <a:rPr lang="en-US" sz="1050"/>
                        <a:t>Feb 2021</a:t>
                      </a:r>
                      <a:endParaRPr lang="en-IN" sz="1050"/>
                    </a:p>
                  </a:txBody>
                  <a:tcPr/>
                </a:tc>
                <a:tc>
                  <a:txBody>
                    <a:bodyPr/>
                    <a:lstStyle/>
                    <a:p>
                      <a:pPr algn="r"/>
                      <a:r>
                        <a:rPr lang="en-US" sz="1050">
                          <a:solidFill>
                            <a:schemeClr val="bg1">
                              <a:lumMod val="50000"/>
                            </a:schemeClr>
                          </a:solidFill>
                        </a:rPr>
                        <a:t>$ 250.00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$ 260.00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$ 250.00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$ 0.00</a:t>
                      </a:r>
                      <a:endParaRPr lang="en-IN" sz="1050">
                        <a:solidFill>
                          <a:schemeClr val="bg1">
                            <a:lumMod val="50000"/>
                          </a:schemeClr>
                        </a:solidFill>
                      </a:endParaRPr>
                    </a:p>
                  </a:txBody>
                  <a:tcPr/>
                </a:tc>
                <a:tc>
                  <a:txBody>
                    <a:bodyPr/>
                    <a:lstStyle/>
                    <a:p>
                      <a:pPr algn="r"/>
                      <a:r>
                        <a:rPr lang="en-US" sz="1050"/>
                        <a:t>$ 200.00</a:t>
                      </a:r>
                      <a:endParaRPr lang="en-IN" sz="1050"/>
                    </a:p>
                  </a:txBody>
                  <a:tcPr/>
                </a:tc>
                <a:tc>
                  <a:txBody>
                    <a:bodyPr/>
                    <a:lstStyle/>
                    <a:p>
                      <a:pPr algn="r"/>
                      <a:r>
                        <a:rPr lang="en-US" sz="1050"/>
                        <a:t>$ 200.00</a:t>
                      </a:r>
                      <a:endParaRPr lang="en-IN" sz="1050"/>
                    </a:p>
                  </a:txBody>
                  <a:tcPr/>
                </a:tc>
                <a:tc>
                  <a:txBody>
                    <a:bodyPr/>
                    <a:lstStyle/>
                    <a:p>
                      <a:pPr algn="r"/>
                      <a:r>
                        <a:rPr lang="en-US" sz="1050">
                          <a:solidFill>
                            <a:schemeClr val="bg1">
                              <a:lumMod val="50000"/>
                            </a:schemeClr>
                          </a:solidFill>
                        </a:rPr>
                        <a:t>$ 0.00</a:t>
                      </a:r>
                      <a:endParaRPr lang="en-IN" sz="1050">
                        <a:solidFill>
                          <a:schemeClr val="bg1">
                            <a:lumMod val="50000"/>
                          </a:schemeClr>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a:solidFill>
                            <a:schemeClr val="bg1">
                              <a:lumMod val="50000"/>
                            </a:schemeClr>
                          </a:solidFill>
                        </a:rPr>
                        <a:t>mm/dd/</a:t>
                      </a:r>
                      <a:r>
                        <a:rPr lang="en-US" sz="1050" err="1">
                          <a:solidFill>
                            <a:schemeClr val="bg1">
                              <a:lumMod val="50000"/>
                            </a:schemeClr>
                          </a:solidFill>
                        </a:rPr>
                        <a:t>yyyy</a:t>
                      </a:r>
                      <a:endParaRPr lang="en-IN" sz="1050">
                        <a:solidFill>
                          <a:schemeClr val="bg1">
                            <a:lumMod val="50000"/>
                          </a:schemeClr>
                        </a:solidFill>
                      </a:endParaRPr>
                    </a:p>
                  </a:txBody>
                  <a:tcPr/>
                </a:tc>
                <a:extLst>
                  <a:ext uri="{0D108BD9-81ED-4DB2-BD59-A6C34878D82A}">
                    <a16:rowId xmlns:a16="http://schemas.microsoft.com/office/drawing/2014/main" val="1976316594"/>
                  </a:ext>
                </a:extLst>
              </a:tr>
              <a:tr h="370840">
                <a:tc>
                  <a:txBody>
                    <a:bodyPr/>
                    <a:lstStyle/>
                    <a:p>
                      <a:r>
                        <a:rPr lang="en-US" sz="1050"/>
                        <a:t>Jan 2021</a:t>
                      </a:r>
                      <a:endParaRPr lang="en-IN" sz="1050"/>
                    </a:p>
                  </a:txBody>
                  <a:tcPr/>
                </a:tc>
                <a:tc>
                  <a:txBody>
                    <a:bodyPr/>
                    <a:lstStyle/>
                    <a:p>
                      <a:pPr algn="r"/>
                      <a:r>
                        <a:rPr lang="en-US" sz="1050">
                          <a:solidFill>
                            <a:schemeClr val="bg1">
                              <a:lumMod val="50000"/>
                            </a:schemeClr>
                          </a:solidFill>
                        </a:rPr>
                        <a:t>$ 250.00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$ 260.00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$ 250.00</a:t>
                      </a:r>
                      <a:endParaRPr lang="en-IN" sz="1050">
                        <a:solidFill>
                          <a:schemeClr val="bg1">
                            <a:lumMod val="50000"/>
                          </a:schemeClr>
                        </a:solidFill>
                      </a:endParaRPr>
                    </a:p>
                  </a:txBody>
                  <a:tcPr/>
                </a:tc>
                <a:tc>
                  <a:txBody>
                    <a:bodyPr/>
                    <a:lstStyle/>
                    <a:p>
                      <a:pPr algn="r"/>
                      <a:r>
                        <a:rPr lang="en-US" sz="1050">
                          <a:solidFill>
                            <a:schemeClr val="bg1">
                              <a:lumMod val="50000"/>
                            </a:schemeClr>
                          </a:solidFill>
                        </a:rPr>
                        <a:t>$ 0.00</a:t>
                      </a:r>
                      <a:endParaRPr lang="en-IN" sz="1050">
                        <a:solidFill>
                          <a:schemeClr val="bg1">
                            <a:lumMod val="50000"/>
                          </a:schemeClr>
                        </a:solidFill>
                      </a:endParaRPr>
                    </a:p>
                  </a:txBody>
                  <a:tcPr/>
                </a:tc>
                <a:tc>
                  <a:txBody>
                    <a:bodyPr/>
                    <a:lstStyle/>
                    <a:p>
                      <a:pPr algn="r"/>
                      <a:endParaRPr lang="en-IN" sz="1050"/>
                    </a:p>
                  </a:txBody>
                  <a:tcPr/>
                </a:tc>
                <a:tc>
                  <a:txBody>
                    <a:bodyPr/>
                    <a:lstStyle/>
                    <a:p>
                      <a:pPr algn="r"/>
                      <a:endParaRPr lang="en-IN" sz="1050"/>
                    </a:p>
                  </a:txBody>
                  <a:tcPr/>
                </a:tc>
                <a:tc>
                  <a:txBody>
                    <a:bodyPr/>
                    <a:lstStyle/>
                    <a:p>
                      <a:pPr algn="r"/>
                      <a:endParaRPr lang="en-IN" sz="1050">
                        <a:solidFill>
                          <a:schemeClr val="bg1">
                            <a:lumMod val="50000"/>
                          </a:schemeClr>
                        </a:solidFill>
                      </a:endParaRPr>
                    </a:p>
                  </a:txBody>
                  <a:tcPr/>
                </a:tc>
                <a:tc>
                  <a:txBody>
                    <a:bodyPr/>
                    <a:lstStyle/>
                    <a:p>
                      <a:pPr algn="r"/>
                      <a:endParaRPr lang="en-IN" sz="1050">
                        <a:solidFill>
                          <a:schemeClr val="bg1">
                            <a:lumMod val="50000"/>
                          </a:schemeClr>
                        </a:solidFill>
                      </a:endParaRPr>
                    </a:p>
                  </a:txBody>
                  <a:tcPr/>
                </a:tc>
                <a:extLst>
                  <a:ext uri="{0D108BD9-81ED-4DB2-BD59-A6C34878D82A}">
                    <a16:rowId xmlns:a16="http://schemas.microsoft.com/office/drawing/2014/main" val="1813797459"/>
                  </a:ext>
                </a:extLst>
              </a:tr>
            </a:tbl>
          </a:graphicData>
        </a:graphic>
      </p:graphicFrame>
      <p:sp>
        <p:nvSpPr>
          <p:cNvPr id="50" name="TextBox 49">
            <a:extLst>
              <a:ext uri="{FF2B5EF4-FFF2-40B4-BE49-F238E27FC236}">
                <a16:creationId xmlns:a16="http://schemas.microsoft.com/office/drawing/2014/main" id="{DF17F4C0-F43C-4DA1-A37C-EAD45F4A04DE}"/>
              </a:ext>
            </a:extLst>
          </p:cNvPr>
          <p:cNvSpPr txBox="1"/>
          <p:nvPr/>
        </p:nvSpPr>
        <p:spPr>
          <a:xfrm>
            <a:off x="1067156" y="3474245"/>
            <a:ext cx="7350100" cy="246221"/>
          </a:xfrm>
          <a:prstGeom prst="rect">
            <a:avLst/>
          </a:prstGeom>
          <a:noFill/>
        </p:spPr>
        <p:txBody>
          <a:bodyPr wrap="square" rtlCol="0">
            <a:spAutoFit/>
          </a:bodyPr>
          <a:lstStyle/>
          <a:p>
            <a:r>
              <a:rPr lang="en-US" sz="1000">
                <a:solidFill>
                  <a:schemeClr val="accent1"/>
                </a:solidFill>
              </a:rPr>
              <a:t>Make the premium corrections for any of the past 6 months</a:t>
            </a:r>
          </a:p>
        </p:txBody>
      </p:sp>
      <p:sp>
        <p:nvSpPr>
          <p:cNvPr id="55" name="Info">
            <a:extLst>
              <a:ext uri="{FF2B5EF4-FFF2-40B4-BE49-F238E27FC236}">
                <a16:creationId xmlns:a16="http://schemas.microsoft.com/office/drawing/2014/main" id="{9D7211FC-4B4B-405A-A755-FD755223EC9C}"/>
              </a:ext>
            </a:extLst>
          </p:cNvPr>
          <p:cNvSpPr>
            <a:spLocks noChangeAspect="1" noEditPoints="1"/>
          </p:cNvSpPr>
          <p:nvPr/>
        </p:nvSpPr>
        <p:spPr bwMode="auto">
          <a:xfrm>
            <a:off x="952863" y="3523753"/>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8085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graphicFrame>
        <p:nvGraphicFramePr>
          <p:cNvPr id="2" name="Table 2">
            <a:extLst>
              <a:ext uri="{FF2B5EF4-FFF2-40B4-BE49-F238E27FC236}">
                <a16:creationId xmlns:a16="http://schemas.microsoft.com/office/drawing/2014/main" id="{08C288C6-2DB5-4F21-AA6C-EB3F581692A5}"/>
              </a:ext>
            </a:extLst>
          </p:cNvPr>
          <p:cNvGraphicFramePr>
            <a:graphicFrameLocks noGrp="1"/>
          </p:cNvGraphicFramePr>
          <p:nvPr/>
        </p:nvGraphicFramePr>
        <p:xfrm>
          <a:off x="794826" y="1352751"/>
          <a:ext cx="7889245" cy="907320"/>
        </p:xfrm>
        <a:graphic>
          <a:graphicData uri="http://schemas.openxmlformats.org/drawingml/2006/table">
            <a:tbl>
              <a:tblPr firstRow="1" bandRow="1">
                <a:tableStyleId>{2D5ABB26-0587-4C30-8999-92F81FD0307C}</a:tableStyleId>
              </a:tblPr>
              <a:tblGrid>
                <a:gridCol w="1577849">
                  <a:extLst>
                    <a:ext uri="{9D8B030D-6E8A-4147-A177-3AD203B41FA5}">
                      <a16:colId xmlns:a16="http://schemas.microsoft.com/office/drawing/2014/main" val="2236416363"/>
                    </a:ext>
                  </a:extLst>
                </a:gridCol>
                <a:gridCol w="1577849">
                  <a:extLst>
                    <a:ext uri="{9D8B030D-6E8A-4147-A177-3AD203B41FA5}">
                      <a16:colId xmlns:a16="http://schemas.microsoft.com/office/drawing/2014/main" val="2116446012"/>
                    </a:ext>
                  </a:extLst>
                </a:gridCol>
                <a:gridCol w="1577849">
                  <a:extLst>
                    <a:ext uri="{9D8B030D-6E8A-4147-A177-3AD203B41FA5}">
                      <a16:colId xmlns:a16="http://schemas.microsoft.com/office/drawing/2014/main" val="334071397"/>
                    </a:ext>
                  </a:extLst>
                </a:gridCol>
                <a:gridCol w="1577849">
                  <a:extLst>
                    <a:ext uri="{9D8B030D-6E8A-4147-A177-3AD203B41FA5}">
                      <a16:colId xmlns:a16="http://schemas.microsoft.com/office/drawing/2014/main" val="2193261471"/>
                    </a:ext>
                  </a:extLst>
                </a:gridCol>
                <a:gridCol w="1577849">
                  <a:extLst>
                    <a:ext uri="{9D8B030D-6E8A-4147-A177-3AD203B41FA5}">
                      <a16:colId xmlns:a16="http://schemas.microsoft.com/office/drawing/2014/main" val="3299170754"/>
                    </a:ext>
                  </a:extLst>
                </a:gridCol>
              </a:tblGrid>
              <a:tr h="370840">
                <a:tc gridSpan="5">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3528289"/>
                  </a:ext>
                </a:extLst>
              </a:tr>
              <a:tr h="252000">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tc>
                <a:tc>
                  <a:txBody>
                    <a:bodyPr/>
                    <a:lstStyle/>
                    <a:p>
                      <a:r>
                        <a:rPr lang="en-US" sz="1050">
                          <a:solidFill>
                            <a:schemeClr val="bg1">
                              <a:lumMod val="65000"/>
                            </a:schemeClr>
                          </a:solidFill>
                        </a:rPr>
                        <a:t>STATE</a:t>
                      </a:r>
                      <a:endParaRPr lang="en-IN" sz="1050">
                        <a:solidFill>
                          <a:schemeClr val="bg1">
                            <a:lumMod val="65000"/>
                          </a:schemeClr>
                        </a:solidFill>
                      </a:endParaRPr>
                    </a:p>
                  </a:txBody>
                  <a:tcPr anchor="b"/>
                </a:tc>
                <a:tc>
                  <a:txBody>
                    <a:bodyPr/>
                    <a:lstStyle/>
                    <a:p>
                      <a:r>
                        <a:rPr lang="en-US" sz="1050">
                          <a:solidFill>
                            <a:schemeClr val="bg1">
                              <a:lumMod val="65000"/>
                            </a:schemeClr>
                          </a:solidFill>
                        </a:rPr>
                        <a:t>SSN</a:t>
                      </a:r>
                      <a:endParaRPr lang="en-IN" sz="1050">
                        <a:solidFill>
                          <a:schemeClr val="bg1">
                            <a:lumMod val="65000"/>
                          </a:schemeClr>
                        </a:solidFill>
                      </a:endParaRPr>
                    </a:p>
                  </a:txBody>
                  <a:tcPr anchor="b"/>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tc>
                <a:extLst>
                  <a:ext uri="{0D108BD9-81ED-4DB2-BD59-A6C34878D82A}">
                    <a16:rowId xmlns:a16="http://schemas.microsoft.com/office/drawing/2014/main" val="2941022142"/>
                  </a:ext>
                </a:extLst>
              </a:tr>
              <a:tr h="252000">
                <a:tc>
                  <a:txBody>
                    <a:bodyPr/>
                    <a:lstStyle/>
                    <a:p>
                      <a:r>
                        <a:rPr lang="en-US" sz="1100" b="1">
                          <a:solidFill>
                            <a:schemeClr val="tx1"/>
                          </a:solidFill>
                        </a:rPr>
                        <a:t>10/01/2020</a:t>
                      </a:r>
                      <a:endParaRPr lang="en-IN" sz="1100" b="1">
                        <a:solidFill>
                          <a:schemeClr val="tx1"/>
                        </a:solidFill>
                      </a:endParaRPr>
                    </a:p>
                  </a:txBody>
                  <a:tcPr/>
                </a:tc>
                <a:tc>
                  <a:txBody>
                    <a:bodyPr/>
                    <a:lstStyle/>
                    <a:p>
                      <a:r>
                        <a:rPr lang="en-US" sz="1100" b="1">
                          <a:solidFill>
                            <a:schemeClr val="tx1"/>
                          </a:solidFill>
                        </a:rPr>
                        <a:t>Preston Management</a:t>
                      </a:r>
                      <a:endParaRPr lang="en-IN" sz="1100" b="1">
                        <a:solidFill>
                          <a:schemeClr val="tx1"/>
                        </a:solidFill>
                      </a:endParaRPr>
                    </a:p>
                  </a:txBody>
                  <a:tcPr/>
                </a:tc>
                <a:tc>
                  <a:txBody>
                    <a:bodyPr/>
                    <a:lstStyle/>
                    <a:p>
                      <a:r>
                        <a:rPr lang="en-US" sz="1100" b="1">
                          <a:solidFill>
                            <a:schemeClr val="tx1"/>
                          </a:solidFill>
                        </a:rPr>
                        <a:t>California</a:t>
                      </a:r>
                      <a:endParaRPr lang="en-IN" sz="1100" b="1">
                        <a:solidFill>
                          <a:schemeClr val="tx1"/>
                        </a:solidFill>
                      </a:endParaRPr>
                    </a:p>
                  </a:txBody>
                  <a:tcPr/>
                </a:tc>
                <a:tc>
                  <a:txBody>
                    <a:bodyPr/>
                    <a:lstStyle/>
                    <a:p>
                      <a:r>
                        <a:rPr lang="en-US" sz="1100" b="1">
                          <a:solidFill>
                            <a:schemeClr val="tx1"/>
                          </a:solidFill>
                        </a:rPr>
                        <a:t>XXX-XX-XXXX</a:t>
                      </a:r>
                      <a:endParaRPr lang="en-IN" sz="1100" b="1">
                        <a:solidFill>
                          <a:schemeClr val="tx1"/>
                        </a:solidFill>
                      </a:endParaRPr>
                    </a:p>
                  </a:txBody>
                  <a:tcPr/>
                </a:tc>
                <a:tc>
                  <a:txBody>
                    <a:bodyPr/>
                    <a:lstStyle/>
                    <a:p>
                      <a:r>
                        <a:rPr lang="en-US" sz="1100" b="1">
                          <a:solidFill>
                            <a:schemeClr val="tx1"/>
                          </a:solidFill>
                        </a:rPr>
                        <a:t>09/14/2018</a:t>
                      </a:r>
                      <a:endParaRPr lang="en-IN" sz="1100" b="1">
                        <a:solidFill>
                          <a:schemeClr val="tx1"/>
                        </a:solidFill>
                      </a:endParaRPr>
                    </a:p>
                  </a:txBody>
                  <a:tcPr/>
                </a:tc>
                <a:extLst>
                  <a:ext uri="{0D108BD9-81ED-4DB2-BD59-A6C34878D82A}">
                    <a16:rowId xmlns:a16="http://schemas.microsoft.com/office/drawing/2014/main" val="858529384"/>
                  </a:ext>
                </a:extLst>
              </a:tr>
            </a:tbl>
          </a:graphicData>
        </a:graphic>
      </p:graphicFrame>
      <p:sp>
        <p:nvSpPr>
          <p:cNvPr id="41" name="Rectangle: Rounded Corners 40">
            <a:extLst>
              <a:ext uri="{FF2B5EF4-FFF2-40B4-BE49-F238E27FC236}">
                <a16:creationId xmlns:a16="http://schemas.microsoft.com/office/drawing/2014/main" id="{70DA207D-E256-4E08-A859-2B8EFECE0C60}"/>
              </a:ext>
            </a:extLst>
          </p:cNvPr>
          <p:cNvSpPr/>
          <p:nvPr/>
        </p:nvSpPr>
        <p:spPr>
          <a:xfrm>
            <a:off x="825593" y="2470942"/>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sp>
        <p:nvSpPr>
          <p:cNvPr id="28" name="Rectangle: Rounded Corners 27">
            <a:extLst>
              <a:ext uri="{FF2B5EF4-FFF2-40B4-BE49-F238E27FC236}">
                <a16:creationId xmlns:a16="http://schemas.microsoft.com/office/drawing/2014/main" id="{31EB4091-EC56-4D40-8003-B5694FFE17A5}"/>
              </a:ext>
            </a:extLst>
          </p:cNvPr>
          <p:cNvSpPr/>
          <p:nvPr/>
        </p:nvSpPr>
        <p:spPr>
          <a:xfrm>
            <a:off x="913694" y="309107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Qualifying Event – Newborn Baby</a:t>
            </a:r>
            <a:endParaRPr lang="en-IN" sz="1200">
              <a:solidFill>
                <a:schemeClr val="tx1">
                  <a:lumMod val="85000"/>
                  <a:lumOff val="15000"/>
                </a:schemeClr>
              </a:solidFill>
            </a:endParaRPr>
          </a:p>
        </p:txBody>
      </p:sp>
      <p:sp>
        <p:nvSpPr>
          <p:cNvPr id="29" name="TextBox 28">
            <a:extLst>
              <a:ext uri="{FF2B5EF4-FFF2-40B4-BE49-F238E27FC236}">
                <a16:creationId xmlns:a16="http://schemas.microsoft.com/office/drawing/2014/main" id="{7892E472-65A0-4B9E-B9FD-95382413BDA7}"/>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6" name="Arrow Down">
            <a:extLst>
              <a:ext uri="{FF2B5EF4-FFF2-40B4-BE49-F238E27FC236}">
                <a16:creationId xmlns:a16="http://schemas.microsoft.com/office/drawing/2014/main" id="{3D8FC306-D94E-4506-B7AD-C412B1AC83F3}"/>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2" name="Rectangle: Rounded Corners 61">
            <a:extLst>
              <a:ext uri="{FF2B5EF4-FFF2-40B4-BE49-F238E27FC236}">
                <a16:creationId xmlns:a16="http://schemas.microsoft.com/office/drawing/2014/main" id="{64671A70-A1FD-47A0-82CE-F2CC73F0F290}"/>
              </a:ext>
            </a:extLst>
          </p:cNvPr>
          <p:cNvSpPr/>
          <p:nvPr/>
        </p:nvSpPr>
        <p:spPr>
          <a:xfrm>
            <a:off x="3077944" y="1480901"/>
            <a:ext cx="720000" cy="148927"/>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cxnSp>
        <p:nvCxnSpPr>
          <p:cNvPr id="64" name="Straight Connector 63">
            <a:extLst>
              <a:ext uri="{FF2B5EF4-FFF2-40B4-BE49-F238E27FC236}">
                <a16:creationId xmlns:a16="http://schemas.microsoft.com/office/drawing/2014/main" id="{81C60CEA-467B-4549-A653-AC5A7CAD5C4E}"/>
              </a:ext>
            </a:extLst>
          </p:cNvPr>
          <p:cNvCxnSpPr>
            <a:cxnSpLocks/>
          </p:cNvCxnSpPr>
          <p:nvPr/>
        </p:nvCxnSpPr>
        <p:spPr>
          <a:xfrm>
            <a:off x="831042" y="2386718"/>
            <a:ext cx="779286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48D959D-9E2B-4D9B-9323-508F71F8C54A}"/>
              </a:ext>
            </a:extLst>
          </p:cNvPr>
          <p:cNvGrpSpPr/>
          <p:nvPr/>
        </p:nvGrpSpPr>
        <p:grpSpPr>
          <a:xfrm>
            <a:off x="8779478" y="1377537"/>
            <a:ext cx="3156451" cy="5242345"/>
            <a:chOff x="8240725" y="1837633"/>
            <a:chExt cx="3156451" cy="4974315"/>
          </a:xfrm>
        </p:grpSpPr>
        <p:sp>
          <p:nvSpPr>
            <p:cNvPr id="66" name="Rectangle: Rounded Corners 65">
              <a:extLst>
                <a:ext uri="{FF2B5EF4-FFF2-40B4-BE49-F238E27FC236}">
                  <a16:creationId xmlns:a16="http://schemas.microsoft.com/office/drawing/2014/main" id="{A1284320-4F2B-460F-A5D8-D1AC35AC02B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Some Carrier Company</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05/01/2021</a:t>
              </a:r>
              <a:endParaRPr lang="en-IN" sz="1200" b="1">
                <a:solidFill>
                  <a:schemeClr val="tx1"/>
                </a:solidFill>
              </a:endParaRPr>
            </a:p>
          </p:txBody>
        </p:sp>
        <p:sp>
          <p:nvSpPr>
            <p:cNvPr id="67" name="Rectangle: Rounded Corners 66">
              <a:extLst>
                <a:ext uri="{FF2B5EF4-FFF2-40B4-BE49-F238E27FC236}">
                  <a16:creationId xmlns:a16="http://schemas.microsoft.com/office/drawing/2014/main" id="{68BF9C89-58C5-4752-B872-6F74610845FE}"/>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cxnSp>
        <p:nvCxnSpPr>
          <p:cNvPr id="68" name="Straight Connector 67">
            <a:extLst>
              <a:ext uri="{FF2B5EF4-FFF2-40B4-BE49-F238E27FC236}">
                <a16:creationId xmlns:a16="http://schemas.microsoft.com/office/drawing/2014/main" id="{32BCA38F-C412-4DD9-AE9F-9EAC341D32F0}"/>
              </a:ext>
            </a:extLst>
          </p:cNvPr>
          <p:cNvCxnSpPr/>
          <p:nvPr/>
        </p:nvCxnSpPr>
        <p:spPr>
          <a:xfrm>
            <a:off x="8809630" y="3108069"/>
            <a:ext cx="31107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A376890-CA90-4D13-AD25-82251C7FBE9F}"/>
              </a:ext>
            </a:extLst>
          </p:cNvPr>
          <p:cNvCxnSpPr/>
          <p:nvPr/>
        </p:nvCxnSpPr>
        <p:spPr>
          <a:xfrm>
            <a:off x="8809630" y="4251697"/>
            <a:ext cx="31107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9C2D7646-DA25-4F63-B38D-93385373B617}"/>
              </a:ext>
            </a:extLst>
          </p:cNvPr>
          <p:cNvSpPr/>
          <p:nvPr/>
        </p:nvSpPr>
        <p:spPr>
          <a:xfrm>
            <a:off x="913694"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3" name="TextBox 72">
            <a:extLst>
              <a:ext uri="{FF2B5EF4-FFF2-40B4-BE49-F238E27FC236}">
                <a16:creationId xmlns:a16="http://schemas.microsoft.com/office/drawing/2014/main" id="{CA613CAD-9589-4B50-A5BF-E16BE45E054B}"/>
              </a:ext>
            </a:extLst>
          </p:cNvPr>
          <p:cNvSpPr txBox="1"/>
          <p:nvPr/>
        </p:nvSpPr>
        <p:spPr>
          <a:xfrm>
            <a:off x="875288" y="3567246"/>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74" name="Rectangle: Rounded Corners 73">
            <a:extLst>
              <a:ext uri="{FF2B5EF4-FFF2-40B4-BE49-F238E27FC236}">
                <a16:creationId xmlns:a16="http://schemas.microsoft.com/office/drawing/2014/main" id="{74150857-08FE-4FC3-9333-BB17767AC9DC}"/>
              </a:ext>
            </a:extLst>
          </p:cNvPr>
          <p:cNvSpPr/>
          <p:nvPr/>
        </p:nvSpPr>
        <p:spPr>
          <a:xfrm>
            <a:off x="4312878"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5" name="TextBox 74">
            <a:extLst>
              <a:ext uri="{FF2B5EF4-FFF2-40B4-BE49-F238E27FC236}">
                <a16:creationId xmlns:a16="http://schemas.microsoft.com/office/drawing/2014/main" id="{63FAE5F1-B052-4FBE-9C05-DB58A51B901A}"/>
              </a:ext>
            </a:extLst>
          </p:cNvPr>
          <p:cNvSpPr txBox="1"/>
          <p:nvPr/>
        </p:nvSpPr>
        <p:spPr>
          <a:xfrm>
            <a:off x="4274471" y="3567246"/>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r>
              <a:rPr lang="en-US" sz="1000">
                <a:solidFill>
                  <a:schemeClr val="bg1">
                    <a:lumMod val="65000"/>
                  </a:schemeClr>
                </a:solidFill>
              </a:rPr>
              <a:t> </a:t>
            </a:r>
            <a:endParaRPr lang="en-IN" sz="1000">
              <a:solidFill>
                <a:srgbClr val="FF0066"/>
              </a:solidFill>
            </a:endParaRPr>
          </a:p>
        </p:txBody>
      </p:sp>
      <p:sp>
        <p:nvSpPr>
          <p:cNvPr id="76" name="Rectangle: Rounded Corners 75">
            <a:extLst>
              <a:ext uri="{FF2B5EF4-FFF2-40B4-BE49-F238E27FC236}">
                <a16:creationId xmlns:a16="http://schemas.microsoft.com/office/drawing/2014/main" id="{192BC9F0-53E6-43D8-A8F2-9C2BC92D9ECA}"/>
              </a:ext>
            </a:extLst>
          </p:cNvPr>
          <p:cNvSpPr/>
          <p:nvPr/>
        </p:nvSpPr>
        <p:spPr>
          <a:xfrm>
            <a:off x="913694"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7" name="TextBox 76">
            <a:extLst>
              <a:ext uri="{FF2B5EF4-FFF2-40B4-BE49-F238E27FC236}">
                <a16:creationId xmlns:a16="http://schemas.microsoft.com/office/drawing/2014/main" id="{44D34222-7B19-48D1-ACF1-364B0B906A10}"/>
              </a:ext>
            </a:extLst>
          </p:cNvPr>
          <p:cNvSpPr txBox="1"/>
          <p:nvPr/>
        </p:nvSpPr>
        <p:spPr>
          <a:xfrm>
            <a:off x="875288" y="4259170"/>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78" name="Rectangle: Rounded Corners 77">
            <a:extLst>
              <a:ext uri="{FF2B5EF4-FFF2-40B4-BE49-F238E27FC236}">
                <a16:creationId xmlns:a16="http://schemas.microsoft.com/office/drawing/2014/main" id="{2A0E4B35-9B4B-4F11-9E88-83198DAB45C7}"/>
              </a:ext>
            </a:extLst>
          </p:cNvPr>
          <p:cNvSpPr/>
          <p:nvPr/>
        </p:nvSpPr>
        <p:spPr>
          <a:xfrm>
            <a:off x="4312878"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9" name="TextBox 78">
            <a:extLst>
              <a:ext uri="{FF2B5EF4-FFF2-40B4-BE49-F238E27FC236}">
                <a16:creationId xmlns:a16="http://schemas.microsoft.com/office/drawing/2014/main" id="{5B909BC5-B9DF-43E0-9A4A-EE67C40C0EF4}"/>
              </a:ext>
            </a:extLst>
          </p:cNvPr>
          <p:cNvSpPr txBox="1"/>
          <p:nvPr/>
        </p:nvSpPr>
        <p:spPr>
          <a:xfrm>
            <a:off x="4274470" y="4259170"/>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80" name="Rectangle: Rounded Corners 79">
            <a:extLst>
              <a:ext uri="{FF2B5EF4-FFF2-40B4-BE49-F238E27FC236}">
                <a16:creationId xmlns:a16="http://schemas.microsoft.com/office/drawing/2014/main" id="{6814F2A1-338A-4A07-AE90-E117CA47A799}"/>
              </a:ext>
            </a:extLst>
          </p:cNvPr>
          <p:cNvSpPr/>
          <p:nvPr/>
        </p:nvSpPr>
        <p:spPr>
          <a:xfrm>
            <a:off x="913694"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Employee &amp; Spouse</a:t>
            </a:r>
            <a:endParaRPr lang="en-IN" sz="1200">
              <a:solidFill>
                <a:schemeClr val="tx1">
                  <a:lumMod val="85000"/>
                  <a:lumOff val="15000"/>
                </a:schemeClr>
              </a:solidFill>
            </a:endParaRPr>
          </a:p>
        </p:txBody>
      </p:sp>
      <p:sp>
        <p:nvSpPr>
          <p:cNvPr id="81" name="TextBox 80">
            <a:extLst>
              <a:ext uri="{FF2B5EF4-FFF2-40B4-BE49-F238E27FC236}">
                <a16:creationId xmlns:a16="http://schemas.microsoft.com/office/drawing/2014/main" id="{6A819F87-D2AB-450C-AEC2-D8C017A3BA2D}"/>
              </a:ext>
            </a:extLst>
          </p:cNvPr>
          <p:cNvSpPr txBox="1"/>
          <p:nvPr/>
        </p:nvSpPr>
        <p:spPr>
          <a:xfrm>
            <a:off x="875288" y="4951094"/>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82" name="Rectangle: Rounded Corners 81">
            <a:extLst>
              <a:ext uri="{FF2B5EF4-FFF2-40B4-BE49-F238E27FC236}">
                <a16:creationId xmlns:a16="http://schemas.microsoft.com/office/drawing/2014/main" id="{77717247-3996-4BCA-B7B7-6E43E751A8C6}"/>
              </a:ext>
            </a:extLst>
          </p:cNvPr>
          <p:cNvSpPr/>
          <p:nvPr/>
        </p:nvSpPr>
        <p:spPr>
          <a:xfrm>
            <a:off x="4312878"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a:t>
            </a:r>
            <a:endParaRPr lang="en-IN" sz="1400">
              <a:solidFill>
                <a:schemeClr val="tx1">
                  <a:lumMod val="85000"/>
                  <a:lumOff val="15000"/>
                </a:schemeClr>
              </a:solidFill>
            </a:endParaRPr>
          </a:p>
        </p:txBody>
      </p:sp>
      <p:sp>
        <p:nvSpPr>
          <p:cNvPr id="83" name="TextBox 82">
            <a:extLst>
              <a:ext uri="{FF2B5EF4-FFF2-40B4-BE49-F238E27FC236}">
                <a16:creationId xmlns:a16="http://schemas.microsoft.com/office/drawing/2014/main" id="{8C909E49-CA2B-4EBD-B994-4546FF9B7D31}"/>
              </a:ext>
            </a:extLst>
          </p:cNvPr>
          <p:cNvSpPr txBox="1"/>
          <p:nvPr/>
        </p:nvSpPr>
        <p:spPr>
          <a:xfrm>
            <a:off x="4274470" y="4951094"/>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92" name="Arrow Down">
            <a:extLst>
              <a:ext uri="{FF2B5EF4-FFF2-40B4-BE49-F238E27FC236}">
                <a16:creationId xmlns:a16="http://schemas.microsoft.com/office/drawing/2014/main" id="{4A6CB1A3-6A78-409A-81DA-525515988CFC}"/>
              </a:ext>
            </a:extLst>
          </p:cNvPr>
          <p:cNvSpPr>
            <a:spLocks noChangeAspect="1"/>
          </p:cNvSpPr>
          <p:nvPr/>
        </p:nvSpPr>
        <p:spPr bwMode="auto">
          <a:xfrm flipH="1">
            <a:off x="3704387" y="536869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EEC93C2-7584-4B40-884C-71AFD98A65D0}"/>
              </a:ext>
            </a:extLst>
          </p:cNvPr>
          <p:cNvSpPr/>
          <p:nvPr/>
        </p:nvSpPr>
        <p:spPr>
          <a:xfrm>
            <a:off x="913694" y="590516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10/01/2020</a:t>
            </a:r>
            <a:endParaRPr lang="en-IN" sz="1200">
              <a:solidFill>
                <a:schemeClr val="tx1">
                  <a:lumMod val="85000"/>
                  <a:lumOff val="15000"/>
                </a:schemeClr>
              </a:solidFill>
            </a:endParaRPr>
          </a:p>
        </p:txBody>
      </p:sp>
      <p:sp>
        <p:nvSpPr>
          <p:cNvPr id="58" name="TextBox 57">
            <a:extLst>
              <a:ext uri="{FF2B5EF4-FFF2-40B4-BE49-F238E27FC236}">
                <a16:creationId xmlns:a16="http://schemas.microsoft.com/office/drawing/2014/main" id="{7495E629-F565-4E05-946D-D6097662B7FB}"/>
              </a:ext>
            </a:extLst>
          </p:cNvPr>
          <p:cNvSpPr txBox="1"/>
          <p:nvPr/>
        </p:nvSpPr>
        <p:spPr>
          <a:xfrm>
            <a:off x="875288" y="5648879"/>
            <a:ext cx="1784920" cy="246221"/>
          </a:xfrm>
          <a:prstGeom prst="rect">
            <a:avLst/>
          </a:prstGeom>
          <a:noFill/>
        </p:spPr>
        <p:txBody>
          <a:bodyPr wrap="square" rtlCol="0">
            <a:spAutoFit/>
          </a:bodyPr>
          <a:lstStyle/>
          <a:p>
            <a:r>
              <a:rPr lang="en-US" sz="1000">
                <a:solidFill>
                  <a:schemeClr val="bg1">
                    <a:lumMod val="65000"/>
                  </a:schemeClr>
                </a:solidFill>
              </a:rPr>
              <a:t>EFFECTIVE FROM </a:t>
            </a:r>
            <a:r>
              <a:rPr lang="en-US" sz="1000">
                <a:solidFill>
                  <a:srgbClr val="FF0066"/>
                </a:solidFill>
              </a:rPr>
              <a:t>*</a:t>
            </a:r>
            <a:endParaRPr lang="en-IN" sz="1000">
              <a:solidFill>
                <a:srgbClr val="FF0066"/>
              </a:solidFill>
            </a:endParaRPr>
          </a:p>
        </p:txBody>
      </p:sp>
      <p:sp>
        <p:nvSpPr>
          <p:cNvPr id="59" name="Calendar">
            <a:extLst>
              <a:ext uri="{FF2B5EF4-FFF2-40B4-BE49-F238E27FC236}">
                <a16:creationId xmlns:a16="http://schemas.microsoft.com/office/drawing/2014/main" id="{E0E1C7DD-C58B-4FCB-BA32-BA2C3772B919}"/>
              </a:ext>
            </a:extLst>
          </p:cNvPr>
          <p:cNvSpPr>
            <a:spLocks noChangeAspect="1" noEditPoints="1"/>
          </p:cNvSpPr>
          <p:nvPr/>
        </p:nvSpPr>
        <p:spPr bwMode="auto">
          <a:xfrm>
            <a:off x="3624491" y="6007039"/>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9D55A8E0-3909-40CF-8078-4028B20E5735}"/>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a:extLst>
              <a:ext uri="{FF2B5EF4-FFF2-40B4-BE49-F238E27FC236}">
                <a16:creationId xmlns:a16="http://schemas.microsoft.com/office/drawing/2014/main" id="{D1E720FF-3C4F-4227-A420-7ECCFEDA4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54" name="TextBox 53">
            <a:extLst>
              <a:ext uri="{FF2B5EF4-FFF2-40B4-BE49-F238E27FC236}">
                <a16:creationId xmlns:a16="http://schemas.microsoft.com/office/drawing/2014/main" id="{B00ECDB4-E724-4168-B383-3E9EEB4A7AAE}"/>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55" name="TextBox 54">
            <a:extLst>
              <a:ext uri="{FF2B5EF4-FFF2-40B4-BE49-F238E27FC236}">
                <a16:creationId xmlns:a16="http://schemas.microsoft.com/office/drawing/2014/main" id="{A4917950-493A-4B6E-9BE9-D8ACDB11C60C}"/>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60" name="Picture 59" descr="Icon&#10;&#10;Description automatically generated">
            <a:extLst>
              <a:ext uri="{FF2B5EF4-FFF2-40B4-BE49-F238E27FC236}">
                <a16:creationId xmlns:a16="http://schemas.microsoft.com/office/drawing/2014/main" id="{A7A5D105-8E8C-4E42-BE42-EE1B989E1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61" name="Picture 60" descr="Icon&#10;&#10;Description automatically generated">
            <a:extLst>
              <a:ext uri="{FF2B5EF4-FFF2-40B4-BE49-F238E27FC236}">
                <a16:creationId xmlns:a16="http://schemas.microsoft.com/office/drawing/2014/main" id="{03FD3684-1A5B-4B05-A728-1C2A443F7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63" name="TextBox 62">
            <a:extLst>
              <a:ext uri="{FF2B5EF4-FFF2-40B4-BE49-F238E27FC236}">
                <a16:creationId xmlns:a16="http://schemas.microsoft.com/office/drawing/2014/main" id="{C42E8533-5F74-496A-BC64-D1CBA98A05A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70" name="Picture 69" descr="Circle&#10;&#10;Description automatically generated with low confidence">
            <a:extLst>
              <a:ext uri="{FF2B5EF4-FFF2-40B4-BE49-F238E27FC236}">
                <a16:creationId xmlns:a16="http://schemas.microsoft.com/office/drawing/2014/main" id="{C5030578-5550-4392-B2CE-1458100C53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71" name="TextBox 70">
            <a:extLst>
              <a:ext uri="{FF2B5EF4-FFF2-40B4-BE49-F238E27FC236}">
                <a16:creationId xmlns:a16="http://schemas.microsoft.com/office/drawing/2014/main" id="{59F7DFFF-9346-4FC4-8E4F-B0267E3C49C9}"/>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84" name="Picture 83" descr="Logo&#10;&#10;Description automatically generated with medium confidence">
            <a:extLst>
              <a:ext uri="{FF2B5EF4-FFF2-40B4-BE49-F238E27FC236}">
                <a16:creationId xmlns:a16="http://schemas.microsoft.com/office/drawing/2014/main" id="{95F83384-779B-40E8-BE26-7005FB3364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85" name="Picture 2" descr="Placeholder – Start-Up Chile">
            <a:extLst>
              <a:ext uri="{FF2B5EF4-FFF2-40B4-BE49-F238E27FC236}">
                <a16:creationId xmlns:a16="http://schemas.microsoft.com/office/drawing/2014/main" id="{4D6E38F1-D060-4F1C-A6B5-640FFCC993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sp>
        <p:nvSpPr>
          <p:cNvPr id="86" name="Modal Dialog Overlay">
            <a:extLst>
              <a:ext uri="{FF2B5EF4-FFF2-40B4-BE49-F238E27FC236}">
                <a16:creationId xmlns:a16="http://schemas.microsoft.com/office/drawing/2014/main" id="{09222973-CF29-4B63-B01B-E338A58141F8}"/>
              </a:ext>
            </a:extLst>
          </p:cNvPr>
          <p:cNvSpPr>
            <a:spLocks/>
          </p:cNvSpPr>
          <p:nvPr/>
        </p:nvSpPr>
        <p:spPr bwMode="auto">
          <a:xfrm>
            <a:off x="-8048" y="-5370"/>
            <a:ext cx="12200048" cy="6863370"/>
          </a:xfrm>
          <a:prstGeom prst="rect">
            <a:avLst/>
          </a:prstGeom>
          <a:solidFill>
            <a:srgbClr val="808080">
              <a:alpha val="60000"/>
            </a:srgb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 name="Rectangle: Rounded Corners 2">
            <a:extLst>
              <a:ext uri="{FF2B5EF4-FFF2-40B4-BE49-F238E27FC236}">
                <a16:creationId xmlns:a16="http://schemas.microsoft.com/office/drawing/2014/main" id="{DA910136-69BE-4249-9D8C-9A955E5F65CC}"/>
              </a:ext>
            </a:extLst>
          </p:cNvPr>
          <p:cNvSpPr/>
          <p:nvPr/>
        </p:nvSpPr>
        <p:spPr>
          <a:xfrm>
            <a:off x="551375" y="450015"/>
            <a:ext cx="11056450" cy="6048860"/>
          </a:xfrm>
          <a:prstGeom prst="roundRect">
            <a:avLst>
              <a:gd name="adj" fmla="val 25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D8F8134A-AD58-4AA1-98B5-7E129486589F}"/>
              </a:ext>
            </a:extLst>
          </p:cNvPr>
          <p:cNvSpPr txBox="1"/>
          <p:nvPr/>
        </p:nvSpPr>
        <p:spPr>
          <a:xfrm>
            <a:off x="1205702" y="1086727"/>
            <a:ext cx="6522728" cy="646331"/>
          </a:xfrm>
          <a:prstGeom prst="rect">
            <a:avLst/>
          </a:prstGeom>
          <a:noFill/>
        </p:spPr>
        <p:txBody>
          <a:bodyPr wrap="square" rtlCol="0">
            <a:spAutoFit/>
          </a:bodyPr>
          <a:lstStyle/>
          <a:p>
            <a:r>
              <a:rPr lang="en-US" sz="1200"/>
              <a:t>Please review if the Premium Correction details are correct, before you proceed further</a:t>
            </a:r>
          </a:p>
          <a:p>
            <a:r>
              <a:rPr lang="en-US" sz="1200">
                <a:solidFill>
                  <a:srgbClr val="FF1A76"/>
                </a:solidFill>
              </a:rPr>
              <a:t>Changes once applied, cannot be reverted or revised</a:t>
            </a:r>
          </a:p>
          <a:p>
            <a:endParaRPr lang="en-US" sz="1200">
              <a:solidFill>
                <a:schemeClr val="accent1"/>
              </a:solidFill>
            </a:endParaRPr>
          </a:p>
        </p:txBody>
      </p:sp>
      <p:sp>
        <p:nvSpPr>
          <p:cNvPr id="93" name="Rectangle: Rounded Corners 92">
            <a:extLst>
              <a:ext uri="{FF2B5EF4-FFF2-40B4-BE49-F238E27FC236}">
                <a16:creationId xmlns:a16="http://schemas.microsoft.com/office/drawing/2014/main" id="{AB202910-DB9E-4827-894D-378BEB7B83C5}"/>
              </a:ext>
            </a:extLst>
          </p:cNvPr>
          <p:cNvSpPr/>
          <p:nvPr/>
        </p:nvSpPr>
        <p:spPr>
          <a:xfrm>
            <a:off x="6840878" y="5806580"/>
            <a:ext cx="1270388" cy="2774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1"/>
                </a:solidFill>
              </a:rPr>
              <a:t>Go Back to Edit</a:t>
            </a:r>
            <a:endParaRPr lang="en-IN" sz="1200">
              <a:solidFill>
                <a:schemeClr val="accent1"/>
              </a:solidFill>
            </a:endParaRPr>
          </a:p>
        </p:txBody>
      </p:sp>
      <p:sp>
        <p:nvSpPr>
          <p:cNvPr id="94" name="Rectangle: Rounded Corners 93">
            <a:extLst>
              <a:ext uri="{FF2B5EF4-FFF2-40B4-BE49-F238E27FC236}">
                <a16:creationId xmlns:a16="http://schemas.microsoft.com/office/drawing/2014/main" id="{8236E86B-41E4-4BA6-A35A-B5D72D21949B}"/>
              </a:ext>
            </a:extLst>
          </p:cNvPr>
          <p:cNvSpPr/>
          <p:nvPr/>
        </p:nvSpPr>
        <p:spPr>
          <a:xfrm>
            <a:off x="8513692" y="5806580"/>
            <a:ext cx="1270388"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OK</a:t>
            </a:r>
            <a:endParaRPr lang="en-IN" sz="1200"/>
          </a:p>
        </p:txBody>
      </p:sp>
      <p:sp>
        <p:nvSpPr>
          <p:cNvPr id="96" name="TextBox 95">
            <a:extLst>
              <a:ext uri="{FF2B5EF4-FFF2-40B4-BE49-F238E27FC236}">
                <a16:creationId xmlns:a16="http://schemas.microsoft.com/office/drawing/2014/main" id="{965C5ACB-B628-4457-8137-D5B44B8EA5A9}"/>
              </a:ext>
            </a:extLst>
          </p:cNvPr>
          <p:cNvSpPr txBox="1"/>
          <p:nvPr/>
        </p:nvSpPr>
        <p:spPr>
          <a:xfrm>
            <a:off x="1186898" y="3653158"/>
            <a:ext cx="2650971" cy="246221"/>
          </a:xfrm>
          <a:prstGeom prst="rect">
            <a:avLst/>
          </a:prstGeom>
          <a:noFill/>
        </p:spPr>
        <p:txBody>
          <a:bodyPr wrap="square" rtlCol="0">
            <a:spAutoFit/>
          </a:bodyPr>
          <a:lstStyle/>
          <a:p>
            <a:r>
              <a:rPr lang="en-US" sz="1000">
                <a:solidFill>
                  <a:schemeClr val="bg1">
                    <a:lumMod val="65000"/>
                  </a:schemeClr>
                </a:solidFill>
              </a:rPr>
              <a:t>COMMENTS </a:t>
            </a:r>
            <a:endParaRPr lang="en-IN" sz="1000">
              <a:solidFill>
                <a:srgbClr val="FF0066"/>
              </a:solidFill>
            </a:endParaRPr>
          </a:p>
        </p:txBody>
      </p:sp>
      <p:sp>
        <p:nvSpPr>
          <p:cNvPr id="87" name="TextBox 86">
            <a:extLst>
              <a:ext uri="{FF2B5EF4-FFF2-40B4-BE49-F238E27FC236}">
                <a16:creationId xmlns:a16="http://schemas.microsoft.com/office/drawing/2014/main" id="{EECF4A89-3E68-4F21-887F-D1FFD4631B59}"/>
              </a:ext>
            </a:extLst>
          </p:cNvPr>
          <p:cNvSpPr txBox="1"/>
          <p:nvPr/>
        </p:nvSpPr>
        <p:spPr>
          <a:xfrm>
            <a:off x="4492466" y="692584"/>
            <a:ext cx="3207068" cy="307777"/>
          </a:xfrm>
          <a:prstGeom prst="rect">
            <a:avLst/>
          </a:prstGeom>
          <a:noFill/>
        </p:spPr>
        <p:txBody>
          <a:bodyPr wrap="square" rtlCol="0">
            <a:spAutoFit/>
          </a:bodyPr>
          <a:lstStyle/>
          <a:p>
            <a:pPr algn="ctr"/>
            <a:r>
              <a:rPr lang="en-US" sz="1400"/>
              <a:t>Review Premium Correction</a:t>
            </a:r>
            <a:endParaRPr lang="en-IN" sz="1400"/>
          </a:p>
        </p:txBody>
      </p:sp>
      <p:sp>
        <p:nvSpPr>
          <p:cNvPr id="89" name="Rectangle: Rounded Corners 88">
            <a:extLst>
              <a:ext uri="{FF2B5EF4-FFF2-40B4-BE49-F238E27FC236}">
                <a16:creationId xmlns:a16="http://schemas.microsoft.com/office/drawing/2014/main" id="{D146B6F8-53C6-446F-9D23-EB52A02252F9}"/>
              </a:ext>
            </a:extLst>
          </p:cNvPr>
          <p:cNvSpPr/>
          <p:nvPr/>
        </p:nvSpPr>
        <p:spPr>
          <a:xfrm>
            <a:off x="1273333" y="3918553"/>
            <a:ext cx="9436441" cy="1699354"/>
          </a:xfrm>
          <a:prstGeom prst="roundRect">
            <a:avLst>
              <a:gd name="adj" fmla="val 3112"/>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i="1">
                <a:solidFill>
                  <a:schemeClr val="bg1">
                    <a:lumMod val="75000"/>
                  </a:schemeClr>
                </a:solidFill>
              </a:rPr>
              <a:t>300 characters maximum</a:t>
            </a:r>
            <a:endParaRPr lang="en-IN" sz="1400" i="1">
              <a:solidFill>
                <a:schemeClr val="bg1">
                  <a:lumMod val="75000"/>
                </a:schemeClr>
              </a:solidFill>
            </a:endParaRPr>
          </a:p>
        </p:txBody>
      </p:sp>
      <p:graphicFrame>
        <p:nvGraphicFramePr>
          <p:cNvPr id="90" name="Table 10">
            <a:extLst>
              <a:ext uri="{FF2B5EF4-FFF2-40B4-BE49-F238E27FC236}">
                <a16:creationId xmlns:a16="http://schemas.microsoft.com/office/drawing/2014/main" id="{7C5483FF-0BF4-46AE-A3BC-3BAB5B23B695}"/>
              </a:ext>
            </a:extLst>
          </p:cNvPr>
          <p:cNvGraphicFramePr>
            <a:graphicFrameLocks noGrp="1"/>
          </p:cNvGraphicFramePr>
          <p:nvPr>
            <p:extLst>
              <p:ext uri="{D42A27DB-BD31-4B8C-83A1-F6EECF244321}">
                <p14:modId xmlns:p14="http://schemas.microsoft.com/office/powerpoint/2010/main" val="110935607"/>
              </p:ext>
            </p:extLst>
          </p:nvPr>
        </p:nvGraphicFramePr>
        <p:xfrm>
          <a:off x="1278868" y="1752841"/>
          <a:ext cx="9436441" cy="1810000"/>
        </p:xfrm>
        <a:graphic>
          <a:graphicData uri="http://schemas.openxmlformats.org/drawingml/2006/table">
            <a:tbl>
              <a:tblPr firstRow="1" bandRow="1">
                <a:tableStyleId>{5940675A-B579-460E-94D1-54222C63F5DA}</a:tableStyleId>
              </a:tblPr>
              <a:tblGrid>
                <a:gridCol w="883761">
                  <a:extLst>
                    <a:ext uri="{9D8B030D-6E8A-4147-A177-3AD203B41FA5}">
                      <a16:colId xmlns:a16="http://schemas.microsoft.com/office/drawing/2014/main" val="1927164535"/>
                    </a:ext>
                  </a:extLst>
                </a:gridCol>
                <a:gridCol w="943428">
                  <a:extLst>
                    <a:ext uri="{9D8B030D-6E8A-4147-A177-3AD203B41FA5}">
                      <a16:colId xmlns:a16="http://schemas.microsoft.com/office/drawing/2014/main" val="3410820977"/>
                    </a:ext>
                  </a:extLst>
                </a:gridCol>
                <a:gridCol w="885372">
                  <a:extLst>
                    <a:ext uri="{9D8B030D-6E8A-4147-A177-3AD203B41FA5}">
                      <a16:colId xmlns:a16="http://schemas.microsoft.com/office/drawing/2014/main" val="411841924"/>
                    </a:ext>
                  </a:extLst>
                </a:gridCol>
                <a:gridCol w="1344776">
                  <a:extLst>
                    <a:ext uri="{9D8B030D-6E8A-4147-A177-3AD203B41FA5}">
                      <a16:colId xmlns:a16="http://schemas.microsoft.com/office/drawing/2014/main" val="2990931722"/>
                    </a:ext>
                  </a:extLst>
                </a:gridCol>
                <a:gridCol w="1344776">
                  <a:extLst>
                    <a:ext uri="{9D8B030D-6E8A-4147-A177-3AD203B41FA5}">
                      <a16:colId xmlns:a16="http://schemas.microsoft.com/office/drawing/2014/main" val="4095435624"/>
                    </a:ext>
                  </a:extLst>
                </a:gridCol>
                <a:gridCol w="1344776">
                  <a:extLst>
                    <a:ext uri="{9D8B030D-6E8A-4147-A177-3AD203B41FA5}">
                      <a16:colId xmlns:a16="http://schemas.microsoft.com/office/drawing/2014/main" val="3417671102"/>
                    </a:ext>
                  </a:extLst>
                </a:gridCol>
                <a:gridCol w="1344776">
                  <a:extLst>
                    <a:ext uri="{9D8B030D-6E8A-4147-A177-3AD203B41FA5}">
                      <a16:colId xmlns:a16="http://schemas.microsoft.com/office/drawing/2014/main" val="2377844431"/>
                    </a:ext>
                  </a:extLst>
                </a:gridCol>
                <a:gridCol w="1344776">
                  <a:extLst>
                    <a:ext uri="{9D8B030D-6E8A-4147-A177-3AD203B41FA5}">
                      <a16:colId xmlns:a16="http://schemas.microsoft.com/office/drawing/2014/main" val="1174188619"/>
                    </a:ext>
                  </a:extLst>
                </a:gridCol>
              </a:tblGrid>
              <a:tr h="292480">
                <a:tc>
                  <a:txBody>
                    <a:bodyPr/>
                    <a:lstStyle/>
                    <a:p>
                      <a:r>
                        <a:rPr lang="en-US" sz="1200"/>
                        <a:t>Month</a:t>
                      </a:r>
                      <a:endParaRPr lang="en-IN" sz="1200"/>
                    </a:p>
                  </a:txBody>
                  <a:tcPr/>
                </a:tc>
                <a:tc>
                  <a:txBody>
                    <a:bodyPr/>
                    <a:lstStyle/>
                    <a:p>
                      <a:r>
                        <a:rPr lang="en-US" sz="1200"/>
                        <a:t>Premium</a:t>
                      </a:r>
                      <a:endParaRPr lang="en-IN" sz="1200"/>
                    </a:p>
                  </a:txBody>
                  <a:tcPr/>
                </a:tc>
                <a:tc>
                  <a:txBody>
                    <a:bodyPr/>
                    <a:lstStyle/>
                    <a:p>
                      <a:r>
                        <a:rPr lang="en-US" sz="1200"/>
                        <a:t>Corrected Premium</a:t>
                      </a:r>
                      <a:endParaRPr lang="en-IN" sz="1200"/>
                    </a:p>
                  </a:txBody>
                  <a:tcPr/>
                </a:tc>
                <a:tc>
                  <a:txBody>
                    <a:bodyPr/>
                    <a:lstStyle/>
                    <a:p>
                      <a:r>
                        <a:rPr lang="en-US" sz="1200"/>
                        <a:t>ICHRA Reimburse Consumable</a:t>
                      </a:r>
                    </a:p>
                    <a:p>
                      <a:r>
                        <a:rPr lang="en-US" sz="1200"/>
                        <a:t>(Old)</a:t>
                      </a:r>
                      <a:endParaRPr lang="en-IN" sz="1200"/>
                    </a:p>
                  </a:txBody>
                  <a:tcPr/>
                </a:tc>
                <a:tc>
                  <a:txBody>
                    <a:bodyPr/>
                    <a:lstStyle/>
                    <a:p>
                      <a:r>
                        <a:rPr lang="en-US" sz="1200"/>
                        <a:t>ICHRA Reimburse consumable</a:t>
                      </a:r>
                    </a:p>
                    <a:p>
                      <a:r>
                        <a:rPr lang="en-US" sz="1200"/>
                        <a:t>(New)</a:t>
                      </a:r>
                      <a:endParaRPr lang="en-IN" sz="1200"/>
                    </a:p>
                  </a:txBody>
                  <a:tcPr/>
                </a:tc>
                <a:tc>
                  <a:txBody>
                    <a:bodyPr/>
                    <a:lstStyle/>
                    <a:p>
                      <a:r>
                        <a:rPr lang="en-US" sz="1200"/>
                        <a:t>Employee Withhold</a:t>
                      </a:r>
                    </a:p>
                    <a:p>
                      <a:r>
                        <a:rPr lang="en-US" sz="1200"/>
                        <a:t>(Old)</a:t>
                      </a:r>
                      <a:endParaRPr lang="en-IN" sz="1200"/>
                    </a:p>
                  </a:txBody>
                  <a:tcPr/>
                </a:tc>
                <a:tc>
                  <a:txBody>
                    <a:bodyPr/>
                    <a:lstStyle/>
                    <a:p>
                      <a:r>
                        <a:rPr lang="en-US" sz="1200"/>
                        <a:t>Employee Withhold</a:t>
                      </a:r>
                    </a:p>
                    <a:p>
                      <a:r>
                        <a:rPr lang="en-US" sz="1200"/>
                        <a:t>(New)</a:t>
                      </a:r>
                      <a:endParaRPr lang="en-IN" sz="1200"/>
                    </a:p>
                  </a:txBody>
                  <a:tcPr/>
                </a:tc>
                <a:tc>
                  <a:txBody>
                    <a:bodyPr/>
                    <a:lstStyle/>
                    <a:p>
                      <a:r>
                        <a:rPr lang="en-US" sz="1200"/>
                        <a:t>Adjustment (Refund)</a:t>
                      </a:r>
                      <a:endParaRPr lang="en-IN" sz="1200"/>
                    </a:p>
                  </a:txBody>
                  <a:tcPr/>
                </a:tc>
                <a:extLst>
                  <a:ext uri="{0D108BD9-81ED-4DB2-BD59-A6C34878D82A}">
                    <a16:rowId xmlns:a16="http://schemas.microsoft.com/office/drawing/2014/main" val="4093566665"/>
                  </a:ext>
                </a:extLst>
              </a:tr>
              <a:tr h="292480">
                <a:tc>
                  <a:txBody>
                    <a:bodyPr/>
                    <a:lstStyle/>
                    <a:p>
                      <a:r>
                        <a:rPr lang="en-US" sz="1200"/>
                        <a:t>May 2021</a:t>
                      </a:r>
                      <a:endParaRPr lang="en-IN" sz="1200"/>
                    </a:p>
                  </a:txBody>
                  <a:tcPr/>
                </a:tc>
                <a:tc>
                  <a:txBody>
                    <a:bodyPr/>
                    <a:lstStyle/>
                    <a:p>
                      <a:pPr algn="r"/>
                      <a:r>
                        <a:rPr lang="en-US" sz="1200"/>
                        <a:t>$ 432.64</a:t>
                      </a:r>
                      <a:endParaRPr lang="en-IN" sz="1200"/>
                    </a:p>
                  </a:txBody>
                  <a:tcPr/>
                </a:tc>
                <a:tc>
                  <a:txBody>
                    <a:bodyPr/>
                    <a:lstStyle/>
                    <a:p>
                      <a:pPr algn="r"/>
                      <a:r>
                        <a:rPr lang="en-US" sz="1200"/>
                        <a:t>$ 400.00</a:t>
                      </a:r>
                      <a:endParaRPr lang="en-IN" sz="1200"/>
                    </a:p>
                  </a:txBody>
                  <a:tcPr/>
                </a:tc>
                <a:tc>
                  <a:txBody>
                    <a:bodyPr/>
                    <a:lstStyle/>
                    <a:p>
                      <a:pPr algn="r"/>
                      <a:r>
                        <a:rPr lang="en-US" sz="1200"/>
                        <a:t>$ 280.00</a:t>
                      </a:r>
                      <a:endParaRPr lang="en-IN" sz="1200"/>
                    </a:p>
                  </a:txBody>
                  <a:tcPr/>
                </a:tc>
                <a:tc>
                  <a:txBody>
                    <a:bodyPr/>
                    <a:lstStyle/>
                    <a:p>
                      <a:pPr algn="r"/>
                      <a:r>
                        <a:rPr lang="en-US" sz="1200"/>
                        <a:t>$ 280.00</a:t>
                      </a:r>
                      <a:endParaRPr lang="en-IN" sz="1200"/>
                    </a:p>
                  </a:txBody>
                  <a:tcPr/>
                </a:tc>
                <a:tc>
                  <a:txBody>
                    <a:bodyPr/>
                    <a:lstStyle/>
                    <a:p>
                      <a:pPr algn="r"/>
                      <a:r>
                        <a:rPr lang="en-US" sz="1200"/>
                        <a:t>$ 152.64</a:t>
                      </a:r>
                      <a:endParaRPr lang="en-IN" sz="1200"/>
                    </a:p>
                  </a:txBody>
                  <a:tcPr/>
                </a:tc>
                <a:tc>
                  <a:txBody>
                    <a:bodyPr/>
                    <a:lstStyle/>
                    <a:p>
                      <a:pPr algn="r"/>
                      <a:r>
                        <a:rPr lang="en-US" sz="1200"/>
                        <a:t>$ 120.00</a:t>
                      </a:r>
                      <a:endParaRPr lang="en-IN" sz="1200"/>
                    </a:p>
                  </a:txBody>
                  <a:tcPr/>
                </a:tc>
                <a:tc>
                  <a:txBody>
                    <a:bodyPr/>
                    <a:lstStyle/>
                    <a:p>
                      <a:pPr algn="r"/>
                      <a:r>
                        <a:rPr lang="en-US" sz="1200"/>
                        <a:t>$ 32.64</a:t>
                      </a:r>
                      <a:endParaRPr lang="en-IN" sz="1200"/>
                    </a:p>
                  </a:txBody>
                  <a:tcPr/>
                </a:tc>
                <a:extLst>
                  <a:ext uri="{0D108BD9-81ED-4DB2-BD59-A6C34878D82A}">
                    <a16:rowId xmlns:a16="http://schemas.microsoft.com/office/drawing/2014/main" val="2484082804"/>
                  </a:ext>
                </a:extLst>
              </a:tr>
              <a:tr h="292480">
                <a:tc>
                  <a:txBody>
                    <a:bodyPr/>
                    <a:lstStyle/>
                    <a:p>
                      <a:r>
                        <a:rPr lang="en-US" sz="1200"/>
                        <a:t>Apr 2021</a:t>
                      </a:r>
                      <a:endParaRPr lang="en-IN" sz="1200"/>
                    </a:p>
                  </a:txBody>
                  <a:tcPr/>
                </a:tc>
                <a:tc>
                  <a:txBody>
                    <a:bodyPr/>
                    <a:lstStyle/>
                    <a:p>
                      <a:pPr algn="r"/>
                      <a:r>
                        <a:rPr lang="en-US" sz="1200"/>
                        <a:t>$ 350.00</a:t>
                      </a:r>
                      <a:endParaRPr lang="en-IN" sz="1200"/>
                    </a:p>
                  </a:txBody>
                  <a:tcPr/>
                </a:tc>
                <a:tc>
                  <a:txBody>
                    <a:bodyPr/>
                    <a:lstStyle/>
                    <a:p>
                      <a:pPr algn="r"/>
                      <a:r>
                        <a:rPr lang="en-US" sz="1200"/>
                        <a:t>$ 400.00</a:t>
                      </a:r>
                      <a:endParaRPr lang="en-IN" sz="1200"/>
                    </a:p>
                  </a:txBody>
                  <a:tcPr/>
                </a:tc>
                <a:tc>
                  <a:txBody>
                    <a:bodyPr/>
                    <a:lstStyle/>
                    <a:p>
                      <a:pPr algn="r"/>
                      <a:r>
                        <a:rPr lang="en-US" sz="1200"/>
                        <a:t>$ 260.00</a:t>
                      </a:r>
                      <a:endParaRPr lang="en-IN" sz="1200"/>
                    </a:p>
                  </a:txBody>
                  <a:tcPr/>
                </a:tc>
                <a:tc>
                  <a:txBody>
                    <a:bodyPr/>
                    <a:lstStyle/>
                    <a:p>
                      <a:pPr algn="r"/>
                      <a:r>
                        <a:rPr lang="en-US" sz="1200"/>
                        <a:t>$ 260.00</a:t>
                      </a:r>
                      <a:endParaRPr lang="en-IN" sz="1200"/>
                    </a:p>
                  </a:txBody>
                  <a:tcPr/>
                </a:tc>
                <a:tc>
                  <a:txBody>
                    <a:bodyPr/>
                    <a:lstStyle/>
                    <a:p>
                      <a:pPr algn="r"/>
                      <a:r>
                        <a:rPr lang="en-US" sz="1200"/>
                        <a:t>$ 90.00</a:t>
                      </a:r>
                      <a:endParaRPr lang="en-IN" sz="1200"/>
                    </a:p>
                  </a:txBody>
                  <a:tcPr/>
                </a:tc>
                <a:tc>
                  <a:txBody>
                    <a:bodyPr/>
                    <a:lstStyle/>
                    <a:p>
                      <a:pPr algn="r"/>
                      <a:r>
                        <a:rPr lang="en-US" sz="1200"/>
                        <a:t>$ 140.00</a:t>
                      </a:r>
                      <a:endParaRPr lang="en-IN" sz="1200"/>
                    </a:p>
                  </a:txBody>
                  <a:tcPr/>
                </a:tc>
                <a:tc>
                  <a:txBody>
                    <a:bodyPr/>
                    <a:lstStyle/>
                    <a:p>
                      <a:pPr algn="r"/>
                      <a:r>
                        <a:rPr lang="en-US" sz="1200"/>
                        <a:t>- $ 50.00</a:t>
                      </a:r>
                      <a:endParaRPr lang="en-IN" sz="1200"/>
                    </a:p>
                  </a:txBody>
                  <a:tcPr/>
                </a:tc>
                <a:extLst>
                  <a:ext uri="{0D108BD9-81ED-4DB2-BD59-A6C34878D82A}">
                    <a16:rowId xmlns:a16="http://schemas.microsoft.com/office/drawing/2014/main" val="746141553"/>
                  </a:ext>
                </a:extLst>
              </a:tr>
              <a:tr h="292480">
                <a:tc>
                  <a:txBody>
                    <a:bodyPr/>
                    <a:lstStyle/>
                    <a:p>
                      <a:r>
                        <a:rPr lang="en-US" sz="1200"/>
                        <a:t>Feb 2021</a:t>
                      </a:r>
                      <a:endParaRPr lang="en-IN" sz="1200"/>
                    </a:p>
                  </a:txBody>
                  <a:tcPr/>
                </a:tc>
                <a:tc>
                  <a:txBody>
                    <a:bodyPr/>
                    <a:lstStyle/>
                    <a:p>
                      <a:pPr algn="r"/>
                      <a:r>
                        <a:rPr lang="en-US" sz="1200"/>
                        <a:t>$ 250.00</a:t>
                      </a:r>
                      <a:endParaRPr lang="en-IN" sz="1200"/>
                    </a:p>
                  </a:txBody>
                  <a:tcPr/>
                </a:tc>
                <a:tc>
                  <a:txBody>
                    <a:bodyPr/>
                    <a:lstStyle/>
                    <a:p>
                      <a:pPr algn="r"/>
                      <a:r>
                        <a:rPr lang="en-US" sz="1200"/>
                        <a:t> $ 200.00</a:t>
                      </a:r>
                      <a:endParaRPr lang="en-IN" sz="1200"/>
                    </a:p>
                  </a:txBody>
                  <a:tcPr/>
                </a:tc>
                <a:tc>
                  <a:txBody>
                    <a:bodyPr/>
                    <a:lstStyle/>
                    <a:p>
                      <a:pPr algn="r"/>
                      <a:r>
                        <a:rPr lang="en-US" sz="1200"/>
                        <a:t>$ 250.00</a:t>
                      </a:r>
                      <a:endParaRPr lang="en-IN" sz="1200"/>
                    </a:p>
                  </a:txBody>
                  <a:tcPr/>
                </a:tc>
                <a:tc>
                  <a:txBody>
                    <a:bodyPr/>
                    <a:lstStyle/>
                    <a:p>
                      <a:pPr algn="r"/>
                      <a:r>
                        <a:rPr lang="en-US" sz="1200"/>
                        <a:t>$ 200.00</a:t>
                      </a:r>
                      <a:endParaRPr lang="en-IN" sz="1200"/>
                    </a:p>
                  </a:txBody>
                  <a:tcPr/>
                </a:tc>
                <a:tc>
                  <a:txBody>
                    <a:bodyPr/>
                    <a:lstStyle/>
                    <a:p>
                      <a:pPr algn="r"/>
                      <a:r>
                        <a:rPr lang="en-US" sz="1200"/>
                        <a:t>$ 0.00</a:t>
                      </a:r>
                      <a:endParaRPr lang="en-IN" sz="1200"/>
                    </a:p>
                  </a:txBody>
                  <a:tcPr/>
                </a:tc>
                <a:tc>
                  <a:txBody>
                    <a:bodyPr/>
                    <a:lstStyle/>
                    <a:p>
                      <a:pPr algn="r"/>
                      <a:r>
                        <a:rPr lang="en-US" sz="1200"/>
                        <a:t>$ 0.00</a:t>
                      </a:r>
                      <a:endParaRPr lang="en-IN" sz="1200"/>
                    </a:p>
                  </a:txBody>
                  <a:tcPr/>
                </a:tc>
                <a:tc>
                  <a:txBody>
                    <a:bodyPr/>
                    <a:lstStyle/>
                    <a:p>
                      <a:pPr algn="r"/>
                      <a:r>
                        <a:rPr lang="en-US" sz="1200"/>
                        <a:t>$ 50.00</a:t>
                      </a:r>
                      <a:endParaRPr lang="en-IN" sz="1200"/>
                    </a:p>
                  </a:txBody>
                  <a:tcPr/>
                </a:tc>
                <a:extLst>
                  <a:ext uri="{0D108BD9-81ED-4DB2-BD59-A6C34878D82A}">
                    <a16:rowId xmlns:a16="http://schemas.microsoft.com/office/drawing/2014/main" val="3766238765"/>
                  </a:ext>
                </a:extLst>
              </a:tr>
              <a:tr h="292480">
                <a:tc>
                  <a:txBody>
                    <a:bodyPr/>
                    <a:lstStyle/>
                    <a:p>
                      <a:endParaRPr lang="en-IN" sz="1200"/>
                    </a:p>
                  </a:txBody>
                  <a:tcPr/>
                </a:tc>
                <a:tc>
                  <a:txBody>
                    <a:bodyPr/>
                    <a:lstStyle/>
                    <a:p>
                      <a:pPr algn="r"/>
                      <a:endParaRPr lang="en-IN" sz="1200"/>
                    </a:p>
                  </a:txBody>
                  <a:tcPr/>
                </a:tc>
                <a:tc>
                  <a:txBody>
                    <a:bodyPr/>
                    <a:lstStyle/>
                    <a:p>
                      <a:pPr algn="r"/>
                      <a:endParaRPr lang="en-IN" sz="1200" b="1"/>
                    </a:p>
                  </a:txBody>
                  <a:tcPr/>
                </a:tc>
                <a:tc>
                  <a:txBody>
                    <a:bodyPr/>
                    <a:lstStyle/>
                    <a:p>
                      <a:pPr algn="r"/>
                      <a:endParaRPr lang="en-IN" sz="1200" b="1"/>
                    </a:p>
                  </a:txBody>
                  <a:tcPr/>
                </a:tc>
                <a:tc>
                  <a:txBody>
                    <a:bodyPr/>
                    <a:lstStyle/>
                    <a:p>
                      <a:pPr algn="r"/>
                      <a:endParaRPr lang="en-IN" sz="1200" b="1"/>
                    </a:p>
                  </a:txBody>
                  <a:tcPr/>
                </a:tc>
                <a:tc>
                  <a:txBody>
                    <a:bodyPr/>
                    <a:lstStyle/>
                    <a:p>
                      <a:pPr algn="r"/>
                      <a:endParaRPr lang="en-IN" sz="1200" b="1"/>
                    </a:p>
                  </a:txBody>
                  <a:tcPr/>
                </a:tc>
                <a:tc>
                  <a:txBody>
                    <a:bodyPr/>
                    <a:lstStyle/>
                    <a:p>
                      <a:pPr algn="r"/>
                      <a:endParaRPr lang="en-IN" sz="1200" b="1"/>
                    </a:p>
                  </a:txBody>
                  <a:tcPr/>
                </a:tc>
                <a:tc>
                  <a:txBody>
                    <a:bodyPr/>
                    <a:lstStyle/>
                    <a:p>
                      <a:pPr algn="r"/>
                      <a:r>
                        <a:rPr lang="en-US" sz="1200" b="1"/>
                        <a:t>$ 32.64</a:t>
                      </a:r>
                      <a:endParaRPr lang="en-IN" sz="1200" b="1"/>
                    </a:p>
                  </a:txBody>
                  <a:tcPr/>
                </a:tc>
                <a:extLst>
                  <a:ext uri="{0D108BD9-81ED-4DB2-BD59-A6C34878D82A}">
                    <a16:rowId xmlns:a16="http://schemas.microsoft.com/office/drawing/2014/main" val="2478348603"/>
                  </a:ext>
                </a:extLst>
              </a:tr>
            </a:tbl>
          </a:graphicData>
        </a:graphic>
      </p:graphicFrame>
    </p:spTree>
    <p:extLst>
      <p:ext uri="{BB962C8B-B14F-4D97-AF65-F5344CB8AC3E}">
        <p14:creationId xmlns:p14="http://schemas.microsoft.com/office/powerpoint/2010/main" val="2866553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rgbClr val="FF1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INACTIVE</a:t>
            </a:r>
            <a:endParaRPr lang="en-IN" sz="1000"/>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888549" y="1975244"/>
            <a:ext cx="3156451" cy="4812860"/>
            <a:chOff x="8240725" y="1837633"/>
            <a:chExt cx="3156451" cy="5991108"/>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5991108"/>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bg1">
                      <a:lumMod val="75000"/>
                    </a:schemeClr>
                  </a:solidFill>
                </a:rPr>
                <a:t>$ 432.64 </a:t>
              </a:r>
              <a:endParaRPr lang="en-US" sz="1050">
                <a:solidFill>
                  <a:schemeClr val="bg1">
                    <a:lumMod val="75000"/>
                  </a:schemeClr>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Some Carrier Company</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05/01/2021</a:t>
              </a:r>
            </a:p>
            <a:p>
              <a:endParaRPr lang="en-US" sz="1050" b="1">
                <a:solidFill>
                  <a:schemeClr val="tx1"/>
                </a:solidFill>
              </a:endParaRPr>
            </a:p>
            <a:p>
              <a:r>
                <a:rPr lang="en-US" sz="1050">
                  <a:solidFill>
                    <a:schemeClr val="bg1">
                      <a:lumMod val="50000"/>
                    </a:schemeClr>
                  </a:solidFill>
                </a:rPr>
                <a:t>DEACTIVATION</a:t>
              </a:r>
              <a:r>
                <a:rPr lang="en-US" sz="1050" b="1">
                  <a:solidFill>
                    <a:schemeClr val="tx1"/>
                  </a:solidFill>
                </a:rPr>
                <a:t> </a:t>
              </a:r>
              <a:r>
                <a:rPr lang="en-US" sz="1050">
                  <a:solidFill>
                    <a:schemeClr val="bg1">
                      <a:lumMod val="50000"/>
                    </a:schemeClr>
                  </a:solidFill>
                </a:rPr>
                <a:t>DATE</a:t>
              </a:r>
              <a:r>
                <a:rPr lang="en-US" sz="1050" b="1">
                  <a:solidFill>
                    <a:schemeClr val="tx1"/>
                  </a:solidFill>
                </a:rPr>
                <a:t>    mm/dd/</a:t>
              </a:r>
              <a:r>
                <a:rPr lang="en-US" sz="1050" b="1" err="1">
                  <a:solidFill>
                    <a:schemeClr val="tx1"/>
                  </a:solidFill>
                </a:rPr>
                <a:t>yyyy</a:t>
              </a:r>
              <a:endParaRPr lang="en-US" sz="1050" b="1">
                <a:solidFill>
                  <a:schemeClr val="tx1"/>
                </a:solidFill>
              </a:endParaRPr>
            </a:p>
            <a:p>
              <a:endParaRPr lang="en-US" sz="1050" b="1">
                <a:solidFill>
                  <a:schemeClr val="tx1"/>
                </a:solidFill>
              </a:endParaRPr>
            </a:p>
            <a:p>
              <a:r>
                <a:rPr lang="en-US" sz="1050">
                  <a:solidFill>
                    <a:schemeClr val="bg1">
                      <a:lumMod val="50000"/>
                    </a:schemeClr>
                  </a:solidFill>
                </a:rPr>
                <a:t>TERMINATION</a:t>
              </a:r>
              <a:r>
                <a:rPr lang="en-US" sz="1050" b="1">
                  <a:solidFill>
                    <a:schemeClr val="tx1"/>
                  </a:solidFill>
                </a:rPr>
                <a:t> </a:t>
              </a:r>
              <a:r>
                <a:rPr lang="en-US" sz="1050">
                  <a:solidFill>
                    <a:schemeClr val="bg1">
                      <a:lumMod val="50000"/>
                    </a:schemeClr>
                  </a:solidFill>
                </a:rPr>
                <a:t>DATE</a:t>
              </a:r>
              <a:r>
                <a:rPr lang="en-US" sz="1050" b="1">
                  <a:solidFill>
                    <a:schemeClr val="tx1"/>
                  </a:solidFill>
                </a:rPr>
                <a:t>     mm/dd/</a:t>
              </a:r>
              <a:r>
                <a:rPr lang="en-US" sz="1050" b="1" err="1">
                  <a:solidFill>
                    <a:schemeClr val="tx1"/>
                  </a:solidFill>
                </a:rPr>
                <a:t>yyyy</a:t>
              </a:r>
              <a:br>
                <a:rPr lang="en-US" sz="1050" b="1">
                  <a:solidFill>
                    <a:schemeClr val="tx1"/>
                  </a:solidFill>
                </a:rPr>
              </a:br>
              <a:endParaRPr lang="en-US" sz="1050" b="1">
                <a:solidFill>
                  <a:schemeClr val="tx1"/>
                </a:solidFill>
              </a:endParaRPr>
            </a:p>
            <a:p>
              <a:r>
                <a:rPr lang="en-US" sz="1050">
                  <a:solidFill>
                    <a:schemeClr val="bg1">
                      <a:lumMod val="50000"/>
                    </a:schemeClr>
                  </a:solidFill>
                </a:rPr>
                <a:t>COVERAGE</a:t>
              </a:r>
              <a:r>
                <a:rPr lang="en-US" sz="1050" b="1">
                  <a:solidFill>
                    <a:schemeClr val="tx1"/>
                  </a:solidFill>
                </a:rPr>
                <a:t> </a:t>
              </a:r>
              <a:r>
                <a:rPr lang="en-US" sz="1050">
                  <a:solidFill>
                    <a:schemeClr val="bg1">
                      <a:lumMod val="50000"/>
                    </a:schemeClr>
                  </a:solidFill>
                </a:rPr>
                <a:t>END</a:t>
              </a:r>
              <a:r>
                <a:rPr lang="en-US" sz="1050" b="1">
                  <a:solidFill>
                    <a:schemeClr val="tx1"/>
                  </a:solidFill>
                </a:rPr>
                <a:t> </a:t>
              </a:r>
              <a:r>
                <a:rPr lang="en-US" sz="1050">
                  <a:solidFill>
                    <a:schemeClr val="bg1">
                      <a:lumMod val="50000"/>
                    </a:schemeClr>
                  </a:solidFill>
                </a:rPr>
                <a:t>DATE</a:t>
              </a:r>
              <a:r>
                <a:rPr lang="en-US" sz="1050" b="1">
                  <a:solidFill>
                    <a:schemeClr val="tx1"/>
                  </a:solidFill>
                </a:rPr>
                <a:t>   mm/dd/</a:t>
              </a:r>
              <a:r>
                <a:rPr lang="en-US" sz="1050" b="1" err="1">
                  <a:solidFill>
                    <a:schemeClr val="tx1"/>
                  </a:solidFill>
                </a:rPr>
                <a:t>yyyy</a:t>
              </a:r>
              <a:endParaRPr lang="en-US" sz="1050" b="1">
                <a:solidFill>
                  <a:schemeClr val="tx1"/>
                </a:solidFill>
              </a:endParaRPr>
            </a:p>
            <a:p>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EXPIRED</a:t>
              </a:r>
              <a:endParaRPr lang="en-IN" sz="1000"/>
            </a:p>
          </p:txBody>
        </p:sp>
      </p:grpSp>
      <p:sp>
        <p:nvSpPr>
          <p:cNvPr id="56" name="Rectangle: Rounded Corners 55">
            <a:extLst>
              <a:ext uri="{FF2B5EF4-FFF2-40B4-BE49-F238E27FC236}">
                <a16:creationId xmlns:a16="http://schemas.microsoft.com/office/drawing/2014/main" id="{8202F372-D1C9-4B01-98D4-B3FF7C44A58E}"/>
              </a:ext>
            </a:extLst>
          </p:cNvPr>
          <p:cNvSpPr/>
          <p:nvPr/>
        </p:nvSpPr>
        <p:spPr>
          <a:xfrm>
            <a:off x="913694" y="309107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Termination Credit</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E4368EE4-E349-4B7F-86C6-E7689CC580C9}"/>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62" name="Arrow Down">
            <a:extLst>
              <a:ext uri="{FF2B5EF4-FFF2-40B4-BE49-F238E27FC236}">
                <a16:creationId xmlns:a16="http://schemas.microsoft.com/office/drawing/2014/main" id="{085F6170-EC4A-43D4-BC12-292C0E509FD8}"/>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aphicFrame>
        <p:nvGraphicFramePr>
          <p:cNvPr id="63" name="Table 8">
            <a:extLst>
              <a:ext uri="{FF2B5EF4-FFF2-40B4-BE49-F238E27FC236}">
                <a16:creationId xmlns:a16="http://schemas.microsoft.com/office/drawing/2014/main" id="{150522AF-075C-4D45-A4C3-AF6132F5AE53}"/>
              </a:ext>
            </a:extLst>
          </p:cNvPr>
          <p:cNvGraphicFramePr>
            <a:graphicFrameLocks noGrp="1"/>
          </p:cNvGraphicFramePr>
          <p:nvPr>
            <p:extLst>
              <p:ext uri="{D42A27DB-BD31-4B8C-83A1-F6EECF244321}">
                <p14:modId xmlns:p14="http://schemas.microsoft.com/office/powerpoint/2010/main" val="3635939645"/>
              </p:ext>
            </p:extLst>
          </p:nvPr>
        </p:nvGraphicFramePr>
        <p:xfrm>
          <a:off x="917522" y="4254850"/>
          <a:ext cx="7499736" cy="1684020"/>
        </p:xfrm>
        <a:graphic>
          <a:graphicData uri="http://schemas.openxmlformats.org/drawingml/2006/table">
            <a:tbl>
              <a:tblPr firstRow="1" bandRow="1">
                <a:tableStyleId>{C083E6E3-FA7D-4D7B-A595-EF9225AFEA82}</a:tableStyleId>
              </a:tblPr>
              <a:tblGrid>
                <a:gridCol w="648048">
                  <a:extLst>
                    <a:ext uri="{9D8B030D-6E8A-4147-A177-3AD203B41FA5}">
                      <a16:colId xmlns:a16="http://schemas.microsoft.com/office/drawing/2014/main" val="4082049129"/>
                    </a:ext>
                  </a:extLst>
                </a:gridCol>
                <a:gridCol w="1141948">
                  <a:extLst>
                    <a:ext uri="{9D8B030D-6E8A-4147-A177-3AD203B41FA5}">
                      <a16:colId xmlns:a16="http://schemas.microsoft.com/office/drawing/2014/main" val="1913998440"/>
                    </a:ext>
                  </a:extLst>
                </a:gridCol>
                <a:gridCol w="1141948">
                  <a:extLst>
                    <a:ext uri="{9D8B030D-6E8A-4147-A177-3AD203B41FA5}">
                      <a16:colId xmlns:a16="http://schemas.microsoft.com/office/drawing/2014/main" val="4007832404"/>
                    </a:ext>
                  </a:extLst>
                </a:gridCol>
                <a:gridCol w="1141948">
                  <a:extLst>
                    <a:ext uri="{9D8B030D-6E8A-4147-A177-3AD203B41FA5}">
                      <a16:colId xmlns:a16="http://schemas.microsoft.com/office/drawing/2014/main" val="2919971223"/>
                    </a:ext>
                  </a:extLst>
                </a:gridCol>
                <a:gridCol w="1141948">
                  <a:extLst>
                    <a:ext uri="{9D8B030D-6E8A-4147-A177-3AD203B41FA5}">
                      <a16:colId xmlns:a16="http://schemas.microsoft.com/office/drawing/2014/main" val="1946896551"/>
                    </a:ext>
                  </a:extLst>
                </a:gridCol>
                <a:gridCol w="1141948">
                  <a:extLst>
                    <a:ext uri="{9D8B030D-6E8A-4147-A177-3AD203B41FA5}">
                      <a16:colId xmlns:a16="http://schemas.microsoft.com/office/drawing/2014/main" val="786574508"/>
                    </a:ext>
                  </a:extLst>
                </a:gridCol>
                <a:gridCol w="1141948">
                  <a:extLst>
                    <a:ext uri="{9D8B030D-6E8A-4147-A177-3AD203B41FA5}">
                      <a16:colId xmlns:a16="http://schemas.microsoft.com/office/drawing/2014/main" val="69124192"/>
                    </a:ext>
                  </a:extLst>
                </a:gridCol>
              </a:tblGrid>
              <a:tr h="370840">
                <a:tc>
                  <a:txBody>
                    <a:bodyPr/>
                    <a:lstStyle/>
                    <a:p>
                      <a:endParaRPr lang="en-IN" sz="1050"/>
                    </a:p>
                  </a:txBody>
                  <a:tcPr anchor="b"/>
                </a:tc>
                <a:tc>
                  <a:txBody>
                    <a:bodyPr/>
                    <a:lstStyle/>
                    <a:p>
                      <a:r>
                        <a:rPr lang="en-US" sz="1050"/>
                        <a:t>Month Year</a:t>
                      </a:r>
                      <a:endParaRPr lang="en-IN" sz="1050"/>
                    </a:p>
                  </a:txBody>
                  <a:tcPr anchor="b"/>
                </a:tc>
                <a:tc>
                  <a:txBody>
                    <a:bodyPr/>
                    <a:lstStyle/>
                    <a:p>
                      <a:pPr algn="ctr"/>
                      <a:r>
                        <a:rPr lang="en-US" sz="1050"/>
                        <a:t>Premium</a:t>
                      </a:r>
                      <a:endParaRPr lang="en-IN" sz="1050"/>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t>ICHRA Reimburse Allotted</a:t>
                      </a:r>
                      <a:endParaRPr lang="en-IN" sz="1050"/>
                    </a:p>
                  </a:txBody>
                  <a:tcPr anchor="b"/>
                </a:tc>
                <a:tc>
                  <a:txBody>
                    <a:bodyPr/>
                    <a:lstStyle/>
                    <a:p>
                      <a:pPr algn="ctr"/>
                      <a:r>
                        <a:rPr lang="en-US" sz="1050"/>
                        <a:t>ICHRA Reimburse Consumable</a:t>
                      </a:r>
                      <a:endParaRPr lang="en-IN" sz="1050"/>
                    </a:p>
                  </a:txBody>
                  <a:tcPr anchor="b"/>
                </a:tc>
                <a:tc>
                  <a:txBody>
                    <a:bodyPr/>
                    <a:lstStyle/>
                    <a:p>
                      <a:pPr algn="ctr"/>
                      <a:r>
                        <a:rPr lang="en-US" sz="1050"/>
                        <a:t>Employee Withhold</a:t>
                      </a:r>
                      <a:endParaRPr lang="en-IN" sz="1050"/>
                    </a:p>
                  </a:txBody>
                  <a:tcPr anchor="b"/>
                </a:tc>
                <a:tc>
                  <a:txBody>
                    <a:bodyPr/>
                    <a:lstStyle/>
                    <a:p>
                      <a:pPr algn="ctr"/>
                      <a:r>
                        <a:rPr lang="en-US" sz="1050"/>
                        <a:t>Remark</a:t>
                      </a:r>
                      <a:endParaRPr lang="en-IN" sz="1050"/>
                    </a:p>
                  </a:txBody>
                  <a:tcPr anchor="b"/>
                </a:tc>
                <a:extLst>
                  <a:ext uri="{0D108BD9-81ED-4DB2-BD59-A6C34878D82A}">
                    <a16:rowId xmlns:a16="http://schemas.microsoft.com/office/drawing/2014/main" val="275884499"/>
                  </a:ext>
                </a:extLst>
              </a:tr>
              <a:tr h="370840">
                <a:tc>
                  <a:txBody>
                    <a:bodyPr/>
                    <a:lstStyle/>
                    <a:p>
                      <a:endParaRPr lang="en-IN" sz="1050"/>
                    </a:p>
                  </a:txBody>
                  <a:tcPr/>
                </a:tc>
                <a:tc>
                  <a:txBody>
                    <a:bodyPr/>
                    <a:lstStyle/>
                    <a:p>
                      <a:r>
                        <a:rPr lang="en-US" sz="1050"/>
                        <a:t>Jun 2021</a:t>
                      </a:r>
                      <a:endParaRPr lang="en-IN" sz="1050"/>
                    </a:p>
                  </a:txBody>
                  <a:tcPr anchor="ctr"/>
                </a:tc>
                <a:tc>
                  <a:txBody>
                    <a:bodyPr/>
                    <a:lstStyle/>
                    <a:p>
                      <a:pPr algn="r"/>
                      <a:r>
                        <a:rPr lang="en-US" sz="1050">
                          <a:solidFill>
                            <a:schemeClr val="bg1">
                              <a:lumMod val="50000"/>
                            </a:schemeClr>
                          </a:solidFill>
                        </a:rPr>
                        <a:t>$ 432.64</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$ 152.64</a:t>
                      </a:r>
                      <a:endParaRPr lang="en-IN" sz="1050">
                        <a:solidFill>
                          <a:schemeClr val="bg1">
                            <a:lumMod val="50000"/>
                          </a:schemeClr>
                        </a:solidFill>
                      </a:endParaRPr>
                    </a:p>
                  </a:txBody>
                  <a:tcPr anchor="ctr"/>
                </a:tc>
                <a:tc>
                  <a:txBody>
                    <a:bodyPr/>
                    <a:lstStyle/>
                    <a:p>
                      <a:pPr algn="l"/>
                      <a:endParaRPr lang="en-IN" sz="1050">
                        <a:solidFill>
                          <a:schemeClr val="bg1">
                            <a:lumMod val="50000"/>
                          </a:schemeClr>
                        </a:solidFill>
                      </a:endParaRPr>
                    </a:p>
                  </a:txBody>
                  <a:tcPr anchor="ctr"/>
                </a:tc>
                <a:extLst>
                  <a:ext uri="{0D108BD9-81ED-4DB2-BD59-A6C34878D82A}">
                    <a16:rowId xmlns:a16="http://schemas.microsoft.com/office/drawing/2014/main" val="1496161328"/>
                  </a:ext>
                </a:extLst>
              </a:tr>
              <a:tr h="370840">
                <a:tc>
                  <a:txBody>
                    <a:bodyPr/>
                    <a:lstStyle/>
                    <a:p>
                      <a:endParaRPr lang="en-IN" sz="1050"/>
                    </a:p>
                  </a:txBody>
                  <a:tcPr/>
                </a:tc>
                <a:tc>
                  <a:txBody>
                    <a:bodyPr/>
                    <a:lstStyle/>
                    <a:p>
                      <a:r>
                        <a:rPr lang="en-US" sz="1050"/>
                        <a:t>May 2021</a:t>
                      </a:r>
                      <a:endParaRPr lang="en-IN" sz="1050"/>
                    </a:p>
                  </a:txBody>
                  <a:tcPr anchor="ctr"/>
                </a:tc>
                <a:tc>
                  <a:txBody>
                    <a:bodyPr/>
                    <a:lstStyle/>
                    <a:p>
                      <a:pPr algn="r"/>
                      <a:r>
                        <a:rPr lang="en-US" sz="1050">
                          <a:solidFill>
                            <a:schemeClr val="bg1">
                              <a:lumMod val="50000"/>
                            </a:schemeClr>
                          </a:solidFill>
                        </a:rPr>
                        <a:t>$ 432.64</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$ 152.64</a:t>
                      </a:r>
                      <a:endParaRPr lang="en-IN" sz="1050">
                        <a:solidFill>
                          <a:schemeClr val="bg1">
                            <a:lumMod val="50000"/>
                          </a:schemeClr>
                        </a:solidFill>
                      </a:endParaRPr>
                    </a:p>
                  </a:txBody>
                  <a:tcPr anchor="ctr"/>
                </a:tc>
                <a:tc>
                  <a:txBody>
                    <a:bodyPr/>
                    <a:lstStyle/>
                    <a:p>
                      <a:pPr algn="r"/>
                      <a:endParaRPr lang="en-IN" sz="1050">
                        <a:solidFill>
                          <a:schemeClr val="bg1">
                            <a:lumMod val="50000"/>
                          </a:schemeClr>
                        </a:solidFill>
                      </a:endParaRPr>
                    </a:p>
                  </a:txBody>
                  <a:tcPr anchor="ctr"/>
                </a:tc>
                <a:extLst>
                  <a:ext uri="{0D108BD9-81ED-4DB2-BD59-A6C34878D82A}">
                    <a16:rowId xmlns:a16="http://schemas.microsoft.com/office/drawing/2014/main" val="3771892299"/>
                  </a:ext>
                </a:extLst>
              </a:tr>
              <a:tr h="370840">
                <a:tc>
                  <a:txBody>
                    <a:bodyPr/>
                    <a:lstStyle/>
                    <a:p>
                      <a:endParaRPr lang="en-IN" sz="1050"/>
                    </a:p>
                  </a:txBody>
                  <a:tcPr/>
                </a:tc>
                <a:tc>
                  <a:txBody>
                    <a:bodyPr/>
                    <a:lstStyle/>
                    <a:p>
                      <a:r>
                        <a:rPr lang="en-US" sz="1050"/>
                        <a:t>Apr 2021</a:t>
                      </a:r>
                      <a:endParaRPr lang="en-IN" sz="1050"/>
                    </a:p>
                  </a:txBody>
                  <a:tcPr anchor="ctr"/>
                </a:tc>
                <a:tc>
                  <a:txBody>
                    <a:bodyPr/>
                    <a:lstStyle/>
                    <a:p>
                      <a:pPr algn="r"/>
                      <a:r>
                        <a:rPr lang="en-US" sz="1050">
                          <a:solidFill>
                            <a:schemeClr val="bg1">
                              <a:lumMod val="50000"/>
                            </a:schemeClr>
                          </a:solidFill>
                        </a:rPr>
                        <a:t>$ 350.00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$ 260.00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$ 260.00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$ 90.00</a:t>
                      </a:r>
                      <a:endParaRPr lang="en-IN" sz="1050">
                        <a:solidFill>
                          <a:schemeClr val="bg1">
                            <a:lumMod val="50000"/>
                          </a:schemeClr>
                        </a:solidFill>
                      </a:endParaRPr>
                    </a:p>
                  </a:txBody>
                  <a:tcPr anchor="ctr"/>
                </a:tc>
                <a:tc>
                  <a:txBody>
                    <a:bodyPr/>
                    <a:lstStyle/>
                    <a:p>
                      <a:pPr algn="r"/>
                      <a:endParaRPr lang="en-IN" sz="1050">
                        <a:solidFill>
                          <a:schemeClr val="bg1">
                            <a:lumMod val="50000"/>
                          </a:schemeClr>
                        </a:solidFill>
                      </a:endParaRPr>
                    </a:p>
                  </a:txBody>
                  <a:tcPr anchor="ctr"/>
                </a:tc>
                <a:extLst>
                  <a:ext uri="{0D108BD9-81ED-4DB2-BD59-A6C34878D82A}">
                    <a16:rowId xmlns:a16="http://schemas.microsoft.com/office/drawing/2014/main" val="699558956"/>
                  </a:ext>
                </a:extLst>
              </a:tr>
            </a:tbl>
          </a:graphicData>
        </a:graphic>
      </p:graphicFrame>
      <p:sp>
        <p:nvSpPr>
          <p:cNvPr id="66" name="Rectangle: Rounded Corners 65">
            <a:extLst>
              <a:ext uri="{FF2B5EF4-FFF2-40B4-BE49-F238E27FC236}">
                <a16:creationId xmlns:a16="http://schemas.microsoft.com/office/drawing/2014/main" id="{3AB882CA-C846-433E-B7E9-6BD3360E5880}"/>
              </a:ext>
            </a:extLst>
          </p:cNvPr>
          <p:cNvSpPr/>
          <p:nvPr/>
        </p:nvSpPr>
        <p:spPr>
          <a:xfrm>
            <a:off x="825593" y="384631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Select the months for which you want to give credit back</a:t>
            </a:r>
            <a:endParaRPr lang="en-IN" sz="1400">
              <a:solidFill>
                <a:schemeClr val="tx1">
                  <a:lumMod val="85000"/>
                  <a:lumOff val="15000"/>
                </a:schemeClr>
              </a:solidFill>
            </a:endParaRPr>
          </a:p>
        </p:txBody>
      </p:sp>
      <p:sp>
        <p:nvSpPr>
          <p:cNvPr id="67" name="Checkbox">
            <a:extLst>
              <a:ext uri="{FF2B5EF4-FFF2-40B4-BE49-F238E27FC236}">
                <a16:creationId xmlns:a16="http://schemas.microsoft.com/office/drawing/2014/main" id="{6C6BBA3E-4B34-427F-B4B6-A0960F1C7184}"/>
              </a:ext>
            </a:extLst>
          </p:cNvPr>
          <p:cNvSpPr>
            <a:spLocks noChangeAspect="1" noEditPoints="1"/>
          </p:cNvSpPr>
          <p:nvPr/>
        </p:nvSpPr>
        <p:spPr bwMode="auto">
          <a:xfrm>
            <a:off x="1279358" y="4960392"/>
            <a:ext cx="114300" cy="114300"/>
          </a:xfrm>
          <a:custGeom>
            <a:avLst/>
            <a:gdLst>
              <a:gd name="T0" fmla="*/ 562 w 635"/>
              <a:gd name="T1" fmla="*/ 0 h 635"/>
              <a:gd name="T2" fmla="*/ 68 w 635"/>
              <a:gd name="T3" fmla="*/ 0 h 635"/>
              <a:gd name="T4" fmla="*/ 0 w 635"/>
              <a:gd name="T5" fmla="*/ 73 h 635"/>
              <a:gd name="T6" fmla="*/ 0 w 635"/>
              <a:gd name="T7" fmla="*/ 567 h 635"/>
              <a:gd name="T8" fmla="*/ 68 w 635"/>
              <a:gd name="T9" fmla="*/ 635 h 635"/>
              <a:gd name="T10" fmla="*/ 562 w 635"/>
              <a:gd name="T11" fmla="*/ 635 h 635"/>
              <a:gd name="T12" fmla="*/ 635 w 635"/>
              <a:gd name="T13" fmla="*/ 567 h 635"/>
              <a:gd name="T14" fmla="*/ 635 w 635"/>
              <a:gd name="T15" fmla="*/ 73 h 635"/>
              <a:gd name="T16" fmla="*/ 562 w 635"/>
              <a:gd name="T17" fmla="*/ 0 h 635"/>
              <a:gd name="T18" fmla="*/ 564 w 635"/>
              <a:gd name="T19" fmla="*/ 71 h 635"/>
              <a:gd name="T20" fmla="*/ 564 w 635"/>
              <a:gd name="T21" fmla="*/ 567 h 635"/>
              <a:gd name="T22" fmla="*/ 71 w 635"/>
              <a:gd name="T23" fmla="*/ 567 h 635"/>
              <a:gd name="T24" fmla="*/ 71 w 635"/>
              <a:gd name="T25" fmla="*/ 70 h 635"/>
              <a:gd name="T26" fmla="*/ 564 w 635"/>
              <a:gd name="T27" fmla="*/ 7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5" h="635">
                <a:moveTo>
                  <a:pt x="562" y="0"/>
                </a:moveTo>
                <a:lnTo>
                  <a:pt x="68" y="0"/>
                </a:lnTo>
                <a:cubicBezTo>
                  <a:pt x="29" y="0"/>
                  <a:pt x="0" y="34"/>
                  <a:pt x="0" y="73"/>
                </a:cubicBezTo>
                <a:lnTo>
                  <a:pt x="0" y="567"/>
                </a:lnTo>
                <a:cubicBezTo>
                  <a:pt x="0" y="606"/>
                  <a:pt x="29" y="635"/>
                  <a:pt x="68" y="635"/>
                </a:cubicBezTo>
                <a:lnTo>
                  <a:pt x="562" y="635"/>
                </a:lnTo>
                <a:cubicBezTo>
                  <a:pt x="600" y="635"/>
                  <a:pt x="635" y="606"/>
                  <a:pt x="635" y="567"/>
                </a:cubicBezTo>
                <a:lnTo>
                  <a:pt x="635" y="73"/>
                </a:lnTo>
                <a:cubicBezTo>
                  <a:pt x="635" y="34"/>
                  <a:pt x="600" y="0"/>
                  <a:pt x="562" y="0"/>
                </a:cubicBezTo>
                <a:moveTo>
                  <a:pt x="564" y="71"/>
                </a:moveTo>
                <a:lnTo>
                  <a:pt x="564" y="567"/>
                </a:lnTo>
                <a:lnTo>
                  <a:pt x="71" y="567"/>
                </a:lnTo>
                <a:lnTo>
                  <a:pt x="71" y="70"/>
                </a:lnTo>
                <a:lnTo>
                  <a:pt x="564" y="70"/>
                </a:lnTo>
              </a:path>
            </a:pathLst>
          </a:custGeom>
          <a:solidFill>
            <a:schemeClr val="bg1">
              <a:lumMod val="75000"/>
              <a:alpha val="54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8" name="Checkbox">
            <a:extLst>
              <a:ext uri="{FF2B5EF4-FFF2-40B4-BE49-F238E27FC236}">
                <a16:creationId xmlns:a16="http://schemas.microsoft.com/office/drawing/2014/main" id="{B7B6D117-152D-4FA1-ADCB-A1CF4DEB8573}"/>
              </a:ext>
            </a:extLst>
          </p:cNvPr>
          <p:cNvSpPr>
            <a:spLocks noChangeAspect="1" noEditPoints="1"/>
          </p:cNvSpPr>
          <p:nvPr/>
        </p:nvSpPr>
        <p:spPr bwMode="auto">
          <a:xfrm>
            <a:off x="1279358" y="5335331"/>
            <a:ext cx="114300" cy="114300"/>
          </a:xfrm>
          <a:custGeom>
            <a:avLst/>
            <a:gdLst>
              <a:gd name="T0" fmla="*/ 562 w 635"/>
              <a:gd name="T1" fmla="*/ 0 h 635"/>
              <a:gd name="T2" fmla="*/ 68 w 635"/>
              <a:gd name="T3" fmla="*/ 0 h 635"/>
              <a:gd name="T4" fmla="*/ 0 w 635"/>
              <a:gd name="T5" fmla="*/ 73 h 635"/>
              <a:gd name="T6" fmla="*/ 0 w 635"/>
              <a:gd name="T7" fmla="*/ 567 h 635"/>
              <a:gd name="T8" fmla="*/ 68 w 635"/>
              <a:gd name="T9" fmla="*/ 635 h 635"/>
              <a:gd name="T10" fmla="*/ 562 w 635"/>
              <a:gd name="T11" fmla="*/ 635 h 635"/>
              <a:gd name="T12" fmla="*/ 635 w 635"/>
              <a:gd name="T13" fmla="*/ 567 h 635"/>
              <a:gd name="T14" fmla="*/ 635 w 635"/>
              <a:gd name="T15" fmla="*/ 73 h 635"/>
              <a:gd name="T16" fmla="*/ 562 w 635"/>
              <a:gd name="T17" fmla="*/ 0 h 635"/>
              <a:gd name="T18" fmla="*/ 564 w 635"/>
              <a:gd name="T19" fmla="*/ 71 h 635"/>
              <a:gd name="T20" fmla="*/ 564 w 635"/>
              <a:gd name="T21" fmla="*/ 567 h 635"/>
              <a:gd name="T22" fmla="*/ 71 w 635"/>
              <a:gd name="T23" fmla="*/ 567 h 635"/>
              <a:gd name="T24" fmla="*/ 71 w 635"/>
              <a:gd name="T25" fmla="*/ 70 h 635"/>
              <a:gd name="T26" fmla="*/ 564 w 635"/>
              <a:gd name="T27" fmla="*/ 7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5" h="635">
                <a:moveTo>
                  <a:pt x="562" y="0"/>
                </a:moveTo>
                <a:lnTo>
                  <a:pt x="68" y="0"/>
                </a:lnTo>
                <a:cubicBezTo>
                  <a:pt x="29" y="0"/>
                  <a:pt x="0" y="34"/>
                  <a:pt x="0" y="73"/>
                </a:cubicBezTo>
                <a:lnTo>
                  <a:pt x="0" y="567"/>
                </a:lnTo>
                <a:cubicBezTo>
                  <a:pt x="0" y="606"/>
                  <a:pt x="29" y="635"/>
                  <a:pt x="68" y="635"/>
                </a:cubicBezTo>
                <a:lnTo>
                  <a:pt x="562" y="635"/>
                </a:lnTo>
                <a:cubicBezTo>
                  <a:pt x="600" y="635"/>
                  <a:pt x="635" y="606"/>
                  <a:pt x="635" y="567"/>
                </a:cubicBezTo>
                <a:lnTo>
                  <a:pt x="635" y="73"/>
                </a:lnTo>
                <a:cubicBezTo>
                  <a:pt x="635" y="34"/>
                  <a:pt x="600" y="0"/>
                  <a:pt x="562" y="0"/>
                </a:cubicBezTo>
                <a:moveTo>
                  <a:pt x="564" y="71"/>
                </a:moveTo>
                <a:lnTo>
                  <a:pt x="564" y="567"/>
                </a:lnTo>
                <a:lnTo>
                  <a:pt x="71" y="567"/>
                </a:lnTo>
                <a:lnTo>
                  <a:pt x="71" y="70"/>
                </a:lnTo>
                <a:lnTo>
                  <a:pt x="564" y="70"/>
                </a:ln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9" name="Checkbox">
            <a:extLst>
              <a:ext uri="{FF2B5EF4-FFF2-40B4-BE49-F238E27FC236}">
                <a16:creationId xmlns:a16="http://schemas.microsoft.com/office/drawing/2014/main" id="{16E69D3F-6C7F-4351-9417-A2017BD336B1}"/>
              </a:ext>
            </a:extLst>
          </p:cNvPr>
          <p:cNvSpPr>
            <a:spLocks noChangeAspect="1" noEditPoints="1"/>
          </p:cNvSpPr>
          <p:nvPr/>
        </p:nvSpPr>
        <p:spPr bwMode="auto">
          <a:xfrm>
            <a:off x="1284900" y="5697886"/>
            <a:ext cx="114300" cy="114300"/>
          </a:xfrm>
          <a:custGeom>
            <a:avLst/>
            <a:gdLst>
              <a:gd name="T0" fmla="*/ 562 w 635"/>
              <a:gd name="T1" fmla="*/ 0 h 635"/>
              <a:gd name="T2" fmla="*/ 68 w 635"/>
              <a:gd name="T3" fmla="*/ 0 h 635"/>
              <a:gd name="T4" fmla="*/ 0 w 635"/>
              <a:gd name="T5" fmla="*/ 73 h 635"/>
              <a:gd name="T6" fmla="*/ 0 w 635"/>
              <a:gd name="T7" fmla="*/ 567 h 635"/>
              <a:gd name="T8" fmla="*/ 68 w 635"/>
              <a:gd name="T9" fmla="*/ 635 h 635"/>
              <a:gd name="T10" fmla="*/ 562 w 635"/>
              <a:gd name="T11" fmla="*/ 635 h 635"/>
              <a:gd name="T12" fmla="*/ 635 w 635"/>
              <a:gd name="T13" fmla="*/ 567 h 635"/>
              <a:gd name="T14" fmla="*/ 635 w 635"/>
              <a:gd name="T15" fmla="*/ 73 h 635"/>
              <a:gd name="T16" fmla="*/ 562 w 635"/>
              <a:gd name="T17" fmla="*/ 0 h 635"/>
              <a:gd name="T18" fmla="*/ 564 w 635"/>
              <a:gd name="T19" fmla="*/ 71 h 635"/>
              <a:gd name="T20" fmla="*/ 564 w 635"/>
              <a:gd name="T21" fmla="*/ 567 h 635"/>
              <a:gd name="T22" fmla="*/ 71 w 635"/>
              <a:gd name="T23" fmla="*/ 567 h 635"/>
              <a:gd name="T24" fmla="*/ 71 w 635"/>
              <a:gd name="T25" fmla="*/ 70 h 635"/>
              <a:gd name="T26" fmla="*/ 564 w 635"/>
              <a:gd name="T27" fmla="*/ 7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5" h="635">
                <a:moveTo>
                  <a:pt x="562" y="0"/>
                </a:moveTo>
                <a:lnTo>
                  <a:pt x="68" y="0"/>
                </a:lnTo>
                <a:cubicBezTo>
                  <a:pt x="29" y="0"/>
                  <a:pt x="0" y="34"/>
                  <a:pt x="0" y="73"/>
                </a:cubicBezTo>
                <a:lnTo>
                  <a:pt x="0" y="567"/>
                </a:lnTo>
                <a:cubicBezTo>
                  <a:pt x="0" y="606"/>
                  <a:pt x="29" y="635"/>
                  <a:pt x="68" y="635"/>
                </a:cubicBezTo>
                <a:lnTo>
                  <a:pt x="562" y="635"/>
                </a:lnTo>
                <a:cubicBezTo>
                  <a:pt x="600" y="635"/>
                  <a:pt x="635" y="606"/>
                  <a:pt x="635" y="567"/>
                </a:cubicBezTo>
                <a:lnTo>
                  <a:pt x="635" y="73"/>
                </a:lnTo>
                <a:cubicBezTo>
                  <a:pt x="635" y="34"/>
                  <a:pt x="600" y="0"/>
                  <a:pt x="562" y="0"/>
                </a:cubicBezTo>
                <a:moveTo>
                  <a:pt x="564" y="71"/>
                </a:moveTo>
                <a:lnTo>
                  <a:pt x="564" y="567"/>
                </a:lnTo>
                <a:lnTo>
                  <a:pt x="71" y="567"/>
                </a:lnTo>
                <a:lnTo>
                  <a:pt x="71" y="70"/>
                </a:lnTo>
                <a:lnTo>
                  <a:pt x="564" y="70"/>
                </a:ln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0" name="Checkbox">
            <a:extLst>
              <a:ext uri="{FF2B5EF4-FFF2-40B4-BE49-F238E27FC236}">
                <a16:creationId xmlns:a16="http://schemas.microsoft.com/office/drawing/2014/main" id="{8E7D4E38-6364-4F62-B010-19E30FE24988}"/>
              </a:ext>
            </a:extLst>
          </p:cNvPr>
          <p:cNvSpPr>
            <a:spLocks noChangeAspect="1" noEditPoints="1"/>
          </p:cNvSpPr>
          <p:nvPr/>
        </p:nvSpPr>
        <p:spPr bwMode="auto">
          <a:xfrm>
            <a:off x="1279358" y="4654987"/>
            <a:ext cx="114300" cy="114300"/>
          </a:xfrm>
          <a:custGeom>
            <a:avLst/>
            <a:gdLst>
              <a:gd name="T0" fmla="*/ 562 w 635"/>
              <a:gd name="T1" fmla="*/ 0 h 635"/>
              <a:gd name="T2" fmla="*/ 68 w 635"/>
              <a:gd name="T3" fmla="*/ 0 h 635"/>
              <a:gd name="T4" fmla="*/ 0 w 635"/>
              <a:gd name="T5" fmla="*/ 73 h 635"/>
              <a:gd name="T6" fmla="*/ 0 w 635"/>
              <a:gd name="T7" fmla="*/ 567 h 635"/>
              <a:gd name="T8" fmla="*/ 68 w 635"/>
              <a:gd name="T9" fmla="*/ 635 h 635"/>
              <a:gd name="T10" fmla="*/ 562 w 635"/>
              <a:gd name="T11" fmla="*/ 635 h 635"/>
              <a:gd name="T12" fmla="*/ 635 w 635"/>
              <a:gd name="T13" fmla="*/ 567 h 635"/>
              <a:gd name="T14" fmla="*/ 635 w 635"/>
              <a:gd name="T15" fmla="*/ 73 h 635"/>
              <a:gd name="T16" fmla="*/ 562 w 635"/>
              <a:gd name="T17" fmla="*/ 0 h 635"/>
              <a:gd name="T18" fmla="*/ 564 w 635"/>
              <a:gd name="T19" fmla="*/ 71 h 635"/>
              <a:gd name="T20" fmla="*/ 564 w 635"/>
              <a:gd name="T21" fmla="*/ 567 h 635"/>
              <a:gd name="T22" fmla="*/ 71 w 635"/>
              <a:gd name="T23" fmla="*/ 567 h 635"/>
              <a:gd name="T24" fmla="*/ 71 w 635"/>
              <a:gd name="T25" fmla="*/ 70 h 635"/>
              <a:gd name="T26" fmla="*/ 564 w 635"/>
              <a:gd name="T27" fmla="*/ 7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5" h="635">
                <a:moveTo>
                  <a:pt x="562" y="0"/>
                </a:moveTo>
                <a:lnTo>
                  <a:pt x="68" y="0"/>
                </a:lnTo>
                <a:cubicBezTo>
                  <a:pt x="29" y="0"/>
                  <a:pt x="0" y="34"/>
                  <a:pt x="0" y="73"/>
                </a:cubicBezTo>
                <a:lnTo>
                  <a:pt x="0" y="567"/>
                </a:lnTo>
                <a:cubicBezTo>
                  <a:pt x="0" y="606"/>
                  <a:pt x="29" y="635"/>
                  <a:pt x="68" y="635"/>
                </a:cubicBezTo>
                <a:lnTo>
                  <a:pt x="562" y="635"/>
                </a:lnTo>
                <a:cubicBezTo>
                  <a:pt x="600" y="635"/>
                  <a:pt x="635" y="606"/>
                  <a:pt x="635" y="567"/>
                </a:cubicBezTo>
                <a:lnTo>
                  <a:pt x="635" y="73"/>
                </a:lnTo>
                <a:cubicBezTo>
                  <a:pt x="635" y="34"/>
                  <a:pt x="600" y="0"/>
                  <a:pt x="562" y="0"/>
                </a:cubicBezTo>
                <a:moveTo>
                  <a:pt x="564" y="71"/>
                </a:moveTo>
                <a:lnTo>
                  <a:pt x="564" y="567"/>
                </a:lnTo>
                <a:lnTo>
                  <a:pt x="71" y="567"/>
                </a:lnTo>
                <a:lnTo>
                  <a:pt x="71" y="70"/>
                </a:lnTo>
                <a:lnTo>
                  <a:pt x="564" y="70"/>
                </a:ln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5" name="Checkbox">
            <a:extLst>
              <a:ext uri="{FF2B5EF4-FFF2-40B4-BE49-F238E27FC236}">
                <a16:creationId xmlns:a16="http://schemas.microsoft.com/office/drawing/2014/main" id="{AEDC8DD2-D67F-4BB4-8E86-82B4122F767A}"/>
              </a:ext>
            </a:extLst>
          </p:cNvPr>
          <p:cNvSpPr>
            <a:spLocks noChangeAspect="1" noEditPoints="1"/>
          </p:cNvSpPr>
          <p:nvPr/>
        </p:nvSpPr>
        <p:spPr bwMode="auto">
          <a:xfrm>
            <a:off x="1284900" y="4966584"/>
            <a:ext cx="114300" cy="114300"/>
          </a:xfrm>
          <a:custGeom>
            <a:avLst/>
            <a:gdLst>
              <a:gd name="T0" fmla="*/ 247 w 635"/>
              <a:gd name="T1" fmla="*/ 494 h 635"/>
              <a:gd name="T2" fmla="*/ 71 w 635"/>
              <a:gd name="T3" fmla="*/ 318 h 635"/>
              <a:gd name="T4" fmla="*/ 120 w 635"/>
              <a:gd name="T5" fmla="*/ 268 h 635"/>
              <a:gd name="T6" fmla="*/ 247 w 635"/>
              <a:gd name="T7" fmla="*/ 394 h 635"/>
              <a:gd name="T8" fmla="*/ 515 w 635"/>
              <a:gd name="T9" fmla="*/ 127 h 635"/>
              <a:gd name="T10" fmla="*/ 564 w 635"/>
              <a:gd name="T11" fmla="*/ 176 h 635"/>
              <a:gd name="T12" fmla="*/ 247 w 635"/>
              <a:gd name="T13" fmla="*/ 494 h 635"/>
              <a:gd name="T14" fmla="*/ 564 w 635"/>
              <a:gd name="T15" fmla="*/ 0 h 635"/>
              <a:gd name="T16" fmla="*/ 71 w 635"/>
              <a:gd name="T17" fmla="*/ 0 h 635"/>
              <a:gd name="T18" fmla="*/ 0 w 635"/>
              <a:gd name="T19" fmla="*/ 71 h 635"/>
              <a:gd name="T20" fmla="*/ 0 w 635"/>
              <a:gd name="T21" fmla="*/ 564 h 635"/>
              <a:gd name="T22" fmla="*/ 71 w 635"/>
              <a:gd name="T23" fmla="*/ 635 h 635"/>
              <a:gd name="T24" fmla="*/ 564 w 635"/>
              <a:gd name="T25" fmla="*/ 635 h 635"/>
              <a:gd name="T26" fmla="*/ 635 w 635"/>
              <a:gd name="T27" fmla="*/ 564 h 635"/>
              <a:gd name="T28" fmla="*/ 635 w 635"/>
              <a:gd name="T29" fmla="*/ 71 h 635"/>
              <a:gd name="T30" fmla="*/ 564 w 635"/>
              <a:gd name="T3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5" h="635">
                <a:moveTo>
                  <a:pt x="247" y="494"/>
                </a:moveTo>
                <a:lnTo>
                  <a:pt x="71" y="318"/>
                </a:lnTo>
                <a:lnTo>
                  <a:pt x="120" y="268"/>
                </a:lnTo>
                <a:lnTo>
                  <a:pt x="247" y="394"/>
                </a:lnTo>
                <a:lnTo>
                  <a:pt x="515" y="127"/>
                </a:lnTo>
                <a:lnTo>
                  <a:pt x="564" y="176"/>
                </a:lnTo>
                <a:lnTo>
                  <a:pt x="247" y="494"/>
                </a:lnTo>
                <a:close/>
                <a:moveTo>
                  <a:pt x="564" y="0"/>
                </a:moveTo>
                <a:lnTo>
                  <a:pt x="71" y="0"/>
                </a:lnTo>
                <a:cubicBezTo>
                  <a:pt x="32" y="0"/>
                  <a:pt x="0" y="32"/>
                  <a:pt x="0" y="71"/>
                </a:cubicBezTo>
                <a:lnTo>
                  <a:pt x="0" y="564"/>
                </a:lnTo>
                <a:cubicBezTo>
                  <a:pt x="0" y="603"/>
                  <a:pt x="32" y="635"/>
                  <a:pt x="71" y="635"/>
                </a:cubicBezTo>
                <a:lnTo>
                  <a:pt x="564" y="635"/>
                </a:lnTo>
                <a:cubicBezTo>
                  <a:pt x="603" y="635"/>
                  <a:pt x="635" y="603"/>
                  <a:pt x="635" y="564"/>
                </a:cubicBezTo>
                <a:lnTo>
                  <a:pt x="635" y="71"/>
                </a:lnTo>
                <a:cubicBezTo>
                  <a:pt x="635" y="32"/>
                  <a:pt x="603" y="0"/>
                  <a:pt x="564" y="0"/>
                </a:cubicBezTo>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1" name="TextBox 70">
            <a:extLst>
              <a:ext uri="{FF2B5EF4-FFF2-40B4-BE49-F238E27FC236}">
                <a16:creationId xmlns:a16="http://schemas.microsoft.com/office/drawing/2014/main" id="{C69CE773-70FB-40A6-B563-E5BAEAA87077}"/>
              </a:ext>
            </a:extLst>
          </p:cNvPr>
          <p:cNvSpPr txBox="1"/>
          <p:nvPr/>
        </p:nvSpPr>
        <p:spPr>
          <a:xfrm>
            <a:off x="1067156" y="3474245"/>
            <a:ext cx="7350100" cy="246221"/>
          </a:xfrm>
          <a:prstGeom prst="rect">
            <a:avLst/>
          </a:prstGeom>
          <a:noFill/>
        </p:spPr>
        <p:txBody>
          <a:bodyPr wrap="square" rtlCol="0">
            <a:spAutoFit/>
          </a:bodyPr>
          <a:lstStyle/>
          <a:p>
            <a:r>
              <a:rPr lang="en-US" sz="1000">
                <a:solidFill>
                  <a:schemeClr val="accent1"/>
                </a:solidFill>
              </a:rPr>
              <a:t>Credit funds back to the employer for any month for a terminated (inactive) employee.</a:t>
            </a:r>
            <a:endParaRPr lang="en-IN" sz="1000">
              <a:solidFill>
                <a:schemeClr val="accent1"/>
              </a:solidFill>
            </a:endParaRPr>
          </a:p>
        </p:txBody>
      </p:sp>
      <p:sp>
        <p:nvSpPr>
          <p:cNvPr id="75" name="Info">
            <a:extLst>
              <a:ext uri="{FF2B5EF4-FFF2-40B4-BE49-F238E27FC236}">
                <a16:creationId xmlns:a16="http://schemas.microsoft.com/office/drawing/2014/main" id="{B2EE8A3A-EB11-46FB-B5D7-214D483A9734}"/>
              </a:ext>
            </a:extLst>
          </p:cNvPr>
          <p:cNvSpPr>
            <a:spLocks noChangeAspect="1" noEditPoints="1"/>
          </p:cNvSpPr>
          <p:nvPr/>
        </p:nvSpPr>
        <p:spPr bwMode="auto">
          <a:xfrm>
            <a:off x="952863" y="3523753"/>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7463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graphicFrame>
        <p:nvGraphicFramePr>
          <p:cNvPr id="2" name="Table 2">
            <a:extLst>
              <a:ext uri="{FF2B5EF4-FFF2-40B4-BE49-F238E27FC236}">
                <a16:creationId xmlns:a16="http://schemas.microsoft.com/office/drawing/2014/main" id="{08C288C6-2DB5-4F21-AA6C-EB3F581692A5}"/>
              </a:ext>
            </a:extLst>
          </p:cNvPr>
          <p:cNvGraphicFramePr>
            <a:graphicFrameLocks noGrp="1"/>
          </p:cNvGraphicFramePr>
          <p:nvPr/>
        </p:nvGraphicFramePr>
        <p:xfrm>
          <a:off x="794826" y="1352751"/>
          <a:ext cx="7889245" cy="907320"/>
        </p:xfrm>
        <a:graphic>
          <a:graphicData uri="http://schemas.openxmlformats.org/drawingml/2006/table">
            <a:tbl>
              <a:tblPr firstRow="1" bandRow="1">
                <a:tableStyleId>{2D5ABB26-0587-4C30-8999-92F81FD0307C}</a:tableStyleId>
              </a:tblPr>
              <a:tblGrid>
                <a:gridCol w="1577849">
                  <a:extLst>
                    <a:ext uri="{9D8B030D-6E8A-4147-A177-3AD203B41FA5}">
                      <a16:colId xmlns:a16="http://schemas.microsoft.com/office/drawing/2014/main" val="2236416363"/>
                    </a:ext>
                  </a:extLst>
                </a:gridCol>
                <a:gridCol w="1577849">
                  <a:extLst>
                    <a:ext uri="{9D8B030D-6E8A-4147-A177-3AD203B41FA5}">
                      <a16:colId xmlns:a16="http://schemas.microsoft.com/office/drawing/2014/main" val="2116446012"/>
                    </a:ext>
                  </a:extLst>
                </a:gridCol>
                <a:gridCol w="1577849">
                  <a:extLst>
                    <a:ext uri="{9D8B030D-6E8A-4147-A177-3AD203B41FA5}">
                      <a16:colId xmlns:a16="http://schemas.microsoft.com/office/drawing/2014/main" val="334071397"/>
                    </a:ext>
                  </a:extLst>
                </a:gridCol>
                <a:gridCol w="1577849">
                  <a:extLst>
                    <a:ext uri="{9D8B030D-6E8A-4147-A177-3AD203B41FA5}">
                      <a16:colId xmlns:a16="http://schemas.microsoft.com/office/drawing/2014/main" val="2193261471"/>
                    </a:ext>
                  </a:extLst>
                </a:gridCol>
                <a:gridCol w="1577849">
                  <a:extLst>
                    <a:ext uri="{9D8B030D-6E8A-4147-A177-3AD203B41FA5}">
                      <a16:colId xmlns:a16="http://schemas.microsoft.com/office/drawing/2014/main" val="3299170754"/>
                    </a:ext>
                  </a:extLst>
                </a:gridCol>
              </a:tblGrid>
              <a:tr h="370840">
                <a:tc gridSpan="5">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3528289"/>
                  </a:ext>
                </a:extLst>
              </a:tr>
              <a:tr h="252000">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tc>
                <a:tc>
                  <a:txBody>
                    <a:bodyPr/>
                    <a:lstStyle/>
                    <a:p>
                      <a:r>
                        <a:rPr lang="en-US" sz="1050">
                          <a:solidFill>
                            <a:schemeClr val="bg1">
                              <a:lumMod val="65000"/>
                            </a:schemeClr>
                          </a:solidFill>
                        </a:rPr>
                        <a:t>STATE</a:t>
                      </a:r>
                      <a:endParaRPr lang="en-IN" sz="1050">
                        <a:solidFill>
                          <a:schemeClr val="bg1">
                            <a:lumMod val="65000"/>
                          </a:schemeClr>
                        </a:solidFill>
                      </a:endParaRPr>
                    </a:p>
                  </a:txBody>
                  <a:tcPr anchor="b"/>
                </a:tc>
                <a:tc>
                  <a:txBody>
                    <a:bodyPr/>
                    <a:lstStyle/>
                    <a:p>
                      <a:r>
                        <a:rPr lang="en-US" sz="1050">
                          <a:solidFill>
                            <a:schemeClr val="bg1">
                              <a:lumMod val="65000"/>
                            </a:schemeClr>
                          </a:solidFill>
                        </a:rPr>
                        <a:t>SSN</a:t>
                      </a:r>
                      <a:endParaRPr lang="en-IN" sz="1050">
                        <a:solidFill>
                          <a:schemeClr val="bg1">
                            <a:lumMod val="65000"/>
                          </a:schemeClr>
                        </a:solidFill>
                      </a:endParaRPr>
                    </a:p>
                  </a:txBody>
                  <a:tcPr anchor="b"/>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tc>
                <a:extLst>
                  <a:ext uri="{0D108BD9-81ED-4DB2-BD59-A6C34878D82A}">
                    <a16:rowId xmlns:a16="http://schemas.microsoft.com/office/drawing/2014/main" val="2941022142"/>
                  </a:ext>
                </a:extLst>
              </a:tr>
              <a:tr h="252000">
                <a:tc>
                  <a:txBody>
                    <a:bodyPr/>
                    <a:lstStyle/>
                    <a:p>
                      <a:r>
                        <a:rPr lang="en-US" sz="1100" b="1">
                          <a:solidFill>
                            <a:schemeClr val="tx1"/>
                          </a:solidFill>
                        </a:rPr>
                        <a:t>10/01/2020</a:t>
                      </a:r>
                      <a:endParaRPr lang="en-IN" sz="1100" b="1">
                        <a:solidFill>
                          <a:schemeClr val="tx1"/>
                        </a:solidFill>
                      </a:endParaRPr>
                    </a:p>
                  </a:txBody>
                  <a:tcPr/>
                </a:tc>
                <a:tc>
                  <a:txBody>
                    <a:bodyPr/>
                    <a:lstStyle/>
                    <a:p>
                      <a:r>
                        <a:rPr lang="en-US" sz="1100" b="1">
                          <a:solidFill>
                            <a:schemeClr val="tx1"/>
                          </a:solidFill>
                        </a:rPr>
                        <a:t>Preston Management</a:t>
                      </a:r>
                      <a:endParaRPr lang="en-IN" sz="1100" b="1">
                        <a:solidFill>
                          <a:schemeClr val="tx1"/>
                        </a:solidFill>
                      </a:endParaRPr>
                    </a:p>
                  </a:txBody>
                  <a:tcPr/>
                </a:tc>
                <a:tc>
                  <a:txBody>
                    <a:bodyPr/>
                    <a:lstStyle/>
                    <a:p>
                      <a:r>
                        <a:rPr lang="en-US" sz="1100" b="1">
                          <a:solidFill>
                            <a:schemeClr val="tx1"/>
                          </a:solidFill>
                        </a:rPr>
                        <a:t>California</a:t>
                      </a:r>
                      <a:endParaRPr lang="en-IN" sz="1100" b="1">
                        <a:solidFill>
                          <a:schemeClr val="tx1"/>
                        </a:solidFill>
                      </a:endParaRPr>
                    </a:p>
                  </a:txBody>
                  <a:tcPr/>
                </a:tc>
                <a:tc>
                  <a:txBody>
                    <a:bodyPr/>
                    <a:lstStyle/>
                    <a:p>
                      <a:r>
                        <a:rPr lang="en-US" sz="1100" b="1">
                          <a:solidFill>
                            <a:schemeClr val="tx1"/>
                          </a:solidFill>
                        </a:rPr>
                        <a:t>XXX-XX-XXXX</a:t>
                      </a:r>
                      <a:endParaRPr lang="en-IN" sz="1100" b="1">
                        <a:solidFill>
                          <a:schemeClr val="tx1"/>
                        </a:solidFill>
                      </a:endParaRPr>
                    </a:p>
                  </a:txBody>
                  <a:tcPr/>
                </a:tc>
                <a:tc>
                  <a:txBody>
                    <a:bodyPr/>
                    <a:lstStyle/>
                    <a:p>
                      <a:r>
                        <a:rPr lang="en-US" sz="1100" b="1">
                          <a:solidFill>
                            <a:schemeClr val="tx1"/>
                          </a:solidFill>
                        </a:rPr>
                        <a:t>09/14/2018</a:t>
                      </a:r>
                      <a:endParaRPr lang="en-IN" sz="1100" b="1">
                        <a:solidFill>
                          <a:schemeClr val="tx1"/>
                        </a:solidFill>
                      </a:endParaRPr>
                    </a:p>
                  </a:txBody>
                  <a:tcPr/>
                </a:tc>
                <a:extLst>
                  <a:ext uri="{0D108BD9-81ED-4DB2-BD59-A6C34878D82A}">
                    <a16:rowId xmlns:a16="http://schemas.microsoft.com/office/drawing/2014/main" val="858529384"/>
                  </a:ext>
                </a:extLst>
              </a:tr>
            </a:tbl>
          </a:graphicData>
        </a:graphic>
      </p:graphicFrame>
      <p:sp>
        <p:nvSpPr>
          <p:cNvPr id="41" name="Rectangle: Rounded Corners 40">
            <a:extLst>
              <a:ext uri="{FF2B5EF4-FFF2-40B4-BE49-F238E27FC236}">
                <a16:creationId xmlns:a16="http://schemas.microsoft.com/office/drawing/2014/main" id="{70DA207D-E256-4E08-A859-2B8EFECE0C60}"/>
              </a:ext>
            </a:extLst>
          </p:cNvPr>
          <p:cNvSpPr/>
          <p:nvPr/>
        </p:nvSpPr>
        <p:spPr>
          <a:xfrm>
            <a:off x="825593" y="2470942"/>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sp>
        <p:nvSpPr>
          <p:cNvPr id="28" name="Rectangle: Rounded Corners 27">
            <a:extLst>
              <a:ext uri="{FF2B5EF4-FFF2-40B4-BE49-F238E27FC236}">
                <a16:creationId xmlns:a16="http://schemas.microsoft.com/office/drawing/2014/main" id="{31EB4091-EC56-4D40-8003-B5694FFE17A5}"/>
              </a:ext>
            </a:extLst>
          </p:cNvPr>
          <p:cNvSpPr/>
          <p:nvPr/>
        </p:nvSpPr>
        <p:spPr>
          <a:xfrm>
            <a:off x="913694" y="309107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Qualifying Event – Newborn Baby</a:t>
            </a:r>
            <a:endParaRPr lang="en-IN" sz="1200">
              <a:solidFill>
                <a:schemeClr val="tx1">
                  <a:lumMod val="85000"/>
                  <a:lumOff val="15000"/>
                </a:schemeClr>
              </a:solidFill>
            </a:endParaRPr>
          </a:p>
        </p:txBody>
      </p:sp>
      <p:sp>
        <p:nvSpPr>
          <p:cNvPr id="29" name="TextBox 28">
            <a:extLst>
              <a:ext uri="{FF2B5EF4-FFF2-40B4-BE49-F238E27FC236}">
                <a16:creationId xmlns:a16="http://schemas.microsoft.com/office/drawing/2014/main" id="{7892E472-65A0-4B9E-B9FD-95382413BDA7}"/>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6" name="Arrow Down">
            <a:extLst>
              <a:ext uri="{FF2B5EF4-FFF2-40B4-BE49-F238E27FC236}">
                <a16:creationId xmlns:a16="http://schemas.microsoft.com/office/drawing/2014/main" id="{3D8FC306-D94E-4506-B7AD-C412B1AC83F3}"/>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2" name="Rectangle: Rounded Corners 61">
            <a:extLst>
              <a:ext uri="{FF2B5EF4-FFF2-40B4-BE49-F238E27FC236}">
                <a16:creationId xmlns:a16="http://schemas.microsoft.com/office/drawing/2014/main" id="{64671A70-A1FD-47A0-82CE-F2CC73F0F290}"/>
              </a:ext>
            </a:extLst>
          </p:cNvPr>
          <p:cNvSpPr/>
          <p:nvPr/>
        </p:nvSpPr>
        <p:spPr>
          <a:xfrm>
            <a:off x="3077944" y="1480901"/>
            <a:ext cx="720000" cy="148927"/>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cxnSp>
        <p:nvCxnSpPr>
          <p:cNvPr id="64" name="Straight Connector 63">
            <a:extLst>
              <a:ext uri="{FF2B5EF4-FFF2-40B4-BE49-F238E27FC236}">
                <a16:creationId xmlns:a16="http://schemas.microsoft.com/office/drawing/2014/main" id="{81C60CEA-467B-4549-A653-AC5A7CAD5C4E}"/>
              </a:ext>
            </a:extLst>
          </p:cNvPr>
          <p:cNvCxnSpPr>
            <a:cxnSpLocks/>
          </p:cNvCxnSpPr>
          <p:nvPr/>
        </p:nvCxnSpPr>
        <p:spPr>
          <a:xfrm>
            <a:off x="831042" y="2386718"/>
            <a:ext cx="779286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48D959D-9E2B-4D9B-9323-508F71F8C54A}"/>
              </a:ext>
            </a:extLst>
          </p:cNvPr>
          <p:cNvGrpSpPr/>
          <p:nvPr/>
        </p:nvGrpSpPr>
        <p:grpSpPr>
          <a:xfrm>
            <a:off x="8779478" y="1377537"/>
            <a:ext cx="3156451" cy="5242345"/>
            <a:chOff x="8240725" y="1837633"/>
            <a:chExt cx="3156451" cy="4974315"/>
          </a:xfrm>
        </p:grpSpPr>
        <p:sp>
          <p:nvSpPr>
            <p:cNvPr id="66" name="Rectangle: Rounded Corners 65">
              <a:extLst>
                <a:ext uri="{FF2B5EF4-FFF2-40B4-BE49-F238E27FC236}">
                  <a16:creationId xmlns:a16="http://schemas.microsoft.com/office/drawing/2014/main" id="{A1284320-4F2B-460F-A5D8-D1AC35AC02B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Some Carrier Company</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05/01/2021</a:t>
              </a:r>
              <a:endParaRPr lang="en-IN" sz="1200" b="1">
                <a:solidFill>
                  <a:schemeClr val="tx1"/>
                </a:solidFill>
              </a:endParaRPr>
            </a:p>
          </p:txBody>
        </p:sp>
        <p:sp>
          <p:nvSpPr>
            <p:cNvPr id="67" name="Rectangle: Rounded Corners 66">
              <a:extLst>
                <a:ext uri="{FF2B5EF4-FFF2-40B4-BE49-F238E27FC236}">
                  <a16:creationId xmlns:a16="http://schemas.microsoft.com/office/drawing/2014/main" id="{68BF9C89-58C5-4752-B872-6F74610845FE}"/>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cxnSp>
        <p:nvCxnSpPr>
          <p:cNvPr id="68" name="Straight Connector 67">
            <a:extLst>
              <a:ext uri="{FF2B5EF4-FFF2-40B4-BE49-F238E27FC236}">
                <a16:creationId xmlns:a16="http://schemas.microsoft.com/office/drawing/2014/main" id="{32BCA38F-C412-4DD9-AE9F-9EAC341D32F0}"/>
              </a:ext>
            </a:extLst>
          </p:cNvPr>
          <p:cNvCxnSpPr/>
          <p:nvPr/>
        </p:nvCxnSpPr>
        <p:spPr>
          <a:xfrm>
            <a:off x="8809630" y="3108069"/>
            <a:ext cx="31107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A376890-CA90-4D13-AD25-82251C7FBE9F}"/>
              </a:ext>
            </a:extLst>
          </p:cNvPr>
          <p:cNvCxnSpPr/>
          <p:nvPr/>
        </p:nvCxnSpPr>
        <p:spPr>
          <a:xfrm>
            <a:off x="8809630" y="4251697"/>
            <a:ext cx="31107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9C2D7646-DA25-4F63-B38D-93385373B617}"/>
              </a:ext>
            </a:extLst>
          </p:cNvPr>
          <p:cNvSpPr/>
          <p:nvPr/>
        </p:nvSpPr>
        <p:spPr>
          <a:xfrm>
            <a:off x="913694"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3" name="TextBox 72">
            <a:extLst>
              <a:ext uri="{FF2B5EF4-FFF2-40B4-BE49-F238E27FC236}">
                <a16:creationId xmlns:a16="http://schemas.microsoft.com/office/drawing/2014/main" id="{CA613CAD-9589-4B50-A5BF-E16BE45E054B}"/>
              </a:ext>
            </a:extLst>
          </p:cNvPr>
          <p:cNvSpPr txBox="1"/>
          <p:nvPr/>
        </p:nvSpPr>
        <p:spPr>
          <a:xfrm>
            <a:off x="875288" y="3567246"/>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74" name="Rectangle: Rounded Corners 73">
            <a:extLst>
              <a:ext uri="{FF2B5EF4-FFF2-40B4-BE49-F238E27FC236}">
                <a16:creationId xmlns:a16="http://schemas.microsoft.com/office/drawing/2014/main" id="{74150857-08FE-4FC3-9333-BB17767AC9DC}"/>
              </a:ext>
            </a:extLst>
          </p:cNvPr>
          <p:cNvSpPr/>
          <p:nvPr/>
        </p:nvSpPr>
        <p:spPr>
          <a:xfrm>
            <a:off x="4312878"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5" name="TextBox 74">
            <a:extLst>
              <a:ext uri="{FF2B5EF4-FFF2-40B4-BE49-F238E27FC236}">
                <a16:creationId xmlns:a16="http://schemas.microsoft.com/office/drawing/2014/main" id="{63FAE5F1-B052-4FBE-9C05-DB58A51B901A}"/>
              </a:ext>
            </a:extLst>
          </p:cNvPr>
          <p:cNvSpPr txBox="1"/>
          <p:nvPr/>
        </p:nvSpPr>
        <p:spPr>
          <a:xfrm>
            <a:off x="4274471" y="3567246"/>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r>
              <a:rPr lang="en-US" sz="1000">
                <a:solidFill>
                  <a:schemeClr val="bg1">
                    <a:lumMod val="65000"/>
                  </a:schemeClr>
                </a:solidFill>
              </a:rPr>
              <a:t> </a:t>
            </a:r>
            <a:endParaRPr lang="en-IN" sz="1000">
              <a:solidFill>
                <a:srgbClr val="FF0066"/>
              </a:solidFill>
            </a:endParaRPr>
          </a:p>
        </p:txBody>
      </p:sp>
      <p:sp>
        <p:nvSpPr>
          <p:cNvPr id="76" name="Rectangle: Rounded Corners 75">
            <a:extLst>
              <a:ext uri="{FF2B5EF4-FFF2-40B4-BE49-F238E27FC236}">
                <a16:creationId xmlns:a16="http://schemas.microsoft.com/office/drawing/2014/main" id="{192BC9F0-53E6-43D8-A8F2-9C2BC92D9ECA}"/>
              </a:ext>
            </a:extLst>
          </p:cNvPr>
          <p:cNvSpPr/>
          <p:nvPr/>
        </p:nvSpPr>
        <p:spPr>
          <a:xfrm>
            <a:off x="913694"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7" name="TextBox 76">
            <a:extLst>
              <a:ext uri="{FF2B5EF4-FFF2-40B4-BE49-F238E27FC236}">
                <a16:creationId xmlns:a16="http://schemas.microsoft.com/office/drawing/2014/main" id="{44D34222-7B19-48D1-ACF1-364B0B906A10}"/>
              </a:ext>
            </a:extLst>
          </p:cNvPr>
          <p:cNvSpPr txBox="1"/>
          <p:nvPr/>
        </p:nvSpPr>
        <p:spPr>
          <a:xfrm>
            <a:off x="875288" y="4259170"/>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78" name="Rectangle: Rounded Corners 77">
            <a:extLst>
              <a:ext uri="{FF2B5EF4-FFF2-40B4-BE49-F238E27FC236}">
                <a16:creationId xmlns:a16="http://schemas.microsoft.com/office/drawing/2014/main" id="{2A0E4B35-9B4B-4F11-9E88-83198DAB45C7}"/>
              </a:ext>
            </a:extLst>
          </p:cNvPr>
          <p:cNvSpPr/>
          <p:nvPr/>
        </p:nvSpPr>
        <p:spPr>
          <a:xfrm>
            <a:off x="4312878"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9" name="TextBox 78">
            <a:extLst>
              <a:ext uri="{FF2B5EF4-FFF2-40B4-BE49-F238E27FC236}">
                <a16:creationId xmlns:a16="http://schemas.microsoft.com/office/drawing/2014/main" id="{5B909BC5-B9DF-43E0-9A4A-EE67C40C0EF4}"/>
              </a:ext>
            </a:extLst>
          </p:cNvPr>
          <p:cNvSpPr txBox="1"/>
          <p:nvPr/>
        </p:nvSpPr>
        <p:spPr>
          <a:xfrm>
            <a:off x="4274470" y="4259170"/>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80" name="Rectangle: Rounded Corners 79">
            <a:extLst>
              <a:ext uri="{FF2B5EF4-FFF2-40B4-BE49-F238E27FC236}">
                <a16:creationId xmlns:a16="http://schemas.microsoft.com/office/drawing/2014/main" id="{6814F2A1-338A-4A07-AE90-E117CA47A799}"/>
              </a:ext>
            </a:extLst>
          </p:cNvPr>
          <p:cNvSpPr/>
          <p:nvPr/>
        </p:nvSpPr>
        <p:spPr>
          <a:xfrm>
            <a:off x="913694"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Employee &amp; Spouse</a:t>
            </a:r>
            <a:endParaRPr lang="en-IN" sz="1200">
              <a:solidFill>
                <a:schemeClr val="tx1">
                  <a:lumMod val="85000"/>
                  <a:lumOff val="15000"/>
                </a:schemeClr>
              </a:solidFill>
            </a:endParaRPr>
          </a:p>
        </p:txBody>
      </p:sp>
      <p:sp>
        <p:nvSpPr>
          <p:cNvPr id="81" name="TextBox 80">
            <a:extLst>
              <a:ext uri="{FF2B5EF4-FFF2-40B4-BE49-F238E27FC236}">
                <a16:creationId xmlns:a16="http://schemas.microsoft.com/office/drawing/2014/main" id="{6A819F87-D2AB-450C-AEC2-D8C017A3BA2D}"/>
              </a:ext>
            </a:extLst>
          </p:cNvPr>
          <p:cNvSpPr txBox="1"/>
          <p:nvPr/>
        </p:nvSpPr>
        <p:spPr>
          <a:xfrm>
            <a:off x="875288" y="4951094"/>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82" name="Rectangle: Rounded Corners 81">
            <a:extLst>
              <a:ext uri="{FF2B5EF4-FFF2-40B4-BE49-F238E27FC236}">
                <a16:creationId xmlns:a16="http://schemas.microsoft.com/office/drawing/2014/main" id="{77717247-3996-4BCA-B7B7-6E43E751A8C6}"/>
              </a:ext>
            </a:extLst>
          </p:cNvPr>
          <p:cNvSpPr/>
          <p:nvPr/>
        </p:nvSpPr>
        <p:spPr>
          <a:xfrm>
            <a:off x="4312878"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a:t>
            </a:r>
            <a:endParaRPr lang="en-IN" sz="1400">
              <a:solidFill>
                <a:schemeClr val="tx1">
                  <a:lumMod val="85000"/>
                  <a:lumOff val="15000"/>
                </a:schemeClr>
              </a:solidFill>
            </a:endParaRPr>
          </a:p>
        </p:txBody>
      </p:sp>
      <p:sp>
        <p:nvSpPr>
          <p:cNvPr id="83" name="TextBox 82">
            <a:extLst>
              <a:ext uri="{FF2B5EF4-FFF2-40B4-BE49-F238E27FC236}">
                <a16:creationId xmlns:a16="http://schemas.microsoft.com/office/drawing/2014/main" id="{8C909E49-CA2B-4EBD-B994-4546FF9B7D31}"/>
              </a:ext>
            </a:extLst>
          </p:cNvPr>
          <p:cNvSpPr txBox="1"/>
          <p:nvPr/>
        </p:nvSpPr>
        <p:spPr>
          <a:xfrm>
            <a:off x="4274470" y="4951094"/>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92" name="Arrow Down">
            <a:extLst>
              <a:ext uri="{FF2B5EF4-FFF2-40B4-BE49-F238E27FC236}">
                <a16:creationId xmlns:a16="http://schemas.microsoft.com/office/drawing/2014/main" id="{4A6CB1A3-6A78-409A-81DA-525515988CFC}"/>
              </a:ext>
            </a:extLst>
          </p:cNvPr>
          <p:cNvSpPr>
            <a:spLocks noChangeAspect="1"/>
          </p:cNvSpPr>
          <p:nvPr/>
        </p:nvSpPr>
        <p:spPr bwMode="auto">
          <a:xfrm flipH="1">
            <a:off x="3704387" y="536869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EEC93C2-7584-4B40-884C-71AFD98A65D0}"/>
              </a:ext>
            </a:extLst>
          </p:cNvPr>
          <p:cNvSpPr/>
          <p:nvPr/>
        </p:nvSpPr>
        <p:spPr>
          <a:xfrm>
            <a:off x="913694" y="590516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10/01/2020</a:t>
            </a:r>
            <a:endParaRPr lang="en-IN" sz="1200">
              <a:solidFill>
                <a:schemeClr val="tx1">
                  <a:lumMod val="85000"/>
                  <a:lumOff val="15000"/>
                </a:schemeClr>
              </a:solidFill>
            </a:endParaRPr>
          </a:p>
        </p:txBody>
      </p:sp>
      <p:sp>
        <p:nvSpPr>
          <p:cNvPr id="58" name="TextBox 57">
            <a:extLst>
              <a:ext uri="{FF2B5EF4-FFF2-40B4-BE49-F238E27FC236}">
                <a16:creationId xmlns:a16="http://schemas.microsoft.com/office/drawing/2014/main" id="{7495E629-F565-4E05-946D-D6097662B7FB}"/>
              </a:ext>
            </a:extLst>
          </p:cNvPr>
          <p:cNvSpPr txBox="1"/>
          <p:nvPr/>
        </p:nvSpPr>
        <p:spPr>
          <a:xfrm>
            <a:off x="875288" y="5648879"/>
            <a:ext cx="1784920" cy="246221"/>
          </a:xfrm>
          <a:prstGeom prst="rect">
            <a:avLst/>
          </a:prstGeom>
          <a:noFill/>
        </p:spPr>
        <p:txBody>
          <a:bodyPr wrap="square" rtlCol="0">
            <a:spAutoFit/>
          </a:bodyPr>
          <a:lstStyle/>
          <a:p>
            <a:r>
              <a:rPr lang="en-US" sz="1000">
                <a:solidFill>
                  <a:schemeClr val="bg1">
                    <a:lumMod val="65000"/>
                  </a:schemeClr>
                </a:solidFill>
              </a:rPr>
              <a:t>EFFECTIVE FROM </a:t>
            </a:r>
            <a:r>
              <a:rPr lang="en-US" sz="1000">
                <a:solidFill>
                  <a:srgbClr val="FF0066"/>
                </a:solidFill>
              </a:rPr>
              <a:t>*</a:t>
            </a:r>
            <a:endParaRPr lang="en-IN" sz="1000">
              <a:solidFill>
                <a:srgbClr val="FF0066"/>
              </a:solidFill>
            </a:endParaRPr>
          </a:p>
        </p:txBody>
      </p:sp>
      <p:sp>
        <p:nvSpPr>
          <p:cNvPr id="59" name="Calendar">
            <a:extLst>
              <a:ext uri="{FF2B5EF4-FFF2-40B4-BE49-F238E27FC236}">
                <a16:creationId xmlns:a16="http://schemas.microsoft.com/office/drawing/2014/main" id="{E0E1C7DD-C58B-4FCB-BA32-BA2C3772B919}"/>
              </a:ext>
            </a:extLst>
          </p:cNvPr>
          <p:cNvSpPr>
            <a:spLocks noChangeAspect="1" noEditPoints="1"/>
          </p:cNvSpPr>
          <p:nvPr/>
        </p:nvSpPr>
        <p:spPr bwMode="auto">
          <a:xfrm>
            <a:off x="3624491" y="6007039"/>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9D55A8E0-3909-40CF-8078-4028B20E5735}"/>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a:extLst>
              <a:ext uri="{FF2B5EF4-FFF2-40B4-BE49-F238E27FC236}">
                <a16:creationId xmlns:a16="http://schemas.microsoft.com/office/drawing/2014/main" id="{D1E720FF-3C4F-4227-A420-7ECCFEDA4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54" name="TextBox 53">
            <a:extLst>
              <a:ext uri="{FF2B5EF4-FFF2-40B4-BE49-F238E27FC236}">
                <a16:creationId xmlns:a16="http://schemas.microsoft.com/office/drawing/2014/main" id="{B00ECDB4-E724-4168-B383-3E9EEB4A7AAE}"/>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55" name="TextBox 54">
            <a:extLst>
              <a:ext uri="{FF2B5EF4-FFF2-40B4-BE49-F238E27FC236}">
                <a16:creationId xmlns:a16="http://schemas.microsoft.com/office/drawing/2014/main" id="{A4917950-493A-4B6E-9BE9-D8ACDB11C60C}"/>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60" name="Picture 59" descr="Icon&#10;&#10;Description automatically generated">
            <a:extLst>
              <a:ext uri="{FF2B5EF4-FFF2-40B4-BE49-F238E27FC236}">
                <a16:creationId xmlns:a16="http://schemas.microsoft.com/office/drawing/2014/main" id="{A7A5D105-8E8C-4E42-BE42-EE1B989E1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61" name="Picture 60" descr="Icon&#10;&#10;Description automatically generated">
            <a:extLst>
              <a:ext uri="{FF2B5EF4-FFF2-40B4-BE49-F238E27FC236}">
                <a16:creationId xmlns:a16="http://schemas.microsoft.com/office/drawing/2014/main" id="{03FD3684-1A5B-4B05-A728-1C2A443F7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63" name="TextBox 62">
            <a:extLst>
              <a:ext uri="{FF2B5EF4-FFF2-40B4-BE49-F238E27FC236}">
                <a16:creationId xmlns:a16="http://schemas.microsoft.com/office/drawing/2014/main" id="{C42E8533-5F74-496A-BC64-D1CBA98A05A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70" name="Picture 69" descr="Circle&#10;&#10;Description automatically generated with low confidence">
            <a:extLst>
              <a:ext uri="{FF2B5EF4-FFF2-40B4-BE49-F238E27FC236}">
                <a16:creationId xmlns:a16="http://schemas.microsoft.com/office/drawing/2014/main" id="{C5030578-5550-4392-B2CE-1458100C53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71" name="TextBox 70">
            <a:extLst>
              <a:ext uri="{FF2B5EF4-FFF2-40B4-BE49-F238E27FC236}">
                <a16:creationId xmlns:a16="http://schemas.microsoft.com/office/drawing/2014/main" id="{59F7DFFF-9346-4FC4-8E4F-B0267E3C49C9}"/>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84" name="Picture 83" descr="Logo&#10;&#10;Description automatically generated with medium confidence">
            <a:extLst>
              <a:ext uri="{FF2B5EF4-FFF2-40B4-BE49-F238E27FC236}">
                <a16:creationId xmlns:a16="http://schemas.microsoft.com/office/drawing/2014/main" id="{95F83384-779B-40E8-BE26-7005FB3364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85" name="Picture 2" descr="Placeholder – Start-Up Chile">
            <a:extLst>
              <a:ext uri="{FF2B5EF4-FFF2-40B4-BE49-F238E27FC236}">
                <a16:creationId xmlns:a16="http://schemas.microsoft.com/office/drawing/2014/main" id="{4D6E38F1-D060-4F1C-A6B5-640FFCC993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sp>
        <p:nvSpPr>
          <p:cNvPr id="86" name="Modal Dialog Overlay">
            <a:extLst>
              <a:ext uri="{FF2B5EF4-FFF2-40B4-BE49-F238E27FC236}">
                <a16:creationId xmlns:a16="http://schemas.microsoft.com/office/drawing/2014/main" id="{09222973-CF29-4B63-B01B-E338A58141F8}"/>
              </a:ext>
            </a:extLst>
          </p:cNvPr>
          <p:cNvSpPr>
            <a:spLocks/>
          </p:cNvSpPr>
          <p:nvPr/>
        </p:nvSpPr>
        <p:spPr bwMode="auto">
          <a:xfrm>
            <a:off x="-8048" y="-5370"/>
            <a:ext cx="12200048" cy="6863370"/>
          </a:xfrm>
          <a:prstGeom prst="rect">
            <a:avLst/>
          </a:prstGeom>
          <a:solidFill>
            <a:srgbClr val="808080">
              <a:alpha val="60000"/>
            </a:srgb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 name="Rectangle: Rounded Corners 2">
            <a:extLst>
              <a:ext uri="{FF2B5EF4-FFF2-40B4-BE49-F238E27FC236}">
                <a16:creationId xmlns:a16="http://schemas.microsoft.com/office/drawing/2014/main" id="{DA910136-69BE-4249-9D8C-9A955E5F65CC}"/>
              </a:ext>
            </a:extLst>
          </p:cNvPr>
          <p:cNvSpPr/>
          <p:nvPr/>
        </p:nvSpPr>
        <p:spPr>
          <a:xfrm>
            <a:off x="551375" y="450015"/>
            <a:ext cx="11056450" cy="6048860"/>
          </a:xfrm>
          <a:prstGeom prst="roundRect">
            <a:avLst>
              <a:gd name="adj" fmla="val 25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D8F8134A-AD58-4AA1-98B5-7E129486589F}"/>
              </a:ext>
            </a:extLst>
          </p:cNvPr>
          <p:cNvSpPr txBox="1"/>
          <p:nvPr/>
        </p:nvSpPr>
        <p:spPr>
          <a:xfrm>
            <a:off x="1205702" y="1086727"/>
            <a:ext cx="6522728" cy="646331"/>
          </a:xfrm>
          <a:prstGeom prst="rect">
            <a:avLst/>
          </a:prstGeom>
          <a:noFill/>
        </p:spPr>
        <p:txBody>
          <a:bodyPr wrap="square" rtlCol="0">
            <a:spAutoFit/>
          </a:bodyPr>
          <a:lstStyle/>
          <a:p>
            <a:r>
              <a:rPr lang="en-US" sz="1200"/>
              <a:t>Please review if the Termination Credit details are correct, before you proceed further</a:t>
            </a:r>
          </a:p>
          <a:p>
            <a:r>
              <a:rPr lang="en-US" sz="1200">
                <a:solidFill>
                  <a:srgbClr val="FF1A76"/>
                </a:solidFill>
              </a:rPr>
              <a:t>Changes once applied, cannot be reverted or revised</a:t>
            </a:r>
          </a:p>
          <a:p>
            <a:endParaRPr lang="en-US" sz="1200">
              <a:solidFill>
                <a:schemeClr val="accent1"/>
              </a:solidFill>
            </a:endParaRPr>
          </a:p>
        </p:txBody>
      </p:sp>
      <p:sp>
        <p:nvSpPr>
          <p:cNvPr id="93" name="Rectangle: Rounded Corners 92">
            <a:extLst>
              <a:ext uri="{FF2B5EF4-FFF2-40B4-BE49-F238E27FC236}">
                <a16:creationId xmlns:a16="http://schemas.microsoft.com/office/drawing/2014/main" id="{AB202910-DB9E-4827-894D-378BEB7B83C5}"/>
              </a:ext>
            </a:extLst>
          </p:cNvPr>
          <p:cNvSpPr/>
          <p:nvPr/>
        </p:nvSpPr>
        <p:spPr>
          <a:xfrm>
            <a:off x="6840878" y="5806580"/>
            <a:ext cx="1270388" cy="2774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1"/>
                </a:solidFill>
              </a:rPr>
              <a:t>Go Back to Edit</a:t>
            </a:r>
            <a:endParaRPr lang="en-IN" sz="1200">
              <a:solidFill>
                <a:schemeClr val="accent1"/>
              </a:solidFill>
            </a:endParaRPr>
          </a:p>
        </p:txBody>
      </p:sp>
      <p:sp>
        <p:nvSpPr>
          <p:cNvPr id="94" name="Rectangle: Rounded Corners 93">
            <a:extLst>
              <a:ext uri="{FF2B5EF4-FFF2-40B4-BE49-F238E27FC236}">
                <a16:creationId xmlns:a16="http://schemas.microsoft.com/office/drawing/2014/main" id="{8236E86B-41E4-4BA6-A35A-B5D72D21949B}"/>
              </a:ext>
            </a:extLst>
          </p:cNvPr>
          <p:cNvSpPr/>
          <p:nvPr/>
        </p:nvSpPr>
        <p:spPr>
          <a:xfrm>
            <a:off x="8513692" y="5806580"/>
            <a:ext cx="1270388"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OK</a:t>
            </a:r>
            <a:endParaRPr lang="en-IN" sz="1200"/>
          </a:p>
        </p:txBody>
      </p:sp>
      <p:sp>
        <p:nvSpPr>
          <p:cNvPr id="96" name="TextBox 95">
            <a:extLst>
              <a:ext uri="{FF2B5EF4-FFF2-40B4-BE49-F238E27FC236}">
                <a16:creationId xmlns:a16="http://schemas.microsoft.com/office/drawing/2014/main" id="{965C5ACB-B628-4457-8137-D5B44B8EA5A9}"/>
              </a:ext>
            </a:extLst>
          </p:cNvPr>
          <p:cNvSpPr txBox="1"/>
          <p:nvPr/>
        </p:nvSpPr>
        <p:spPr>
          <a:xfrm>
            <a:off x="1186898" y="3275789"/>
            <a:ext cx="2650971" cy="246221"/>
          </a:xfrm>
          <a:prstGeom prst="rect">
            <a:avLst/>
          </a:prstGeom>
          <a:noFill/>
        </p:spPr>
        <p:txBody>
          <a:bodyPr wrap="square" rtlCol="0">
            <a:spAutoFit/>
          </a:bodyPr>
          <a:lstStyle/>
          <a:p>
            <a:r>
              <a:rPr lang="en-US" sz="1000">
                <a:solidFill>
                  <a:schemeClr val="bg1">
                    <a:lumMod val="65000"/>
                  </a:schemeClr>
                </a:solidFill>
              </a:rPr>
              <a:t>COMMENTS </a:t>
            </a:r>
            <a:endParaRPr lang="en-IN" sz="1000">
              <a:solidFill>
                <a:srgbClr val="FF0066"/>
              </a:solidFill>
            </a:endParaRPr>
          </a:p>
        </p:txBody>
      </p:sp>
      <p:sp>
        <p:nvSpPr>
          <p:cNvPr id="87" name="TextBox 86">
            <a:extLst>
              <a:ext uri="{FF2B5EF4-FFF2-40B4-BE49-F238E27FC236}">
                <a16:creationId xmlns:a16="http://schemas.microsoft.com/office/drawing/2014/main" id="{EECF4A89-3E68-4F21-887F-D1FFD4631B59}"/>
              </a:ext>
            </a:extLst>
          </p:cNvPr>
          <p:cNvSpPr txBox="1"/>
          <p:nvPr/>
        </p:nvSpPr>
        <p:spPr>
          <a:xfrm>
            <a:off x="4492466" y="692584"/>
            <a:ext cx="3207068" cy="307777"/>
          </a:xfrm>
          <a:prstGeom prst="rect">
            <a:avLst/>
          </a:prstGeom>
          <a:noFill/>
        </p:spPr>
        <p:txBody>
          <a:bodyPr wrap="square" rtlCol="0">
            <a:spAutoFit/>
          </a:bodyPr>
          <a:lstStyle/>
          <a:p>
            <a:pPr algn="ctr"/>
            <a:r>
              <a:rPr lang="en-US" sz="1400"/>
              <a:t>Review Termination Credit</a:t>
            </a:r>
            <a:endParaRPr lang="en-IN" sz="1400"/>
          </a:p>
        </p:txBody>
      </p:sp>
      <p:sp>
        <p:nvSpPr>
          <p:cNvPr id="89" name="Rectangle: Rounded Corners 88">
            <a:extLst>
              <a:ext uri="{FF2B5EF4-FFF2-40B4-BE49-F238E27FC236}">
                <a16:creationId xmlns:a16="http://schemas.microsoft.com/office/drawing/2014/main" id="{D146B6F8-53C6-446F-9D23-EB52A02252F9}"/>
              </a:ext>
            </a:extLst>
          </p:cNvPr>
          <p:cNvSpPr/>
          <p:nvPr/>
        </p:nvSpPr>
        <p:spPr>
          <a:xfrm>
            <a:off x="1273333" y="3541184"/>
            <a:ext cx="8491943" cy="1699354"/>
          </a:xfrm>
          <a:prstGeom prst="roundRect">
            <a:avLst>
              <a:gd name="adj" fmla="val 3112"/>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i="1">
                <a:solidFill>
                  <a:schemeClr val="bg1">
                    <a:lumMod val="75000"/>
                  </a:schemeClr>
                </a:solidFill>
              </a:rPr>
              <a:t>300 characters maximum</a:t>
            </a:r>
            <a:endParaRPr lang="en-IN" sz="1400" i="1">
              <a:solidFill>
                <a:schemeClr val="bg1">
                  <a:lumMod val="75000"/>
                </a:schemeClr>
              </a:solidFill>
            </a:endParaRPr>
          </a:p>
        </p:txBody>
      </p:sp>
      <p:graphicFrame>
        <p:nvGraphicFramePr>
          <p:cNvPr id="90" name="Table 10">
            <a:extLst>
              <a:ext uri="{FF2B5EF4-FFF2-40B4-BE49-F238E27FC236}">
                <a16:creationId xmlns:a16="http://schemas.microsoft.com/office/drawing/2014/main" id="{7C5483FF-0BF4-46AE-A3BC-3BAB5B23B695}"/>
              </a:ext>
            </a:extLst>
          </p:cNvPr>
          <p:cNvGraphicFramePr>
            <a:graphicFrameLocks noGrp="1"/>
          </p:cNvGraphicFramePr>
          <p:nvPr/>
        </p:nvGraphicFramePr>
        <p:xfrm>
          <a:off x="1278869" y="1665755"/>
          <a:ext cx="8479084" cy="877440"/>
        </p:xfrm>
        <a:graphic>
          <a:graphicData uri="http://schemas.openxmlformats.org/drawingml/2006/table">
            <a:tbl>
              <a:tblPr firstRow="1" bandRow="1">
                <a:tableStyleId>{5940675A-B579-460E-94D1-54222C63F5DA}</a:tableStyleId>
              </a:tblPr>
              <a:tblGrid>
                <a:gridCol w="1189650">
                  <a:extLst>
                    <a:ext uri="{9D8B030D-6E8A-4147-A177-3AD203B41FA5}">
                      <a16:colId xmlns:a16="http://schemas.microsoft.com/office/drawing/2014/main" val="1927164535"/>
                    </a:ext>
                  </a:extLst>
                </a:gridCol>
                <a:gridCol w="1567633">
                  <a:extLst>
                    <a:ext uri="{9D8B030D-6E8A-4147-A177-3AD203B41FA5}">
                      <a16:colId xmlns:a16="http://schemas.microsoft.com/office/drawing/2014/main" val="3410820977"/>
                    </a:ext>
                  </a:extLst>
                </a:gridCol>
                <a:gridCol w="1907267">
                  <a:extLst>
                    <a:ext uri="{9D8B030D-6E8A-4147-A177-3AD203B41FA5}">
                      <a16:colId xmlns:a16="http://schemas.microsoft.com/office/drawing/2014/main" val="411841924"/>
                    </a:ext>
                  </a:extLst>
                </a:gridCol>
                <a:gridCol w="2077175">
                  <a:extLst>
                    <a:ext uri="{9D8B030D-6E8A-4147-A177-3AD203B41FA5}">
                      <a16:colId xmlns:a16="http://schemas.microsoft.com/office/drawing/2014/main" val="1174188619"/>
                    </a:ext>
                  </a:extLst>
                </a:gridCol>
                <a:gridCol w="1737359">
                  <a:extLst>
                    <a:ext uri="{9D8B030D-6E8A-4147-A177-3AD203B41FA5}">
                      <a16:colId xmlns:a16="http://schemas.microsoft.com/office/drawing/2014/main" val="1446365407"/>
                    </a:ext>
                  </a:extLst>
                </a:gridCol>
              </a:tblGrid>
              <a:tr h="292480">
                <a:tc>
                  <a:txBody>
                    <a:bodyPr/>
                    <a:lstStyle/>
                    <a:p>
                      <a:r>
                        <a:rPr lang="en-US" sz="1200"/>
                        <a:t>Month</a:t>
                      </a:r>
                      <a:endParaRPr lang="en-IN" sz="1200"/>
                    </a:p>
                  </a:txBody>
                  <a:tcPr/>
                </a:tc>
                <a:tc>
                  <a:txBody>
                    <a:bodyPr/>
                    <a:lstStyle/>
                    <a:p>
                      <a:r>
                        <a:rPr lang="en-US" sz="1200"/>
                        <a:t>Premium</a:t>
                      </a:r>
                      <a:endParaRPr lang="en-IN" sz="1200"/>
                    </a:p>
                  </a:txBody>
                  <a:tcPr/>
                </a:tc>
                <a:tc>
                  <a:txBody>
                    <a:bodyPr/>
                    <a:lstStyle/>
                    <a:p>
                      <a:r>
                        <a:rPr lang="en-US" sz="1200"/>
                        <a:t>ICHRA Reimburse Allotted</a:t>
                      </a:r>
                      <a:endParaRPr lang="en-IN" sz="1200"/>
                    </a:p>
                  </a:txBody>
                  <a:tcPr/>
                </a:tc>
                <a:tc>
                  <a:txBody>
                    <a:bodyPr/>
                    <a:lstStyle/>
                    <a:p>
                      <a:r>
                        <a:rPr lang="en-US" sz="1200"/>
                        <a:t>ICHRA Reimburse Consumed</a:t>
                      </a:r>
                      <a:endParaRPr lang="en-IN" sz="1200"/>
                    </a:p>
                  </a:txBody>
                  <a:tcPr/>
                </a:tc>
                <a:tc>
                  <a:txBody>
                    <a:bodyPr/>
                    <a:lstStyle/>
                    <a:p>
                      <a:r>
                        <a:rPr lang="en-US" sz="1200"/>
                        <a:t>Employee Withhold</a:t>
                      </a:r>
                      <a:endParaRPr lang="en-IN" sz="1200"/>
                    </a:p>
                  </a:txBody>
                  <a:tcPr/>
                </a:tc>
                <a:extLst>
                  <a:ext uri="{0D108BD9-81ED-4DB2-BD59-A6C34878D82A}">
                    <a16:rowId xmlns:a16="http://schemas.microsoft.com/office/drawing/2014/main" val="4093566665"/>
                  </a:ext>
                </a:extLst>
              </a:tr>
              <a:tr h="292480">
                <a:tc>
                  <a:txBody>
                    <a:bodyPr/>
                    <a:lstStyle/>
                    <a:p>
                      <a:r>
                        <a:rPr lang="en-US" sz="1200"/>
                        <a:t>Jun 2021</a:t>
                      </a:r>
                      <a:endParaRPr lang="en-IN" sz="1200"/>
                    </a:p>
                  </a:txBody>
                  <a:tcPr/>
                </a:tc>
                <a:tc>
                  <a:txBody>
                    <a:bodyPr/>
                    <a:lstStyle/>
                    <a:p>
                      <a:pPr algn="r"/>
                      <a:r>
                        <a:rPr lang="en-US" sz="1200"/>
                        <a:t>$ 432.64</a:t>
                      </a:r>
                      <a:endParaRPr lang="en-IN" sz="1200"/>
                    </a:p>
                  </a:txBody>
                  <a:tcPr/>
                </a:tc>
                <a:tc>
                  <a:txBody>
                    <a:bodyPr/>
                    <a:lstStyle/>
                    <a:p>
                      <a:pPr algn="r"/>
                      <a:r>
                        <a:rPr lang="en-US" sz="1200"/>
                        <a:t>$ 280.00</a:t>
                      </a:r>
                      <a:endParaRPr lang="en-IN" sz="1200"/>
                    </a:p>
                  </a:txBody>
                  <a:tcPr/>
                </a:tc>
                <a:tc>
                  <a:txBody>
                    <a:bodyPr/>
                    <a:lstStyle/>
                    <a:p>
                      <a:pPr algn="r"/>
                      <a:r>
                        <a:rPr lang="en-US" sz="1200"/>
                        <a:t>$ 280.00</a:t>
                      </a:r>
                      <a:endParaRPr lang="en-IN" sz="1200"/>
                    </a:p>
                  </a:txBody>
                  <a:tcPr/>
                </a:tc>
                <a:tc>
                  <a:txBody>
                    <a:bodyPr/>
                    <a:lstStyle/>
                    <a:p>
                      <a:pPr algn="r"/>
                      <a:r>
                        <a:rPr lang="en-US" sz="1200"/>
                        <a:t>$ 152.64</a:t>
                      </a:r>
                      <a:endParaRPr lang="en-IN" sz="1200"/>
                    </a:p>
                  </a:txBody>
                  <a:tcPr/>
                </a:tc>
                <a:extLst>
                  <a:ext uri="{0D108BD9-81ED-4DB2-BD59-A6C34878D82A}">
                    <a16:rowId xmlns:a16="http://schemas.microsoft.com/office/drawing/2014/main" val="2484082804"/>
                  </a:ext>
                </a:extLst>
              </a:tr>
              <a:tr h="292480">
                <a:tc>
                  <a:txBody>
                    <a:bodyPr/>
                    <a:lstStyle/>
                    <a:p>
                      <a:endParaRPr lang="en-IN" sz="1200"/>
                    </a:p>
                  </a:txBody>
                  <a:tcPr/>
                </a:tc>
                <a:tc>
                  <a:txBody>
                    <a:bodyPr/>
                    <a:lstStyle/>
                    <a:p>
                      <a:pPr algn="r"/>
                      <a:r>
                        <a:rPr lang="en-US" sz="1200" b="1"/>
                        <a:t>$ 432.64</a:t>
                      </a:r>
                      <a:endParaRPr lang="en-IN" sz="1200" b="1"/>
                    </a:p>
                  </a:txBody>
                  <a:tcPr/>
                </a:tc>
                <a:tc>
                  <a:txBody>
                    <a:bodyPr/>
                    <a:lstStyle/>
                    <a:p>
                      <a:pPr algn="r"/>
                      <a:r>
                        <a:rPr lang="en-US" sz="1200" b="1"/>
                        <a:t>$ 280.00</a:t>
                      </a:r>
                      <a:endParaRPr lang="en-IN" sz="1200" b="1"/>
                    </a:p>
                  </a:txBody>
                  <a:tcPr/>
                </a:tc>
                <a:tc>
                  <a:txBody>
                    <a:bodyPr/>
                    <a:lstStyle/>
                    <a:p>
                      <a:pPr algn="r"/>
                      <a:r>
                        <a:rPr lang="en-US" sz="1200" b="1"/>
                        <a:t>$ 280.00</a:t>
                      </a:r>
                      <a:endParaRPr lang="en-IN" sz="1200" b="1"/>
                    </a:p>
                  </a:txBody>
                  <a:tcPr/>
                </a:tc>
                <a:tc>
                  <a:txBody>
                    <a:bodyPr/>
                    <a:lstStyle/>
                    <a:p>
                      <a:pPr algn="r"/>
                      <a:r>
                        <a:rPr lang="en-US" sz="1200" b="1"/>
                        <a:t>$ 152.64</a:t>
                      </a:r>
                      <a:endParaRPr lang="en-IN" sz="1200" b="1"/>
                    </a:p>
                  </a:txBody>
                  <a:tcPr/>
                </a:tc>
                <a:extLst>
                  <a:ext uri="{0D108BD9-81ED-4DB2-BD59-A6C34878D82A}">
                    <a16:rowId xmlns:a16="http://schemas.microsoft.com/office/drawing/2014/main" val="2478348603"/>
                  </a:ext>
                </a:extLst>
              </a:tr>
            </a:tbl>
          </a:graphicData>
        </a:graphic>
      </p:graphicFrame>
    </p:spTree>
    <p:extLst>
      <p:ext uri="{BB962C8B-B14F-4D97-AF65-F5344CB8AC3E}">
        <p14:creationId xmlns:p14="http://schemas.microsoft.com/office/powerpoint/2010/main" val="1313883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rgbClr val="FF1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INACTIVE</a:t>
            </a:r>
            <a:endParaRPr lang="en-IN" sz="1000"/>
          </a:p>
        </p:txBody>
      </p:sp>
      <p:sp>
        <p:nvSpPr>
          <p:cNvPr id="71" name="Rectangle: Rounded Corners 70">
            <a:extLst>
              <a:ext uri="{FF2B5EF4-FFF2-40B4-BE49-F238E27FC236}">
                <a16:creationId xmlns:a16="http://schemas.microsoft.com/office/drawing/2014/main" id="{829D5783-30A3-435A-84C5-BB5A0F2F490B}"/>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sp>
        <p:nvSpPr>
          <p:cNvPr id="75" name="Rectangle: Rounded Corners 74">
            <a:extLst>
              <a:ext uri="{FF2B5EF4-FFF2-40B4-BE49-F238E27FC236}">
                <a16:creationId xmlns:a16="http://schemas.microsoft.com/office/drawing/2014/main" id="{911D80D8-37C1-4B75-9BA1-F2AE0BA499B7}"/>
              </a:ext>
            </a:extLst>
          </p:cNvPr>
          <p:cNvSpPr/>
          <p:nvPr/>
        </p:nvSpPr>
        <p:spPr>
          <a:xfrm>
            <a:off x="913694" y="3179499"/>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6" name="TextBox 75">
            <a:extLst>
              <a:ext uri="{FF2B5EF4-FFF2-40B4-BE49-F238E27FC236}">
                <a16:creationId xmlns:a16="http://schemas.microsoft.com/office/drawing/2014/main" id="{06A5BEC4-5D71-44E3-A555-0FFB6A1F5E80}"/>
              </a:ext>
            </a:extLst>
          </p:cNvPr>
          <p:cNvSpPr txBox="1"/>
          <p:nvPr/>
        </p:nvSpPr>
        <p:spPr>
          <a:xfrm>
            <a:off x="875288" y="2933276"/>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77" name="Arrow Down">
            <a:extLst>
              <a:ext uri="{FF2B5EF4-FFF2-40B4-BE49-F238E27FC236}">
                <a16:creationId xmlns:a16="http://schemas.microsoft.com/office/drawing/2014/main" id="{E12DC5E1-81B7-4761-899E-E4902E40B42A}"/>
              </a:ext>
            </a:extLst>
          </p:cNvPr>
          <p:cNvSpPr>
            <a:spLocks noChangeAspect="1"/>
          </p:cNvSpPr>
          <p:nvPr/>
        </p:nvSpPr>
        <p:spPr bwMode="auto">
          <a:xfrm flipH="1">
            <a:off x="7102512" y="333855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50" name="Group 49">
            <a:extLst>
              <a:ext uri="{FF2B5EF4-FFF2-40B4-BE49-F238E27FC236}">
                <a16:creationId xmlns:a16="http://schemas.microsoft.com/office/drawing/2014/main" id="{28C9E05D-AE1E-4C3B-8AF4-5A0357BC867D}"/>
              </a:ext>
            </a:extLst>
          </p:cNvPr>
          <p:cNvGrpSpPr/>
          <p:nvPr/>
        </p:nvGrpSpPr>
        <p:grpSpPr>
          <a:xfrm>
            <a:off x="8888549" y="1975244"/>
            <a:ext cx="3156451" cy="4812860"/>
            <a:chOff x="8240725" y="1837633"/>
            <a:chExt cx="3156451" cy="5991108"/>
          </a:xfrm>
        </p:grpSpPr>
        <p:sp>
          <p:nvSpPr>
            <p:cNvPr id="55" name="Rectangle: Rounded Corners 54">
              <a:extLst>
                <a:ext uri="{FF2B5EF4-FFF2-40B4-BE49-F238E27FC236}">
                  <a16:creationId xmlns:a16="http://schemas.microsoft.com/office/drawing/2014/main" id="{55CBEC10-9607-4365-BF94-D1D2727F6FAD}"/>
                </a:ext>
              </a:extLst>
            </p:cNvPr>
            <p:cNvSpPr/>
            <p:nvPr/>
          </p:nvSpPr>
          <p:spPr>
            <a:xfrm>
              <a:off x="8240725" y="1837633"/>
              <a:ext cx="3156451" cy="5991108"/>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bg1">
                      <a:lumMod val="75000"/>
                    </a:schemeClr>
                  </a:solidFill>
                </a:rPr>
                <a:t>$ 432.64 </a:t>
              </a:r>
              <a:endParaRPr lang="en-US" sz="1050">
                <a:solidFill>
                  <a:schemeClr val="bg1">
                    <a:lumMod val="75000"/>
                  </a:schemeClr>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Some Carrier Company</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05/01/2021</a:t>
              </a:r>
            </a:p>
            <a:p>
              <a:endParaRPr lang="en-US" sz="1050" b="1">
                <a:solidFill>
                  <a:schemeClr val="tx1"/>
                </a:solidFill>
              </a:endParaRPr>
            </a:p>
            <a:p>
              <a:r>
                <a:rPr lang="en-US" sz="1050">
                  <a:solidFill>
                    <a:schemeClr val="bg1">
                      <a:lumMod val="50000"/>
                    </a:schemeClr>
                  </a:solidFill>
                </a:rPr>
                <a:t>DEACTIVATION</a:t>
              </a:r>
              <a:r>
                <a:rPr lang="en-US" sz="1050" b="1">
                  <a:solidFill>
                    <a:schemeClr val="tx1"/>
                  </a:solidFill>
                </a:rPr>
                <a:t> </a:t>
              </a:r>
              <a:r>
                <a:rPr lang="en-US" sz="1050">
                  <a:solidFill>
                    <a:schemeClr val="bg1">
                      <a:lumMod val="50000"/>
                    </a:schemeClr>
                  </a:solidFill>
                </a:rPr>
                <a:t>DATE</a:t>
              </a:r>
              <a:r>
                <a:rPr lang="en-US" sz="1050" b="1">
                  <a:solidFill>
                    <a:schemeClr val="tx1"/>
                  </a:solidFill>
                </a:rPr>
                <a:t>    mm/dd/</a:t>
              </a:r>
              <a:r>
                <a:rPr lang="en-US" sz="1050" b="1" err="1">
                  <a:solidFill>
                    <a:schemeClr val="tx1"/>
                  </a:solidFill>
                </a:rPr>
                <a:t>yyyy</a:t>
              </a:r>
              <a:endParaRPr lang="en-US" sz="1050" b="1">
                <a:solidFill>
                  <a:schemeClr val="tx1"/>
                </a:solidFill>
              </a:endParaRPr>
            </a:p>
            <a:p>
              <a:endParaRPr lang="en-US" sz="1050" b="1">
                <a:solidFill>
                  <a:schemeClr val="tx1"/>
                </a:solidFill>
              </a:endParaRPr>
            </a:p>
            <a:p>
              <a:r>
                <a:rPr lang="en-US" sz="1050">
                  <a:solidFill>
                    <a:schemeClr val="bg1">
                      <a:lumMod val="50000"/>
                    </a:schemeClr>
                  </a:solidFill>
                </a:rPr>
                <a:t>TERMINATION</a:t>
              </a:r>
              <a:r>
                <a:rPr lang="en-US" sz="1050" b="1">
                  <a:solidFill>
                    <a:schemeClr val="tx1"/>
                  </a:solidFill>
                </a:rPr>
                <a:t> </a:t>
              </a:r>
              <a:r>
                <a:rPr lang="en-US" sz="1050">
                  <a:solidFill>
                    <a:schemeClr val="bg1">
                      <a:lumMod val="50000"/>
                    </a:schemeClr>
                  </a:solidFill>
                </a:rPr>
                <a:t>DATE</a:t>
              </a:r>
              <a:r>
                <a:rPr lang="en-US" sz="1050" b="1">
                  <a:solidFill>
                    <a:schemeClr val="tx1"/>
                  </a:solidFill>
                </a:rPr>
                <a:t>     mm/dd/</a:t>
              </a:r>
              <a:r>
                <a:rPr lang="en-US" sz="1050" b="1" err="1">
                  <a:solidFill>
                    <a:schemeClr val="tx1"/>
                  </a:solidFill>
                </a:rPr>
                <a:t>yyyy</a:t>
              </a:r>
              <a:br>
                <a:rPr lang="en-US" sz="1050" b="1">
                  <a:solidFill>
                    <a:schemeClr val="tx1"/>
                  </a:solidFill>
                </a:rPr>
              </a:br>
              <a:endParaRPr lang="en-US" sz="1050" b="1">
                <a:solidFill>
                  <a:schemeClr val="tx1"/>
                </a:solidFill>
              </a:endParaRPr>
            </a:p>
            <a:p>
              <a:r>
                <a:rPr lang="en-US" sz="1050">
                  <a:solidFill>
                    <a:schemeClr val="bg1">
                      <a:lumMod val="50000"/>
                    </a:schemeClr>
                  </a:solidFill>
                </a:rPr>
                <a:t>COVERAGE</a:t>
              </a:r>
              <a:r>
                <a:rPr lang="en-US" sz="1050" b="1">
                  <a:solidFill>
                    <a:schemeClr val="tx1"/>
                  </a:solidFill>
                </a:rPr>
                <a:t> </a:t>
              </a:r>
              <a:r>
                <a:rPr lang="en-US" sz="1050">
                  <a:solidFill>
                    <a:schemeClr val="bg1">
                      <a:lumMod val="50000"/>
                    </a:schemeClr>
                  </a:solidFill>
                </a:rPr>
                <a:t>END</a:t>
              </a:r>
              <a:r>
                <a:rPr lang="en-US" sz="1050" b="1">
                  <a:solidFill>
                    <a:schemeClr val="tx1"/>
                  </a:solidFill>
                </a:rPr>
                <a:t> </a:t>
              </a:r>
              <a:r>
                <a:rPr lang="en-US" sz="1050">
                  <a:solidFill>
                    <a:schemeClr val="bg1">
                      <a:lumMod val="50000"/>
                    </a:schemeClr>
                  </a:solidFill>
                </a:rPr>
                <a:t>DATE</a:t>
              </a:r>
              <a:r>
                <a:rPr lang="en-US" sz="1050" b="1">
                  <a:solidFill>
                    <a:schemeClr val="tx1"/>
                  </a:solidFill>
                </a:rPr>
                <a:t>   mm/dd/</a:t>
              </a:r>
              <a:r>
                <a:rPr lang="en-US" sz="1050" b="1" err="1">
                  <a:solidFill>
                    <a:schemeClr val="tx1"/>
                  </a:solidFill>
                </a:rPr>
                <a:t>yyyy</a:t>
              </a:r>
              <a:endParaRPr lang="en-US" sz="1050" b="1">
                <a:solidFill>
                  <a:schemeClr val="tx1"/>
                </a:solidFill>
              </a:endParaRPr>
            </a:p>
            <a:p>
              <a:endParaRPr lang="en-IN" sz="1200" b="1">
                <a:solidFill>
                  <a:schemeClr val="tx1"/>
                </a:solidFill>
              </a:endParaRPr>
            </a:p>
          </p:txBody>
        </p:sp>
        <p:sp>
          <p:nvSpPr>
            <p:cNvPr id="56" name="Rectangle: Rounded Corners 55">
              <a:extLst>
                <a:ext uri="{FF2B5EF4-FFF2-40B4-BE49-F238E27FC236}">
                  <a16:creationId xmlns:a16="http://schemas.microsoft.com/office/drawing/2014/main" id="{0577C641-C3D3-4F62-86CC-A2C3DCAD1D8E}"/>
                </a:ext>
              </a:extLst>
            </p:cNvPr>
            <p:cNvSpPr/>
            <p:nvPr/>
          </p:nvSpPr>
          <p:spPr>
            <a:xfrm>
              <a:off x="10593825" y="1934005"/>
              <a:ext cx="693383" cy="23083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EXPIRED</a:t>
              </a:r>
              <a:endParaRPr lang="en-IN" sz="1000"/>
            </a:p>
          </p:txBody>
        </p:sp>
      </p:grpSp>
    </p:spTree>
    <p:extLst>
      <p:ext uri="{BB962C8B-B14F-4D97-AF65-F5344CB8AC3E}">
        <p14:creationId xmlns:p14="http://schemas.microsoft.com/office/powerpoint/2010/main" val="2208612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rgbClr val="FF1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INACTIVE</a:t>
            </a:r>
            <a:endParaRPr lang="en-IN" sz="1000"/>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sp>
        <p:nvSpPr>
          <p:cNvPr id="56" name="Rectangle: Rounded Corners 55">
            <a:extLst>
              <a:ext uri="{FF2B5EF4-FFF2-40B4-BE49-F238E27FC236}">
                <a16:creationId xmlns:a16="http://schemas.microsoft.com/office/drawing/2014/main" id="{8202F372-D1C9-4B01-98D4-B3FF7C44A58E}"/>
              </a:ext>
            </a:extLst>
          </p:cNvPr>
          <p:cNvSpPr/>
          <p:nvPr/>
        </p:nvSpPr>
        <p:spPr>
          <a:xfrm>
            <a:off x="913694" y="309107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Termination Credit</a:t>
            </a:r>
            <a:endParaRPr lang="en-IN" sz="1200">
              <a:solidFill>
                <a:schemeClr val="tx1">
                  <a:lumMod val="85000"/>
                  <a:lumOff val="15000"/>
                </a:schemeClr>
              </a:solidFill>
            </a:endParaRPr>
          </a:p>
        </p:txBody>
      </p:sp>
      <p:sp>
        <p:nvSpPr>
          <p:cNvPr id="61" name="TextBox 60">
            <a:extLst>
              <a:ext uri="{FF2B5EF4-FFF2-40B4-BE49-F238E27FC236}">
                <a16:creationId xmlns:a16="http://schemas.microsoft.com/office/drawing/2014/main" id="{E4368EE4-E349-4B7F-86C6-E7689CC580C9}"/>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62" name="Arrow Down">
            <a:extLst>
              <a:ext uri="{FF2B5EF4-FFF2-40B4-BE49-F238E27FC236}">
                <a16:creationId xmlns:a16="http://schemas.microsoft.com/office/drawing/2014/main" id="{085F6170-EC4A-43D4-BC12-292C0E509FD8}"/>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aphicFrame>
        <p:nvGraphicFramePr>
          <p:cNvPr id="63" name="Table 8">
            <a:extLst>
              <a:ext uri="{FF2B5EF4-FFF2-40B4-BE49-F238E27FC236}">
                <a16:creationId xmlns:a16="http://schemas.microsoft.com/office/drawing/2014/main" id="{150522AF-075C-4D45-A4C3-AF6132F5AE53}"/>
              </a:ext>
            </a:extLst>
          </p:cNvPr>
          <p:cNvGraphicFramePr>
            <a:graphicFrameLocks noGrp="1"/>
          </p:cNvGraphicFramePr>
          <p:nvPr>
            <p:extLst>
              <p:ext uri="{D42A27DB-BD31-4B8C-83A1-F6EECF244321}">
                <p14:modId xmlns:p14="http://schemas.microsoft.com/office/powerpoint/2010/main" val="3117136059"/>
              </p:ext>
            </p:extLst>
          </p:nvPr>
        </p:nvGraphicFramePr>
        <p:xfrm>
          <a:off x="917522" y="4351830"/>
          <a:ext cx="7499736" cy="1684020"/>
        </p:xfrm>
        <a:graphic>
          <a:graphicData uri="http://schemas.openxmlformats.org/drawingml/2006/table">
            <a:tbl>
              <a:tblPr firstRow="1" bandRow="1">
                <a:tableStyleId>{C083E6E3-FA7D-4D7B-A595-EF9225AFEA82}</a:tableStyleId>
              </a:tblPr>
              <a:tblGrid>
                <a:gridCol w="648048">
                  <a:extLst>
                    <a:ext uri="{9D8B030D-6E8A-4147-A177-3AD203B41FA5}">
                      <a16:colId xmlns:a16="http://schemas.microsoft.com/office/drawing/2014/main" val="4082049129"/>
                    </a:ext>
                  </a:extLst>
                </a:gridCol>
                <a:gridCol w="1141948">
                  <a:extLst>
                    <a:ext uri="{9D8B030D-6E8A-4147-A177-3AD203B41FA5}">
                      <a16:colId xmlns:a16="http://schemas.microsoft.com/office/drawing/2014/main" val="1913998440"/>
                    </a:ext>
                  </a:extLst>
                </a:gridCol>
                <a:gridCol w="1141948">
                  <a:extLst>
                    <a:ext uri="{9D8B030D-6E8A-4147-A177-3AD203B41FA5}">
                      <a16:colId xmlns:a16="http://schemas.microsoft.com/office/drawing/2014/main" val="4007832404"/>
                    </a:ext>
                  </a:extLst>
                </a:gridCol>
                <a:gridCol w="1141948">
                  <a:extLst>
                    <a:ext uri="{9D8B030D-6E8A-4147-A177-3AD203B41FA5}">
                      <a16:colId xmlns:a16="http://schemas.microsoft.com/office/drawing/2014/main" val="2919971223"/>
                    </a:ext>
                  </a:extLst>
                </a:gridCol>
                <a:gridCol w="1141948">
                  <a:extLst>
                    <a:ext uri="{9D8B030D-6E8A-4147-A177-3AD203B41FA5}">
                      <a16:colId xmlns:a16="http://schemas.microsoft.com/office/drawing/2014/main" val="1946896551"/>
                    </a:ext>
                  </a:extLst>
                </a:gridCol>
                <a:gridCol w="1141948">
                  <a:extLst>
                    <a:ext uri="{9D8B030D-6E8A-4147-A177-3AD203B41FA5}">
                      <a16:colId xmlns:a16="http://schemas.microsoft.com/office/drawing/2014/main" val="786574508"/>
                    </a:ext>
                  </a:extLst>
                </a:gridCol>
                <a:gridCol w="1141948">
                  <a:extLst>
                    <a:ext uri="{9D8B030D-6E8A-4147-A177-3AD203B41FA5}">
                      <a16:colId xmlns:a16="http://schemas.microsoft.com/office/drawing/2014/main" val="69124192"/>
                    </a:ext>
                  </a:extLst>
                </a:gridCol>
              </a:tblGrid>
              <a:tr h="370840">
                <a:tc>
                  <a:txBody>
                    <a:bodyPr/>
                    <a:lstStyle/>
                    <a:p>
                      <a:endParaRPr lang="en-IN" sz="1050"/>
                    </a:p>
                  </a:txBody>
                  <a:tcPr anchor="b"/>
                </a:tc>
                <a:tc>
                  <a:txBody>
                    <a:bodyPr/>
                    <a:lstStyle/>
                    <a:p>
                      <a:r>
                        <a:rPr lang="en-US" sz="1050"/>
                        <a:t>Month Year</a:t>
                      </a:r>
                      <a:endParaRPr lang="en-IN" sz="1050"/>
                    </a:p>
                  </a:txBody>
                  <a:tcPr anchor="b"/>
                </a:tc>
                <a:tc>
                  <a:txBody>
                    <a:bodyPr/>
                    <a:lstStyle/>
                    <a:p>
                      <a:pPr algn="ctr"/>
                      <a:r>
                        <a:rPr lang="en-US" sz="1050"/>
                        <a:t>Premium</a:t>
                      </a:r>
                      <a:endParaRPr lang="en-IN" sz="1050"/>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t>ICHRA Reimburse Allotted</a:t>
                      </a:r>
                      <a:endParaRPr lang="en-IN" sz="1050"/>
                    </a:p>
                  </a:txBody>
                  <a:tcPr anchor="b"/>
                </a:tc>
                <a:tc>
                  <a:txBody>
                    <a:bodyPr/>
                    <a:lstStyle/>
                    <a:p>
                      <a:pPr algn="ctr"/>
                      <a:r>
                        <a:rPr lang="en-US" sz="1050"/>
                        <a:t>ICHRA Reimburse Consumable</a:t>
                      </a:r>
                      <a:endParaRPr lang="en-IN" sz="1050"/>
                    </a:p>
                  </a:txBody>
                  <a:tcPr anchor="b"/>
                </a:tc>
                <a:tc>
                  <a:txBody>
                    <a:bodyPr/>
                    <a:lstStyle/>
                    <a:p>
                      <a:pPr algn="ctr"/>
                      <a:r>
                        <a:rPr lang="en-US" sz="1050"/>
                        <a:t>Employee Withhold</a:t>
                      </a:r>
                      <a:endParaRPr lang="en-IN" sz="1050"/>
                    </a:p>
                  </a:txBody>
                  <a:tcPr anchor="b"/>
                </a:tc>
                <a:tc>
                  <a:txBody>
                    <a:bodyPr/>
                    <a:lstStyle/>
                    <a:p>
                      <a:pPr algn="ctr"/>
                      <a:r>
                        <a:rPr lang="en-US" sz="1050"/>
                        <a:t>Remark</a:t>
                      </a:r>
                      <a:endParaRPr lang="en-IN" sz="1050"/>
                    </a:p>
                  </a:txBody>
                  <a:tcPr anchor="b"/>
                </a:tc>
                <a:extLst>
                  <a:ext uri="{0D108BD9-81ED-4DB2-BD59-A6C34878D82A}">
                    <a16:rowId xmlns:a16="http://schemas.microsoft.com/office/drawing/2014/main" val="275884499"/>
                  </a:ext>
                </a:extLst>
              </a:tr>
              <a:tr h="370840">
                <a:tc>
                  <a:txBody>
                    <a:bodyPr/>
                    <a:lstStyle/>
                    <a:p>
                      <a:endParaRPr lang="en-IN" sz="1050"/>
                    </a:p>
                  </a:txBody>
                  <a:tcPr/>
                </a:tc>
                <a:tc>
                  <a:txBody>
                    <a:bodyPr/>
                    <a:lstStyle/>
                    <a:p>
                      <a:r>
                        <a:rPr lang="en-US" sz="1050"/>
                        <a:t>Jun 2021</a:t>
                      </a:r>
                      <a:endParaRPr lang="en-IN" sz="1050"/>
                    </a:p>
                  </a:txBody>
                  <a:tcPr anchor="ctr"/>
                </a:tc>
                <a:tc>
                  <a:txBody>
                    <a:bodyPr/>
                    <a:lstStyle/>
                    <a:p>
                      <a:pPr algn="r"/>
                      <a:r>
                        <a:rPr lang="en-US" sz="1050">
                          <a:solidFill>
                            <a:schemeClr val="bg1">
                              <a:lumMod val="50000"/>
                            </a:schemeClr>
                          </a:solidFill>
                        </a:rPr>
                        <a:t>$ 432.64</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$ 152.64</a:t>
                      </a:r>
                      <a:endParaRPr lang="en-IN" sz="1050">
                        <a:solidFill>
                          <a:schemeClr val="bg1">
                            <a:lumMod val="50000"/>
                          </a:schemeClr>
                        </a:solidFill>
                      </a:endParaRPr>
                    </a:p>
                  </a:txBody>
                  <a:tcPr anchor="ctr"/>
                </a:tc>
                <a:tc>
                  <a:txBody>
                    <a:bodyPr/>
                    <a:lstStyle/>
                    <a:p>
                      <a:pPr algn="l"/>
                      <a:r>
                        <a:rPr lang="en-US" sz="1050">
                          <a:solidFill>
                            <a:schemeClr val="bg1">
                              <a:lumMod val="50000"/>
                            </a:schemeClr>
                          </a:solidFill>
                        </a:rPr>
                        <a:t>Credit Requested</a:t>
                      </a:r>
                      <a:endParaRPr lang="en-IN" sz="1050">
                        <a:solidFill>
                          <a:schemeClr val="bg1">
                            <a:lumMod val="50000"/>
                          </a:schemeClr>
                        </a:solidFill>
                      </a:endParaRPr>
                    </a:p>
                  </a:txBody>
                  <a:tcPr anchor="ctr"/>
                </a:tc>
                <a:extLst>
                  <a:ext uri="{0D108BD9-81ED-4DB2-BD59-A6C34878D82A}">
                    <a16:rowId xmlns:a16="http://schemas.microsoft.com/office/drawing/2014/main" val="1496161328"/>
                  </a:ext>
                </a:extLst>
              </a:tr>
              <a:tr h="370840">
                <a:tc>
                  <a:txBody>
                    <a:bodyPr/>
                    <a:lstStyle/>
                    <a:p>
                      <a:endParaRPr lang="en-IN" sz="1050"/>
                    </a:p>
                  </a:txBody>
                  <a:tcPr/>
                </a:tc>
                <a:tc>
                  <a:txBody>
                    <a:bodyPr/>
                    <a:lstStyle/>
                    <a:p>
                      <a:r>
                        <a:rPr lang="en-US" sz="1050"/>
                        <a:t>May 2021</a:t>
                      </a:r>
                      <a:endParaRPr lang="en-IN" sz="1050"/>
                    </a:p>
                  </a:txBody>
                  <a:tcPr anchor="ctr"/>
                </a:tc>
                <a:tc>
                  <a:txBody>
                    <a:bodyPr/>
                    <a:lstStyle/>
                    <a:p>
                      <a:pPr algn="r"/>
                      <a:r>
                        <a:rPr lang="en-US" sz="1050">
                          <a:solidFill>
                            <a:schemeClr val="bg1">
                              <a:lumMod val="50000"/>
                            </a:schemeClr>
                          </a:solidFill>
                        </a:rPr>
                        <a:t>$ 432.64</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$ 280.00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$ 152.64</a:t>
                      </a:r>
                      <a:endParaRPr lang="en-IN" sz="1050">
                        <a:solidFill>
                          <a:schemeClr val="bg1">
                            <a:lumMod val="50000"/>
                          </a:schemeClr>
                        </a:solidFill>
                      </a:endParaRPr>
                    </a:p>
                  </a:txBody>
                  <a:tcPr anchor="ctr"/>
                </a:tc>
                <a:tc>
                  <a:txBody>
                    <a:bodyPr/>
                    <a:lstStyle/>
                    <a:p>
                      <a:pPr algn="r"/>
                      <a:endParaRPr lang="en-IN" sz="1050">
                        <a:solidFill>
                          <a:schemeClr val="bg1">
                            <a:lumMod val="50000"/>
                          </a:schemeClr>
                        </a:solidFill>
                      </a:endParaRPr>
                    </a:p>
                  </a:txBody>
                  <a:tcPr anchor="ctr"/>
                </a:tc>
                <a:extLst>
                  <a:ext uri="{0D108BD9-81ED-4DB2-BD59-A6C34878D82A}">
                    <a16:rowId xmlns:a16="http://schemas.microsoft.com/office/drawing/2014/main" val="3771892299"/>
                  </a:ext>
                </a:extLst>
              </a:tr>
              <a:tr h="370840">
                <a:tc>
                  <a:txBody>
                    <a:bodyPr/>
                    <a:lstStyle/>
                    <a:p>
                      <a:endParaRPr lang="en-IN" sz="1050"/>
                    </a:p>
                  </a:txBody>
                  <a:tcPr/>
                </a:tc>
                <a:tc>
                  <a:txBody>
                    <a:bodyPr/>
                    <a:lstStyle/>
                    <a:p>
                      <a:r>
                        <a:rPr lang="en-US" sz="1050"/>
                        <a:t>Apr 2021</a:t>
                      </a:r>
                      <a:endParaRPr lang="en-IN" sz="1050"/>
                    </a:p>
                  </a:txBody>
                  <a:tcPr anchor="ctr"/>
                </a:tc>
                <a:tc>
                  <a:txBody>
                    <a:bodyPr/>
                    <a:lstStyle/>
                    <a:p>
                      <a:pPr algn="r"/>
                      <a:r>
                        <a:rPr lang="en-US" sz="1050">
                          <a:solidFill>
                            <a:schemeClr val="bg1">
                              <a:lumMod val="50000"/>
                            </a:schemeClr>
                          </a:solidFill>
                        </a:rPr>
                        <a:t>$ 350.00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$ 260.00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$ 260.00</a:t>
                      </a:r>
                      <a:endParaRPr lang="en-IN" sz="1050">
                        <a:solidFill>
                          <a:schemeClr val="bg1">
                            <a:lumMod val="50000"/>
                          </a:schemeClr>
                        </a:solidFill>
                      </a:endParaRPr>
                    </a:p>
                  </a:txBody>
                  <a:tcPr anchor="ctr"/>
                </a:tc>
                <a:tc>
                  <a:txBody>
                    <a:bodyPr/>
                    <a:lstStyle/>
                    <a:p>
                      <a:pPr algn="r"/>
                      <a:r>
                        <a:rPr lang="en-US" sz="1050">
                          <a:solidFill>
                            <a:schemeClr val="bg1">
                              <a:lumMod val="50000"/>
                            </a:schemeClr>
                          </a:solidFill>
                        </a:rPr>
                        <a:t>$ 90.00</a:t>
                      </a:r>
                      <a:endParaRPr lang="en-IN" sz="1050">
                        <a:solidFill>
                          <a:schemeClr val="bg1">
                            <a:lumMod val="50000"/>
                          </a:schemeClr>
                        </a:solidFill>
                      </a:endParaRPr>
                    </a:p>
                  </a:txBody>
                  <a:tcPr anchor="ctr"/>
                </a:tc>
                <a:tc>
                  <a:txBody>
                    <a:bodyPr/>
                    <a:lstStyle/>
                    <a:p>
                      <a:pPr algn="r"/>
                      <a:endParaRPr lang="en-IN" sz="1050">
                        <a:solidFill>
                          <a:schemeClr val="bg1">
                            <a:lumMod val="50000"/>
                          </a:schemeClr>
                        </a:solidFill>
                      </a:endParaRPr>
                    </a:p>
                  </a:txBody>
                  <a:tcPr anchor="ctr"/>
                </a:tc>
                <a:extLst>
                  <a:ext uri="{0D108BD9-81ED-4DB2-BD59-A6C34878D82A}">
                    <a16:rowId xmlns:a16="http://schemas.microsoft.com/office/drawing/2014/main" val="699558956"/>
                  </a:ext>
                </a:extLst>
              </a:tr>
            </a:tbl>
          </a:graphicData>
        </a:graphic>
      </p:graphicFrame>
      <p:sp>
        <p:nvSpPr>
          <p:cNvPr id="66" name="Rectangle: Rounded Corners 65">
            <a:extLst>
              <a:ext uri="{FF2B5EF4-FFF2-40B4-BE49-F238E27FC236}">
                <a16:creationId xmlns:a16="http://schemas.microsoft.com/office/drawing/2014/main" id="{3AB882CA-C846-433E-B7E9-6BD3360E5880}"/>
              </a:ext>
            </a:extLst>
          </p:cNvPr>
          <p:cNvSpPr/>
          <p:nvPr/>
        </p:nvSpPr>
        <p:spPr>
          <a:xfrm>
            <a:off x="825593" y="394329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Select the months for which you want to give credit back</a:t>
            </a:r>
            <a:endParaRPr lang="en-IN" sz="1400">
              <a:solidFill>
                <a:schemeClr val="tx1">
                  <a:lumMod val="85000"/>
                  <a:lumOff val="15000"/>
                </a:schemeClr>
              </a:solidFill>
            </a:endParaRPr>
          </a:p>
        </p:txBody>
      </p:sp>
      <p:sp>
        <p:nvSpPr>
          <p:cNvPr id="67" name="Checkbox">
            <a:extLst>
              <a:ext uri="{FF2B5EF4-FFF2-40B4-BE49-F238E27FC236}">
                <a16:creationId xmlns:a16="http://schemas.microsoft.com/office/drawing/2014/main" id="{6C6BBA3E-4B34-427F-B4B6-A0960F1C7184}"/>
              </a:ext>
            </a:extLst>
          </p:cNvPr>
          <p:cNvSpPr>
            <a:spLocks noChangeAspect="1" noEditPoints="1"/>
          </p:cNvSpPr>
          <p:nvPr/>
        </p:nvSpPr>
        <p:spPr bwMode="auto">
          <a:xfrm>
            <a:off x="1279358" y="5057372"/>
            <a:ext cx="114300" cy="114300"/>
          </a:xfrm>
          <a:custGeom>
            <a:avLst/>
            <a:gdLst>
              <a:gd name="T0" fmla="*/ 562 w 635"/>
              <a:gd name="T1" fmla="*/ 0 h 635"/>
              <a:gd name="T2" fmla="*/ 68 w 635"/>
              <a:gd name="T3" fmla="*/ 0 h 635"/>
              <a:gd name="T4" fmla="*/ 0 w 635"/>
              <a:gd name="T5" fmla="*/ 73 h 635"/>
              <a:gd name="T6" fmla="*/ 0 w 635"/>
              <a:gd name="T7" fmla="*/ 567 h 635"/>
              <a:gd name="T8" fmla="*/ 68 w 635"/>
              <a:gd name="T9" fmla="*/ 635 h 635"/>
              <a:gd name="T10" fmla="*/ 562 w 635"/>
              <a:gd name="T11" fmla="*/ 635 h 635"/>
              <a:gd name="T12" fmla="*/ 635 w 635"/>
              <a:gd name="T13" fmla="*/ 567 h 635"/>
              <a:gd name="T14" fmla="*/ 635 w 635"/>
              <a:gd name="T15" fmla="*/ 73 h 635"/>
              <a:gd name="T16" fmla="*/ 562 w 635"/>
              <a:gd name="T17" fmla="*/ 0 h 635"/>
              <a:gd name="T18" fmla="*/ 564 w 635"/>
              <a:gd name="T19" fmla="*/ 71 h 635"/>
              <a:gd name="T20" fmla="*/ 564 w 635"/>
              <a:gd name="T21" fmla="*/ 567 h 635"/>
              <a:gd name="T22" fmla="*/ 71 w 635"/>
              <a:gd name="T23" fmla="*/ 567 h 635"/>
              <a:gd name="T24" fmla="*/ 71 w 635"/>
              <a:gd name="T25" fmla="*/ 70 h 635"/>
              <a:gd name="T26" fmla="*/ 564 w 635"/>
              <a:gd name="T27" fmla="*/ 7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5" h="635">
                <a:moveTo>
                  <a:pt x="562" y="0"/>
                </a:moveTo>
                <a:lnTo>
                  <a:pt x="68" y="0"/>
                </a:lnTo>
                <a:cubicBezTo>
                  <a:pt x="29" y="0"/>
                  <a:pt x="0" y="34"/>
                  <a:pt x="0" y="73"/>
                </a:cubicBezTo>
                <a:lnTo>
                  <a:pt x="0" y="567"/>
                </a:lnTo>
                <a:cubicBezTo>
                  <a:pt x="0" y="606"/>
                  <a:pt x="29" y="635"/>
                  <a:pt x="68" y="635"/>
                </a:cubicBezTo>
                <a:lnTo>
                  <a:pt x="562" y="635"/>
                </a:lnTo>
                <a:cubicBezTo>
                  <a:pt x="600" y="635"/>
                  <a:pt x="635" y="606"/>
                  <a:pt x="635" y="567"/>
                </a:cubicBezTo>
                <a:lnTo>
                  <a:pt x="635" y="73"/>
                </a:lnTo>
                <a:cubicBezTo>
                  <a:pt x="635" y="34"/>
                  <a:pt x="600" y="0"/>
                  <a:pt x="562" y="0"/>
                </a:cubicBezTo>
                <a:moveTo>
                  <a:pt x="564" y="71"/>
                </a:moveTo>
                <a:lnTo>
                  <a:pt x="564" y="567"/>
                </a:lnTo>
                <a:lnTo>
                  <a:pt x="71" y="567"/>
                </a:lnTo>
                <a:lnTo>
                  <a:pt x="71" y="70"/>
                </a:lnTo>
                <a:lnTo>
                  <a:pt x="564" y="70"/>
                </a:lnTo>
              </a:path>
            </a:pathLst>
          </a:custGeom>
          <a:solidFill>
            <a:schemeClr val="bg1">
              <a:lumMod val="75000"/>
              <a:alpha val="54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8" name="Checkbox">
            <a:extLst>
              <a:ext uri="{FF2B5EF4-FFF2-40B4-BE49-F238E27FC236}">
                <a16:creationId xmlns:a16="http://schemas.microsoft.com/office/drawing/2014/main" id="{B7B6D117-152D-4FA1-ADCB-A1CF4DEB8573}"/>
              </a:ext>
            </a:extLst>
          </p:cNvPr>
          <p:cNvSpPr>
            <a:spLocks noChangeAspect="1" noEditPoints="1"/>
          </p:cNvSpPr>
          <p:nvPr/>
        </p:nvSpPr>
        <p:spPr bwMode="auto">
          <a:xfrm>
            <a:off x="1279358" y="5432311"/>
            <a:ext cx="114300" cy="114300"/>
          </a:xfrm>
          <a:custGeom>
            <a:avLst/>
            <a:gdLst>
              <a:gd name="T0" fmla="*/ 562 w 635"/>
              <a:gd name="T1" fmla="*/ 0 h 635"/>
              <a:gd name="T2" fmla="*/ 68 w 635"/>
              <a:gd name="T3" fmla="*/ 0 h 635"/>
              <a:gd name="T4" fmla="*/ 0 w 635"/>
              <a:gd name="T5" fmla="*/ 73 h 635"/>
              <a:gd name="T6" fmla="*/ 0 w 635"/>
              <a:gd name="T7" fmla="*/ 567 h 635"/>
              <a:gd name="T8" fmla="*/ 68 w 635"/>
              <a:gd name="T9" fmla="*/ 635 h 635"/>
              <a:gd name="T10" fmla="*/ 562 w 635"/>
              <a:gd name="T11" fmla="*/ 635 h 635"/>
              <a:gd name="T12" fmla="*/ 635 w 635"/>
              <a:gd name="T13" fmla="*/ 567 h 635"/>
              <a:gd name="T14" fmla="*/ 635 w 635"/>
              <a:gd name="T15" fmla="*/ 73 h 635"/>
              <a:gd name="T16" fmla="*/ 562 w 635"/>
              <a:gd name="T17" fmla="*/ 0 h 635"/>
              <a:gd name="T18" fmla="*/ 564 w 635"/>
              <a:gd name="T19" fmla="*/ 71 h 635"/>
              <a:gd name="T20" fmla="*/ 564 w 635"/>
              <a:gd name="T21" fmla="*/ 567 h 635"/>
              <a:gd name="T22" fmla="*/ 71 w 635"/>
              <a:gd name="T23" fmla="*/ 567 h 635"/>
              <a:gd name="T24" fmla="*/ 71 w 635"/>
              <a:gd name="T25" fmla="*/ 70 h 635"/>
              <a:gd name="T26" fmla="*/ 564 w 635"/>
              <a:gd name="T27" fmla="*/ 7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5" h="635">
                <a:moveTo>
                  <a:pt x="562" y="0"/>
                </a:moveTo>
                <a:lnTo>
                  <a:pt x="68" y="0"/>
                </a:lnTo>
                <a:cubicBezTo>
                  <a:pt x="29" y="0"/>
                  <a:pt x="0" y="34"/>
                  <a:pt x="0" y="73"/>
                </a:cubicBezTo>
                <a:lnTo>
                  <a:pt x="0" y="567"/>
                </a:lnTo>
                <a:cubicBezTo>
                  <a:pt x="0" y="606"/>
                  <a:pt x="29" y="635"/>
                  <a:pt x="68" y="635"/>
                </a:cubicBezTo>
                <a:lnTo>
                  <a:pt x="562" y="635"/>
                </a:lnTo>
                <a:cubicBezTo>
                  <a:pt x="600" y="635"/>
                  <a:pt x="635" y="606"/>
                  <a:pt x="635" y="567"/>
                </a:cubicBezTo>
                <a:lnTo>
                  <a:pt x="635" y="73"/>
                </a:lnTo>
                <a:cubicBezTo>
                  <a:pt x="635" y="34"/>
                  <a:pt x="600" y="0"/>
                  <a:pt x="562" y="0"/>
                </a:cubicBezTo>
                <a:moveTo>
                  <a:pt x="564" y="71"/>
                </a:moveTo>
                <a:lnTo>
                  <a:pt x="564" y="567"/>
                </a:lnTo>
                <a:lnTo>
                  <a:pt x="71" y="567"/>
                </a:lnTo>
                <a:lnTo>
                  <a:pt x="71" y="70"/>
                </a:lnTo>
                <a:lnTo>
                  <a:pt x="564" y="70"/>
                </a:ln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9" name="Checkbox">
            <a:extLst>
              <a:ext uri="{FF2B5EF4-FFF2-40B4-BE49-F238E27FC236}">
                <a16:creationId xmlns:a16="http://schemas.microsoft.com/office/drawing/2014/main" id="{16E69D3F-6C7F-4351-9417-A2017BD336B1}"/>
              </a:ext>
            </a:extLst>
          </p:cNvPr>
          <p:cNvSpPr>
            <a:spLocks noChangeAspect="1" noEditPoints="1"/>
          </p:cNvSpPr>
          <p:nvPr/>
        </p:nvSpPr>
        <p:spPr bwMode="auto">
          <a:xfrm>
            <a:off x="1284900" y="5794866"/>
            <a:ext cx="114300" cy="114300"/>
          </a:xfrm>
          <a:custGeom>
            <a:avLst/>
            <a:gdLst>
              <a:gd name="T0" fmla="*/ 562 w 635"/>
              <a:gd name="T1" fmla="*/ 0 h 635"/>
              <a:gd name="T2" fmla="*/ 68 w 635"/>
              <a:gd name="T3" fmla="*/ 0 h 635"/>
              <a:gd name="T4" fmla="*/ 0 w 635"/>
              <a:gd name="T5" fmla="*/ 73 h 635"/>
              <a:gd name="T6" fmla="*/ 0 w 635"/>
              <a:gd name="T7" fmla="*/ 567 h 635"/>
              <a:gd name="T8" fmla="*/ 68 w 635"/>
              <a:gd name="T9" fmla="*/ 635 h 635"/>
              <a:gd name="T10" fmla="*/ 562 w 635"/>
              <a:gd name="T11" fmla="*/ 635 h 635"/>
              <a:gd name="T12" fmla="*/ 635 w 635"/>
              <a:gd name="T13" fmla="*/ 567 h 635"/>
              <a:gd name="T14" fmla="*/ 635 w 635"/>
              <a:gd name="T15" fmla="*/ 73 h 635"/>
              <a:gd name="T16" fmla="*/ 562 w 635"/>
              <a:gd name="T17" fmla="*/ 0 h 635"/>
              <a:gd name="T18" fmla="*/ 564 w 635"/>
              <a:gd name="T19" fmla="*/ 71 h 635"/>
              <a:gd name="T20" fmla="*/ 564 w 635"/>
              <a:gd name="T21" fmla="*/ 567 h 635"/>
              <a:gd name="T22" fmla="*/ 71 w 635"/>
              <a:gd name="T23" fmla="*/ 567 h 635"/>
              <a:gd name="T24" fmla="*/ 71 w 635"/>
              <a:gd name="T25" fmla="*/ 70 h 635"/>
              <a:gd name="T26" fmla="*/ 564 w 635"/>
              <a:gd name="T27" fmla="*/ 7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5" h="635">
                <a:moveTo>
                  <a:pt x="562" y="0"/>
                </a:moveTo>
                <a:lnTo>
                  <a:pt x="68" y="0"/>
                </a:lnTo>
                <a:cubicBezTo>
                  <a:pt x="29" y="0"/>
                  <a:pt x="0" y="34"/>
                  <a:pt x="0" y="73"/>
                </a:cubicBezTo>
                <a:lnTo>
                  <a:pt x="0" y="567"/>
                </a:lnTo>
                <a:cubicBezTo>
                  <a:pt x="0" y="606"/>
                  <a:pt x="29" y="635"/>
                  <a:pt x="68" y="635"/>
                </a:cubicBezTo>
                <a:lnTo>
                  <a:pt x="562" y="635"/>
                </a:lnTo>
                <a:cubicBezTo>
                  <a:pt x="600" y="635"/>
                  <a:pt x="635" y="606"/>
                  <a:pt x="635" y="567"/>
                </a:cubicBezTo>
                <a:lnTo>
                  <a:pt x="635" y="73"/>
                </a:lnTo>
                <a:cubicBezTo>
                  <a:pt x="635" y="34"/>
                  <a:pt x="600" y="0"/>
                  <a:pt x="562" y="0"/>
                </a:cubicBezTo>
                <a:moveTo>
                  <a:pt x="564" y="71"/>
                </a:moveTo>
                <a:lnTo>
                  <a:pt x="564" y="567"/>
                </a:lnTo>
                <a:lnTo>
                  <a:pt x="71" y="567"/>
                </a:lnTo>
                <a:lnTo>
                  <a:pt x="71" y="70"/>
                </a:lnTo>
                <a:lnTo>
                  <a:pt x="564" y="70"/>
                </a:ln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0" name="Checkbox">
            <a:extLst>
              <a:ext uri="{FF2B5EF4-FFF2-40B4-BE49-F238E27FC236}">
                <a16:creationId xmlns:a16="http://schemas.microsoft.com/office/drawing/2014/main" id="{8E7D4E38-6364-4F62-B010-19E30FE24988}"/>
              </a:ext>
            </a:extLst>
          </p:cNvPr>
          <p:cNvSpPr>
            <a:spLocks noChangeAspect="1" noEditPoints="1"/>
          </p:cNvSpPr>
          <p:nvPr/>
        </p:nvSpPr>
        <p:spPr bwMode="auto">
          <a:xfrm>
            <a:off x="1279358" y="4751967"/>
            <a:ext cx="114300" cy="114300"/>
          </a:xfrm>
          <a:custGeom>
            <a:avLst/>
            <a:gdLst>
              <a:gd name="T0" fmla="*/ 562 w 635"/>
              <a:gd name="T1" fmla="*/ 0 h 635"/>
              <a:gd name="T2" fmla="*/ 68 w 635"/>
              <a:gd name="T3" fmla="*/ 0 h 635"/>
              <a:gd name="T4" fmla="*/ 0 w 635"/>
              <a:gd name="T5" fmla="*/ 73 h 635"/>
              <a:gd name="T6" fmla="*/ 0 w 635"/>
              <a:gd name="T7" fmla="*/ 567 h 635"/>
              <a:gd name="T8" fmla="*/ 68 w 635"/>
              <a:gd name="T9" fmla="*/ 635 h 635"/>
              <a:gd name="T10" fmla="*/ 562 w 635"/>
              <a:gd name="T11" fmla="*/ 635 h 635"/>
              <a:gd name="T12" fmla="*/ 635 w 635"/>
              <a:gd name="T13" fmla="*/ 567 h 635"/>
              <a:gd name="T14" fmla="*/ 635 w 635"/>
              <a:gd name="T15" fmla="*/ 73 h 635"/>
              <a:gd name="T16" fmla="*/ 562 w 635"/>
              <a:gd name="T17" fmla="*/ 0 h 635"/>
              <a:gd name="T18" fmla="*/ 564 w 635"/>
              <a:gd name="T19" fmla="*/ 71 h 635"/>
              <a:gd name="T20" fmla="*/ 564 w 635"/>
              <a:gd name="T21" fmla="*/ 567 h 635"/>
              <a:gd name="T22" fmla="*/ 71 w 635"/>
              <a:gd name="T23" fmla="*/ 567 h 635"/>
              <a:gd name="T24" fmla="*/ 71 w 635"/>
              <a:gd name="T25" fmla="*/ 70 h 635"/>
              <a:gd name="T26" fmla="*/ 564 w 635"/>
              <a:gd name="T27" fmla="*/ 7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5" h="635">
                <a:moveTo>
                  <a:pt x="562" y="0"/>
                </a:moveTo>
                <a:lnTo>
                  <a:pt x="68" y="0"/>
                </a:lnTo>
                <a:cubicBezTo>
                  <a:pt x="29" y="0"/>
                  <a:pt x="0" y="34"/>
                  <a:pt x="0" y="73"/>
                </a:cubicBezTo>
                <a:lnTo>
                  <a:pt x="0" y="567"/>
                </a:lnTo>
                <a:cubicBezTo>
                  <a:pt x="0" y="606"/>
                  <a:pt x="29" y="635"/>
                  <a:pt x="68" y="635"/>
                </a:cubicBezTo>
                <a:lnTo>
                  <a:pt x="562" y="635"/>
                </a:lnTo>
                <a:cubicBezTo>
                  <a:pt x="600" y="635"/>
                  <a:pt x="635" y="606"/>
                  <a:pt x="635" y="567"/>
                </a:cubicBezTo>
                <a:lnTo>
                  <a:pt x="635" y="73"/>
                </a:lnTo>
                <a:cubicBezTo>
                  <a:pt x="635" y="34"/>
                  <a:pt x="600" y="0"/>
                  <a:pt x="562" y="0"/>
                </a:cubicBezTo>
                <a:moveTo>
                  <a:pt x="564" y="71"/>
                </a:moveTo>
                <a:lnTo>
                  <a:pt x="564" y="567"/>
                </a:lnTo>
                <a:lnTo>
                  <a:pt x="71" y="567"/>
                </a:lnTo>
                <a:lnTo>
                  <a:pt x="71" y="70"/>
                </a:lnTo>
                <a:lnTo>
                  <a:pt x="564" y="70"/>
                </a:ln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1" name="TextBox 70">
            <a:extLst>
              <a:ext uri="{FF2B5EF4-FFF2-40B4-BE49-F238E27FC236}">
                <a16:creationId xmlns:a16="http://schemas.microsoft.com/office/drawing/2014/main" id="{7D9007C7-3130-484B-882D-27BC2C23918A}"/>
              </a:ext>
            </a:extLst>
          </p:cNvPr>
          <p:cNvSpPr txBox="1"/>
          <p:nvPr/>
        </p:nvSpPr>
        <p:spPr>
          <a:xfrm>
            <a:off x="1067156" y="3474245"/>
            <a:ext cx="7350100" cy="246221"/>
          </a:xfrm>
          <a:prstGeom prst="rect">
            <a:avLst/>
          </a:prstGeom>
          <a:noFill/>
        </p:spPr>
        <p:txBody>
          <a:bodyPr wrap="square" rtlCol="0">
            <a:spAutoFit/>
          </a:bodyPr>
          <a:lstStyle/>
          <a:p>
            <a:r>
              <a:rPr lang="en-US" sz="1000">
                <a:solidFill>
                  <a:schemeClr val="accent1"/>
                </a:solidFill>
              </a:rPr>
              <a:t>Credit funds back to the employer for any month for a terminated (inactive) employee.</a:t>
            </a:r>
            <a:endParaRPr lang="en-IN" sz="1000">
              <a:solidFill>
                <a:schemeClr val="accent1"/>
              </a:solidFill>
            </a:endParaRPr>
          </a:p>
        </p:txBody>
      </p:sp>
      <p:sp>
        <p:nvSpPr>
          <p:cNvPr id="75" name="Info">
            <a:extLst>
              <a:ext uri="{FF2B5EF4-FFF2-40B4-BE49-F238E27FC236}">
                <a16:creationId xmlns:a16="http://schemas.microsoft.com/office/drawing/2014/main" id="{8ED6EE90-63AA-403B-9E4A-922E2150D994}"/>
              </a:ext>
            </a:extLst>
          </p:cNvPr>
          <p:cNvSpPr>
            <a:spLocks noChangeAspect="1" noEditPoints="1"/>
          </p:cNvSpPr>
          <p:nvPr/>
        </p:nvSpPr>
        <p:spPr bwMode="auto">
          <a:xfrm>
            <a:off x="952863" y="3523753"/>
            <a:ext cx="147205" cy="14720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55" name="Group 54">
            <a:extLst>
              <a:ext uri="{FF2B5EF4-FFF2-40B4-BE49-F238E27FC236}">
                <a16:creationId xmlns:a16="http://schemas.microsoft.com/office/drawing/2014/main" id="{76470414-65D2-4886-832F-4E2E3722EC10}"/>
              </a:ext>
            </a:extLst>
          </p:cNvPr>
          <p:cNvGrpSpPr/>
          <p:nvPr/>
        </p:nvGrpSpPr>
        <p:grpSpPr>
          <a:xfrm>
            <a:off x="8888549" y="1975244"/>
            <a:ext cx="3156451" cy="4812860"/>
            <a:chOff x="8240725" y="1837633"/>
            <a:chExt cx="3156451" cy="5991108"/>
          </a:xfrm>
        </p:grpSpPr>
        <p:sp>
          <p:nvSpPr>
            <p:cNvPr id="76" name="Rectangle: Rounded Corners 75">
              <a:extLst>
                <a:ext uri="{FF2B5EF4-FFF2-40B4-BE49-F238E27FC236}">
                  <a16:creationId xmlns:a16="http://schemas.microsoft.com/office/drawing/2014/main" id="{ED5407FA-21B9-41F6-BFD0-A85A9DF0C1B7}"/>
                </a:ext>
              </a:extLst>
            </p:cNvPr>
            <p:cNvSpPr/>
            <p:nvPr/>
          </p:nvSpPr>
          <p:spPr>
            <a:xfrm>
              <a:off x="8240725" y="1837633"/>
              <a:ext cx="3156451" cy="5991108"/>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bg1">
                      <a:lumMod val="75000"/>
                    </a:schemeClr>
                  </a:solidFill>
                </a:rPr>
                <a:t>$ 432.64 </a:t>
              </a:r>
              <a:endParaRPr lang="en-US" sz="1050">
                <a:solidFill>
                  <a:schemeClr val="bg1">
                    <a:lumMod val="75000"/>
                  </a:schemeClr>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Some Carrier Company</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05/01/2021</a:t>
              </a:r>
            </a:p>
            <a:p>
              <a:endParaRPr lang="en-US" sz="1050" b="1">
                <a:solidFill>
                  <a:schemeClr val="tx1"/>
                </a:solidFill>
              </a:endParaRPr>
            </a:p>
            <a:p>
              <a:r>
                <a:rPr lang="en-US" sz="1050">
                  <a:solidFill>
                    <a:schemeClr val="bg1">
                      <a:lumMod val="50000"/>
                    </a:schemeClr>
                  </a:solidFill>
                </a:rPr>
                <a:t>DEACTIVATION</a:t>
              </a:r>
              <a:r>
                <a:rPr lang="en-US" sz="1050" b="1">
                  <a:solidFill>
                    <a:schemeClr val="tx1"/>
                  </a:solidFill>
                </a:rPr>
                <a:t> </a:t>
              </a:r>
              <a:r>
                <a:rPr lang="en-US" sz="1050">
                  <a:solidFill>
                    <a:schemeClr val="bg1">
                      <a:lumMod val="50000"/>
                    </a:schemeClr>
                  </a:solidFill>
                </a:rPr>
                <a:t>DATE</a:t>
              </a:r>
              <a:r>
                <a:rPr lang="en-US" sz="1050" b="1">
                  <a:solidFill>
                    <a:schemeClr val="tx1"/>
                  </a:solidFill>
                </a:rPr>
                <a:t>    mm/dd/</a:t>
              </a:r>
              <a:r>
                <a:rPr lang="en-US" sz="1050" b="1" err="1">
                  <a:solidFill>
                    <a:schemeClr val="tx1"/>
                  </a:solidFill>
                </a:rPr>
                <a:t>yyyy</a:t>
              </a:r>
              <a:endParaRPr lang="en-US" sz="1050" b="1">
                <a:solidFill>
                  <a:schemeClr val="tx1"/>
                </a:solidFill>
              </a:endParaRPr>
            </a:p>
            <a:p>
              <a:endParaRPr lang="en-US" sz="1050" b="1">
                <a:solidFill>
                  <a:schemeClr val="tx1"/>
                </a:solidFill>
              </a:endParaRPr>
            </a:p>
            <a:p>
              <a:r>
                <a:rPr lang="en-US" sz="1050">
                  <a:solidFill>
                    <a:schemeClr val="bg1">
                      <a:lumMod val="50000"/>
                    </a:schemeClr>
                  </a:solidFill>
                </a:rPr>
                <a:t>TERMINATION</a:t>
              </a:r>
              <a:r>
                <a:rPr lang="en-US" sz="1050" b="1">
                  <a:solidFill>
                    <a:schemeClr val="tx1"/>
                  </a:solidFill>
                </a:rPr>
                <a:t> </a:t>
              </a:r>
              <a:r>
                <a:rPr lang="en-US" sz="1050">
                  <a:solidFill>
                    <a:schemeClr val="bg1">
                      <a:lumMod val="50000"/>
                    </a:schemeClr>
                  </a:solidFill>
                </a:rPr>
                <a:t>DATE</a:t>
              </a:r>
              <a:r>
                <a:rPr lang="en-US" sz="1050" b="1">
                  <a:solidFill>
                    <a:schemeClr val="tx1"/>
                  </a:solidFill>
                </a:rPr>
                <a:t>     mm/dd/</a:t>
              </a:r>
              <a:r>
                <a:rPr lang="en-US" sz="1050" b="1" err="1">
                  <a:solidFill>
                    <a:schemeClr val="tx1"/>
                  </a:solidFill>
                </a:rPr>
                <a:t>yyyy</a:t>
              </a:r>
              <a:br>
                <a:rPr lang="en-US" sz="1050" b="1">
                  <a:solidFill>
                    <a:schemeClr val="tx1"/>
                  </a:solidFill>
                </a:rPr>
              </a:br>
              <a:endParaRPr lang="en-US" sz="1050" b="1">
                <a:solidFill>
                  <a:schemeClr val="tx1"/>
                </a:solidFill>
              </a:endParaRPr>
            </a:p>
            <a:p>
              <a:r>
                <a:rPr lang="en-US" sz="1050">
                  <a:solidFill>
                    <a:schemeClr val="bg1">
                      <a:lumMod val="50000"/>
                    </a:schemeClr>
                  </a:solidFill>
                </a:rPr>
                <a:t>COVERAGE</a:t>
              </a:r>
              <a:r>
                <a:rPr lang="en-US" sz="1050" b="1">
                  <a:solidFill>
                    <a:schemeClr val="tx1"/>
                  </a:solidFill>
                </a:rPr>
                <a:t> </a:t>
              </a:r>
              <a:r>
                <a:rPr lang="en-US" sz="1050">
                  <a:solidFill>
                    <a:schemeClr val="bg1">
                      <a:lumMod val="50000"/>
                    </a:schemeClr>
                  </a:solidFill>
                </a:rPr>
                <a:t>END</a:t>
              </a:r>
              <a:r>
                <a:rPr lang="en-US" sz="1050" b="1">
                  <a:solidFill>
                    <a:schemeClr val="tx1"/>
                  </a:solidFill>
                </a:rPr>
                <a:t> </a:t>
              </a:r>
              <a:r>
                <a:rPr lang="en-US" sz="1050">
                  <a:solidFill>
                    <a:schemeClr val="bg1">
                      <a:lumMod val="50000"/>
                    </a:schemeClr>
                  </a:solidFill>
                </a:rPr>
                <a:t>DATE</a:t>
              </a:r>
              <a:r>
                <a:rPr lang="en-US" sz="1050" b="1">
                  <a:solidFill>
                    <a:schemeClr val="tx1"/>
                  </a:solidFill>
                </a:rPr>
                <a:t>   mm/dd/</a:t>
              </a:r>
              <a:r>
                <a:rPr lang="en-US" sz="1050" b="1" err="1">
                  <a:solidFill>
                    <a:schemeClr val="tx1"/>
                  </a:solidFill>
                </a:rPr>
                <a:t>yyyy</a:t>
              </a:r>
              <a:endParaRPr lang="en-US" sz="1050" b="1">
                <a:solidFill>
                  <a:schemeClr val="tx1"/>
                </a:solidFill>
              </a:endParaRPr>
            </a:p>
            <a:p>
              <a:endParaRPr lang="en-IN" sz="1200" b="1">
                <a:solidFill>
                  <a:schemeClr val="tx1"/>
                </a:solidFill>
              </a:endParaRPr>
            </a:p>
          </p:txBody>
        </p:sp>
        <p:sp>
          <p:nvSpPr>
            <p:cNvPr id="77" name="Rectangle: Rounded Corners 76">
              <a:extLst>
                <a:ext uri="{FF2B5EF4-FFF2-40B4-BE49-F238E27FC236}">
                  <a16:creationId xmlns:a16="http://schemas.microsoft.com/office/drawing/2014/main" id="{8376A6E4-0DA6-4B01-AF21-E098A8DB5047}"/>
                </a:ext>
              </a:extLst>
            </p:cNvPr>
            <p:cNvSpPr/>
            <p:nvPr/>
          </p:nvSpPr>
          <p:spPr>
            <a:xfrm>
              <a:off x="10593825" y="1934005"/>
              <a:ext cx="693383" cy="23083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EXPIRED</a:t>
              </a:r>
              <a:endParaRPr lang="en-IN" sz="1000"/>
            </a:p>
          </p:txBody>
        </p:sp>
      </p:grpSp>
    </p:spTree>
    <p:extLst>
      <p:ext uri="{BB962C8B-B14F-4D97-AF65-F5344CB8AC3E}">
        <p14:creationId xmlns:p14="http://schemas.microsoft.com/office/powerpoint/2010/main" val="333055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pic>
        <p:nvPicPr>
          <p:cNvPr id="1026" name="Picture 2" descr="Placeholder – Start-Up Chile">
            <a:extLst>
              <a:ext uri="{FF2B5EF4-FFF2-40B4-BE49-F238E27FC236}">
                <a16:creationId xmlns:a16="http://schemas.microsoft.com/office/drawing/2014/main" id="{D7F2C20B-3018-46B0-92A3-4DEB39DBF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45" y="151973"/>
            <a:ext cx="1842868" cy="40144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sp>
        <p:nvSpPr>
          <p:cNvPr id="8" name="Rectangle 7">
            <a:extLst>
              <a:ext uri="{FF2B5EF4-FFF2-40B4-BE49-F238E27FC236}">
                <a16:creationId xmlns:a16="http://schemas.microsoft.com/office/drawing/2014/main" id="{83B5A3FF-78CD-46A5-A7D2-F75E9A9817BD}"/>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83288F4B-44C4-463F-B141-84A4E00CC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13" name="TextBox 12">
            <a:extLst>
              <a:ext uri="{FF2B5EF4-FFF2-40B4-BE49-F238E27FC236}">
                <a16:creationId xmlns:a16="http://schemas.microsoft.com/office/drawing/2014/main" id="{5B930BED-E532-47C6-8A95-3B09D8862115}"/>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24" name="TextBox 23">
            <a:extLst>
              <a:ext uri="{FF2B5EF4-FFF2-40B4-BE49-F238E27FC236}">
                <a16:creationId xmlns:a16="http://schemas.microsoft.com/office/drawing/2014/main" id="{7E7A27FF-3ED3-408A-883F-09BE6D3216E3}"/>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30" name="Picture 29" descr="Icon&#10;&#10;Description automatically generated">
            <a:extLst>
              <a:ext uri="{FF2B5EF4-FFF2-40B4-BE49-F238E27FC236}">
                <a16:creationId xmlns:a16="http://schemas.microsoft.com/office/drawing/2014/main" id="{3B783951-A8B5-40EE-8B22-0525738F16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32" name="Picture 31" descr="Icon&#10;&#10;Description automatically generated">
            <a:extLst>
              <a:ext uri="{FF2B5EF4-FFF2-40B4-BE49-F238E27FC236}">
                <a16:creationId xmlns:a16="http://schemas.microsoft.com/office/drawing/2014/main" id="{114A1B2B-8E2F-4947-AF53-1E63C5C34C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37" name="TextBox 36">
            <a:extLst>
              <a:ext uri="{FF2B5EF4-FFF2-40B4-BE49-F238E27FC236}">
                <a16:creationId xmlns:a16="http://schemas.microsoft.com/office/drawing/2014/main" id="{B6AC80B9-6BA2-4A97-A9CE-50EEF482929D}"/>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pic>
        <p:nvPicPr>
          <p:cNvPr id="49" name="Picture 48" descr="Circle&#10;&#10;Description automatically generated with low confidence">
            <a:extLst>
              <a:ext uri="{FF2B5EF4-FFF2-40B4-BE49-F238E27FC236}">
                <a16:creationId xmlns:a16="http://schemas.microsoft.com/office/drawing/2014/main" id="{CBDF3A0F-CCFA-4B1D-9740-71164AF2DB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0" name="TextBox 49">
            <a:extLst>
              <a:ext uri="{FF2B5EF4-FFF2-40B4-BE49-F238E27FC236}">
                <a16:creationId xmlns:a16="http://schemas.microsoft.com/office/drawing/2014/main" id="{298C24EA-76BC-4A93-A49C-08B9E12E39E0}"/>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Sub-Module   /   Sub-Sub-module</a:t>
            </a:r>
            <a:endParaRPr lang="en-IN" sz="1050">
              <a:solidFill>
                <a:schemeClr val="tx1">
                  <a:lumMod val="85000"/>
                  <a:lumOff val="15000"/>
                </a:schemeClr>
              </a:solidFill>
            </a:endParaRPr>
          </a:p>
        </p:txBody>
      </p:sp>
      <p:graphicFrame>
        <p:nvGraphicFramePr>
          <p:cNvPr id="2" name="Table 2">
            <a:extLst>
              <a:ext uri="{FF2B5EF4-FFF2-40B4-BE49-F238E27FC236}">
                <a16:creationId xmlns:a16="http://schemas.microsoft.com/office/drawing/2014/main" id="{20CCC192-AF48-4F2A-8CEC-F20FC73C97FE}"/>
              </a:ext>
            </a:extLst>
          </p:cNvPr>
          <p:cNvGraphicFramePr>
            <a:graphicFrameLocks noGrp="1"/>
          </p:cNvGraphicFramePr>
          <p:nvPr>
            <p:extLst>
              <p:ext uri="{D42A27DB-BD31-4B8C-83A1-F6EECF244321}">
                <p14:modId xmlns:p14="http://schemas.microsoft.com/office/powerpoint/2010/main" val="1514933336"/>
              </p:ext>
            </p:extLst>
          </p:nvPr>
        </p:nvGraphicFramePr>
        <p:xfrm>
          <a:off x="677289" y="1885594"/>
          <a:ext cx="11344188" cy="1894840"/>
        </p:xfrm>
        <a:graphic>
          <a:graphicData uri="http://schemas.openxmlformats.org/drawingml/2006/table">
            <a:tbl>
              <a:tblPr firstRow="1" bandRow="1">
                <a:tableStyleId>{C083E6E3-FA7D-4D7B-A595-EF9225AFEA82}</a:tableStyleId>
              </a:tblPr>
              <a:tblGrid>
                <a:gridCol w="945349">
                  <a:extLst>
                    <a:ext uri="{9D8B030D-6E8A-4147-A177-3AD203B41FA5}">
                      <a16:colId xmlns:a16="http://schemas.microsoft.com/office/drawing/2014/main" val="693466292"/>
                    </a:ext>
                  </a:extLst>
                </a:gridCol>
                <a:gridCol w="820116">
                  <a:extLst>
                    <a:ext uri="{9D8B030D-6E8A-4147-A177-3AD203B41FA5}">
                      <a16:colId xmlns:a16="http://schemas.microsoft.com/office/drawing/2014/main" val="595243085"/>
                    </a:ext>
                  </a:extLst>
                </a:gridCol>
                <a:gridCol w="1489166">
                  <a:extLst>
                    <a:ext uri="{9D8B030D-6E8A-4147-A177-3AD203B41FA5}">
                      <a16:colId xmlns:a16="http://schemas.microsoft.com/office/drawing/2014/main" val="1830072952"/>
                    </a:ext>
                  </a:extLst>
                </a:gridCol>
                <a:gridCol w="587829">
                  <a:extLst>
                    <a:ext uri="{9D8B030D-6E8A-4147-A177-3AD203B41FA5}">
                      <a16:colId xmlns:a16="http://schemas.microsoft.com/office/drawing/2014/main" val="3766555519"/>
                    </a:ext>
                  </a:extLst>
                </a:gridCol>
                <a:gridCol w="884285">
                  <a:extLst>
                    <a:ext uri="{9D8B030D-6E8A-4147-A177-3AD203B41FA5}">
                      <a16:colId xmlns:a16="http://schemas.microsoft.com/office/drawing/2014/main" val="1954108693"/>
                    </a:ext>
                  </a:extLst>
                </a:gridCol>
                <a:gridCol w="945349">
                  <a:extLst>
                    <a:ext uri="{9D8B030D-6E8A-4147-A177-3AD203B41FA5}">
                      <a16:colId xmlns:a16="http://schemas.microsoft.com/office/drawing/2014/main" val="1342622817"/>
                    </a:ext>
                  </a:extLst>
                </a:gridCol>
                <a:gridCol w="945349">
                  <a:extLst>
                    <a:ext uri="{9D8B030D-6E8A-4147-A177-3AD203B41FA5}">
                      <a16:colId xmlns:a16="http://schemas.microsoft.com/office/drawing/2014/main" val="1541911017"/>
                    </a:ext>
                  </a:extLst>
                </a:gridCol>
                <a:gridCol w="945349">
                  <a:extLst>
                    <a:ext uri="{9D8B030D-6E8A-4147-A177-3AD203B41FA5}">
                      <a16:colId xmlns:a16="http://schemas.microsoft.com/office/drawing/2014/main" val="642367343"/>
                    </a:ext>
                  </a:extLst>
                </a:gridCol>
                <a:gridCol w="945349">
                  <a:extLst>
                    <a:ext uri="{9D8B030D-6E8A-4147-A177-3AD203B41FA5}">
                      <a16:colId xmlns:a16="http://schemas.microsoft.com/office/drawing/2014/main" val="522424712"/>
                    </a:ext>
                  </a:extLst>
                </a:gridCol>
                <a:gridCol w="945349">
                  <a:extLst>
                    <a:ext uri="{9D8B030D-6E8A-4147-A177-3AD203B41FA5}">
                      <a16:colId xmlns:a16="http://schemas.microsoft.com/office/drawing/2014/main" val="3750557941"/>
                    </a:ext>
                  </a:extLst>
                </a:gridCol>
                <a:gridCol w="945349">
                  <a:extLst>
                    <a:ext uri="{9D8B030D-6E8A-4147-A177-3AD203B41FA5}">
                      <a16:colId xmlns:a16="http://schemas.microsoft.com/office/drawing/2014/main" val="4016901887"/>
                    </a:ext>
                  </a:extLst>
                </a:gridCol>
                <a:gridCol w="945349">
                  <a:extLst>
                    <a:ext uri="{9D8B030D-6E8A-4147-A177-3AD203B41FA5}">
                      <a16:colId xmlns:a16="http://schemas.microsoft.com/office/drawing/2014/main" val="222428163"/>
                    </a:ext>
                  </a:extLst>
                </a:gridCol>
              </a:tblGrid>
              <a:tr h="370840">
                <a:tc>
                  <a:txBody>
                    <a:bodyPr/>
                    <a:lstStyle/>
                    <a:p>
                      <a:r>
                        <a:rPr lang="en-US" sz="1050">
                          <a:solidFill>
                            <a:schemeClr val="bg2">
                              <a:lumMod val="50000"/>
                            </a:schemeClr>
                          </a:solidFill>
                        </a:rPr>
                        <a:t>First Name</a:t>
                      </a:r>
                      <a:endParaRPr lang="en-IN" sz="1050">
                        <a:solidFill>
                          <a:schemeClr val="bg2">
                            <a:lumMod val="50000"/>
                          </a:schemeClr>
                        </a:solidFill>
                      </a:endParaRPr>
                    </a:p>
                  </a:txBody>
                  <a:tcPr anchor="b"/>
                </a:tc>
                <a:tc>
                  <a:txBody>
                    <a:bodyPr/>
                    <a:lstStyle/>
                    <a:p>
                      <a:r>
                        <a:rPr lang="en-US" sz="1050">
                          <a:solidFill>
                            <a:schemeClr val="bg2">
                              <a:lumMod val="50000"/>
                            </a:schemeClr>
                          </a:solidFill>
                        </a:rPr>
                        <a:t>Last Name</a:t>
                      </a:r>
                      <a:endParaRPr lang="en-IN" sz="1050">
                        <a:solidFill>
                          <a:schemeClr val="bg2">
                            <a:lumMod val="50000"/>
                          </a:schemeClr>
                        </a:solidFill>
                      </a:endParaRPr>
                    </a:p>
                  </a:txBody>
                  <a:tcPr anchor="b"/>
                </a:tc>
                <a:tc>
                  <a:txBody>
                    <a:bodyPr/>
                    <a:lstStyle/>
                    <a:p>
                      <a:r>
                        <a:rPr lang="en-US" sz="1050">
                          <a:solidFill>
                            <a:schemeClr val="bg2">
                              <a:lumMod val="50000"/>
                            </a:schemeClr>
                          </a:solidFill>
                        </a:rPr>
                        <a:t>Employer</a:t>
                      </a:r>
                      <a:endParaRPr lang="en-IN" sz="1050">
                        <a:solidFill>
                          <a:schemeClr val="bg2">
                            <a:lumMod val="50000"/>
                          </a:schemeClr>
                        </a:solidFill>
                      </a:endParaRPr>
                    </a:p>
                  </a:txBody>
                  <a:tcPr anchor="b"/>
                </a:tc>
                <a:tc>
                  <a:txBody>
                    <a:bodyPr/>
                    <a:lstStyle/>
                    <a:p>
                      <a:r>
                        <a:rPr lang="en-US" sz="1050">
                          <a:solidFill>
                            <a:schemeClr val="bg2">
                              <a:lumMod val="50000"/>
                            </a:schemeClr>
                          </a:solidFill>
                        </a:rPr>
                        <a:t>State</a:t>
                      </a:r>
                      <a:endParaRPr lang="en-IN" sz="1050">
                        <a:solidFill>
                          <a:schemeClr val="bg2">
                            <a:lumMod val="50000"/>
                          </a:schemeClr>
                        </a:solidFill>
                      </a:endParaRPr>
                    </a:p>
                  </a:txBody>
                  <a:tcPr anchor="b"/>
                </a:tc>
                <a:tc>
                  <a:txBody>
                    <a:bodyPr/>
                    <a:lstStyle/>
                    <a:p>
                      <a:r>
                        <a:rPr lang="en-US" sz="1050">
                          <a:solidFill>
                            <a:schemeClr val="bg2">
                              <a:lumMod val="50000"/>
                            </a:schemeClr>
                          </a:solidFill>
                        </a:rPr>
                        <a:t>Coverage Start Date</a:t>
                      </a:r>
                      <a:endParaRPr lang="en-IN" sz="1050">
                        <a:solidFill>
                          <a:schemeClr val="bg2">
                            <a:lumMod val="50000"/>
                          </a:schemeClr>
                        </a:solidFill>
                      </a:endParaRPr>
                    </a:p>
                  </a:txBody>
                  <a:tcPr anchor="b"/>
                </a:tc>
                <a:tc>
                  <a:txBody>
                    <a:bodyPr/>
                    <a:lstStyle/>
                    <a:p>
                      <a:r>
                        <a:rPr lang="en-US" sz="1050">
                          <a:solidFill>
                            <a:schemeClr val="bg2">
                              <a:lumMod val="50000"/>
                            </a:schemeClr>
                          </a:solidFill>
                        </a:rPr>
                        <a:t>Premium</a:t>
                      </a:r>
                      <a:endParaRPr lang="en-IN" sz="1050">
                        <a:solidFill>
                          <a:schemeClr val="bg2">
                            <a:lumMod val="50000"/>
                          </a:schemeClr>
                        </a:solidFill>
                      </a:endParaRPr>
                    </a:p>
                  </a:txBody>
                  <a:tcPr anchor="b"/>
                </a:tc>
                <a:tc>
                  <a:txBody>
                    <a:bodyPr/>
                    <a:lstStyle/>
                    <a:p>
                      <a:r>
                        <a:rPr lang="en-US" sz="1050">
                          <a:solidFill>
                            <a:schemeClr val="bg2">
                              <a:lumMod val="50000"/>
                            </a:schemeClr>
                          </a:solidFill>
                        </a:rPr>
                        <a:t>ICHRA Reimburse</a:t>
                      </a:r>
                      <a:endParaRPr lang="en-IN" sz="1050">
                        <a:solidFill>
                          <a:schemeClr val="bg2">
                            <a:lumMod val="50000"/>
                          </a:schemeClr>
                        </a:solidFill>
                      </a:endParaRPr>
                    </a:p>
                  </a:txBody>
                  <a:tcPr anchor="b"/>
                </a:tc>
                <a:tc>
                  <a:txBody>
                    <a:bodyPr/>
                    <a:lstStyle/>
                    <a:p>
                      <a:r>
                        <a:rPr lang="en-US" sz="1050">
                          <a:solidFill>
                            <a:schemeClr val="bg2">
                              <a:lumMod val="50000"/>
                            </a:schemeClr>
                          </a:solidFill>
                        </a:rPr>
                        <a:t>Employee Withhold</a:t>
                      </a:r>
                      <a:endParaRPr lang="en-IN" sz="1050">
                        <a:solidFill>
                          <a:schemeClr val="bg2">
                            <a:lumMod val="50000"/>
                          </a:schemeClr>
                        </a:solidFill>
                      </a:endParaRPr>
                    </a:p>
                  </a:txBody>
                  <a:tcPr anchor="b"/>
                </a:tc>
                <a:tc>
                  <a:txBody>
                    <a:bodyPr/>
                    <a:lstStyle/>
                    <a:p>
                      <a:r>
                        <a:rPr lang="en-US" sz="1050">
                          <a:solidFill>
                            <a:schemeClr val="bg2">
                              <a:lumMod val="50000"/>
                            </a:schemeClr>
                          </a:solidFill>
                        </a:rPr>
                        <a:t>Tier</a:t>
                      </a:r>
                      <a:endParaRPr lang="en-IN" sz="1050">
                        <a:solidFill>
                          <a:schemeClr val="bg2">
                            <a:lumMod val="50000"/>
                          </a:schemeClr>
                        </a:solidFill>
                      </a:endParaRPr>
                    </a:p>
                  </a:txBody>
                  <a:tcPr anchor="b"/>
                </a:tc>
                <a:tc>
                  <a:txBody>
                    <a:bodyPr/>
                    <a:lstStyle/>
                    <a:p>
                      <a:r>
                        <a:rPr lang="en-US" sz="1050">
                          <a:solidFill>
                            <a:schemeClr val="bg2">
                              <a:lumMod val="50000"/>
                            </a:schemeClr>
                          </a:solidFill>
                        </a:rPr>
                        <a:t>Lives</a:t>
                      </a:r>
                      <a:endParaRPr lang="en-IN" sz="1050">
                        <a:solidFill>
                          <a:schemeClr val="bg2">
                            <a:lumMod val="50000"/>
                          </a:schemeClr>
                        </a:solidFill>
                      </a:endParaRPr>
                    </a:p>
                  </a:txBody>
                  <a:tcPr anchor="b"/>
                </a:tc>
                <a:tc>
                  <a:txBody>
                    <a:bodyPr/>
                    <a:lstStyle/>
                    <a:p>
                      <a:r>
                        <a:rPr lang="en-US" sz="1050">
                          <a:solidFill>
                            <a:schemeClr val="bg2">
                              <a:lumMod val="50000"/>
                            </a:schemeClr>
                          </a:solidFill>
                        </a:rPr>
                        <a:t>Enrollment Status</a:t>
                      </a:r>
                      <a:endParaRPr lang="en-IN" sz="1050">
                        <a:solidFill>
                          <a:schemeClr val="bg2">
                            <a:lumMod val="50000"/>
                          </a:schemeClr>
                        </a:solidFill>
                      </a:endParaRPr>
                    </a:p>
                  </a:txBody>
                  <a:tcPr anchor="b"/>
                </a:tc>
                <a:tc>
                  <a:txBody>
                    <a:bodyPr/>
                    <a:lstStyle/>
                    <a:p>
                      <a:r>
                        <a:rPr lang="en-US" sz="1050">
                          <a:solidFill>
                            <a:schemeClr val="bg2">
                              <a:lumMod val="50000"/>
                            </a:schemeClr>
                          </a:solidFill>
                        </a:rPr>
                        <a:t>Action</a:t>
                      </a:r>
                      <a:endParaRPr lang="en-IN" sz="1050">
                        <a:solidFill>
                          <a:schemeClr val="bg2">
                            <a:lumMod val="50000"/>
                          </a:schemeClr>
                        </a:solidFill>
                      </a:endParaRPr>
                    </a:p>
                  </a:txBody>
                  <a:tcPr anchor="b"/>
                </a:tc>
                <a:extLst>
                  <a:ext uri="{0D108BD9-81ED-4DB2-BD59-A6C34878D82A}">
                    <a16:rowId xmlns:a16="http://schemas.microsoft.com/office/drawing/2014/main" val="688138759"/>
                  </a:ext>
                </a:extLst>
              </a:tr>
              <a:tr h="370840">
                <a:tc>
                  <a:txBody>
                    <a:bodyPr/>
                    <a:lstStyle/>
                    <a:p>
                      <a:r>
                        <a:rPr lang="en-US" sz="1100"/>
                        <a:t>Richard</a:t>
                      </a:r>
                      <a:endParaRPr lang="en-IN" sz="1100"/>
                    </a:p>
                  </a:txBody>
                  <a:tcPr anchor="ctr"/>
                </a:tc>
                <a:tc>
                  <a:txBody>
                    <a:bodyPr/>
                    <a:lstStyle/>
                    <a:p>
                      <a:r>
                        <a:rPr lang="en-US" sz="1100"/>
                        <a:t>Hendricks</a:t>
                      </a:r>
                      <a:endParaRPr lang="en-IN" sz="1100"/>
                    </a:p>
                  </a:txBody>
                  <a:tcPr anchor="ctr"/>
                </a:tc>
                <a:tc>
                  <a:txBody>
                    <a:bodyPr/>
                    <a:lstStyle/>
                    <a:p>
                      <a:r>
                        <a:rPr lang="en-US" sz="1100"/>
                        <a:t>Preston Management </a:t>
                      </a:r>
                      <a:endParaRPr lang="en-IN" sz="1100"/>
                    </a:p>
                  </a:txBody>
                  <a:tcPr anchor="ctr"/>
                </a:tc>
                <a:tc>
                  <a:txBody>
                    <a:bodyPr/>
                    <a:lstStyle/>
                    <a:p>
                      <a:r>
                        <a:rPr lang="en-US" sz="1100"/>
                        <a:t>CA</a:t>
                      </a:r>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r>
                        <a:rPr lang="en-US" sz="1100"/>
                        <a:t>Eligible</a:t>
                      </a:r>
                      <a:endParaRPr lang="en-IN" sz="1100"/>
                    </a:p>
                  </a:txBody>
                  <a:tcPr anchor="ctr"/>
                </a:tc>
                <a:tc>
                  <a:txBody>
                    <a:bodyPr/>
                    <a:lstStyle/>
                    <a:p>
                      <a:endParaRPr lang="en-IN" sz="1100"/>
                    </a:p>
                  </a:txBody>
                  <a:tcPr anchor="ctr"/>
                </a:tc>
                <a:extLst>
                  <a:ext uri="{0D108BD9-81ED-4DB2-BD59-A6C34878D82A}">
                    <a16:rowId xmlns:a16="http://schemas.microsoft.com/office/drawing/2014/main" val="2269066452"/>
                  </a:ext>
                </a:extLst>
              </a:tr>
              <a:tr h="370840">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extLst>
                  <a:ext uri="{0D108BD9-81ED-4DB2-BD59-A6C34878D82A}">
                    <a16:rowId xmlns:a16="http://schemas.microsoft.com/office/drawing/2014/main" val="482700964"/>
                  </a:ext>
                </a:extLst>
              </a:tr>
              <a:tr h="370840">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tc>
                  <a:txBody>
                    <a:bodyPr/>
                    <a:lstStyle/>
                    <a:p>
                      <a:pPr marL="0" algn="l" defTabSz="914400" rtl="0" eaLnBrk="1" latinLnBrk="0" hangingPunct="1"/>
                      <a:endParaRPr lang="en-IN" sz="1100" kern="1200">
                        <a:solidFill>
                          <a:schemeClr val="dk1"/>
                        </a:solidFill>
                        <a:latin typeface="+mn-lt"/>
                        <a:ea typeface="+mn-ea"/>
                        <a:cs typeface="+mn-cs"/>
                      </a:endParaRPr>
                    </a:p>
                  </a:txBody>
                  <a:tcPr anchor="ctr"/>
                </a:tc>
                <a:extLst>
                  <a:ext uri="{0D108BD9-81ED-4DB2-BD59-A6C34878D82A}">
                    <a16:rowId xmlns:a16="http://schemas.microsoft.com/office/drawing/2014/main" val="1998282983"/>
                  </a:ext>
                </a:extLst>
              </a:tr>
              <a:tr h="370840">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tc>
                  <a:txBody>
                    <a:bodyPr/>
                    <a:lstStyle/>
                    <a:p>
                      <a:endParaRPr lang="en-IN" sz="1100"/>
                    </a:p>
                  </a:txBody>
                  <a:tcPr anchor="ctr"/>
                </a:tc>
                <a:extLst>
                  <a:ext uri="{0D108BD9-81ED-4DB2-BD59-A6C34878D82A}">
                    <a16:rowId xmlns:a16="http://schemas.microsoft.com/office/drawing/2014/main" val="3251526344"/>
                  </a:ext>
                </a:extLst>
              </a:tr>
            </a:tbl>
          </a:graphicData>
        </a:graphic>
      </p:graphicFrame>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5" name="Rectangle: Rounded Corners 24">
            <a:extLst>
              <a:ext uri="{FF2B5EF4-FFF2-40B4-BE49-F238E27FC236}">
                <a16:creationId xmlns:a16="http://schemas.microsoft.com/office/drawing/2014/main" id="{1C16282D-9FD9-4D41-9056-678B7CC8EDDE}"/>
              </a:ext>
            </a:extLst>
          </p:cNvPr>
          <p:cNvSpPr/>
          <p:nvPr/>
        </p:nvSpPr>
        <p:spPr>
          <a:xfrm>
            <a:off x="10115290" y="979973"/>
            <a:ext cx="1820639"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Bulk Upload Employee</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Employee List</a:t>
            </a:r>
            <a:endParaRPr lang="en-IN" sz="1600">
              <a:solidFill>
                <a:schemeClr val="tx1">
                  <a:lumMod val="85000"/>
                  <a:lumOff val="15000"/>
                </a:schemeClr>
              </a:solidFill>
            </a:endParaRPr>
          </a:p>
        </p:txBody>
      </p:sp>
      <p:sp>
        <p:nvSpPr>
          <p:cNvPr id="3" name="Rectangle: Rounded Corners 2">
            <a:extLst>
              <a:ext uri="{FF2B5EF4-FFF2-40B4-BE49-F238E27FC236}">
                <a16:creationId xmlns:a16="http://schemas.microsoft.com/office/drawing/2014/main" id="{7E19C14B-66F5-4086-A745-9FEE86CE9FA3}"/>
              </a:ext>
            </a:extLst>
          </p:cNvPr>
          <p:cNvSpPr/>
          <p:nvPr/>
        </p:nvSpPr>
        <p:spPr>
          <a:xfrm>
            <a:off x="836342" y="1384492"/>
            <a:ext cx="3679902" cy="338554"/>
          </a:xfrm>
          <a:prstGeom prst="roundRect">
            <a:avLst/>
          </a:prstGeom>
          <a:solidFill>
            <a:srgbClr val="F7F7F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50000"/>
                    <a:lumOff val="50000"/>
                  </a:schemeClr>
                </a:solidFill>
              </a:rPr>
              <a:t>Search by Name, Phone or email</a:t>
            </a:r>
            <a:endParaRPr lang="en-IN" sz="1200">
              <a:solidFill>
                <a:schemeClr val="tx1">
                  <a:lumMod val="50000"/>
                  <a:lumOff val="50000"/>
                </a:schemeClr>
              </a:solidFill>
            </a:endParaRPr>
          </a:p>
        </p:txBody>
      </p:sp>
      <p:sp>
        <p:nvSpPr>
          <p:cNvPr id="27" name="Search">
            <a:extLst>
              <a:ext uri="{FF2B5EF4-FFF2-40B4-BE49-F238E27FC236}">
                <a16:creationId xmlns:a16="http://schemas.microsoft.com/office/drawing/2014/main" id="{E171563E-C71E-4C06-A49A-A94E403D6D0A}"/>
              </a:ext>
            </a:extLst>
          </p:cNvPr>
          <p:cNvSpPr>
            <a:spLocks noChangeAspect="1" noEditPoints="1"/>
          </p:cNvSpPr>
          <p:nvPr/>
        </p:nvSpPr>
        <p:spPr bwMode="auto">
          <a:xfrm>
            <a:off x="4213531" y="1500885"/>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solidFill>
              <a:schemeClr val="bg2">
                <a:lumMod val="50000"/>
              </a:schemeClr>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55E531D6-EB14-47B6-A757-72A1B7FD6149}"/>
              </a:ext>
            </a:extLst>
          </p:cNvPr>
          <p:cNvSpPr txBox="1"/>
          <p:nvPr/>
        </p:nvSpPr>
        <p:spPr>
          <a:xfrm>
            <a:off x="4618396" y="1433822"/>
            <a:ext cx="2178994" cy="276999"/>
          </a:xfrm>
          <a:prstGeom prst="rect">
            <a:avLst/>
          </a:prstGeom>
          <a:noFill/>
        </p:spPr>
        <p:txBody>
          <a:bodyPr wrap="square" rtlCol="0">
            <a:spAutoFit/>
          </a:bodyPr>
          <a:lstStyle/>
          <a:p>
            <a:r>
              <a:rPr lang="en-US" sz="1200">
                <a:solidFill>
                  <a:srgbClr val="357FCF"/>
                </a:solidFill>
              </a:rPr>
              <a:t>Advanced Search</a:t>
            </a:r>
            <a:endParaRPr lang="en-IN" sz="1200">
              <a:solidFill>
                <a:srgbClr val="357FCF"/>
              </a:solidFill>
            </a:endParaRPr>
          </a:p>
        </p:txBody>
      </p:sp>
      <p:pic>
        <p:nvPicPr>
          <p:cNvPr id="45" name="Picture 44">
            <a:extLst>
              <a:ext uri="{FF2B5EF4-FFF2-40B4-BE49-F238E27FC236}">
                <a16:creationId xmlns:a16="http://schemas.microsoft.com/office/drawing/2014/main" id="{8236D68B-C55C-43DB-BEBB-33200684338A}"/>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Lst>
          </a:blip>
          <a:stretch>
            <a:fillRect/>
          </a:stretch>
        </p:blipFill>
        <p:spPr>
          <a:xfrm>
            <a:off x="11123131" y="2389054"/>
            <a:ext cx="658421" cy="177487"/>
          </a:xfrm>
          <a:prstGeom prst="rect">
            <a:avLst/>
          </a:prstGeom>
        </p:spPr>
      </p:pic>
    </p:spTree>
    <p:extLst>
      <p:ext uri="{BB962C8B-B14F-4D97-AF65-F5344CB8AC3E}">
        <p14:creationId xmlns:p14="http://schemas.microsoft.com/office/powerpoint/2010/main" val="643404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244709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5" y="1519929"/>
            <a:ext cx="1117371" cy="2292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FUNDING PENDING</a:t>
            </a:r>
            <a:endParaRPr lang="en-IN" sz="1000"/>
          </a:p>
        </p:txBody>
      </p:sp>
      <p:sp>
        <p:nvSpPr>
          <p:cNvPr id="56" name="Rectangle: Rounded Corners 55">
            <a:extLst>
              <a:ext uri="{FF2B5EF4-FFF2-40B4-BE49-F238E27FC236}">
                <a16:creationId xmlns:a16="http://schemas.microsoft.com/office/drawing/2014/main" id="{BBC88612-2F4F-4A5D-9E77-C0698FB7F507}"/>
              </a:ext>
            </a:extLst>
          </p:cNvPr>
          <p:cNvSpPr/>
          <p:nvPr/>
        </p:nvSpPr>
        <p:spPr>
          <a:xfrm>
            <a:off x="1182793" y="2996971"/>
            <a:ext cx="4580164" cy="2526799"/>
          </a:xfrm>
          <a:prstGeom prst="roundRect">
            <a:avLst>
              <a:gd name="adj" fmla="val 6083"/>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50000"/>
                    <a:lumOff val="50000"/>
                  </a:schemeClr>
                </a:solidFill>
              </a:rPr>
              <a:t>CARD NUMBER </a:t>
            </a:r>
            <a:r>
              <a:rPr lang="en-US" sz="1400" b="1">
                <a:solidFill>
                  <a:schemeClr val="tx1">
                    <a:lumMod val="75000"/>
                    <a:lumOff val="25000"/>
                  </a:schemeClr>
                </a:solidFill>
                <a:latin typeface="Segoe UI" panose="020B0502040204020203" pitchFamily="34" charset="0"/>
                <a:cs typeface="Segoe UI" panose="020B0502040204020203" pitchFamily="34" charset="0"/>
              </a:rPr>
              <a:t>  • • • •     • • •    • • •    • • • • • •</a:t>
            </a:r>
            <a:endParaRPr lang="en-US" sz="1400" b="1">
              <a:solidFill>
                <a:schemeClr val="tx1">
                  <a:lumMod val="75000"/>
                  <a:lumOff val="25000"/>
                </a:schemeClr>
              </a:solidFill>
            </a:endParaRPr>
          </a:p>
          <a:p>
            <a:endParaRPr lang="en-US" sz="1200">
              <a:solidFill>
                <a:schemeClr val="bg1">
                  <a:lumMod val="50000"/>
                </a:schemeClr>
              </a:solidFill>
            </a:endParaRPr>
          </a:p>
          <a:p>
            <a:r>
              <a:rPr lang="en-US" sz="1200">
                <a:solidFill>
                  <a:schemeClr val="bg1">
                    <a:lumMod val="50000"/>
                  </a:schemeClr>
                </a:solidFill>
              </a:rPr>
              <a:t>CVV      </a:t>
            </a:r>
            <a:r>
              <a:rPr lang="en-US" sz="1200" b="1">
                <a:solidFill>
                  <a:schemeClr val="tx1">
                    <a:lumMod val="75000"/>
                    <a:lumOff val="25000"/>
                  </a:schemeClr>
                </a:solidFill>
                <a:latin typeface="Segoe UI" panose="020B0502040204020203" pitchFamily="34" charset="0"/>
                <a:cs typeface="Segoe UI" panose="020B0502040204020203" pitchFamily="34" charset="0"/>
              </a:rPr>
              <a:t>•</a:t>
            </a:r>
            <a:r>
              <a:rPr lang="en-US" sz="1400" b="1">
                <a:solidFill>
                  <a:schemeClr val="tx1">
                    <a:lumMod val="75000"/>
                    <a:lumOff val="25000"/>
                  </a:schemeClr>
                </a:solidFill>
                <a:latin typeface="Segoe UI" panose="020B0502040204020203" pitchFamily="34" charset="0"/>
                <a:cs typeface="Segoe UI" panose="020B0502040204020203" pitchFamily="34" charset="0"/>
              </a:rPr>
              <a:t> • •</a:t>
            </a:r>
            <a:endParaRPr lang="en-US" sz="1400" b="1">
              <a:solidFill>
                <a:schemeClr val="tx1">
                  <a:lumMod val="75000"/>
                  <a:lumOff val="25000"/>
                </a:schemeClr>
              </a:solidFill>
            </a:endParaRPr>
          </a:p>
          <a:p>
            <a:endParaRPr lang="en-US" sz="1200">
              <a:solidFill>
                <a:schemeClr val="bg1">
                  <a:lumMod val="50000"/>
                </a:schemeClr>
              </a:solidFill>
            </a:endParaRPr>
          </a:p>
          <a:p>
            <a:r>
              <a:rPr lang="en-US" sz="1200">
                <a:solidFill>
                  <a:schemeClr val="bg1">
                    <a:lumMod val="50000"/>
                  </a:schemeClr>
                </a:solidFill>
              </a:rPr>
              <a:t>VALID THRU</a:t>
            </a:r>
            <a:r>
              <a:rPr lang="en-US" sz="1400">
                <a:solidFill>
                  <a:schemeClr val="bg1">
                    <a:lumMod val="50000"/>
                  </a:schemeClr>
                </a:solidFill>
              </a:rPr>
              <a:t>   </a:t>
            </a:r>
            <a:r>
              <a:rPr lang="en-US" sz="1400" b="1">
                <a:solidFill>
                  <a:schemeClr val="tx1">
                    <a:lumMod val="75000"/>
                    <a:lumOff val="25000"/>
                  </a:schemeClr>
                </a:solidFill>
                <a:latin typeface="Segoe UI" panose="020B0502040204020203" pitchFamily="34" charset="0"/>
                <a:cs typeface="Segoe UI" panose="020B0502040204020203" pitchFamily="34" charset="0"/>
              </a:rPr>
              <a:t>• • </a:t>
            </a:r>
            <a:r>
              <a:rPr lang="en-US" sz="1400" b="1">
                <a:solidFill>
                  <a:schemeClr val="tx1">
                    <a:lumMod val="75000"/>
                    <a:lumOff val="25000"/>
                  </a:schemeClr>
                </a:solidFill>
              </a:rPr>
              <a:t>/</a:t>
            </a:r>
            <a:r>
              <a:rPr lang="en-US" sz="1400" b="1">
                <a:solidFill>
                  <a:schemeClr val="tx1">
                    <a:lumMod val="75000"/>
                    <a:lumOff val="25000"/>
                  </a:schemeClr>
                </a:solidFill>
                <a:latin typeface="Segoe UI" panose="020B0502040204020203" pitchFamily="34" charset="0"/>
                <a:cs typeface="Segoe UI" panose="020B0502040204020203" pitchFamily="34" charset="0"/>
              </a:rPr>
              <a:t> • •</a:t>
            </a:r>
            <a:endParaRPr lang="en-US" sz="1400" b="1">
              <a:solidFill>
                <a:schemeClr val="tx1">
                  <a:lumMod val="75000"/>
                  <a:lumOff val="25000"/>
                </a:schemeClr>
              </a:solidFill>
            </a:endParaRPr>
          </a:p>
          <a:p>
            <a:endParaRPr lang="en-US" sz="1400"/>
          </a:p>
          <a:p>
            <a:r>
              <a:rPr lang="en-US" sz="1200">
                <a:solidFill>
                  <a:schemeClr val="bg1">
                    <a:lumMod val="50000"/>
                  </a:schemeClr>
                </a:solidFill>
              </a:rPr>
              <a:t>PREMIUM</a:t>
            </a:r>
            <a:r>
              <a:rPr lang="en-US" sz="1400"/>
              <a:t>   </a:t>
            </a:r>
            <a:r>
              <a:rPr lang="en-US" sz="1400" b="1">
                <a:solidFill>
                  <a:schemeClr val="tx1">
                    <a:lumMod val="75000"/>
                    <a:lumOff val="25000"/>
                  </a:schemeClr>
                </a:solidFill>
              </a:rPr>
              <a:t>$ 284.64</a:t>
            </a:r>
          </a:p>
          <a:p>
            <a:endParaRPr lang="en-US" sz="1400" b="1"/>
          </a:p>
          <a:p>
            <a:r>
              <a:rPr lang="en-US" sz="1200">
                <a:solidFill>
                  <a:schemeClr val="bg1">
                    <a:lumMod val="50000"/>
                  </a:schemeClr>
                </a:solidFill>
              </a:rPr>
              <a:t>BILLING ADDRESS   </a:t>
            </a:r>
            <a:r>
              <a:rPr lang="en-US" sz="1400" b="1">
                <a:solidFill>
                  <a:schemeClr val="tx1">
                    <a:lumMod val="75000"/>
                    <a:lumOff val="25000"/>
                  </a:schemeClr>
                </a:solidFill>
              </a:rPr>
              <a:t>810 Sharon Drive, Westlake Ohio - 44145</a:t>
            </a:r>
          </a:p>
        </p:txBody>
      </p:sp>
      <p:sp>
        <p:nvSpPr>
          <p:cNvPr id="41" name="Rectangle: Rounded Corners 40">
            <a:extLst>
              <a:ext uri="{FF2B5EF4-FFF2-40B4-BE49-F238E27FC236}">
                <a16:creationId xmlns:a16="http://schemas.microsoft.com/office/drawing/2014/main" id="{EAF61AF0-9232-42DE-A224-6993AA1DA85A}"/>
              </a:ext>
            </a:extLst>
          </p:cNvPr>
          <p:cNvSpPr/>
          <p:nvPr/>
        </p:nvSpPr>
        <p:spPr>
          <a:xfrm>
            <a:off x="1214459" y="2561201"/>
            <a:ext cx="8450067" cy="427374"/>
          </a:xfrm>
          <a:prstGeom prst="roundRect">
            <a:avLst/>
          </a:prstGeom>
          <a:solidFill>
            <a:srgbClr val="FF5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Card/Account details are currently unavailable due to Funding Pending status of the enrollment. Please check back once the funds are received</a:t>
            </a:r>
            <a:endParaRPr lang="en-IN" sz="1050">
              <a:solidFill>
                <a:schemeClr val="bg1"/>
              </a:solidFill>
            </a:endParaRPr>
          </a:p>
        </p:txBody>
      </p:sp>
      <p:sp>
        <p:nvSpPr>
          <p:cNvPr id="50" name="Close">
            <a:extLst>
              <a:ext uri="{FF2B5EF4-FFF2-40B4-BE49-F238E27FC236}">
                <a16:creationId xmlns:a16="http://schemas.microsoft.com/office/drawing/2014/main" id="{9A68A830-02BB-415B-A297-2C48780097DD}"/>
              </a:ext>
            </a:extLst>
          </p:cNvPr>
          <p:cNvSpPr>
            <a:spLocks noChangeAspect="1" noEditPoints="1"/>
          </p:cNvSpPr>
          <p:nvPr/>
        </p:nvSpPr>
        <p:spPr bwMode="auto">
          <a:xfrm>
            <a:off x="1344895" y="2693132"/>
            <a:ext cx="161925" cy="163512"/>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88216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244709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6" name="Rectangle: Rounded Corners 55">
            <a:extLst>
              <a:ext uri="{FF2B5EF4-FFF2-40B4-BE49-F238E27FC236}">
                <a16:creationId xmlns:a16="http://schemas.microsoft.com/office/drawing/2014/main" id="{BBC88612-2F4F-4A5D-9E77-C0698FB7F507}"/>
              </a:ext>
            </a:extLst>
          </p:cNvPr>
          <p:cNvSpPr/>
          <p:nvPr/>
        </p:nvSpPr>
        <p:spPr>
          <a:xfrm>
            <a:off x="1182793" y="2762188"/>
            <a:ext cx="4580164" cy="2526799"/>
          </a:xfrm>
          <a:prstGeom prst="roundRect">
            <a:avLst>
              <a:gd name="adj" fmla="val 6083"/>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50000"/>
                    <a:lumOff val="50000"/>
                  </a:schemeClr>
                </a:solidFill>
              </a:rPr>
              <a:t>CARD NUMBER </a:t>
            </a:r>
            <a:r>
              <a:rPr lang="en-US" sz="1400"/>
              <a:t>  </a:t>
            </a:r>
            <a:r>
              <a:rPr lang="en-US" sz="1400" b="1">
                <a:solidFill>
                  <a:schemeClr val="tx1">
                    <a:lumMod val="75000"/>
                    <a:lumOff val="25000"/>
                  </a:schemeClr>
                </a:solidFill>
              </a:rPr>
              <a:t>6574 530 743 345001</a:t>
            </a:r>
          </a:p>
          <a:p>
            <a:endParaRPr lang="en-US" sz="1200">
              <a:solidFill>
                <a:schemeClr val="bg1">
                  <a:lumMod val="50000"/>
                </a:schemeClr>
              </a:solidFill>
            </a:endParaRPr>
          </a:p>
          <a:p>
            <a:r>
              <a:rPr lang="en-US" sz="1200">
                <a:solidFill>
                  <a:schemeClr val="bg1">
                    <a:lumMod val="50000"/>
                  </a:schemeClr>
                </a:solidFill>
              </a:rPr>
              <a:t>CVV   </a:t>
            </a:r>
            <a:r>
              <a:rPr lang="en-US" sz="1400" b="1">
                <a:solidFill>
                  <a:schemeClr val="tx1">
                    <a:lumMod val="75000"/>
                    <a:lumOff val="25000"/>
                  </a:schemeClr>
                </a:solidFill>
              </a:rPr>
              <a:t>098</a:t>
            </a:r>
          </a:p>
          <a:p>
            <a:endParaRPr lang="en-US" sz="1200">
              <a:solidFill>
                <a:schemeClr val="bg1">
                  <a:lumMod val="50000"/>
                </a:schemeClr>
              </a:solidFill>
            </a:endParaRPr>
          </a:p>
          <a:p>
            <a:r>
              <a:rPr lang="en-US" sz="1200">
                <a:solidFill>
                  <a:schemeClr val="bg1">
                    <a:lumMod val="50000"/>
                  </a:schemeClr>
                </a:solidFill>
              </a:rPr>
              <a:t>VALID THRU</a:t>
            </a:r>
            <a:r>
              <a:rPr lang="en-US" sz="1400">
                <a:solidFill>
                  <a:schemeClr val="bg1">
                    <a:lumMod val="50000"/>
                  </a:schemeClr>
                </a:solidFill>
              </a:rPr>
              <a:t>   </a:t>
            </a:r>
            <a:r>
              <a:rPr lang="en-US" sz="1400" b="1">
                <a:solidFill>
                  <a:schemeClr val="tx1">
                    <a:lumMod val="75000"/>
                    <a:lumOff val="25000"/>
                  </a:schemeClr>
                </a:solidFill>
              </a:rPr>
              <a:t>12/22</a:t>
            </a:r>
          </a:p>
          <a:p>
            <a:endParaRPr lang="en-US" sz="1400"/>
          </a:p>
          <a:p>
            <a:r>
              <a:rPr lang="en-US" sz="1200">
                <a:solidFill>
                  <a:schemeClr val="bg1">
                    <a:lumMod val="50000"/>
                  </a:schemeClr>
                </a:solidFill>
              </a:rPr>
              <a:t>PREMIUM</a:t>
            </a:r>
            <a:r>
              <a:rPr lang="en-US" sz="1400"/>
              <a:t>   </a:t>
            </a:r>
            <a:r>
              <a:rPr lang="en-US" sz="1400" b="1">
                <a:solidFill>
                  <a:schemeClr val="tx1">
                    <a:lumMod val="75000"/>
                    <a:lumOff val="25000"/>
                  </a:schemeClr>
                </a:solidFill>
              </a:rPr>
              <a:t>$ 284.64</a:t>
            </a:r>
          </a:p>
          <a:p>
            <a:endParaRPr lang="en-US" sz="1400" b="1"/>
          </a:p>
          <a:p>
            <a:r>
              <a:rPr lang="en-US" sz="1200">
                <a:solidFill>
                  <a:schemeClr val="bg1">
                    <a:lumMod val="50000"/>
                  </a:schemeClr>
                </a:solidFill>
              </a:rPr>
              <a:t>BILLING ADDRESS   </a:t>
            </a:r>
            <a:r>
              <a:rPr lang="en-US" sz="1400" b="1">
                <a:solidFill>
                  <a:schemeClr val="tx1">
                    <a:lumMod val="75000"/>
                    <a:lumOff val="25000"/>
                  </a:schemeClr>
                </a:solidFill>
              </a:rPr>
              <a:t>810 Sharon Drive, Westlake Ohio - 44145</a:t>
            </a:r>
          </a:p>
        </p:txBody>
      </p:sp>
    </p:spTree>
    <p:extLst>
      <p:ext uri="{BB962C8B-B14F-4D97-AF65-F5344CB8AC3E}">
        <p14:creationId xmlns:p14="http://schemas.microsoft.com/office/powerpoint/2010/main" val="177782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244709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56" name="Rectangle: Rounded Corners 55">
            <a:extLst>
              <a:ext uri="{FF2B5EF4-FFF2-40B4-BE49-F238E27FC236}">
                <a16:creationId xmlns:a16="http://schemas.microsoft.com/office/drawing/2014/main" id="{BBC88612-2F4F-4A5D-9E77-C0698FB7F507}"/>
              </a:ext>
            </a:extLst>
          </p:cNvPr>
          <p:cNvSpPr/>
          <p:nvPr/>
        </p:nvSpPr>
        <p:spPr>
          <a:xfrm>
            <a:off x="1182793" y="2996971"/>
            <a:ext cx="4580164" cy="2526799"/>
          </a:xfrm>
          <a:prstGeom prst="roundRect">
            <a:avLst>
              <a:gd name="adj" fmla="val 6083"/>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50000"/>
                    <a:lumOff val="50000"/>
                  </a:schemeClr>
                </a:solidFill>
              </a:rPr>
              <a:t>ACCOUNT NUMBER </a:t>
            </a:r>
            <a:r>
              <a:rPr lang="en-US" sz="1400"/>
              <a:t>  </a:t>
            </a:r>
            <a:r>
              <a:rPr lang="en-US" sz="1400" b="1">
                <a:solidFill>
                  <a:schemeClr val="tx1">
                    <a:lumMod val="75000"/>
                    <a:lumOff val="25000"/>
                  </a:schemeClr>
                </a:solidFill>
                <a:latin typeface="Segoe UI" panose="020B0502040204020203" pitchFamily="34" charset="0"/>
                <a:cs typeface="Segoe UI" panose="020B0502040204020203" pitchFamily="34" charset="0"/>
              </a:rPr>
              <a:t>• • • • • • • • • • • •</a:t>
            </a:r>
            <a:endParaRPr lang="en-US" sz="1400" b="1">
              <a:solidFill>
                <a:schemeClr val="tx1">
                  <a:lumMod val="75000"/>
                  <a:lumOff val="25000"/>
                </a:schemeClr>
              </a:solidFill>
            </a:endParaRPr>
          </a:p>
          <a:p>
            <a:endParaRPr lang="en-US" sz="1200">
              <a:solidFill>
                <a:schemeClr val="bg1">
                  <a:lumMod val="50000"/>
                </a:schemeClr>
              </a:solidFill>
            </a:endParaRPr>
          </a:p>
          <a:p>
            <a:r>
              <a:rPr lang="en-US" sz="1200">
                <a:solidFill>
                  <a:schemeClr val="bg1">
                    <a:lumMod val="50000"/>
                  </a:schemeClr>
                </a:solidFill>
              </a:rPr>
              <a:t>ROUTING NUMBER    </a:t>
            </a:r>
            <a:r>
              <a:rPr lang="en-US" sz="1400" b="1">
                <a:solidFill>
                  <a:schemeClr val="tx1">
                    <a:lumMod val="75000"/>
                    <a:lumOff val="25000"/>
                  </a:schemeClr>
                </a:solidFill>
                <a:latin typeface="Segoe UI" panose="020B0502040204020203" pitchFamily="34" charset="0"/>
                <a:cs typeface="Segoe UI" panose="020B0502040204020203" pitchFamily="34" charset="0"/>
              </a:rPr>
              <a:t>• • • • • • • • •</a:t>
            </a:r>
            <a:endParaRPr lang="en-US" sz="1400" b="1">
              <a:solidFill>
                <a:schemeClr val="tx1">
                  <a:lumMod val="75000"/>
                  <a:lumOff val="25000"/>
                </a:schemeClr>
              </a:solidFill>
            </a:endParaRPr>
          </a:p>
          <a:p>
            <a:endParaRPr lang="en-US" sz="1200">
              <a:solidFill>
                <a:schemeClr val="bg1">
                  <a:lumMod val="50000"/>
                </a:schemeClr>
              </a:solidFill>
            </a:endParaRPr>
          </a:p>
          <a:p>
            <a:r>
              <a:rPr lang="en-US" sz="1200">
                <a:solidFill>
                  <a:schemeClr val="bg1">
                    <a:lumMod val="50000"/>
                  </a:schemeClr>
                </a:solidFill>
              </a:rPr>
              <a:t>PREMIUM</a:t>
            </a:r>
            <a:r>
              <a:rPr lang="en-US" sz="1400"/>
              <a:t>   </a:t>
            </a:r>
            <a:r>
              <a:rPr lang="en-US" sz="1400" b="1">
                <a:solidFill>
                  <a:schemeClr val="tx1">
                    <a:lumMod val="75000"/>
                    <a:lumOff val="25000"/>
                  </a:schemeClr>
                </a:solidFill>
              </a:rPr>
              <a:t>$ 284.64</a:t>
            </a:r>
          </a:p>
          <a:p>
            <a:endParaRPr lang="en-US" sz="1400" b="1"/>
          </a:p>
          <a:p>
            <a:r>
              <a:rPr lang="en-US" sz="1200">
                <a:solidFill>
                  <a:schemeClr val="bg1">
                    <a:lumMod val="50000"/>
                  </a:schemeClr>
                </a:solidFill>
              </a:rPr>
              <a:t>BILLING ADDRESS   </a:t>
            </a:r>
            <a:r>
              <a:rPr lang="en-US" sz="1400" b="1">
                <a:solidFill>
                  <a:schemeClr val="tx1">
                    <a:lumMod val="75000"/>
                    <a:lumOff val="25000"/>
                  </a:schemeClr>
                </a:solidFill>
              </a:rPr>
              <a:t>810 Sharon Drive, Westlake Ohio - 44145</a:t>
            </a:r>
          </a:p>
        </p:txBody>
      </p:sp>
      <p:sp>
        <p:nvSpPr>
          <p:cNvPr id="41" name="Rectangle: Rounded Corners 40">
            <a:extLst>
              <a:ext uri="{FF2B5EF4-FFF2-40B4-BE49-F238E27FC236}">
                <a16:creationId xmlns:a16="http://schemas.microsoft.com/office/drawing/2014/main" id="{D7D0A970-1C98-4604-9309-D7FAB66B95DE}"/>
              </a:ext>
            </a:extLst>
          </p:cNvPr>
          <p:cNvSpPr/>
          <p:nvPr/>
        </p:nvSpPr>
        <p:spPr>
          <a:xfrm>
            <a:off x="1214459" y="2561201"/>
            <a:ext cx="8450067" cy="427374"/>
          </a:xfrm>
          <a:prstGeom prst="roundRect">
            <a:avLst/>
          </a:prstGeom>
          <a:solidFill>
            <a:srgbClr val="FF5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Card/Account details are currently unavailable due to Funding Pending status of the enrollment. Please check back once the funds are received</a:t>
            </a:r>
            <a:endParaRPr lang="en-IN" sz="1050">
              <a:solidFill>
                <a:schemeClr val="bg1"/>
              </a:solidFill>
            </a:endParaRPr>
          </a:p>
        </p:txBody>
      </p:sp>
      <p:sp>
        <p:nvSpPr>
          <p:cNvPr id="50" name="Close">
            <a:extLst>
              <a:ext uri="{FF2B5EF4-FFF2-40B4-BE49-F238E27FC236}">
                <a16:creationId xmlns:a16="http://schemas.microsoft.com/office/drawing/2014/main" id="{8778519E-62C4-463D-B368-C722270640AE}"/>
              </a:ext>
            </a:extLst>
          </p:cNvPr>
          <p:cNvSpPr>
            <a:spLocks noChangeAspect="1" noEditPoints="1"/>
          </p:cNvSpPr>
          <p:nvPr/>
        </p:nvSpPr>
        <p:spPr bwMode="auto">
          <a:xfrm>
            <a:off x="1344895" y="2693132"/>
            <a:ext cx="161925" cy="163512"/>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5" name="Rectangle: Rounded Corners 54">
            <a:extLst>
              <a:ext uri="{FF2B5EF4-FFF2-40B4-BE49-F238E27FC236}">
                <a16:creationId xmlns:a16="http://schemas.microsoft.com/office/drawing/2014/main" id="{40E4AF6A-C4FE-433F-9A73-D58BE233DCD0}"/>
              </a:ext>
            </a:extLst>
          </p:cNvPr>
          <p:cNvSpPr/>
          <p:nvPr/>
        </p:nvSpPr>
        <p:spPr>
          <a:xfrm>
            <a:off x="3151315" y="1519929"/>
            <a:ext cx="1117371" cy="2292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FUNDING PENDING</a:t>
            </a:r>
            <a:endParaRPr lang="en-IN" sz="1000"/>
          </a:p>
        </p:txBody>
      </p:sp>
    </p:spTree>
    <p:extLst>
      <p:ext uri="{BB962C8B-B14F-4D97-AF65-F5344CB8AC3E}">
        <p14:creationId xmlns:p14="http://schemas.microsoft.com/office/powerpoint/2010/main" val="1198173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244709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6" name="Rectangle: Rounded Corners 55">
            <a:extLst>
              <a:ext uri="{FF2B5EF4-FFF2-40B4-BE49-F238E27FC236}">
                <a16:creationId xmlns:a16="http://schemas.microsoft.com/office/drawing/2014/main" id="{BBC88612-2F4F-4A5D-9E77-C0698FB7F507}"/>
              </a:ext>
            </a:extLst>
          </p:cNvPr>
          <p:cNvSpPr/>
          <p:nvPr/>
        </p:nvSpPr>
        <p:spPr>
          <a:xfrm>
            <a:off x="1182793" y="2737478"/>
            <a:ext cx="4580164" cy="2182722"/>
          </a:xfrm>
          <a:prstGeom prst="roundRect">
            <a:avLst>
              <a:gd name="adj" fmla="val 6083"/>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50000"/>
                    <a:lumOff val="50000"/>
                  </a:schemeClr>
                </a:solidFill>
              </a:rPr>
              <a:t>ACCOUNT NUMBER </a:t>
            </a:r>
            <a:r>
              <a:rPr lang="en-US" sz="1400"/>
              <a:t>  </a:t>
            </a:r>
            <a:r>
              <a:rPr lang="en-US" sz="1400" b="1">
                <a:solidFill>
                  <a:schemeClr val="tx1">
                    <a:lumMod val="75000"/>
                    <a:lumOff val="25000"/>
                  </a:schemeClr>
                </a:solidFill>
              </a:rPr>
              <a:t>876309279001</a:t>
            </a:r>
          </a:p>
          <a:p>
            <a:endParaRPr lang="en-US" sz="1200">
              <a:solidFill>
                <a:schemeClr val="bg1">
                  <a:lumMod val="50000"/>
                </a:schemeClr>
              </a:solidFill>
            </a:endParaRPr>
          </a:p>
          <a:p>
            <a:r>
              <a:rPr lang="en-US" sz="1200">
                <a:solidFill>
                  <a:schemeClr val="bg1">
                    <a:lumMod val="50000"/>
                  </a:schemeClr>
                </a:solidFill>
              </a:rPr>
              <a:t>ROUTING NUMBER    </a:t>
            </a:r>
            <a:r>
              <a:rPr lang="en-US" sz="1400" b="1">
                <a:solidFill>
                  <a:schemeClr val="tx1">
                    <a:lumMod val="75000"/>
                    <a:lumOff val="25000"/>
                  </a:schemeClr>
                </a:solidFill>
              </a:rPr>
              <a:t>886348916</a:t>
            </a:r>
          </a:p>
          <a:p>
            <a:endParaRPr lang="en-US" sz="1200">
              <a:solidFill>
                <a:schemeClr val="bg1">
                  <a:lumMod val="50000"/>
                </a:schemeClr>
              </a:solidFill>
            </a:endParaRPr>
          </a:p>
          <a:p>
            <a:r>
              <a:rPr lang="en-US" sz="1200">
                <a:solidFill>
                  <a:schemeClr val="bg1">
                    <a:lumMod val="50000"/>
                  </a:schemeClr>
                </a:solidFill>
              </a:rPr>
              <a:t>PREMIUM</a:t>
            </a:r>
            <a:r>
              <a:rPr lang="en-US" sz="1400"/>
              <a:t>   </a:t>
            </a:r>
            <a:r>
              <a:rPr lang="en-US" sz="1400" b="1">
                <a:solidFill>
                  <a:schemeClr val="tx1">
                    <a:lumMod val="75000"/>
                    <a:lumOff val="25000"/>
                  </a:schemeClr>
                </a:solidFill>
              </a:rPr>
              <a:t>$ 530.00</a:t>
            </a:r>
          </a:p>
          <a:p>
            <a:endParaRPr lang="en-US" sz="1400" b="1"/>
          </a:p>
          <a:p>
            <a:r>
              <a:rPr lang="en-US" sz="1200">
                <a:solidFill>
                  <a:schemeClr val="bg1">
                    <a:lumMod val="50000"/>
                  </a:schemeClr>
                </a:solidFill>
              </a:rPr>
              <a:t>BILLING ADDRESS   </a:t>
            </a:r>
            <a:r>
              <a:rPr lang="en-US" sz="1400" b="1">
                <a:solidFill>
                  <a:schemeClr val="tx1">
                    <a:lumMod val="75000"/>
                    <a:lumOff val="25000"/>
                  </a:schemeClr>
                </a:solidFill>
              </a:rPr>
              <a:t>810 Sharon Drive, Westlake Ohio - 44145</a:t>
            </a:r>
          </a:p>
        </p:txBody>
      </p:sp>
      <p:sp>
        <p:nvSpPr>
          <p:cNvPr id="50" name="Close">
            <a:extLst>
              <a:ext uri="{FF2B5EF4-FFF2-40B4-BE49-F238E27FC236}">
                <a16:creationId xmlns:a16="http://schemas.microsoft.com/office/drawing/2014/main" id="{8778519E-62C4-463D-B368-C722270640AE}"/>
              </a:ext>
            </a:extLst>
          </p:cNvPr>
          <p:cNvSpPr>
            <a:spLocks noChangeAspect="1" noEditPoints="1"/>
          </p:cNvSpPr>
          <p:nvPr/>
        </p:nvSpPr>
        <p:spPr bwMode="auto">
          <a:xfrm>
            <a:off x="1344895" y="2693132"/>
            <a:ext cx="161925" cy="163512"/>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54363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244709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41" name="Rectangle: Rounded Corners 40">
            <a:extLst>
              <a:ext uri="{FF2B5EF4-FFF2-40B4-BE49-F238E27FC236}">
                <a16:creationId xmlns:a16="http://schemas.microsoft.com/office/drawing/2014/main" id="{EAF61AF0-9232-42DE-A224-6993AA1DA85A}"/>
              </a:ext>
            </a:extLst>
          </p:cNvPr>
          <p:cNvSpPr/>
          <p:nvPr/>
        </p:nvSpPr>
        <p:spPr>
          <a:xfrm>
            <a:off x="1214459" y="2561201"/>
            <a:ext cx="8450067" cy="427374"/>
          </a:xfrm>
          <a:prstGeom prst="roundRect">
            <a:avLst/>
          </a:prstGeom>
          <a:solidFill>
            <a:srgbClr val="FF5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Card/Account details are not available for any Eligible/Inactive employee</a:t>
            </a:r>
            <a:endParaRPr lang="en-IN" sz="1050">
              <a:solidFill>
                <a:schemeClr val="bg1"/>
              </a:solidFill>
            </a:endParaRPr>
          </a:p>
        </p:txBody>
      </p:sp>
      <p:sp>
        <p:nvSpPr>
          <p:cNvPr id="50" name="Close">
            <a:extLst>
              <a:ext uri="{FF2B5EF4-FFF2-40B4-BE49-F238E27FC236}">
                <a16:creationId xmlns:a16="http://schemas.microsoft.com/office/drawing/2014/main" id="{9A68A830-02BB-415B-A297-2C48780097DD}"/>
              </a:ext>
            </a:extLst>
          </p:cNvPr>
          <p:cNvSpPr>
            <a:spLocks noChangeAspect="1" noEditPoints="1"/>
          </p:cNvSpPr>
          <p:nvPr/>
        </p:nvSpPr>
        <p:spPr bwMode="auto">
          <a:xfrm>
            <a:off x="1344895" y="2693132"/>
            <a:ext cx="161925" cy="163512"/>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6" name="Rectangle: Rounded Corners 55">
            <a:extLst>
              <a:ext uri="{FF2B5EF4-FFF2-40B4-BE49-F238E27FC236}">
                <a16:creationId xmlns:a16="http://schemas.microsoft.com/office/drawing/2014/main" id="{398B1EA1-8449-43D1-A94F-61213F90AEFD}"/>
              </a:ext>
            </a:extLst>
          </p:cNvPr>
          <p:cNvSpPr/>
          <p:nvPr/>
        </p:nvSpPr>
        <p:spPr>
          <a:xfrm>
            <a:off x="3151316" y="1519929"/>
            <a:ext cx="720000" cy="22924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ELIGIBLE</a:t>
            </a:r>
            <a:endParaRPr lang="en-IN" sz="1000"/>
          </a:p>
        </p:txBody>
      </p:sp>
    </p:spTree>
    <p:extLst>
      <p:ext uri="{BB962C8B-B14F-4D97-AF65-F5344CB8AC3E}">
        <p14:creationId xmlns:p14="http://schemas.microsoft.com/office/powerpoint/2010/main" val="2629876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244709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41" name="Rectangle: Rounded Corners 40">
            <a:extLst>
              <a:ext uri="{FF2B5EF4-FFF2-40B4-BE49-F238E27FC236}">
                <a16:creationId xmlns:a16="http://schemas.microsoft.com/office/drawing/2014/main" id="{EAF61AF0-9232-42DE-A224-6993AA1DA85A}"/>
              </a:ext>
            </a:extLst>
          </p:cNvPr>
          <p:cNvSpPr/>
          <p:nvPr/>
        </p:nvSpPr>
        <p:spPr>
          <a:xfrm>
            <a:off x="1214459" y="2561201"/>
            <a:ext cx="8450067" cy="427374"/>
          </a:xfrm>
          <a:prstGeom prst="roundRect">
            <a:avLst/>
          </a:prstGeom>
          <a:solidFill>
            <a:srgbClr val="FF5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Card/Account details are not available for any Eligible/Inactive employee</a:t>
            </a:r>
            <a:endParaRPr lang="en-IN" sz="1050">
              <a:solidFill>
                <a:schemeClr val="bg1"/>
              </a:solidFill>
            </a:endParaRPr>
          </a:p>
        </p:txBody>
      </p:sp>
      <p:sp>
        <p:nvSpPr>
          <p:cNvPr id="50" name="Close">
            <a:extLst>
              <a:ext uri="{FF2B5EF4-FFF2-40B4-BE49-F238E27FC236}">
                <a16:creationId xmlns:a16="http://schemas.microsoft.com/office/drawing/2014/main" id="{9A68A830-02BB-415B-A297-2C48780097DD}"/>
              </a:ext>
            </a:extLst>
          </p:cNvPr>
          <p:cNvSpPr>
            <a:spLocks noChangeAspect="1" noEditPoints="1"/>
          </p:cNvSpPr>
          <p:nvPr/>
        </p:nvSpPr>
        <p:spPr bwMode="auto">
          <a:xfrm>
            <a:off x="1344895" y="2693132"/>
            <a:ext cx="161925" cy="163512"/>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5" name="Rectangle: Rounded Corners 54">
            <a:extLst>
              <a:ext uri="{FF2B5EF4-FFF2-40B4-BE49-F238E27FC236}">
                <a16:creationId xmlns:a16="http://schemas.microsoft.com/office/drawing/2014/main" id="{FBAA1F43-8CC5-4350-8AE6-9D887679C76C}"/>
              </a:ext>
            </a:extLst>
          </p:cNvPr>
          <p:cNvSpPr/>
          <p:nvPr/>
        </p:nvSpPr>
        <p:spPr>
          <a:xfrm>
            <a:off x="3151316" y="1519929"/>
            <a:ext cx="720000" cy="229242"/>
          </a:xfrm>
          <a:prstGeom prst="roundRect">
            <a:avLst>
              <a:gd name="adj" fmla="val 50000"/>
            </a:avLst>
          </a:prstGeom>
          <a:solidFill>
            <a:srgbClr val="FF1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INACTIVE</a:t>
            </a:r>
            <a:endParaRPr lang="en-IN" sz="1000"/>
          </a:p>
        </p:txBody>
      </p:sp>
    </p:spTree>
    <p:extLst>
      <p:ext uri="{BB962C8B-B14F-4D97-AF65-F5344CB8AC3E}">
        <p14:creationId xmlns:p14="http://schemas.microsoft.com/office/powerpoint/2010/main" val="1254031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bg1">
                      <a:lumMod val="50000"/>
                    </a:schemeClr>
                  </a:solidFill>
                </a:defRPr>
              </a:lvl1pPr>
            </a:lstStyle>
            <a:p>
              <a:r>
                <a:rPr lang="en-US">
                  <a:solidFill>
                    <a:schemeClr val="tx1">
                      <a:lumMod val="75000"/>
                      <a:lumOff val="25000"/>
                    </a:schemeClr>
                  </a:solidFill>
                </a:rPr>
                <a:t>Card/Account Details</a:t>
              </a:r>
              <a:endParaRPr lang="en-IN">
                <a:solidFill>
                  <a:schemeClr val="tx1">
                    <a:lumMod val="75000"/>
                    <a:lumOff val="25000"/>
                  </a:schemeClr>
                </a:solidFill>
              </a:endParaRPr>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569829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CD3EF71D-A591-4306-89F7-EE115B73347B}"/>
              </a:ext>
            </a:extLst>
          </p:cNvPr>
          <p:cNvSpPr/>
          <p:nvPr/>
        </p:nvSpPr>
        <p:spPr>
          <a:xfrm>
            <a:off x="918762" y="2672994"/>
            <a:ext cx="1625032"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Last 3 months</a:t>
            </a:r>
            <a:endParaRPr lang="en-IN" sz="1200">
              <a:solidFill>
                <a:schemeClr val="tx1">
                  <a:lumMod val="85000"/>
                  <a:lumOff val="15000"/>
                </a:schemeClr>
              </a:solidFill>
            </a:endParaRPr>
          </a:p>
        </p:txBody>
      </p:sp>
      <p:sp>
        <p:nvSpPr>
          <p:cNvPr id="76" name="Arrow Down">
            <a:extLst>
              <a:ext uri="{FF2B5EF4-FFF2-40B4-BE49-F238E27FC236}">
                <a16:creationId xmlns:a16="http://schemas.microsoft.com/office/drawing/2014/main" id="{EB11C2B2-AE09-4AE0-822F-8739928A20CD}"/>
              </a:ext>
            </a:extLst>
          </p:cNvPr>
          <p:cNvSpPr>
            <a:spLocks noChangeAspect="1"/>
          </p:cNvSpPr>
          <p:nvPr/>
        </p:nvSpPr>
        <p:spPr bwMode="auto">
          <a:xfrm flipH="1">
            <a:off x="2343824" y="2843179"/>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12" name="Group 11">
            <a:extLst>
              <a:ext uri="{FF2B5EF4-FFF2-40B4-BE49-F238E27FC236}">
                <a16:creationId xmlns:a16="http://schemas.microsoft.com/office/drawing/2014/main" id="{8948C924-F316-4476-85F8-BB7CA1E14312}"/>
              </a:ext>
            </a:extLst>
          </p:cNvPr>
          <p:cNvGrpSpPr/>
          <p:nvPr/>
        </p:nvGrpSpPr>
        <p:grpSpPr>
          <a:xfrm>
            <a:off x="1907235" y="3489525"/>
            <a:ext cx="9731772" cy="1524978"/>
            <a:chOff x="1907235" y="2702125"/>
            <a:chExt cx="9731772" cy="1524978"/>
          </a:xfrm>
        </p:grpSpPr>
        <p:sp>
          <p:nvSpPr>
            <p:cNvPr id="10" name="Rectangle: Rounded Corners 9">
              <a:extLst>
                <a:ext uri="{FF2B5EF4-FFF2-40B4-BE49-F238E27FC236}">
                  <a16:creationId xmlns:a16="http://schemas.microsoft.com/office/drawing/2014/main" id="{E4FDBE7C-F171-481B-B90E-2FE35F01F185}"/>
                </a:ext>
              </a:extLst>
            </p:cNvPr>
            <p:cNvSpPr/>
            <p:nvPr/>
          </p:nvSpPr>
          <p:spPr>
            <a:xfrm>
              <a:off x="1907235" y="2702125"/>
              <a:ext cx="9731772" cy="1524978"/>
            </a:xfrm>
            <a:prstGeom prst="roundRect">
              <a:avLst>
                <a:gd name="adj" fmla="val 4429"/>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lumMod val="50000"/>
                    </a:schemeClr>
                  </a:solidFill>
                </a:rPr>
                <a:t>Plan</a:t>
              </a:r>
            </a:p>
            <a:p>
              <a:endParaRPr lang="en-US" sz="1050">
                <a:solidFill>
                  <a:schemeClr val="tx1">
                    <a:lumMod val="50000"/>
                    <a:lumOff val="50000"/>
                  </a:schemeClr>
                </a:solidFill>
              </a:endParaRPr>
            </a:p>
            <a:p>
              <a:r>
                <a:rPr lang="en-US" sz="1050">
                  <a:solidFill>
                    <a:schemeClr val="bg1">
                      <a:lumMod val="50000"/>
                    </a:schemeClr>
                  </a:solidFill>
                </a:rPr>
                <a:t>Premium</a:t>
              </a:r>
            </a:p>
            <a:p>
              <a:endParaRPr lang="en-US" sz="1050">
                <a:solidFill>
                  <a:schemeClr val="tx1">
                    <a:lumMod val="50000"/>
                    <a:lumOff val="50000"/>
                  </a:schemeClr>
                </a:solidFill>
              </a:endParaRPr>
            </a:p>
            <a:p>
              <a:r>
                <a:rPr lang="en-US" sz="1050">
                  <a:solidFill>
                    <a:schemeClr val="bg1">
                      <a:lumMod val="50000"/>
                    </a:schemeClr>
                  </a:solidFill>
                </a:rPr>
                <a:t>Comments</a:t>
              </a:r>
              <a:r>
                <a:rPr lang="en-US" sz="1050">
                  <a:solidFill>
                    <a:schemeClr val="tx1">
                      <a:lumMod val="50000"/>
                      <a:lumOff val="50000"/>
                    </a:schemeClr>
                  </a:solidFill>
                </a:rPr>
                <a:t>            </a:t>
              </a:r>
              <a:r>
                <a:rPr lang="en-US" sz="1050">
                  <a:solidFill>
                    <a:schemeClr val="tx1">
                      <a:lumMod val="75000"/>
                      <a:lumOff val="25000"/>
                    </a:schemeClr>
                  </a:solidFill>
                </a:rPr>
                <a:t>Made the required changes based on the Plan and Premium change request received from the employee</a:t>
              </a:r>
            </a:p>
            <a:p>
              <a:endParaRPr lang="en-US" sz="1050">
                <a:solidFill>
                  <a:schemeClr val="tx1">
                    <a:lumMod val="50000"/>
                    <a:lumOff val="50000"/>
                  </a:schemeClr>
                </a:solidFill>
              </a:endParaRPr>
            </a:p>
            <a:p>
              <a:r>
                <a:rPr lang="en-US" sz="1050">
                  <a:solidFill>
                    <a:schemeClr val="bg1">
                      <a:lumMod val="50000"/>
                    </a:schemeClr>
                  </a:solidFill>
                </a:rPr>
                <a:t>Effective from      </a:t>
              </a:r>
              <a:r>
                <a:rPr lang="en-US" sz="1050">
                  <a:solidFill>
                    <a:schemeClr val="tx1">
                      <a:lumMod val="75000"/>
                      <a:lumOff val="25000"/>
                    </a:schemeClr>
                  </a:solidFill>
                </a:rPr>
                <a:t>09/01/2021</a:t>
              </a:r>
            </a:p>
            <a:p>
              <a:endParaRPr lang="en-US" sz="1050">
                <a:solidFill>
                  <a:schemeClr val="tx1">
                    <a:lumMod val="50000"/>
                    <a:lumOff val="50000"/>
                  </a:schemeClr>
                </a:solidFill>
              </a:endParaRPr>
            </a:p>
            <a:p>
              <a:r>
                <a:rPr lang="en-US" sz="1050">
                  <a:solidFill>
                    <a:schemeClr val="bg1">
                      <a:lumMod val="50000"/>
                    </a:schemeClr>
                  </a:solidFill>
                </a:rPr>
                <a:t>Modified by          </a:t>
              </a:r>
              <a:r>
                <a:rPr lang="en-US" sz="1050">
                  <a:solidFill>
                    <a:schemeClr val="tx1">
                      <a:lumMod val="75000"/>
                      <a:lumOff val="25000"/>
                    </a:schemeClr>
                  </a:solidFill>
                </a:rPr>
                <a:t>Jennifer (Agent)</a:t>
              </a:r>
              <a:endParaRPr lang="en-IN" sz="1050">
                <a:solidFill>
                  <a:schemeClr val="tx1">
                    <a:lumMod val="75000"/>
                    <a:lumOff val="25000"/>
                  </a:schemeClr>
                </a:solidFill>
              </a:endParaRPr>
            </a:p>
          </p:txBody>
        </p:sp>
        <p:sp>
          <p:nvSpPr>
            <p:cNvPr id="8" name="TextBox 7">
              <a:extLst>
                <a:ext uri="{FF2B5EF4-FFF2-40B4-BE49-F238E27FC236}">
                  <a16:creationId xmlns:a16="http://schemas.microsoft.com/office/drawing/2014/main" id="{C1CE87B6-0603-4956-AF3A-1776AAF868A5}"/>
                </a:ext>
              </a:extLst>
            </p:cNvPr>
            <p:cNvSpPr txBox="1"/>
            <p:nvPr/>
          </p:nvSpPr>
          <p:spPr>
            <a:xfrm>
              <a:off x="2965448" y="2732764"/>
              <a:ext cx="799955" cy="230832"/>
            </a:xfrm>
            <a:prstGeom prst="rect">
              <a:avLst/>
            </a:prstGeom>
            <a:solidFill>
              <a:schemeClr val="accent6">
                <a:lumMod val="20000"/>
                <a:lumOff val="80000"/>
              </a:schemeClr>
            </a:solidFill>
          </p:spPr>
          <p:txBody>
            <a:bodyPr wrap="square" rtlCol="0">
              <a:spAutoFit/>
            </a:bodyPr>
            <a:lstStyle/>
            <a:p>
              <a:pPr algn="ctr"/>
              <a:r>
                <a:rPr lang="en-US" sz="900">
                  <a:solidFill>
                    <a:schemeClr val="tx1">
                      <a:lumMod val="75000"/>
                      <a:lumOff val="25000"/>
                    </a:schemeClr>
                  </a:solidFill>
                </a:rPr>
                <a:t>Silver 999</a:t>
              </a:r>
              <a:endParaRPr lang="en-IN" sz="900">
                <a:solidFill>
                  <a:schemeClr val="tx1">
                    <a:lumMod val="75000"/>
                    <a:lumOff val="25000"/>
                  </a:schemeClr>
                </a:solidFill>
              </a:endParaRPr>
            </a:p>
          </p:txBody>
        </p:sp>
        <p:sp>
          <p:nvSpPr>
            <p:cNvPr id="41" name="TextBox 40">
              <a:extLst>
                <a:ext uri="{FF2B5EF4-FFF2-40B4-BE49-F238E27FC236}">
                  <a16:creationId xmlns:a16="http://schemas.microsoft.com/office/drawing/2014/main" id="{69587C24-3892-4D1D-89BA-E8726EA08434}"/>
                </a:ext>
              </a:extLst>
            </p:cNvPr>
            <p:cNvSpPr txBox="1"/>
            <p:nvPr/>
          </p:nvSpPr>
          <p:spPr>
            <a:xfrm>
              <a:off x="3978296" y="2732764"/>
              <a:ext cx="1164284" cy="230832"/>
            </a:xfrm>
            <a:prstGeom prst="rect">
              <a:avLst/>
            </a:prstGeom>
            <a:solidFill>
              <a:srgbClr val="FEC6D2"/>
            </a:solidFill>
          </p:spPr>
          <p:txBody>
            <a:bodyPr wrap="square" rtlCol="0">
              <a:spAutoFit/>
            </a:bodyPr>
            <a:lstStyle/>
            <a:p>
              <a:pPr algn="ctr"/>
              <a:r>
                <a:rPr lang="en-US" sz="900" strike="sngStrike">
                  <a:solidFill>
                    <a:srgbClr val="FA486E"/>
                  </a:solidFill>
                </a:rPr>
                <a:t>ICICI Prudential</a:t>
              </a:r>
              <a:endParaRPr lang="en-IN" sz="900" strike="sngStrike">
                <a:solidFill>
                  <a:srgbClr val="FA486E"/>
                </a:solidFill>
              </a:endParaRPr>
            </a:p>
          </p:txBody>
        </p:sp>
        <p:sp>
          <p:nvSpPr>
            <p:cNvPr id="50" name="TextBox 49">
              <a:extLst>
                <a:ext uri="{FF2B5EF4-FFF2-40B4-BE49-F238E27FC236}">
                  <a16:creationId xmlns:a16="http://schemas.microsoft.com/office/drawing/2014/main" id="{39E08FE3-8B1D-4BD2-B537-FA604AFCAA13}"/>
                </a:ext>
              </a:extLst>
            </p:cNvPr>
            <p:cNvSpPr txBox="1"/>
            <p:nvPr/>
          </p:nvSpPr>
          <p:spPr>
            <a:xfrm>
              <a:off x="2965448" y="3051392"/>
              <a:ext cx="632353" cy="230832"/>
            </a:xfrm>
            <a:prstGeom prst="rect">
              <a:avLst/>
            </a:prstGeom>
            <a:solidFill>
              <a:schemeClr val="accent6">
                <a:lumMod val="20000"/>
                <a:lumOff val="80000"/>
              </a:schemeClr>
            </a:solidFill>
          </p:spPr>
          <p:txBody>
            <a:bodyPr wrap="square" rtlCol="0">
              <a:spAutoFit/>
            </a:bodyPr>
            <a:lstStyle/>
            <a:p>
              <a:pPr algn="ctr"/>
              <a:r>
                <a:rPr lang="en-US" sz="900">
                  <a:solidFill>
                    <a:schemeClr val="tx1">
                      <a:lumMod val="75000"/>
                      <a:lumOff val="25000"/>
                    </a:schemeClr>
                  </a:solidFill>
                </a:rPr>
                <a:t>$ 551.22</a:t>
              </a:r>
              <a:endParaRPr lang="en-IN" sz="900">
                <a:solidFill>
                  <a:schemeClr val="tx1">
                    <a:lumMod val="75000"/>
                    <a:lumOff val="25000"/>
                  </a:schemeClr>
                </a:solidFill>
              </a:endParaRPr>
            </a:p>
          </p:txBody>
        </p:sp>
        <p:sp>
          <p:nvSpPr>
            <p:cNvPr id="55" name="TextBox 54">
              <a:extLst>
                <a:ext uri="{FF2B5EF4-FFF2-40B4-BE49-F238E27FC236}">
                  <a16:creationId xmlns:a16="http://schemas.microsoft.com/office/drawing/2014/main" id="{3F7101E1-CF22-41AE-B7D9-8DD1F07CCEE4}"/>
                </a:ext>
              </a:extLst>
            </p:cNvPr>
            <p:cNvSpPr txBox="1"/>
            <p:nvPr/>
          </p:nvSpPr>
          <p:spPr>
            <a:xfrm>
              <a:off x="3757411" y="3051392"/>
              <a:ext cx="632352" cy="230832"/>
            </a:xfrm>
            <a:prstGeom prst="rect">
              <a:avLst/>
            </a:prstGeom>
            <a:solidFill>
              <a:srgbClr val="FEC6D2"/>
            </a:solidFill>
          </p:spPr>
          <p:txBody>
            <a:bodyPr wrap="square" rtlCol="0">
              <a:spAutoFit/>
            </a:bodyPr>
            <a:lstStyle>
              <a:defPPr>
                <a:defRPr lang="en-US"/>
              </a:defPPr>
              <a:lvl1pPr algn="ctr">
                <a:defRPr sz="900" strike="sngStrike"/>
              </a:lvl1pPr>
            </a:lstStyle>
            <a:p>
              <a:r>
                <a:rPr lang="en-US">
                  <a:solidFill>
                    <a:srgbClr val="FA486E"/>
                  </a:solidFill>
                </a:rPr>
                <a:t>$ 438.24</a:t>
              </a:r>
              <a:endParaRPr lang="en-IN">
                <a:solidFill>
                  <a:srgbClr val="FA486E"/>
                </a:solidFill>
              </a:endParaRPr>
            </a:p>
          </p:txBody>
        </p:sp>
      </p:grpSp>
      <p:sp>
        <p:nvSpPr>
          <p:cNvPr id="2" name="TextBox 1">
            <a:extLst>
              <a:ext uri="{FF2B5EF4-FFF2-40B4-BE49-F238E27FC236}">
                <a16:creationId xmlns:a16="http://schemas.microsoft.com/office/drawing/2014/main" id="{38E1152E-8817-4629-BC94-AF224599D75B}"/>
              </a:ext>
            </a:extLst>
          </p:cNvPr>
          <p:cNvSpPr txBox="1"/>
          <p:nvPr/>
        </p:nvSpPr>
        <p:spPr>
          <a:xfrm>
            <a:off x="987992" y="3141297"/>
            <a:ext cx="4211052" cy="276999"/>
          </a:xfrm>
          <a:prstGeom prst="rect">
            <a:avLst/>
          </a:prstGeom>
          <a:noFill/>
        </p:spPr>
        <p:txBody>
          <a:bodyPr wrap="square" rtlCol="0">
            <a:spAutoFit/>
          </a:bodyPr>
          <a:lstStyle/>
          <a:p>
            <a:r>
              <a:rPr lang="en-US" sz="1200" b="1"/>
              <a:t>07/28/2021    Plan, Premium &amp; Carrier change</a:t>
            </a:r>
            <a:endParaRPr lang="en-IN" sz="1200" b="1"/>
          </a:p>
        </p:txBody>
      </p:sp>
      <p:sp>
        <p:nvSpPr>
          <p:cNvPr id="58" name="TextBox 57">
            <a:extLst>
              <a:ext uri="{FF2B5EF4-FFF2-40B4-BE49-F238E27FC236}">
                <a16:creationId xmlns:a16="http://schemas.microsoft.com/office/drawing/2014/main" id="{DF7B3CC4-7C30-4483-A180-D26D2E82FFC8}"/>
              </a:ext>
            </a:extLst>
          </p:cNvPr>
          <p:cNvSpPr txBox="1"/>
          <p:nvPr/>
        </p:nvSpPr>
        <p:spPr>
          <a:xfrm>
            <a:off x="1036990" y="5121043"/>
            <a:ext cx="4211052" cy="276999"/>
          </a:xfrm>
          <a:prstGeom prst="rect">
            <a:avLst/>
          </a:prstGeom>
          <a:noFill/>
        </p:spPr>
        <p:txBody>
          <a:bodyPr wrap="square" rtlCol="0">
            <a:spAutoFit/>
          </a:bodyPr>
          <a:lstStyle/>
          <a:p>
            <a:r>
              <a:rPr lang="en-US" sz="1200" b="1">
                <a:solidFill>
                  <a:schemeClr val="tx1">
                    <a:lumMod val="75000"/>
                    <a:lumOff val="25000"/>
                  </a:schemeClr>
                </a:solidFill>
              </a:rPr>
              <a:t>07/21/2021    Premium Correction</a:t>
            </a:r>
            <a:endParaRPr lang="en-IN" sz="1200" b="1">
              <a:solidFill>
                <a:schemeClr val="tx1">
                  <a:lumMod val="75000"/>
                  <a:lumOff val="25000"/>
                </a:schemeClr>
              </a:solidFill>
            </a:endParaRPr>
          </a:p>
        </p:txBody>
      </p:sp>
      <p:grpSp>
        <p:nvGrpSpPr>
          <p:cNvPr id="13" name="Group 12">
            <a:extLst>
              <a:ext uri="{FF2B5EF4-FFF2-40B4-BE49-F238E27FC236}">
                <a16:creationId xmlns:a16="http://schemas.microsoft.com/office/drawing/2014/main" id="{BFFF159E-7887-426F-BB43-0B6E9745B52C}"/>
              </a:ext>
            </a:extLst>
          </p:cNvPr>
          <p:cNvGrpSpPr/>
          <p:nvPr/>
        </p:nvGrpSpPr>
        <p:grpSpPr>
          <a:xfrm>
            <a:off x="1907235" y="5497540"/>
            <a:ext cx="9731772" cy="1219710"/>
            <a:chOff x="1907235" y="4799040"/>
            <a:chExt cx="9731772" cy="1219710"/>
          </a:xfrm>
        </p:grpSpPr>
        <p:sp>
          <p:nvSpPr>
            <p:cNvPr id="59" name="Rectangle: Rounded Corners 58">
              <a:extLst>
                <a:ext uri="{FF2B5EF4-FFF2-40B4-BE49-F238E27FC236}">
                  <a16:creationId xmlns:a16="http://schemas.microsoft.com/office/drawing/2014/main" id="{F6FA54C6-DA19-4531-84B6-44081B636EE8}"/>
                </a:ext>
              </a:extLst>
            </p:cNvPr>
            <p:cNvSpPr/>
            <p:nvPr/>
          </p:nvSpPr>
          <p:spPr>
            <a:xfrm>
              <a:off x="1907235" y="4799040"/>
              <a:ext cx="9731772" cy="1219710"/>
            </a:xfrm>
            <a:prstGeom prst="roundRect">
              <a:avLst>
                <a:gd name="adj" fmla="val 4429"/>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lumMod val="50000"/>
                    </a:schemeClr>
                  </a:solidFill>
                </a:rPr>
                <a:t>July 2021</a:t>
              </a:r>
            </a:p>
            <a:p>
              <a:endParaRPr lang="en-US" sz="1050">
                <a:solidFill>
                  <a:schemeClr val="tx1">
                    <a:lumMod val="50000"/>
                    <a:lumOff val="50000"/>
                  </a:schemeClr>
                </a:solidFill>
              </a:endParaRPr>
            </a:p>
            <a:p>
              <a:r>
                <a:rPr lang="en-US" sz="1050">
                  <a:solidFill>
                    <a:schemeClr val="bg1">
                      <a:lumMod val="50000"/>
                    </a:schemeClr>
                  </a:solidFill>
                </a:rPr>
                <a:t>June 2021</a:t>
              </a:r>
              <a:r>
                <a:rPr lang="en-US" sz="1050">
                  <a:solidFill>
                    <a:schemeClr val="tx1">
                      <a:lumMod val="50000"/>
                      <a:lumOff val="50000"/>
                    </a:schemeClr>
                  </a:solidFill>
                </a:rPr>
                <a:t>            </a:t>
              </a:r>
            </a:p>
            <a:p>
              <a:endParaRPr lang="en-US" sz="1050">
                <a:solidFill>
                  <a:schemeClr val="tx1">
                    <a:lumMod val="50000"/>
                    <a:lumOff val="50000"/>
                  </a:schemeClr>
                </a:solidFill>
              </a:endParaRPr>
            </a:p>
            <a:p>
              <a:r>
                <a:rPr lang="en-US" sz="1050">
                  <a:solidFill>
                    <a:schemeClr val="tx1">
                      <a:lumMod val="50000"/>
                      <a:lumOff val="50000"/>
                    </a:schemeClr>
                  </a:solidFill>
                </a:rPr>
                <a:t>Comments            </a:t>
              </a:r>
              <a:r>
                <a:rPr lang="en-US" sz="1050">
                  <a:solidFill>
                    <a:schemeClr val="tx1">
                      <a:lumMod val="75000"/>
                      <a:lumOff val="25000"/>
                    </a:schemeClr>
                  </a:solidFill>
                </a:rPr>
                <a:t>Premium correction done. Received request for this employee from Pam</a:t>
              </a:r>
            </a:p>
            <a:p>
              <a:endParaRPr lang="en-US" sz="1050">
                <a:solidFill>
                  <a:schemeClr val="tx1">
                    <a:lumMod val="50000"/>
                    <a:lumOff val="50000"/>
                  </a:schemeClr>
                </a:solidFill>
              </a:endParaRPr>
            </a:p>
            <a:p>
              <a:r>
                <a:rPr lang="en-US" sz="1050">
                  <a:solidFill>
                    <a:schemeClr val="bg1">
                      <a:lumMod val="50000"/>
                    </a:schemeClr>
                  </a:solidFill>
                </a:rPr>
                <a:t>Modified by          </a:t>
              </a:r>
              <a:r>
                <a:rPr lang="en-US" sz="1050">
                  <a:solidFill>
                    <a:schemeClr val="tx1">
                      <a:lumMod val="75000"/>
                      <a:lumOff val="25000"/>
                    </a:schemeClr>
                  </a:solidFill>
                </a:rPr>
                <a:t>Admin</a:t>
              </a:r>
              <a:endParaRPr lang="en-IN" sz="1050">
                <a:solidFill>
                  <a:schemeClr val="tx1">
                    <a:lumMod val="75000"/>
                    <a:lumOff val="25000"/>
                  </a:schemeClr>
                </a:solidFill>
              </a:endParaRPr>
            </a:p>
          </p:txBody>
        </p:sp>
        <p:sp>
          <p:nvSpPr>
            <p:cNvPr id="60" name="TextBox 59">
              <a:extLst>
                <a:ext uri="{FF2B5EF4-FFF2-40B4-BE49-F238E27FC236}">
                  <a16:creationId xmlns:a16="http://schemas.microsoft.com/office/drawing/2014/main" id="{71F9D273-AC9F-49F5-96DA-345B373F9BE9}"/>
                </a:ext>
              </a:extLst>
            </p:cNvPr>
            <p:cNvSpPr txBox="1"/>
            <p:nvPr/>
          </p:nvSpPr>
          <p:spPr>
            <a:xfrm>
              <a:off x="2973440" y="4818757"/>
              <a:ext cx="632353" cy="230832"/>
            </a:xfrm>
            <a:prstGeom prst="rect">
              <a:avLst/>
            </a:prstGeom>
            <a:solidFill>
              <a:schemeClr val="accent6">
                <a:lumMod val="20000"/>
                <a:lumOff val="80000"/>
              </a:schemeClr>
            </a:solidFill>
          </p:spPr>
          <p:txBody>
            <a:bodyPr wrap="square" rtlCol="0">
              <a:spAutoFit/>
            </a:bodyPr>
            <a:lstStyle/>
            <a:p>
              <a:pPr algn="ctr"/>
              <a:r>
                <a:rPr lang="en-US" sz="900">
                  <a:solidFill>
                    <a:schemeClr val="tx1">
                      <a:lumMod val="75000"/>
                      <a:lumOff val="25000"/>
                    </a:schemeClr>
                  </a:solidFill>
                </a:rPr>
                <a:t>$ 421.00</a:t>
              </a:r>
              <a:endParaRPr lang="en-IN" sz="900">
                <a:solidFill>
                  <a:schemeClr val="tx1">
                    <a:lumMod val="75000"/>
                    <a:lumOff val="25000"/>
                  </a:schemeClr>
                </a:solidFill>
              </a:endParaRPr>
            </a:p>
          </p:txBody>
        </p:sp>
        <p:sp>
          <p:nvSpPr>
            <p:cNvPr id="61" name="TextBox 60">
              <a:extLst>
                <a:ext uri="{FF2B5EF4-FFF2-40B4-BE49-F238E27FC236}">
                  <a16:creationId xmlns:a16="http://schemas.microsoft.com/office/drawing/2014/main" id="{A8326C80-4452-46A5-A83D-4DFF618D5CDC}"/>
                </a:ext>
              </a:extLst>
            </p:cNvPr>
            <p:cNvSpPr txBox="1"/>
            <p:nvPr/>
          </p:nvSpPr>
          <p:spPr>
            <a:xfrm>
              <a:off x="3765403" y="4818757"/>
              <a:ext cx="632352" cy="230832"/>
            </a:xfrm>
            <a:prstGeom prst="rect">
              <a:avLst/>
            </a:prstGeom>
            <a:solidFill>
              <a:srgbClr val="FEC6D2"/>
            </a:solidFill>
          </p:spPr>
          <p:txBody>
            <a:bodyPr wrap="square" rtlCol="0">
              <a:spAutoFit/>
            </a:bodyPr>
            <a:lstStyle>
              <a:defPPr>
                <a:defRPr lang="en-US"/>
              </a:defPPr>
              <a:lvl1pPr algn="ctr">
                <a:defRPr sz="900" strike="sngStrike"/>
              </a:lvl1pPr>
            </a:lstStyle>
            <a:p>
              <a:r>
                <a:rPr lang="en-US">
                  <a:solidFill>
                    <a:srgbClr val="FA486E"/>
                  </a:solidFill>
                </a:rPr>
                <a:t>$ 438.24</a:t>
              </a:r>
              <a:endParaRPr lang="en-IN">
                <a:solidFill>
                  <a:srgbClr val="FA486E"/>
                </a:solidFill>
              </a:endParaRPr>
            </a:p>
          </p:txBody>
        </p:sp>
        <p:sp>
          <p:nvSpPr>
            <p:cNvPr id="62" name="TextBox 61">
              <a:extLst>
                <a:ext uri="{FF2B5EF4-FFF2-40B4-BE49-F238E27FC236}">
                  <a16:creationId xmlns:a16="http://schemas.microsoft.com/office/drawing/2014/main" id="{63B87306-B3F7-41E9-8309-227B57DB9A6A}"/>
                </a:ext>
              </a:extLst>
            </p:cNvPr>
            <p:cNvSpPr txBox="1"/>
            <p:nvPr/>
          </p:nvSpPr>
          <p:spPr>
            <a:xfrm>
              <a:off x="2973440" y="5105924"/>
              <a:ext cx="632353" cy="230832"/>
            </a:xfrm>
            <a:prstGeom prst="rect">
              <a:avLst/>
            </a:prstGeom>
            <a:solidFill>
              <a:schemeClr val="accent6">
                <a:lumMod val="20000"/>
                <a:lumOff val="80000"/>
              </a:schemeClr>
            </a:solidFill>
          </p:spPr>
          <p:txBody>
            <a:bodyPr wrap="square" rtlCol="0">
              <a:spAutoFit/>
            </a:bodyPr>
            <a:lstStyle/>
            <a:p>
              <a:pPr algn="ctr"/>
              <a:r>
                <a:rPr lang="en-US" sz="900">
                  <a:solidFill>
                    <a:schemeClr val="tx1">
                      <a:lumMod val="75000"/>
                      <a:lumOff val="25000"/>
                    </a:schemeClr>
                  </a:solidFill>
                </a:rPr>
                <a:t>$ 384.64</a:t>
              </a:r>
              <a:endParaRPr lang="en-IN" sz="900">
                <a:solidFill>
                  <a:schemeClr val="tx1">
                    <a:lumMod val="75000"/>
                    <a:lumOff val="25000"/>
                  </a:schemeClr>
                </a:solidFill>
              </a:endParaRPr>
            </a:p>
          </p:txBody>
        </p:sp>
        <p:sp>
          <p:nvSpPr>
            <p:cNvPr id="63" name="TextBox 62">
              <a:extLst>
                <a:ext uri="{FF2B5EF4-FFF2-40B4-BE49-F238E27FC236}">
                  <a16:creationId xmlns:a16="http://schemas.microsoft.com/office/drawing/2014/main" id="{CF519410-62AD-4076-8B2C-E2877AAB0D02}"/>
                </a:ext>
              </a:extLst>
            </p:cNvPr>
            <p:cNvSpPr txBox="1"/>
            <p:nvPr/>
          </p:nvSpPr>
          <p:spPr>
            <a:xfrm>
              <a:off x="3765403" y="5105924"/>
              <a:ext cx="632352" cy="230832"/>
            </a:xfrm>
            <a:prstGeom prst="rect">
              <a:avLst/>
            </a:prstGeom>
            <a:solidFill>
              <a:srgbClr val="FEC6D2"/>
            </a:solidFill>
          </p:spPr>
          <p:txBody>
            <a:bodyPr wrap="square" rtlCol="0">
              <a:spAutoFit/>
            </a:bodyPr>
            <a:lstStyle>
              <a:defPPr>
                <a:defRPr lang="en-US"/>
              </a:defPPr>
              <a:lvl1pPr algn="ctr">
                <a:defRPr sz="900" strike="sngStrike"/>
              </a:lvl1pPr>
            </a:lstStyle>
            <a:p>
              <a:r>
                <a:rPr lang="en-US">
                  <a:solidFill>
                    <a:srgbClr val="FA486E"/>
                  </a:solidFill>
                </a:rPr>
                <a:t>$ 438.24</a:t>
              </a:r>
              <a:endParaRPr lang="en-IN">
                <a:solidFill>
                  <a:srgbClr val="FA486E"/>
                </a:solidFill>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56" name="Rectangle: Rounded Corners 55">
            <a:extLst>
              <a:ext uri="{FF2B5EF4-FFF2-40B4-BE49-F238E27FC236}">
                <a16:creationId xmlns:a16="http://schemas.microsoft.com/office/drawing/2014/main" id="{9BAD6187-EA24-4E9F-ADD4-48201F1079A3}"/>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Tree>
    <p:extLst>
      <p:ext uri="{BB962C8B-B14F-4D97-AF65-F5344CB8AC3E}">
        <p14:creationId xmlns:p14="http://schemas.microsoft.com/office/powerpoint/2010/main" val="3007403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bg1">
                      <a:lumMod val="50000"/>
                    </a:schemeClr>
                  </a:solidFill>
                </a:defRPr>
              </a:lvl1pPr>
            </a:lstStyle>
            <a:p>
              <a:r>
                <a:rPr lang="en-US">
                  <a:solidFill>
                    <a:schemeClr val="tx1">
                      <a:lumMod val="75000"/>
                      <a:lumOff val="25000"/>
                    </a:schemeClr>
                  </a:solidFill>
                </a:rPr>
                <a:t>Card/Account Details</a:t>
              </a:r>
              <a:endParaRPr lang="en-IN">
                <a:solidFill>
                  <a:schemeClr val="tx1">
                    <a:lumMod val="75000"/>
                    <a:lumOff val="25000"/>
                  </a:schemeClr>
                </a:solidFill>
              </a:endParaRPr>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Next Year Enrollment</a:t>
              </a:r>
              <a:endParaRPr lang="en-IN"/>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401777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57" name="Rectangle: Rounded Corners 56">
            <a:extLst>
              <a:ext uri="{FF2B5EF4-FFF2-40B4-BE49-F238E27FC236}">
                <a16:creationId xmlns:a16="http://schemas.microsoft.com/office/drawing/2014/main" id="{D1D29B2C-504E-4E84-A4E6-47AE0BFB3E2C}"/>
              </a:ext>
            </a:extLst>
          </p:cNvPr>
          <p:cNvSpPr/>
          <p:nvPr/>
        </p:nvSpPr>
        <p:spPr>
          <a:xfrm>
            <a:off x="1214459" y="2561201"/>
            <a:ext cx="8450067" cy="427374"/>
          </a:xfrm>
          <a:prstGeom prst="roundRect">
            <a:avLst/>
          </a:prstGeom>
          <a:solidFill>
            <a:srgbClr val="FF5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a:t>
            </a:r>
            <a:r>
              <a:rPr lang="en-US" sz="1050"/>
              <a:t>Next Year enrollment option is not available for Inactive employees</a:t>
            </a:r>
            <a:endParaRPr lang="en-IN" sz="1050"/>
          </a:p>
        </p:txBody>
      </p:sp>
      <p:sp>
        <p:nvSpPr>
          <p:cNvPr id="66" name="Close">
            <a:extLst>
              <a:ext uri="{FF2B5EF4-FFF2-40B4-BE49-F238E27FC236}">
                <a16:creationId xmlns:a16="http://schemas.microsoft.com/office/drawing/2014/main" id="{C60CF34B-8B58-4098-874F-CA0075ECAE43}"/>
              </a:ext>
            </a:extLst>
          </p:cNvPr>
          <p:cNvSpPr>
            <a:spLocks noChangeAspect="1" noEditPoints="1"/>
          </p:cNvSpPr>
          <p:nvPr/>
        </p:nvSpPr>
        <p:spPr bwMode="auto">
          <a:xfrm>
            <a:off x="1344895" y="2693132"/>
            <a:ext cx="161925" cy="163512"/>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1" name="Rectangle: Rounded Corners 40">
            <a:extLst>
              <a:ext uri="{FF2B5EF4-FFF2-40B4-BE49-F238E27FC236}">
                <a16:creationId xmlns:a16="http://schemas.microsoft.com/office/drawing/2014/main" id="{44A1C35F-F023-4395-8CE3-D65DA08D0C05}"/>
              </a:ext>
            </a:extLst>
          </p:cNvPr>
          <p:cNvSpPr/>
          <p:nvPr/>
        </p:nvSpPr>
        <p:spPr>
          <a:xfrm>
            <a:off x="3151316" y="1519929"/>
            <a:ext cx="720000" cy="229242"/>
          </a:xfrm>
          <a:prstGeom prst="roundRect">
            <a:avLst>
              <a:gd name="adj" fmla="val 50000"/>
            </a:avLst>
          </a:prstGeom>
          <a:solidFill>
            <a:srgbClr val="FF1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INACTIVE</a:t>
            </a:r>
            <a:endParaRPr lang="en-IN" sz="1000"/>
          </a:p>
        </p:txBody>
      </p:sp>
    </p:spTree>
    <p:extLst>
      <p:ext uri="{BB962C8B-B14F-4D97-AF65-F5344CB8AC3E}">
        <p14:creationId xmlns:p14="http://schemas.microsoft.com/office/powerpoint/2010/main" val="1263942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bg1">
                      <a:lumMod val="50000"/>
                    </a:schemeClr>
                  </a:solidFill>
                </a:defRPr>
              </a:lvl1pPr>
            </a:lstStyle>
            <a:p>
              <a:r>
                <a:rPr lang="en-US">
                  <a:solidFill>
                    <a:schemeClr val="tx1">
                      <a:lumMod val="75000"/>
                      <a:lumOff val="25000"/>
                    </a:schemeClr>
                  </a:solidFill>
                </a:rPr>
                <a:t>Card/Account Details</a:t>
              </a:r>
              <a:endParaRPr lang="en-IN">
                <a:solidFill>
                  <a:schemeClr val="tx1">
                    <a:lumMod val="75000"/>
                    <a:lumOff val="25000"/>
                  </a:schemeClr>
                </a:solidFill>
              </a:endParaRPr>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Next Year Enrollment</a:t>
              </a:r>
              <a:endParaRPr lang="en-IN"/>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401777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10/01/2020</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56" name="Rectangle: Rounded Corners 55">
            <a:extLst>
              <a:ext uri="{FF2B5EF4-FFF2-40B4-BE49-F238E27FC236}">
                <a16:creationId xmlns:a16="http://schemas.microsoft.com/office/drawing/2014/main" id="{1417585E-20DB-434F-BBE9-BDE41B41AA42}"/>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7" name="Rectangle: Rounded Corners 56">
            <a:extLst>
              <a:ext uri="{FF2B5EF4-FFF2-40B4-BE49-F238E27FC236}">
                <a16:creationId xmlns:a16="http://schemas.microsoft.com/office/drawing/2014/main" id="{D1D29B2C-504E-4E84-A4E6-47AE0BFB3E2C}"/>
              </a:ext>
            </a:extLst>
          </p:cNvPr>
          <p:cNvSpPr/>
          <p:nvPr/>
        </p:nvSpPr>
        <p:spPr>
          <a:xfrm>
            <a:off x="1214459" y="2561201"/>
            <a:ext cx="8450067" cy="427374"/>
          </a:xfrm>
          <a:prstGeom prst="roundRect">
            <a:avLst/>
          </a:prstGeom>
          <a:solidFill>
            <a:srgbClr val="FF5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bg1"/>
                </a:solidFill>
              </a:rPr>
              <a:t>           </a:t>
            </a:r>
            <a:r>
              <a:rPr lang="en-US" sz="1050"/>
              <a:t>Enrollment for upcoming year can be allowed only once the Open Enrollment for the Employer is already created for the next year</a:t>
            </a:r>
            <a:endParaRPr lang="en-IN" sz="1050"/>
          </a:p>
        </p:txBody>
      </p:sp>
      <p:sp>
        <p:nvSpPr>
          <p:cNvPr id="66" name="Close">
            <a:extLst>
              <a:ext uri="{FF2B5EF4-FFF2-40B4-BE49-F238E27FC236}">
                <a16:creationId xmlns:a16="http://schemas.microsoft.com/office/drawing/2014/main" id="{C60CF34B-8B58-4098-874F-CA0075ECAE43}"/>
              </a:ext>
            </a:extLst>
          </p:cNvPr>
          <p:cNvSpPr>
            <a:spLocks noChangeAspect="1" noEditPoints="1"/>
          </p:cNvSpPr>
          <p:nvPr/>
        </p:nvSpPr>
        <p:spPr bwMode="auto">
          <a:xfrm>
            <a:off x="1344895" y="2693132"/>
            <a:ext cx="161925" cy="163512"/>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6344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bg1">
                      <a:lumMod val="50000"/>
                    </a:schemeClr>
                  </a:solidFill>
                </a:defRPr>
              </a:lvl1pPr>
            </a:lstStyle>
            <a:p>
              <a:r>
                <a:rPr lang="en-US">
                  <a:solidFill>
                    <a:schemeClr val="tx1">
                      <a:lumMod val="75000"/>
                      <a:lumOff val="25000"/>
                    </a:schemeClr>
                  </a:solidFill>
                </a:rPr>
                <a:t>Card/Account Details</a:t>
              </a:r>
              <a:endParaRPr lang="en-IN">
                <a:solidFill>
                  <a:schemeClr val="tx1">
                    <a:lumMod val="75000"/>
                    <a:lumOff val="25000"/>
                  </a:schemeClr>
                </a:solidFill>
              </a:endParaRPr>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Next Year Enrollment</a:t>
              </a:r>
              <a:endParaRPr lang="en-IN"/>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401777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extLst>
              <p:ext uri="{D42A27DB-BD31-4B8C-83A1-F6EECF244321}">
                <p14:modId xmlns:p14="http://schemas.microsoft.com/office/powerpoint/2010/main" val="3072129401"/>
              </p:ext>
            </p:extLst>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41" name="Rectangle: Rounded Corners 40">
            <a:extLst>
              <a:ext uri="{FF2B5EF4-FFF2-40B4-BE49-F238E27FC236}">
                <a16:creationId xmlns:a16="http://schemas.microsoft.com/office/drawing/2014/main" id="{43B2E0DD-52B7-49EC-BAE3-25DE3626FCA4}"/>
              </a:ext>
            </a:extLst>
          </p:cNvPr>
          <p:cNvSpPr/>
          <p:nvPr/>
        </p:nvSpPr>
        <p:spPr>
          <a:xfrm>
            <a:off x="825593" y="2470942"/>
            <a:ext cx="5537304"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Fill out the below details to enroll the employee for Coverage Year 2022</a:t>
            </a:r>
            <a:endParaRPr lang="en-IN" sz="1400">
              <a:solidFill>
                <a:schemeClr val="tx1">
                  <a:lumMod val="85000"/>
                  <a:lumOff val="15000"/>
                </a:schemeClr>
              </a:solidFill>
            </a:endParaRPr>
          </a:p>
        </p:txBody>
      </p:sp>
      <p:sp>
        <p:nvSpPr>
          <p:cNvPr id="50" name="Rectangle: Rounded Corners 49">
            <a:extLst>
              <a:ext uri="{FF2B5EF4-FFF2-40B4-BE49-F238E27FC236}">
                <a16:creationId xmlns:a16="http://schemas.microsoft.com/office/drawing/2014/main" id="{63295CC8-F1F0-49EE-9DD4-AF7C94D85887}"/>
              </a:ext>
            </a:extLst>
          </p:cNvPr>
          <p:cNvSpPr/>
          <p:nvPr/>
        </p:nvSpPr>
        <p:spPr>
          <a:xfrm>
            <a:off x="913694" y="3091074"/>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55" name="TextBox 54">
            <a:extLst>
              <a:ext uri="{FF2B5EF4-FFF2-40B4-BE49-F238E27FC236}">
                <a16:creationId xmlns:a16="http://schemas.microsoft.com/office/drawing/2014/main" id="{4201337E-7CB7-4649-A491-8B5086E80DB4}"/>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PLAN </a:t>
            </a:r>
            <a:r>
              <a:rPr lang="en-US" sz="1000">
                <a:solidFill>
                  <a:srgbClr val="FF0066"/>
                </a:solidFill>
              </a:rPr>
              <a:t>*</a:t>
            </a:r>
            <a:endParaRPr lang="en-IN" sz="1000">
              <a:solidFill>
                <a:srgbClr val="FF0066"/>
              </a:solidFill>
            </a:endParaRPr>
          </a:p>
        </p:txBody>
      </p:sp>
      <p:sp>
        <p:nvSpPr>
          <p:cNvPr id="58" name="Rectangle: Rounded Corners 57">
            <a:extLst>
              <a:ext uri="{FF2B5EF4-FFF2-40B4-BE49-F238E27FC236}">
                <a16:creationId xmlns:a16="http://schemas.microsoft.com/office/drawing/2014/main" id="{380A61C6-5C21-4372-85E9-993382E0DC06}"/>
              </a:ext>
            </a:extLst>
          </p:cNvPr>
          <p:cNvSpPr/>
          <p:nvPr/>
        </p:nvSpPr>
        <p:spPr>
          <a:xfrm>
            <a:off x="913694" y="377830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59" name="TextBox 58">
            <a:extLst>
              <a:ext uri="{FF2B5EF4-FFF2-40B4-BE49-F238E27FC236}">
                <a16:creationId xmlns:a16="http://schemas.microsoft.com/office/drawing/2014/main" id="{0215E3D5-AFB2-456D-AD2E-7B044E88922A}"/>
              </a:ext>
            </a:extLst>
          </p:cNvPr>
          <p:cNvSpPr txBox="1"/>
          <p:nvPr/>
        </p:nvSpPr>
        <p:spPr>
          <a:xfrm>
            <a:off x="875288" y="3532077"/>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60" name="Rectangle: Rounded Corners 59">
            <a:extLst>
              <a:ext uri="{FF2B5EF4-FFF2-40B4-BE49-F238E27FC236}">
                <a16:creationId xmlns:a16="http://schemas.microsoft.com/office/drawing/2014/main" id="{7389FE43-4627-4B89-BD5C-EE278232CDA0}"/>
              </a:ext>
            </a:extLst>
          </p:cNvPr>
          <p:cNvSpPr/>
          <p:nvPr/>
        </p:nvSpPr>
        <p:spPr>
          <a:xfrm>
            <a:off x="4312878" y="377830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61" name="TextBox 60">
            <a:extLst>
              <a:ext uri="{FF2B5EF4-FFF2-40B4-BE49-F238E27FC236}">
                <a16:creationId xmlns:a16="http://schemas.microsoft.com/office/drawing/2014/main" id="{2E0E8127-966D-4109-8D11-30AC73B622B2}"/>
              </a:ext>
            </a:extLst>
          </p:cNvPr>
          <p:cNvSpPr txBox="1"/>
          <p:nvPr/>
        </p:nvSpPr>
        <p:spPr>
          <a:xfrm>
            <a:off x="4274471" y="3532077"/>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endParaRPr lang="en-IN" sz="1000">
              <a:solidFill>
                <a:srgbClr val="FF0066"/>
              </a:solidFill>
            </a:endParaRPr>
          </a:p>
        </p:txBody>
      </p:sp>
      <p:sp>
        <p:nvSpPr>
          <p:cNvPr id="62" name="Rectangle: Rounded Corners 61">
            <a:extLst>
              <a:ext uri="{FF2B5EF4-FFF2-40B4-BE49-F238E27FC236}">
                <a16:creationId xmlns:a16="http://schemas.microsoft.com/office/drawing/2014/main" id="{5BFB46AE-BA75-46E6-A751-B3F8C588A5C9}"/>
              </a:ext>
            </a:extLst>
          </p:cNvPr>
          <p:cNvSpPr/>
          <p:nvPr/>
        </p:nvSpPr>
        <p:spPr>
          <a:xfrm>
            <a:off x="913694" y="4470224"/>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63" name="TextBox 62">
            <a:extLst>
              <a:ext uri="{FF2B5EF4-FFF2-40B4-BE49-F238E27FC236}">
                <a16:creationId xmlns:a16="http://schemas.microsoft.com/office/drawing/2014/main" id="{ABCFAEF4-FA41-49C4-A653-86BBAEFD5C41}"/>
              </a:ext>
            </a:extLst>
          </p:cNvPr>
          <p:cNvSpPr txBox="1"/>
          <p:nvPr/>
        </p:nvSpPr>
        <p:spPr>
          <a:xfrm>
            <a:off x="875288" y="4224001"/>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65" name="Rectangle: Rounded Corners 64">
            <a:extLst>
              <a:ext uri="{FF2B5EF4-FFF2-40B4-BE49-F238E27FC236}">
                <a16:creationId xmlns:a16="http://schemas.microsoft.com/office/drawing/2014/main" id="{AC6B0BF8-33E9-42A6-A5B8-C3E80157B64A}"/>
              </a:ext>
            </a:extLst>
          </p:cNvPr>
          <p:cNvSpPr/>
          <p:nvPr/>
        </p:nvSpPr>
        <p:spPr>
          <a:xfrm>
            <a:off x="4312878" y="4470224"/>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67" name="TextBox 66">
            <a:extLst>
              <a:ext uri="{FF2B5EF4-FFF2-40B4-BE49-F238E27FC236}">
                <a16:creationId xmlns:a16="http://schemas.microsoft.com/office/drawing/2014/main" id="{4D112DE5-005A-4C56-B0FE-204C128D16D3}"/>
              </a:ext>
            </a:extLst>
          </p:cNvPr>
          <p:cNvSpPr txBox="1"/>
          <p:nvPr/>
        </p:nvSpPr>
        <p:spPr>
          <a:xfrm>
            <a:off x="4274470" y="4224001"/>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68" name="Rectangle: Rounded Corners 67">
            <a:extLst>
              <a:ext uri="{FF2B5EF4-FFF2-40B4-BE49-F238E27FC236}">
                <a16:creationId xmlns:a16="http://schemas.microsoft.com/office/drawing/2014/main" id="{F3EA522E-3A6D-4A26-90D6-47F6CD5F1B69}"/>
              </a:ext>
            </a:extLst>
          </p:cNvPr>
          <p:cNvSpPr/>
          <p:nvPr/>
        </p:nvSpPr>
        <p:spPr>
          <a:xfrm>
            <a:off x="913694" y="516214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69" name="TextBox 68">
            <a:extLst>
              <a:ext uri="{FF2B5EF4-FFF2-40B4-BE49-F238E27FC236}">
                <a16:creationId xmlns:a16="http://schemas.microsoft.com/office/drawing/2014/main" id="{AB6982BB-2A96-49F8-95C9-6ACFF9F07712}"/>
              </a:ext>
            </a:extLst>
          </p:cNvPr>
          <p:cNvSpPr txBox="1"/>
          <p:nvPr/>
        </p:nvSpPr>
        <p:spPr>
          <a:xfrm>
            <a:off x="875288" y="4915925"/>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70" name="Rectangle: Rounded Corners 69">
            <a:extLst>
              <a:ext uri="{FF2B5EF4-FFF2-40B4-BE49-F238E27FC236}">
                <a16:creationId xmlns:a16="http://schemas.microsoft.com/office/drawing/2014/main" id="{166A1EC0-8A76-46E2-95EB-18316CB1D78E}"/>
              </a:ext>
            </a:extLst>
          </p:cNvPr>
          <p:cNvSpPr/>
          <p:nvPr/>
        </p:nvSpPr>
        <p:spPr>
          <a:xfrm>
            <a:off x="4312878" y="516214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71" name="TextBox 70">
            <a:extLst>
              <a:ext uri="{FF2B5EF4-FFF2-40B4-BE49-F238E27FC236}">
                <a16:creationId xmlns:a16="http://schemas.microsoft.com/office/drawing/2014/main" id="{64313658-9E91-4A3E-9218-CECFFBFBE1E1}"/>
              </a:ext>
            </a:extLst>
          </p:cNvPr>
          <p:cNvSpPr txBox="1"/>
          <p:nvPr/>
        </p:nvSpPr>
        <p:spPr>
          <a:xfrm>
            <a:off x="4274470" y="4915925"/>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75" name="Arrow Down">
            <a:extLst>
              <a:ext uri="{FF2B5EF4-FFF2-40B4-BE49-F238E27FC236}">
                <a16:creationId xmlns:a16="http://schemas.microsoft.com/office/drawing/2014/main" id="{4935B892-C06E-4CFB-A523-2DB36C46A92A}"/>
              </a:ext>
            </a:extLst>
          </p:cNvPr>
          <p:cNvSpPr>
            <a:spLocks noChangeAspect="1"/>
          </p:cNvSpPr>
          <p:nvPr/>
        </p:nvSpPr>
        <p:spPr bwMode="auto">
          <a:xfrm flipH="1">
            <a:off x="3688838" y="5332333"/>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76" name="Rectangle: Rounded Corners 75">
            <a:extLst>
              <a:ext uri="{FF2B5EF4-FFF2-40B4-BE49-F238E27FC236}">
                <a16:creationId xmlns:a16="http://schemas.microsoft.com/office/drawing/2014/main" id="{5641CE1C-AE13-409E-9D69-93B6E8003327}"/>
              </a:ext>
            </a:extLst>
          </p:cNvPr>
          <p:cNvSpPr/>
          <p:nvPr/>
        </p:nvSpPr>
        <p:spPr>
          <a:xfrm>
            <a:off x="913694" y="5854072"/>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77" name="TextBox 76">
            <a:extLst>
              <a:ext uri="{FF2B5EF4-FFF2-40B4-BE49-F238E27FC236}">
                <a16:creationId xmlns:a16="http://schemas.microsoft.com/office/drawing/2014/main" id="{E073B8AE-B286-4A41-9597-34E1F60D0DEE}"/>
              </a:ext>
            </a:extLst>
          </p:cNvPr>
          <p:cNvSpPr txBox="1"/>
          <p:nvPr/>
        </p:nvSpPr>
        <p:spPr>
          <a:xfrm>
            <a:off x="875288" y="5607849"/>
            <a:ext cx="2183012" cy="246221"/>
          </a:xfrm>
          <a:prstGeom prst="rect">
            <a:avLst/>
          </a:prstGeom>
          <a:noFill/>
        </p:spPr>
        <p:txBody>
          <a:bodyPr wrap="square" rtlCol="0">
            <a:spAutoFit/>
          </a:bodyPr>
          <a:lstStyle/>
          <a:p>
            <a:r>
              <a:rPr lang="en-US" sz="1000">
                <a:solidFill>
                  <a:schemeClr val="bg1">
                    <a:lumMod val="65000"/>
                  </a:schemeClr>
                </a:solidFill>
              </a:rPr>
              <a:t>CARRIER </a:t>
            </a:r>
            <a:r>
              <a:rPr lang="en-US" sz="1000">
                <a:solidFill>
                  <a:srgbClr val="FF0066"/>
                </a:solidFill>
              </a:rPr>
              <a:t>*</a:t>
            </a:r>
            <a:endParaRPr lang="en-IN" sz="1000">
              <a:solidFill>
                <a:srgbClr val="FF0066"/>
              </a:solidFill>
            </a:endParaRPr>
          </a:p>
        </p:txBody>
      </p:sp>
      <p:sp>
        <p:nvSpPr>
          <p:cNvPr id="83" name="Rectangle: Rounded Corners 82">
            <a:extLst>
              <a:ext uri="{FF2B5EF4-FFF2-40B4-BE49-F238E27FC236}">
                <a16:creationId xmlns:a16="http://schemas.microsoft.com/office/drawing/2014/main" id="{88F29C72-731C-4285-87F8-8BF127D10EE8}"/>
              </a:ext>
            </a:extLst>
          </p:cNvPr>
          <p:cNvSpPr/>
          <p:nvPr/>
        </p:nvSpPr>
        <p:spPr>
          <a:xfrm>
            <a:off x="4312878" y="5854072"/>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84" name="TextBox 83">
            <a:extLst>
              <a:ext uri="{FF2B5EF4-FFF2-40B4-BE49-F238E27FC236}">
                <a16:creationId xmlns:a16="http://schemas.microsoft.com/office/drawing/2014/main" id="{A29C59A8-0C1C-4CF0-A953-B6B480B01311}"/>
              </a:ext>
            </a:extLst>
          </p:cNvPr>
          <p:cNvSpPr txBox="1"/>
          <p:nvPr/>
        </p:nvSpPr>
        <p:spPr>
          <a:xfrm>
            <a:off x="4274470" y="5607849"/>
            <a:ext cx="2650971" cy="246221"/>
          </a:xfrm>
          <a:prstGeom prst="rect">
            <a:avLst/>
          </a:prstGeom>
          <a:noFill/>
        </p:spPr>
        <p:txBody>
          <a:bodyPr wrap="square" rtlCol="0">
            <a:spAutoFit/>
          </a:bodyPr>
          <a:lstStyle/>
          <a:p>
            <a:r>
              <a:rPr lang="en-US" sz="1000">
                <a:solidFill>
                  <a:schemeClr val="bg1">
                    <a:lumMod val="65000"/>
                  </a:schemeClr>
                </a:solidFill>
              </a:rPr>
              <a:t>PAYMENT METHOD </a:t>
            </a:r>
            <a:r>
              <a:rPr lang="en-US" sz="1000">
                <a:solidFill>
                  <a:srgbClr val="FF0066"/>
                </a:solidFill>
              </a:rPr>
              <a:t>*</a:t>
            </a:r>
            <a:endParaRPr lang="en-IN" sz="1000">
              <a:solidFill>
                <a:srgbClr val="FF0066"/>
              </a:solidFill>
            </a:endParaRPr>
          </a:p>
        </p:txBody>
      </p:sp>
      <p:sp>
        <p:nvSpPr>
          <p:cNvPr id="85" name="Arrow Down">
            <a:extLst>
              <a:ext uri="{FF2B5EF4-FFF2-40B4-BE49-F238E27FC236}">
                <a16:creationId xmlns:a16="http://schemas.microsoft.com/office/drawing/2014/main" id="{E1B49678-4BD9-4D41-B5E2-F45955E3A8DF}"/>
              </a:ext>
            </a:extLst>
          </p:cNvPr>
          <p:cNvSpPr>
            <a:spLocks noChangeAspect="1"/>
          </p:cNvSpPr>
          <p:nvPr/>
        </p:nvSpPr>
        <p:spPr bwMode="auto">
          <a:xfrm flipH="1">
            <a:off x="3688838" y="6024257"/>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6" name="Rectangle: Rounded Corners 85">
            <a:extLst>
              <a:ext uri="{FF2B5EF4-FFF2-40B4-BE49-F238E27FC236}">
                <a16:creationId xmlns:a16="http://schemas.microsoft.com/office/drawing/2014/main" id="{7D991DC3-3662-49F3-8DA4-73F929AAC99F}"/>
              </a:ext>
            </a:extLst>
          </p:cNvPr>
          <p:cNvSpPr/>
          <p:nvPr/>
        </p:nvSpPr>
        <p:spPr>
          <a:xfrm>
            <a:off x="913694" y="6435676"/>
            <a:ext cx="1372305" cy="27740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lumMod val="65000"/>
                  </a:schemeClr>
                </a:solidFill>
              </a:rPr>
              <a:t>Enroll Employee</a:t>
            </a:r>
            <a:endParaRPr lang="en-IN" sz="1200">
              <a:solidFill>
                <a:schemeClr val="bg1">
                  <a:lumMod val="65000"/>
                </a:schemeClr>
              </a:solidFill>
            </a:endParaRPr>
          </a:p>
        </p:txBody>
      </p:sp>
      <p:sp>
        <p:nvSpPr>
          <p:cNvPr id="87" name="Rectangle: Rounded Corners 86">
            <a:extLst>
              <a:ext uri="{FF2B5EF4-FFF2-40B4-BE49-F238E27FC236}">
                <a16:creationId xmlns:a16="http://schemas.microsoft.com/office/drawing/2014/main" id="{FD054C0C-9C9C-4D89-A8F6-C9F245619877}"/>
              </a:ext>
            </a:extLst>
          </p:cNvPr>
          <p:cNvSpPr/>
          <p:nvPr/>
        </p:nvSpPr>
        <p:spPr>
          <a:xfrm>
            <a:off x="4312878" y="309107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bg1">
                    <a:lumMod val="50000"/>
                  </a:schemeClr>
                </a:solidFill>
              </a:rPr>
              <a:t>01/01/2022</a:t>
            </a:r>
            <a:endParaRPr lang="en-IN" sz="1400">
              <a:solidFill>
                <a:schemeClr val="bg1">
                  <a:lumMod val="50000"/>
                </a:schemeClr>
              </a:solidFill>
            </a:endParaRPr>
          </a:p>
        </p:txBody>
      </p:sp>
      <p:sp>
        <p:nvSpPr>
          <p:cNvPr id="88" name="TextBox 87">
            <a:extLst>
              <a:ext uri="{FF2B5EF4-FFF2-40B4-BE49-F238E27FC236}">
                <a16:creationId xmlns:a16="http://schemas.microsoft.com/office/drawing/2014/main" id="{9C7850A0-7AA1-451A-8559-CF55227212C2}"/>
              </a:ext>
            </a:extLst>
          </p:cNvPr>
          <p:cNvSpPr txBox="1"/>
          <p:nvPr/>
        </p:nvSpPr>
        <p:spPr>
          <a:xfrm>
            <a:off x="4274472" y="2834784"/>
            <a:ext cx="1784920" cy="246221"/>
          </a:xfrm>
          <a:prstGeom prst="rect">
            <a:avLst/>
          </a:prstGeom>
          <a:noFill/>
        </p:spPr>
        <p:txBody>
          <a:bodyPr wrap="square" rtlCol="0">
            <a:spAutoFit/>
          </a:bodyPr>
          <a:lstStyle/>
          <a:p>
            <a:r>
              <a:rPr lang="en-US" sz="1000">
                <a:solidFill>
                  <a:schemeClr val="bg1">
                    <a:lumMod val="65000"/>
                  </a:schemeClr>
                </a:solidFill>
              </a:rPr>
              <a:t>EFFECTIVE FROM </a:t>
            </a:r>
            <a:r>
              <a:rPr lang="en-US" sz="1000">
                <a:solidFill>
                  <a:srgbClr val="FF0066"/>
                </a:solidFill>
              </a:rPr>
              <a:t>*</a:t>
            </a:r>
            <a:endParaRPr lang="en-IN" sz="1000">
              <a:solidFill>
                <a:srgbClr val="FF0066"/>
              </a:solidFill>
            </a:endParaRPr>
          </a:p>
        </p:txBody>
      </p:sp>
      <p:sp>
        <p:nvSpPr>
          <p:cNvPr id="90" name="Rectangle: Rounded Corners 89">
            <a:extLst>
              <a:ext uri="{FF2B5EF4-FFF2-40B4-BE49-F238E27FC236}">
                <a16:creationId xmlns:a16="http://schemas.microsoft.com/office/drawing/2014/main" id="{130166D0-A6B1-432D-A796-054E0067A5D4}"/>
              </a:ext>
            </a:extLst>
          </p:cNvPr>
          <p:cNvSpPr/>
          <p:nvPr/>
        </p:nvSpPr>
        <p:spPr>
          <a:xfrm>
            <a:off x="8640079" y="2470942"/>
            <a:ext cx="2726328" cy="277404"/>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Copy from current Active enrollment</a:t>
            </a:r>
            <a:endParaRPr lang="en-IN" sz="1200"/>
          </a:p>
        </p:txBody>
      </p:sp>
      <p:sp>
        <p:nvSpPr>
          <p:cNvPr id="66" name="Rectangle: Rounded Corners 65">
            <a:extLst>
              <a:ext uri="{FF2B5EF4-FFF2-40B4-BE49-F238E27FC236}">
                <a16:creationId xmlns:a16="http://schemas.microsoft.com/office/drawing/2014/main" id="{DE98D9A1-2044-438C-AE4A-37157F8D7A15}"/>
              </a:ext>
            </a:extLst>
          </p:cNvPr>
          <p:cNvSpPr/>
          <p:nvPr/>
        </p:nvSpPr>
        <p:spPr>
          <a:xfrm>
            <a:off x="3151316" y="1519929"/>
            <a:ext cx="720000" cy="22924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ELIGIBLE</a:t>
            </a:r>
            <a:endParaRPr lang="en-IN" sz="1000"/>
          </a:p>
        </p:txBody>
      </p:sp>
    </p:spTree>
    <p:extLst>
      <p:ext uri="{BB962C8B-B14F-4D97-AF65-F5344CB8AC3E}">
        <p14:creationId xmlns:p14="http://schemas.microsoft.com/office/powerpoint/2010/main" val="250428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extLst>
              <p:ext uri="{D42A27DB-BD31-4B8C-83A1-F6EECF244321}">
                <p14:modId xmlns:p14="http://schemas.microsoft.com/office/powerpoint/2010/main" val="3270026907"/>
              </p:ext>
            </p:extLst>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ELIGIBILITY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NA</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ELIGIBLE</a:t>
            </a:r>
            <a:endParaRPr lang="en-IN" sz="1000"/>
          </a:p>
        </p:txBody>
      </p:sp>
      <p:sp>
        <p:nvSpPr>
          <p:cNvPr id="56" name="Rectangle: Rounded Corners 55">
            <a:extLst>
              <a:ext uri="{FF2B5EF4-FFF2-40B4-BE49-F238E27FC236}">
                <a16:creationId xmlns:a16="http://schemas.microsoft.com/office/drawing/2014/main" id="{5F9E6664-0764-40FE-903B-C44F75E5FD10}"/>
              </a:ext>
            </a:extLst>
          </p:cNvPr>
          <p:cNvSpPr/>
          <p:nvPr/>
        </p:nvSpPr>
        <p:spPr>
          <a:xfrm>
            <a:off x="825592" y="2549320"/>
            <a:ext cx="5467631"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Fill out the below details to enroll the employee for Coverage Year 2021</a:t>
            </a:r>
            <a:endParaRPr lang="en-IN" sz="1400">
              <a:solidFill>
                <a:schemeClr val="tx1">
                  <a:lumMod val="85000"/>
                  <a:lumOff val="15000"/>
                </a:schemeClr>
              </a:solidFill>
            </a:endParaRPr>
          </a:p>
        </p:txBody>
      </p:sp>
      <p:sp>
        <p:nvSpPr>
          <p:cNvPr id="61" name="Rectangle: Rounded Corners 60">
            <a:extLst>
              <a:ext uri="{FF2B5EF4-FFF2-40B4-BE49-F238E27FC236}">
                <a16:creationId xmlns:a16="http://schemas.microsoft.com/office/drawing/2014/main" id="{FA3A3164-A763-471D-B9BB-DCDC8CF43CA3}"/>
              </a:ext>
            </a:extLst>
          </p:cNvPr>
          <p:cNvSpPr/>
          <p:nvPr/>
        </p:nvSpPr>
        <p:spPr>
          <a:xfrm>
            <a:off x="913694" y="3169452"/>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62" name="TextBox 61">
            <a:extLst>
              <a:ext uri="{FF2B5EF4-FFF2-40B4-BE49-F238E27FC236}">
                <a16:creationId xmlns:a16="http://schemas.microsoft.com/office/drawing/2014/main" id="{FF8D9FB1-D05D-4843-B48A-A5D285015F7D}"/>
              </a:ext>
            </a:extLst>
          </p:cNvPr>
          <p:cNvSpPr txBox="1"/>
          <p:nvPr/>
        </p:nvSpPr>
        <p:spPr>
          <a:xfrm>
            <a:off x="875288" y="2923229"/>
            <a:ext cx="1184538" cy="246221"/>
          </a:xfrm>
          <a:prstGeom prst="rect">
            <a:avLst/>
          </a:prstGeom>
          <a:noFill/>
        </p:spPr>
        <p:txBody>
          <a:bodyPr wrap="square" rtlCol="0">
            <a:spAutoFit/>
          </a:bodyPr>
          <a:lstStyle/>
          <a:p>
            <a:r>
              <a:rPr lang="en-US" sz="1000">
                <a:solidFill>
                  <a:schemeClr val="bg1">
                    <a:lumMod val="65000"/>
                  </a:schemeClr>
                </a:solidFill>
              </a:rPr>
              <a:t>PLAN </a:t>
            </a:r>
            <a:r>
              <a:rPr lang="en-US" sz="1000">
                <a:solidFill>
                  <a:srgbClr val="FF0066"/>
                </a:solidFill>
              </a:rPr>
              <a:t>*</a:t>
            </a:r>
            <a:endParaRPr lang="en-IN" sz="1000">
              <a:solidFill>
                <a:srgbClr val="FF0066"/>
              </a:solidFill>
            </a:endParaRPr>
          </a:p>
        </p:txBody>
      </p:sp>
      <p:sp>
        <p:nvSpPr>
          <p:cNvPr id="63" name="Rectangle: Rounded Corners 62">
            <a:extLst>
              <a:ext uri="{FF2B5EF4-FFF2-40B4-BE49-F238E27FC236}">
                <a16:creationId xmlns:a16="http://schemas.microsoft.com/office/drawing/2014/main" id="{DC7549A4-9F46-4A7C-A5FF-8680230D7AA8}"/>
              </a:ext>
            </a:extLst>
          </p:cNvPr>
          <p:cNvSpPr/>
          <p:nvPr/>
        </p:nvSpPr>
        <p:spPr>
          <a:xfrm>
            <a:off x="913694" y="385667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66" name="TextBox 65">
            <a:extLst>
              <a:ext uri="{FF2B5EF4-FFF2-40B4-BE49-F238E27FC236}">
                <a16:creationId xmlns:a16="http://schemas.microsoft.com/office/drawing/2014/main" id="{7A93BDE9-E042-4E72-979E-836C937B1C61}"/>
              </a:ext>
            </a:extLst>
          </p:cNvPr>
          <p:cNvSpPr txBox="1"/>
          <p:nvPr/>
        </p:nvSpPr>
        <p:spPr>
          <a:xfrm>
            <a:off x="875288" y="3610455"/>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67" name="Rectangle: Rounded Corners 66">
            <a:extLst>
              <a:ext uri="{FF2B5EF4-FFF2-40B4-BE49-F238E27FC236}">
                <a16:creationId xmlns:a16="http://schemas.microsoft.com/office/drawing/2014/main" id="{0924458F-E024-4F8D-94FB-3598B9B8A34E}"/>
              </a:ext>
            </a:extLst>
          </p:cNvPr>
          <p:cNvSpPr/>
          <p:nvPr/>
        </p:nvSpPr>
        <p:spPr>
          <a:xfrm>
            <a:off x="4312878" y="385667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68" name="TextBox 67">
            <a:extLst>
              <a:ext uri="{FF2B5EF4-FFF2-40B4-BE49-F238E27FC236}">
                <a16:creationId xmlns:a16="http://schemas.microsoft.com/office/drawing/2014/main" id="{557A6F5D-EBF5-4352-BBA1-7F251C2503EF}"/>
              </a:ext>
            </a:extLst>
          </p:cNvPr>
          <p:cNvSpPr txBox="1"/>
          <p:nvPr/>
        </p:nvSpPr>
        <p:spPr>
          <a:xfrm>
            <a:off x="4274471" y="3610455"/>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endParaRPr lang="en-IN" sz="1000">
              <a:solidFill>
                <a:srgbClr val="FF0066"/>
              </a:solidFill>
            </a:endParaRPr>
          </a:p>
        </p:txBody>
      </p:sp>
      <p:sp>
        <p:nvSpPr>
          <p:cNvPr id="69" name="Rectangle: Rounded Corners 68">
            <a:extLst>
              <a:ext uri="{FF2B5EF4-FFF2-40B4-BE49-F238E27FC236}">
                <a16:creationId xmlns:a16="http://schemas.microsoft.com/office/drawing/2014/main" id="{24FE04CA-61F9-4E5B-9B32-5BEC9CD26BD5}"/>
              </a:ext>
            </a:extLst>
          </p:cNvPr>
          <p:cNvSpPr/>
          <p:nvPr/>
        </p:nvSpPr>
        <p:spPr>
          <a:xfrm>
            <a:off x="913694" y="4548602"/>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70" name="TextBox 69">
            <a:extLst>
              <a:ext uri="{FF2B5EF4-FFF2-40B4-BE49-F238E27FC236}">
                <a16:creationId xmlns:a16="http://schemas.microsoft.com/office/drawing/2014/main" id="{52316D99-58B1-43AC-9ADB-6DEFE0EA6F3D}"/>
              </a:ext>
            </a:extLst>
          </p:cNvPr>
          <p:cNvSpPr txBox="1"/>
          <p:nvPr/>
        </p:nvSpPr>
        <p:spPr>
          <a:xfrm>
            <a:off x="875288" y="4302379"/>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71" name="Rectangle: Rounded Corners 70">
            <a:extLst>
              <a:ext uri="{FF2B5EF4-FFF2-40B4-BE49-F238E27FC236}">
                <a16:creationId xmlns:a16="http://schemas.microsoft.com/office/drawing/2014/main" id="{CECF4D6F-D4DA-4873-8FFD-0C2D987C87D3}"/>
              </a:ext>
            </a:extLst>
          </p:cNvPr>
          <p:cNvSpPr/>
          <p:nvPr/>
        </p:nvSpPr>
        <p:spPr>
          <a:xfrm>
            <a:off x="4312878" y="4548602"/>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75" name="TextBox 74">
            <a:extLst>
              <a:ext uri="{FF2B5EF4-FFF2-40B4-BE49-F238E27FC236}">
                <a16:creationId xmlns:a16="http://schemas.microsoft.com/office/drawing/2014/main" id="{AE0157C7-2E99-4D28-B847-18A3C20D8C47}"/>
              </a:ext>
            </a:extLst>
          </p:cNvPr>
          <p:cNvSpPr txBox="1"/>
          <p:nvPr/>
        </p:nvSpPr>
        <p:spPr>
          <a:xfrm>
            <a:off x="4274470" y="4302379"/>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76" name="Rectangle: Rounded Corners 75">
            <a:extLst>
              <a:ext uri="{FF2B5EF4-FFF2-40B4-BE49-F238E27FC236}">
                <a16:creationId xmlns:a16="http://schemas.microsoft.com/office/drawing/2014/main" id="{9226D16D-AE5D-4EA5-A6C0-320F9092D1FD}"/>
              </a:ext>
            </a:extLst>
          </p:cNvPr>
          <p:cNvSpPr/>
          <p:nvPr/>
        </p:nvSpPr>
        <p:spPr>
          <a:xfrm>
            <a:off x="913694" y="5240526"/>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77" name="TextBox 76">
            <a:extLst>
              <a:ext uri="{FF2B5EF4-FFF2-40B4-BE49-F238E27FC236}">
                <a16:creationId xmlns:a16="http://schemas.microsoft.com/office/drawing/2014/main" id="{B8CD3C17-2B6B-43DF-B041-94EAE1026D18}"/>
              </a:ext>
            </a:extLst>
          </p:cNvPr>
          <p:cNvSpPr txBox="1"/>
          <p:nvPr/>
        </p:nvSpPr>
        <p:spPr>
          <a:xfrm>
            <a:off x="875288" y="4994303"/>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83" name="Rectangle: Rounded Corners 82">
            <a:extLst>
              <a:ext uri="{FF2B5EF4-FFF2-40B4-BE49-F238E27FC236}">
                <a16:creationId xmlns:a16="http://schemas.microsoft.com/office/drawing/2014/main" id="{C7F1C78A-5E3C-433F-B98A-C6424B44E861}"/>
              </a:ext>
            </a:extLst>
          </p:cNvPr>
          <p:cNvSpPr/>
          <p:nvPr/>
        </p:nvSpPr>
        <p:spPr>
          <a:xfrm>
            <a:off x="4312878" y="5240526"/>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84" name="TextBox 83">
            <a:extLst>
              <a:ext uri="{FF2B5EF4-FFF2-40B4-BE49-F238E27FC236}">
                <a16:creationId xmlns:a16="http://schemas.microsoft.com/office/drawing/2014/main" id="{026DB3E8-09C7-40AB-A560-0D5141CF502D}"/>
              </a:ext>
            </a:extLst>
          </p:cNvPr>
          <p:cNvSpPr txBox="1"/>
          <p:nvPr/>
        </p:nvSpPr>
        <p:spPr>
          <a:xfrm>
            <a:off x="4274470" y="4994303"/>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85" name="Arrow Down">
            <a:extLst>
              <a:ext uri="{FF2B5EF4-FFF2-40B4-BE49-F238E27FC236}">
                <a16:creationId xmlns:a16="http://schemas.microsoft.com/office/drawing/2014/main" id="{144AF121-0FF8-4401-9AA4-1DAA3222EF3B}"/>
              </a:ext>
            </a:extLst>
          </p:cNvPr>
          <p:cNvSpPr>
            <a:spLocks noChangeAspect="1"/>
          </p:cNvSpPr>
          <p:nvPr/>
        </p:nvSpPr>
        <p:spPr bwMode="auto">
          <a:xfrm flipH="1">
            <a:off x="3688838" y="5410711"/>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6" name="Rectangle: Rounded Corners 85">
            <a:extLst>
              <a:ext uri="{FF2B5EF4-FFF2-40B4-BE49-F238E27FC236}">
                <a16:creationId xmlns:a16="http://schemas.microsoft.com/office/drawing/2014/main" id="{D642792B-6F01-4D75-8F4D-9F32224F0CEA}"/>
              </a:ext>
            </a:extLst>
          </p:cNvPr>
          <p:cNvSpPr/>
          <p:nvPr/>
        </p:nvSpPr>
        <p:spPr>
          <a:xfrm>
            <a:off x="913694" y="593245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87" name="TextBox 86">
            <a:extLst>
              <a:ext uri="{FF2B5EF4-FFF2-40B4-BE49-F238E27FC236}">
                <a16:creationId xmlns:a16="http://schemas.microsoft.com/office/drawing/2014/main" id="{4A7D6B87-F85A-474C-8935-77098702E728}"/>
              </a:ext>
            </a:extLst>
          </p:cNvPr>
          <p:cNvSpPr txBox="1"/>
          <p:nvPr/>
        </p:nvSpPr>
        <p:spPr>
          <a:xfrm>
            <a:off x="875288" y="5686227"/>
            <a:ext cx="2183012" cy="246221"/>
          </a:xfrm>
          <a:prstGeom prst="rect">
            <a:avLst/>
          </a:prstGeom>
          <a:noFill/>
        </p:spPr>
        <p:txBody>
          <a:bodyPr wrap="square" rtlCol="0">
            <a:spAutoFit/>
          </a:bodyPr>
          <a:lstStyle/>
          <a:p>
            <a:r>
              <a:rPr lang="en-US" sz="1000">
                <a:solidFill>
                  <a:schemeClr val="bg1">
                    <a:lumMod val="65000"/>
                  </a:schemeClr>
                </a:solidFill>
              </a:rPr>
              <a:t>CARRIER </a:t>
            </a:r>
            <a:r>
              <a:rPr lang="en-US" sz="1000">
                <a:solidFill>
                  <a:srgbClr val="FF0066"/>
                </a:solidFill>
              </a:rPr>
              <a:t>*</a:t>
            </a:r>
            <a:endParaRPr lang="en-IN" sz="1000">
              <a:solidFill>
                <a:srgbClr val="FF0066"/>
              </a:solidFill>
            </a:endParaRPr>
          </a:p>
        </p:txBody>
      </p:sp>
      <p:sp>
        <p:nvSpPr>
          <p:cNvPr id="88" name="Rectangle: Rounded Corners 87">
            <a:extLst>
              <a:ext uri="{FF2B5EF4-FFF2-40B4-BE49-F238E27FC236}">
                <a16:creationId xmlns:a16="http://schemas.microsoft.com/office/drawing/2014/main" id="{6C7E2E2B-124F-4453-92D5-63FB36F15667}"/>
              </a:ext>
            </a:extLst>
          </p:cNvPr>
          <p:cNvSpPr/>
          <p:nvPr/>
        </p:nvSpPr>
        <p:spPr>
          <a:xfrm>
            <a:off x="4312878" y="593245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89" name="TextBox 88">
            <a:extLst>
              <a:ext uri="{FF2B5EF4-FFF2-40B4-BE49-F238E27FC236}">
                <a16:creationId xmlns:a16="http://schemas.microsoft.com/office/drawing/2014/main" id="{53247488-E0F8-4506-9440-DA6CA0F4EE2B}"/>
              </a:ext>
            </a:extLst>
          </p:cNvPr>
          <p:cNvSpPr txBox="1"/>
          <p:nvPr/>
        </p:nvSpPr>
        <p:spPr>
          <a:xfrm>
            <a:off x="4274470" y="5686227"/>
            <a:ext cx="2650971" cy="246221"/>
          </a:xfrm>
          <a:prstGeom prst="rect">
            <a:avLst/>
          </a:prstGeom>
          <a:noFill/>
        </p:spPr>
        <p:txBody>
          <a:bodyPr wrap="square" rtlCol="0">
            <a:spAutoFit/>
          </a:bodyPr>
          <a:lstStyle/>
          <a:p>
            <a:r>
              <a:rPr lang="en-US" sz="1000">
                <a:solidFill>
                  <a:schemeClr val="bg1">
                    <a:lumMod val="65000"/>
                  </a:schemeClr>
                </a:solidFill>
              </a:rPr>
              <a:t>PAYMENT METHOD </a:t>
            </a:r>
            <a:r>
              <a:rPr lang="en-US" sz="1000">
                <a:solidFill>
                  <a:srgbClr val="FF0066"/>
                </a:solidFill>
              </a:rPr>
              <a:t>*</a:t>
            </a:r>
            <a:endParaRPr lang="en-IN" sz="1000">
              <a:solidFill>
                <a:srgbClr val="FF0066"/>
              </a:solidFill>
            </a:endParaRPr>
          </a:p>
        </p:txBody>
      </p:sp>
      <p:sp>
        <p:nvSpPr>
          <p:cNvPr id="90" name="Arrow Down">
            <a:extLst>
              <a:ext uri="{FF2B5EF4-FFF2-40B4-BE49-F238E27FC236}">
                <a16:creationId xmlns:a16="http://schemas.microsoft.com/office/drawing/2014/main" id="{E8CAF2DA-7451-44D2-BEED-1B23A3978877}"/>
              </a:ext>
            </a:extLst>
          </p:cNvPr>
          <p:cNvSpPr>
            <a:spLocks noChangeAspect="1"/>
          </p:cNvSpPr>
          <p:nvPr/>
        </p:nvSpPr>
        <p:spPr bwMode="auto">
          <a:xfrm flipH="1">
            <a:off x="3688838" y="6102635"/>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91" name="Rectangle: Rounded Corners 90">
            <a:extLst>
              <a:ext uri="{FF2B5EF4-FFF2-40B4-BE49-F238E27FC236}">
                <a16:creationId xmlns:a16="http://schemas.microsoft.com/office/drawing/2014/main" id="{D8FDD3F0-F835-4BDF-9CB4-6B4C0E7655A4}"/>
              </a:ext>
            </a:extLst>
          </p:cNvPr>
          <p:cNvSpPr/>
          <p:nvPr/>
        </p:nvSpPr>
        <p:spPr>
          <a:xfrm>
            <a:off x="913694" y="6514054"/>
            <a:ext cx="1372305" cy="27740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lumMod val="65000"/>
                  </a:schemeClr>
                </a:solidFill>
              </a:rPr>
              <a:t>Enroll Employee</a:t>
            </a:r>
            <a:endParaRPr lang="en-IN" sz="1200">
              <a:solidFill>
                <a:schemeClr val="bg1">
                  <a:lumMod val="65000"/>
                </a:schemeClr>
              </a:solidFill>
            </a:endParaRPr>
          </a:p>
        </p:txBody>
      </p:sp>
      <p:sp>
        <p:nvSpPr>
          <p:cNvPr id="92" name="Rectangle: Rounded Corners 91">
            <a:extLst>
              <a:ext uri="{FF2B5EF4-FFF2-40B4-BE49-F238E27FC236}">
                <a16:creationId xmlns:a16="http://schemas.microsoft.com/office/drawing/2014/main" id="{541CC2BC-871F-49E3-8285-F400328EED94}"/>
              </a:ext>
            </a:extLst>
          </p:cNvPr>
          <p:cNvSpPr/>
          <p:nvPr/>
        </p:nvSpPr>
        <p:spPr>
          <a:xfrm>
            <a:off x="4312878" y="3169451"/>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93" name="TextBox 92">
            <a:extLst>
              <a:ext uri="{FF2B5EF4-FFF2-40B4-BE49-F238E27FC236}">
                <a16:creationId xmlns:a16="http://schemas.microsoft.com/office/drawing/2014/main" id="{2826FDEF-175F-431B-B5E4-E2718ADC8752}"/>
              </a:ext>
            </a:extLst>
          </p:cNvPr>
          <p:cNvSpPr txBox="1"/>
          <p:nvPr/>
        </p:nvSpPr>
        <p:spPr>
          <a:xfrm>
            <a:off x="4274472" y="2913162"/>
            <a:ext cx="1784920" cy="246221"/>
          </a:xfrm>
          <a:prstGeom prst="rect">
            <a:avLst/>
          </a:prstGeom>
          <a:noFill/>
        </p:spPr>
        <p:txBody>
          <a:bodyPr wrap="square" rtlCol="0">
            <a:spAutoFit/>
          </a:bodyPr>
          <a:lstStyle/>
          <a:p>
            <a:r>
              <a:rPr lang="en-US" sz="1000">
                <a:solidFill>
                  <a:schemeClr val="bg1">
                    <a:lumMod val="65000"/>
                  </a:schemeClr>
                </a:solidFill>
              </a:rPr>
              <a:t>COVERAGE START DATE </a:t>
            </a:r>
            <a:r>
              <a:rPr lang="en-US" sz="1000">
                <a:solidFill>
                  <a:srgbClr val="FF0066"/>
                </a:solidFill>
              </a:rPr>
              <a:t>*</a:t>
            </a:r>
            <a:endParaRPr lang="en-IN" sz="1000">
              <a:solidFill>
                <a:srgbClr val="FF0066"/>
              </a:solidFill>
            </a:endParaRPr>
          </a:p>
        </p:txBody>
      </p:sp>
      <p:sp>
        <p:nvSpPr>
          <p:cNvPr id="94" name="Calendar">
            <a:extLst>
              <a:ext uri="{FF2B5EF4-FFF2-40B4-BE49-F238E27FC236}">
                <a16:creationId xmlns:a16="http://schemas.microsoft.com/office/drawing/2014/main" id="{BB38704F-E8AA-433B-A731-9CF1FF348C8A}"/>
              </a:ext>
            </a:extLst>
          </p:cNvPr>
          <p:cNvSpPr>
            <a:spLocks noChangeAspect="1" noEditPoints="1"/>
          </p:cNvSpPr>
          <p:nvPr/>
        </p:nvSpPr>
        <p:spPr bwMode="auto">
          <a:xfrm>
            <a:off x="7023675" y="3271322"/>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5" name="Rectangle: Rounded Corners 94">
            <a:extLst>
              <a:ext uri="{FF2B5EF4-FFF2-40B4-BE49-F238E27FC236}">
                <a16:creationId xmlns:a16="http://schemas.microsoft.com/office/drawing/2014/main" id="{9F67D9B7-1DED-4C69-80B8-2998D2996F63}"/>
              </a:ext>
            </a:extLst>
          </p:cNvPr>
          <p:cNvSpPr/>
          <p:nvPr/>
        </p:nvSpPr>
        <p:spPr>
          <a:xfrm>
            <a:off x="8487378" y="2549320"/>
            <a:ext cx="3156451" cy="4077517"/>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NA </a:t>
            </a:r>
            <a:endParaRPr lang="en-US" sz="1050">
              <a:solidFill>
                <a:schemeClr val="accent1"/>
              </a:solidFill>
            </a:endParaRPr>
          </a:p>
          <a:p>
            <a:endParaRPr lang="en-US" sz="1050">
              <a:solidFill>
                <a:schemeClr val="tx1"/>
              </a:solidFill>
            </a:endParaRPr>
          </a:p>
          <a:p>
            <a:endParaRPr lang="en-US" sz="1050">
              <a:solidFill>
                <a:schemeClr val="tx1"/>
              </a:solidFill>
            </a:endParaRPr>
          </a:p>
          <a:p>
            <a:r>
              <a:rPr lang="en-US" sz="1200">
                <a:solidFill>
                  <a:schemeClr val="bg1">
                    <a:lumMod val="65000"/>
                  </a:schemeClr>
                </a:solidFill>
              </a:rPr>
              <a:t>No Enrollment exists for this Employee</a:t>
            </a:r>
          </a:p>
        </p:txBody>
      </p:sp>
    </p:spTree>
    <p:extLst>
      <p:ext uri="{BB962C8B-B14F-4D97-AF65-F5344CB8AC3E}">
        <p14:creationId xmlns:p14="http://schemas.microsoft.com/office/powerpoint/2010/main" val="174927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bg1">
                      <a:lumMod val="50000"/>
                    </a:schemeClr>
                  </a:solidFill>
                </a:defRPr>
              </a:lvl1pPr>
            </a:lstStyle>
            <a:p>
              <a:r>
                <a:rPr lang="en-US">
                  <a:solidFill>
                    <a:schemeClr val="tx1">
                      <a:lumMod val="75000"/>
                      <a:lumOff val="25000"/>
                    </a:schemeClr>
                  </a:solidFill>
                </a:rPr>
                <a:t>Card/Account Details</a:t>
              </a:r>
              <a:endParaRPr lang="en-IN">
                <a:solidFill>
                  <a:schemeClr val="tx1">
                    <a:lumMod val="75000"/>
                    <a:lumOff val="25000"/>
                  </a:schemeClr>
                </a:solidFill>
              </a:endParaRPr>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Next Year Enrollment</a:t>
              </a:r>
              <a:endParaRPr lang="en-IN"/>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401777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56" name="Rectangle: Rounded Corners 55">
            <a:extLst>
              <a:ext uri="{FF2B5EF4-FFF2-40B4-BE49-F238E27FC236}">
                <a16:creationId xmlns:a16="http://schemas.microsoft.com/office/drawing/2014/main" id="{1417585E-20DB-434F-BBE9-BDE41B41AA42}"/>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41" name="Rectangle: Rounded Corners 40">
            <a:extLst>
              <a:ext uri="{FF2B5EF4-FFF2-40B4-BE49-F238E27FC236}">
                <a16:creationId xmlns:a16="http://schemas.microsoft.com/office/drawing/2014/main" id="{43B2E0DD-52B7-49EC-BAE3-25DE3626FCA4}"/>
              </a:ext>
            </a:extLst>
          </p:cNvPr>
          <p:cNvSpPr/>
          <p:nvPr/>
        </p:nvSpPr>
        <p:spPr>
          <a:xfrm>
            <a:off x="825593" y="2470942"/>
            <a:ext cx="5537304"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Fill out the below details to enroll the employee for Coverage Year 2022</a:t>
            </a:r>
            <a:endParaRPr lang="en-IN" sz="1400">
              <a:solidFill>
                <a:schemeClr val="tx1">
                  <a:lumMod val="85000"/>
                  <a:lumOff val="15000"/>
                </a:schemeClr>
              </a:solidFill>
            </a:endParaRPr>
          </a:p>
        </p:txBody>
      </p:sp>
      <p:sp>
        <p:nvSpPr>
          <p:cNvPr id="50" name="Rectangle: Rounded Corners 49">
            <a:extLst>
              <a:ext uri="{FF2B5EF4-FFF2-40B4-BE49-F238E27FC236}">
                <a16:creationId xmlns:a16="http://schemas.microsoft.com/office/drawing/2014/main" id="{63295CC8-F1F0-49EE-9DD4-AF7C94D85887}"/>
              </a:ext>
            </a:extLst>
          </p:cNvPr>
          <p:cNvSpPr/>
          <p:nvPr/>
        </p:nvSpPr>
        <p:spPr>
          <a:xfrm>
            <a:off x="913694" y="3091074"/>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55" name="TextBox 54">
            <a:extLst>
              <a:ext uri="{FF2B5EF4-FFF2-40B4-BE49-F238E27FC236}">
                <a16:creationId xmlns:a16="http://schemas.microsoft.com/office/drawing/2014/main" id="{4201337E-7CB7-4649-A491-8B5086E80DB4}"/>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PLAN </a:t>
            </a:r>
            <a:r>
              <a:rPr lang="en-US" sz="1000">
                <a:solidFill>
                  <a:srgbClr val="FF0066"/>
                </a:solidFill>
              </a:rPr>
              <a:t>*</a:t>
            </a:r>
            <a:endParaRPr lang="en-IN" sz="1000">
              <a:solidFill>
                <a:srgbClr val="FF0066"/>
              </a:solidFill>
            </a:endParaRPr>
          </a:p>
        </p:txBody>
      </p:sp>
      <p:sp>
        <p:nvSpPr>
          <p:cNvPr id="58" name="Rectangle: Rounded Corners 57">
            <a:extLst>
              <a:ext uri="{FF2B5EF4-FFF2-40B4-BE49-F238E27FC236}">
                <a16:creationId xmlns:a16="http://schemas.microsoft.com/office/drawing/2014/main" id="{380A61C6-5C21-4372-85E9-993382E0DC06}"/>
              </a:ext>
            </a:extLst>
          </p:cNvPr>
          <p:cNvSpPr/>
          <p:nvPr/>
        </p:nvSpPr>
        <p:spPr>
          <a:xfrm>
            <a:off x="913694" y="377830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59" name="TextBox 58">
            <a:extLst>
              <a:ext uri="{FF2B5EF4-FFF2-40B4-BE49-F238E27FC236}">
                <a16:creationId xmlns:a16="http://schemas.microsoft.com/office/drawing/2014/main" id="{0215E3D5-AFB2-456D-AD2E-7B044E88922A}"/>
              </a:ext>
            </a:extLst>
          </p:cNvPr>
          <p:cNvSpPr txBox="1"/>
          <p:nvPr/>
        </p:nvSpPr>
        <p:spPr>
          <a:xfrm>
            <a:off x="875288" y="3532077"/>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60" name="Rectangle: Rounded Corners 59">
            <a:extLst>
              <a:ext uri="{FF2B5EF4-FFF2-40B4-BE49-F238E27FC236}">
                <a16:creationId xmlns:a16="http://schemas.microsoft.com/office/drawing/2014/main" id="{7389FE43-4627-4B89-BD5C-EE278232CDA0}"/>
              </a:ext>
            </a:extLst>
          </p:cNvPr>
          <p:cNvSpPr/>
          <p:nvPr/>
        </p:nvSpPr>
        <p:spPr>
          <a:xfrm>
            <a:off x="4312878" y="377830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61" name="TextBox 60">
            <a:extLst>
              <a:ext uri="{FF2B5EF4-FFF2-40B4-BE49-F238E27FC236}">
                <a16:creationId xmlns:a16="http://schemas.microsoft.com/office/drawing/2014/main" id="{2E0E8127-966D-4109-8D11-30AC73B622B2}"/>
              </a:ext>
            </a:extLst>
          </p:cNvPr>
          <p:cNvSpPr txBox="1"/>
          <p:nvPr/>
        </p:nvSpPr>
        <p:spPr>
          <a:xfrm>
            <a:off x="4274471" y="3532077"/>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endParaRPr lang="en-IN" sz="1000">
              <a:solidFill>
                <a:srgbClr val="FF0066"/>
              </a:solidFill>
            </a:endParaRPr>
          </a:p>
        </p:txBody>
      </p:sp>
      <p:sp>
        <p:nvSpPr>
          <p:cNvPr id="62" name="Rectangle: Rounded Corners 61">
            <a:extLst>
              <a:ext uri="{FF2B5EF4-FFF2-40B4-BE49-F238E27FC236}">
                <a16:creationId xmlns:a16="http://schemas.microsoft.com/office/drawing/2014/main" id="{5BFB46AE-BA75-46E6-A751-B3F8C588A5C9}"/>
              </a:ext>
            </a:extLst>
          </p:cNvPr>
          <p:cNvSpPr/>
          <p:nvPr/>
        </p:nvSpPr>
        <p:spPr>
          <a:xfrm>
            <a:off x="913694" y="4470224"/>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63" name="TextBox 62">
            <a:extLst>
              <a:ext uri="{FF2B5EF4-FFF2-40B4-BE49-F238E27FC236}">
                <a16:creationId xmlns:a16="http://schemas.microsoft.com/office/drawing/2014/main" id="{ABCFAEF4-FA41-49C4-A653-86BBAEFD5C41}"/>
              </a:ext>
            </a:extLst>
          </p:cNvPr>
          <p:cNvSpPr txBox="1"/>
          <p:nvPr/>
        </p:nvSpPr>
        <p:spPr>
          <a:xfrm>
            <a:off x="875288" y="4224001"/>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65" name="Rectangle: Rounded Corners 64">
            <a:extLst>
              <a:ext uri="{FF2B5EF4-FFF2-40B4-BE49-F238E27FC236}">
                <a16:creationId xmlns:a16="http://schemas.microsoft.com/office/drawing/2014/main" id="{AC6B0BF8-33E9-42A6-A5B8-C3E80157B64A}"/>
              </a:ext>
            </a:extLst>
          </p:cNvPr>
          <p:cNvSpPr/>
          <p:nvPr/>
        </p:nvSpPr>
        <p:spPr>
          <a:xfrm>
            <a:off x="4312878" y="4470224"/>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67" name="TextBox 66">
            <a:extLst>
              <a:ext uri="{FF2B5EF4-FFF2-40B4-BE49-F238E27FC236}">
                <a16:creationId xmlns:a16="http://schemas.microsoft.com/office/drawing/2014/main" id="{4D112DE5-005A-4C56-B0FE-204C128D16D3}"/>
              </a:ext>
            </a:extLst>
          </p:cNvPr>
          <p:cNvSpPr txBox="1"/>
          <p:nvPr/>
        </p:nvSpPr>
        <p:spPr>
          <a:xfrm>
            <a:off x="4274470" y="4224001"/>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68" name="Rectangle: Rounded Corners 67">
            <a:extLst>
              <a:ext uri="{FF2B5EF4-FFF2-40B4-BE49-F238E27FC236}">
                <a16:creationId xmlns:a16="http://schemas.microsoft.com/office/drawing/2014/main" id="{F3EA522E-3A6D-4A26-90D6-47F6CD5F1B69}"/>
              </a:ext>
            </a:extLst>
          </p:cNvPr>
          <p:cNvSpPr/>
          <p:nvPr/>
        </p:nvSpPr>
        <p:spPr>
          <a:xfrm>
            <a:off x="913694" y="516214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69" name="TextBox 68">
            <a:extLst>
              <a:ext uri="{FF2B5EF4-FFF2-40B4-BE49-F238E27FC236}">
                <a16:creationId xmlns:a16="http://schemas.microsoft.com/office/drawing/2014/main" id="{AB6982BB-2A96-49F8-95C9-6ACFF9F07712}"/>
              </a:ext>
            </a:extLst>
          </p:cNvPr>
          <p:cNvSpPr txBox="1"/>
          <p:nvPr/>
        </p:nvSpPr>
        <p:spPr>
          <a:xfrm>
            <a:off x="875288" y="4915925"/>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70" name="Rectangle: Rounded Corners 69">
            <a:extLst>
              <a:ext uri="{FF2B5EF4-FFF2-40B4-BE49-F238E27FC236}">
                <a16:creationId xmlns:a16="http://schemas.microsoft.com/office/drawing/2014/main" id="{166A1EC0-8A76-46E2-95EB-18316CB1D78E}"/>
              </a:ext>
            </a:extLst>
          </p:cNvPr>
          <p:cNvSpPr/>
          <p:nvPr/>
        </p:nvSpPr>
        <p:spPr>
          <a:xfrm>
            <a:off x="4312878" y="516214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71" name="TextBox 70">
            <a:extLst>
              <a:ext uri="{FF2B5EF4-FFF2-40B4-BE49-F238E27FC236}">
                <a16:creationId xmlns:a16="http://schemas.microsoft.com/office/drawing/2014/main" id="{64313658-9E91-4A3E-9218-CECFFBFBE1E1}"/>
              </a:ext>
            </a:extLst>
          </p:cNvPr>
          <p:cNvSpPr txBox="1"/>
          <p:nvPr/>
        </p:nvSpPr>
        <p:spPr>
          <a:xfrm>
            <a:off x="4274470" y="4915925"/>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75" name="Arrow Down">
            <a:extLst>
              <a:ext uri="{FF2B5EF4-FFF2-40B4-BE49-F238E27FC236}">
                <a16:creationId xmlns:a16="http://schemas.microsoft.com/office/drawing/2014/main" id="{4935B892-C06E-4CFB-A523-2DB36C46A92A}"/>
              </a:ext>
            </a:extLst>
          </p:cNvPr>
          <p:cNvSpPr>
            <a:spLocks noChangeAspect="1"/>
          </p:cNvSpPr>
          <p:nvPr/>
        </p:nvSpPr>
        <p:spPr bwMode="auto">
          <a:xfrm flipH="1">
            <a:off x="3688838" y="5332333"/>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76" name="Rectangle: Rounded Corners 75">
            <a:extLst>
              <a:ext uri="{FF2B5EF4-FFF2-40B4-BE49-F238E27FC236}">
                <a16:creationId xmlns:a16="http://schemas.microsoft.com/office/drawing/2014/main" id="{5641CE1C-AE13-409E-9D69-93B6E8003327}"/>
              </a:ext>
            </a:extLst>
          </p:cNvPr>
          <p:cNvSpPr/>
          <p:nvPr/>
        </p:nvSpPr>
        <p:spPr>
          <a:xfrm>
            <a:off x="913694" y="5854072"/>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77" name="TextBox 76">
            <a:extLst>
              <a:ext uri="{FF2B5EF4-FFF2-40B4-BE49-F238E27FC236}">
                <a16:creationId xmlns:a16="http://schemas.microsoft.com/office/drawing/2014/main" id="{E073B8AE-B286-4A41-9597-34E1F60D0DEE}"/>
              </a:ext>
            </a:extLst>
          </p:cNvPr>
          <p:cNvSpPr txBox="1"/>
          <p:nvPr/>
        </p:nvSpPr>
        <p:spPr>
          <a:xfrm>
            <a:off x="875288" y="5607849"/>
            <a:ext cx="2183012" cy="246221"/>
          </a:xfrm>
          <a:prstGeom prst="rect">
            <a:avLst/>
          </a:prstGeom>
          <a:noFill/>
        </p:spPr>
        <p:txBody>
          <a:bodyPr wrap="square" rtlCol="0">
            <a:spAutoFit/>
          </a:bodyPr>
          <a:lstStyle/>
          <a:p>
            <a:r>
              <a:rPr lang="en-US" sz="1000">
                <a:solidFill>
                  <a:schemeClr val="bg1">
                    <a:lumMod val="65000"/>
                  </a:schemeClr>
                </a:solidFill>
              </a:rPr>
              <a:t>CARRIER </a:t>
            </a:r>
            <a:r>
              <a:rPr lang="en-US" sz="1000">
                <a:solidFill>
                  <a:srgbClr val="FF0066"/>
                </a:solidFill>
              </a:rPr>
              <a:t>*</a:t>
            </a:r>
            <a:endParaRPr lang="en-IN" sz="1000">
              <a:solidFill>
                <a:srgbClr val="FF0066"/>
              </a:solidFill>
            </a:endParaRPr>
          </a:p>
        </p:txBody>
      </p:sp>
      <p:sp>
        <p:nvSpPr>
          <p:cNvPr id="83" name="Rectangle: Rounded Corners 82">
            <a:extLst>
              <a:ext uri="{FF2B5EF4-FFF2-40B4-BE49-F238E27FC236}">
                <a16:creationId xmlns:a16="http://schemas.microsoft.com/office/drawing/2014/main" id="{88F29C72-731C-4285-87F8-8BF127D10EE8}"/>
              </a:ext>
            </a:extLst>
          </p:cNvPr>
          <p:cNvSpPr/>
          <p:nvPr/>
        </p:nvSpPr>
        <p:spPr>
          <a:xfrm>
            <a:off x="4312878" y="5854072"/>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a:solidFill>
                <a:schemeClr val="tx1">
                  <a:lumMod val="85000"/>
                  <a:lumOff val="15000"/>
                </a:schemeClr>
              </a:solidFill>
            </a:endParaRPr>
          </a:p>
        </p:txBody>
      </p:sp>
      <p:sp>
        <p:nvSpPr>
          <p:cNvPr id="84" name="TextBox 83">
            <a:extLst>
              <a:ext uri="{FF2B5EF4-FFF2-40B4-BE49-F238E27FC236}">
                <a16:creationId xmlns:a16="http://schemas.microsoft.com/office/drawing/2014/main" id="{A29C59A8-0C1C-4CF0-A953-B6B480B01311}"/>
              </a:ext>
            </a:extLst>
          </p:cNvPr>
          <p:cNvSpPr txBox="1"/>
          <p:nvPr/>
        </p:nvSpPr>
        <p:spPr>
          <a:xfrm>
            <a:off x="4274470" y="5607849"/>
            <a:ext cx="2650971" cy="246221"/>
          </a:xfrm>
          <a:prstGeom prst="rect">
            <a:avLst/>
          </a:prstGeom>
          <a:noFill/>
        </p:spPr>
        <p:txBody>
          <a:bodyPr wrap="square" rtlCol="0">
            <a:spAutoFit/>
          </a:bodyPr>
          <a:lstStyle/>
          <a:p>
            <a:r>
              <a:rPr lang="en-US" sz="1000">
                <a:solidFill>
                  <a:schemeClr val="bg1">
                    <a:lumMod val="65000"/>
                  </a:schemeClr>
                </a:solidFill>
              </a:rPr>
              <a:t>PAYMENT METHOD </a:t>
            </a:r>
            <a:r>
              <a:rPr lang="en-US" sz="1000">
                <a:solidFill>
                  <a:srgbClr val="FF0066"/>
                </a:solidFill>
              </a:rPr>
              <a:t>*</a:t>
            </a:r>
            <a:endParaRPr lang="en-IN" sz="1000">
              <a:solidFill>
                <a:srgbClr val="FF0066"/>
              </a:solidFill>
            </a:endParaRPr>
          </a:p>
        </p:txBody>
      </p:sp>
      <p:sp>
        <p:nvSpPr>
          <p:cNvPr id="85" name="Arrow Down">
            <a:extLst>
              <a:ext uri="{FF2B5EF4-FFF2-40B4-BE49-F238E27FC236}">
                <a16:creationId xmlns:a16="http://schemas.microsoft.com/office/drawing/2014/main" id="{E1B49678-4BD9-4D41-B5E2-F45955E3A8DF}"/>
              </a:ext>
            </a:extLst>
          </p:cNvPr>
          <p:cNvSpPr>
            <a:spLocks noChangeAspect="1"/>
          </p:cNvSpPr>
          <p:nvPr/>
        </p:nvSpPr>
        <p:spPr bwMode="auto">
          <a:xfrm flipH="1">
            <a:off x="3688838" y="6024257"/>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6" name="Rectangle: Rounded Corners 85">
            <a:extLst>
              <a:ext uri="{FF2B5EF4-FFF2-40B4-BE49-F238E27FC236}">
                <a16:creationId xmlns:a16="http://schemas.microsoft.com/office/drawing/2014/main" id="{7D991DC3-3662-49F3-8DA4-73F929AAC99F}"/>
              </a:ext>
            </a:extLst>
          </p:cNvPr>
          <p:cNvSpPr/>
          <p:nvPr/>
        </p:nvSpPr>
        <p:spPr>
          <a:xfrm>
            <a:off x="913694" y="6435676"/>
            <a:ext cx="1372305" cy="27740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lumMod val="65000"/>
                  </a:schemeClr>
                </a:solidFill>
              </a:rPr>
              <a:t>Enroll Employee</a:t>
            </a:r>
            <a:endParaRPr lang="en-IN" sz="1200">
              <a:solidFill>
                <a:schemeClr val="bg1">
                  <a:lumMod val="65000"/>
                </a:schemeClr>
              </a:solidFill>
            </a:endParaRPr>
          </a:p>
        </p:txBody>
      </p:sp>
      <p:sp>
        <p:nvSpPr>
          <p:cNvPr id="87" name="Rectangle: Rounded Corners 86">
            <a:extLst>
              <a:ext uri="{FF2B5EF4-FFF2-40B4-BE49-F238E27FC236}">
                <a16:creationId xmlns:a16="http://schemas.microsoft.com/office/drawing/2014/main" id="{FD054C0C-9C9C-4D89-A8F6-C9F245619877}"/>
              </a:ext>
            </a:extLst>
          </p:cNvPr>
          <p:cNvSpPr/>
          <p:nvPr/>
        </p:nvSpPr>
        <p:spPr>
          <a:xfrm>
            <a:off x="4312878" y="309107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bg1">
                    <a:lumMod val="50000"/>
                  </a:schemeClr>
                </a:solidFill>
              </a:rPr>
              <a:t>01/01/2022</a:t>
            </a:r>
            <a:endParaRPr lang="en-IN" sz="1400">
              <a:solidFill>
                <a:schemeClr val="bg1">
                  <a:lumMod val="50000"/>
                </a:schemeClr>
              </a:solidFill>
            </a:endParaRPr>
          </a:p>
        </p:txBody>
      </p:sp>
      <p:sp>
        <p:nvSpPr>
          <p:cNvPr id="88" name="TextBox 87">
            <a:extLst>
              <a:ext uri="{FF2B5EF4-FFF2-40B4-BE49-F238E27FC236}">
                <a16:creationId xmlns:a16="http://schemas.microsoft.com/office/drawing/2014/main" id="{9C7850A0-7AA1-451A-8559-CF55227212C2}"/>
              </a:ext>
            </a:extLst>
          </p:cNvPr>
          <p:cNvSpPr txBox="1"/>
          <p:nvPr/>
        </p:nvSpPr>
        <p:spPr>
          <a:xfrm>
            <a:off x="4274472" y="2834784"/>
            <a:ext cx="1784920" cy="246221"/>
          </a:xfrm>
          <a:prstGeom prst="rect">
            <a:avLst/>
          </a:prstGeom>
          <a:noFill/>
        </p:spPr>
        <p:txBody>
          <a:bodyPr wrap="square" rtlCol="0">
            <a:spAutoFit/>
          </a:bodyPr>
          <a:lstStyle/>
          <a:p>
            <a:r>
              <a:rPr lang="en-US" sz="1000">
                <a:solidFill>
                  <a:schemeClr val="bg1">
                    <a:lumMod val="65000"/>
                  </a:schemeClr>
                </a:solidFill>
              </a:rPr>
              <a:t>EFFECTIVE FROM </a:t>
            </a:r>
            <a:r>
              <a:rPr lang="en-US" sz="1000">
                <a:solidFill>
                  <a:srgbClr val="FF0066"/>
                </a:solidFill>
              </a:rPr>
              <a:t>*</a:t>
            </a:r>
            <a:endParaRPr lang="en-IN" sz="1000">
              <a:solidFill>
                <a:srgbClr val="FF0066"/>
              </a:solidFill>
            </a:endParaRPr>
          </a:p>
        </p:txBody>
      </p:sp>
      <p:sp>
        <p:nvSpPr>
          <p:cNvPr id="90" name="Rectangle: Rounded Corners 89">
            <a:extLst>
              <a:ext uri="{FF2B5EF4-FFF2-40B4-BE49-F238E27FC236}">
                <a16:creationId xmlns:a16="http://schemas.microsoft.com/office/drawing/2014/main" id="{130166D0-A6B1-432D-A796-054E0067A5D4}"/>
              </a:ext>
            </a:extLst>
          </p:cNvPr>
          <p:cNvSpPr/>
          <p:nvPr/>
        </p:nvSpPr>
        <p:spPr>
          <a:xfrm>
            <a:off x="8640079" y="2470942"/>
            <a:ext cx="2726328"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Copy from current Active enrollment</a:t>
            </a:r>
            <a:endParaRPr lang="en-IN" sz="1200"/>
          </a:p>
        </p:txBody>
      </p:sp>
    </p:spTree>
    <p:extLst>
      <p:ext uri="{BB962C8B-B14F-4D97-AF65-F5344CB8AC3E}">
        <p14:creationId xmlns:p14="http://schemas.microsoft.com/office/powerpoint/2010/main" val="530756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19462"/>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bg1">
                      <a:lumMod val="50000"/>
                    </a:schemeClr>
                  </a:solidFill>
                </a:defRPr>
              </a:lvl1pPr>
            </a:lstStyle>
            <a:p>
              <a:r>
                <a:rPr lang="en-US">
                  <a:solidFill>
                    <a:schemeClr val="tx1">
                      <a:lumMod val="75000"/>
                      <a:lumOff val="25000"/>
                    </a:schemeClr>
                  </a:solidFill>
                </a:rPr>
                <a:t>Card/Account Details</a:t>
              </a:r>
              <a:endParaRPr lang="en-IN">
                <a:solidFill>
                  <a:schemeClr val="tx1">
                    <a:lumMod val="75000"/>
                    <a:lumOff val="25000"/>
                  </a:schemeClr>
                </a:solidFill>
              </a:endParaRPr>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Next Year Enrollment</a:t>
              </a:r>
              <a:endParaRPr lang="en-IN"/>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401777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extLst>
              <p:ext uri="{D42A27DB-BD31-4B8C-83A1-F6EECF244321}">
                <p14:modId xmlns:p14="http://schemas.microsoft.com/office/powerpoint/2010/main" val="4216863761"/>
              </p:ext>
            </p:extLst>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10/01/2021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56" name="Rectangle: Rounded Corners 55">
            <a:extLst>
              <a:ext uri="{FF2B5EF4-FFF2-40B4-BE49-F238E27FC236}">
                <a16:creationId xmlns:a16="http://schemas.microsoft.com/office/drawing/2014/main" id="{1417585E-20DB-434F-BBE9-BDE41B41AA42}"/>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41" name="Rectangle: Rounded Corners 40">
            <a:extLst>
              <a:ext uri="{FF2B5EF4-FFF2-40B4-BE49-F238E27FC236}">
                <a16:creationId xmlns:a16="http://schemas.microsoft.com/office/drawing/2014/main" id="{43B2E0DD-52B7-49EC-BAE3-25DE3626FCA4}"/>
              </a:ext>
            </a:extLst>
          </p:cNvPr>
          <p:cNvSpPr/>
          <p:nvPr/>
        </p:nvSpPr>
        <p:spPr>
          <a:xfrm>
            <a:off x="825593" y="2470942"/>
            <a:ext cx="3786164"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Click on the card to edit the enrollment details</a:t>
            </a:r>
            <a:endParaRPr lang="en-IN" sz="1400">
              <a:solidFill>
                <a:schemeClr val="tx1">
                  <a:lumMod val="85000"/>
                  <a:lumOff val="15000"/>
                </a:schemeClr>
              </a:solidFill>
            </a:endParaRPr>
          </a:p>
        </p:txBody>
      </p:sp>
      <p:grpSp>
        <p:nvGrpSpPr>
          <p:cNvPr id="66" name="Group 65">
            <a:extLst>
              <a:ext uri="{FF2B5EF4-FFF2-40B4-BE49-F238E27FC236}">
                <a16:creationId xmlns:a16="http://schemas.microsoft.com/office/drawing/2014/main" id="{F98FF7F5-B381-4CDF-9EDD-E721445F6254}"/>
              </a:ext>
            </a:extLst>
          </p:cNvPr>
          <p:cNvGrpSpPr/>
          <p:nvPr/>
        </p:nvGrpSpPr>
        <p:grpSpPr>
          <a:xfrm>
            <a:off x="8461978" y="2529431"/>
            <a:ext cx="3156451" cy="4090447"/>
            <a:chOff x="8240725" y="2930636"/>
            <a:chExt cx="3156451" cy="3881312"/>
          </a:xfrm>
        </p:grpSpPr>
        <p:sp>
          <p:nvSpPr>
            <p:cNvPr id="91" name="Rectangle: Rounded Corners 90">
              <a:extLst>
                <a:ext uri="{FF2B5EF4-FFF2-40B4-BE49-F238E27FC236}">
                  <a16:creationId xmlns:a16="http://schemas.microsoft.com/office/drawing/2014/main" id="{76232282-CC33-4FB5-B573-286CE7C694A8}"/>
                </a:ext>
              </a:extLst>
            </p:cNvPr>
            <p:cNvSpPr/>
            <p:nvPr/>
          </p:nvSpPr>
          <p:spPr>
            <a:xfrm>
              <a:off x="8240725" y="2930636"/>
              <a:ext cx="3156451" cy="3881312"/>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bg1">
                      <a:lumMod val="75000"/>
                    </a:schemeClr>
                  </a:solidFill>
                </a:rPr>
                <a:t>$ 432.64 </a:t>
              </a:r>
              <a:endParaRPr lang="en-US" sz="1050">
                <a:solidFill>
                  <a:schemeClr val="bg1">
                    <a:lumMod val="75000"/>
                  </a:schemeClr>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Some Carrier Company</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01/01/2022</a:t>
              </a:r>
              <a:endParaRPr lang="en-IN" sz="1200" b="1">
                <a:solidFill>
                  <a:schemeClr val="tx1"/>
                </a:solidFill>
              </a:endParaRPr>
            </a:p>
          </p:txBody>
        </p:sp>
        <p:sp>
          <p:nvSpPr>
            <p:cNvPr id="92" name="Rectangle: Rounded Corners 91">
              <a:extLst>
                <a:ext uri="{FF2B5EF4-FFF2-40B4-BE49-F238E27FC236}">
                  <a16:creationId xmlns:a16="http://schemas.microsoft.com/office/drawing/2014/main" id="{A784C855-1E7F-4939-9D7D-4BCE9F543587}"/>
                </a:ext>
              </a:extLst>
            </p:cNvPr>
            <p:cNvSpPr/>
            <p:nvPr/>
          </p:nvSpPr>
          <p:spPr>
            <a:xfrm>
              <a:off x="10593825" y="3148719"/>
              <a:ext cx="693383" cy="23083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PENDING</a:t>
              </a:r>
              <a:endParaRPr lang="en-IN" sz="1000"/>
            </a:p>
          </p:txBody>
        </p:sp>
      </p:grpSp>
      <p:sp>
        <p:nvSpPr>
          <p:cNvPr id="93" name="Edit">
            <a:extLst>
              <a:ext uri="{FF2B5EF4-FFF2-40B4-BE49-F238E27FC236}">
                <a16:creationId xmlns:a16="http://schemas.microsoft.com/office/drawing/2014/main" id="{007CE595-922B-4928-9988-63951472C90F}"/>
              </a:ext>
            </a:extLst>
          </p:cNvPr>
          <p:cNvSpPr>
            <a:spLocks noChangeAspect="1" noEditPoints="1"/>
          </p:cNvSpPr>
          <p:nvPr/>
        </p:nvSpPr>
        <p:spPr bwMode="auto">
          <a:xfrm>
            <a:off x="10954679" y="6314552"/>
            <a:ext cx="150813" cy="149225"/>
          </a:xfrm>
          <a:custGeom>
            <a:avLst/>
            <a:gdLst>
              <a:gd name="T0" fmla="*/ 551 w 622"/>
              <a:gd name="T1" fmla="*/ 0 h 615"/>
              <a:gd name="T2" fmla="*/ 505 w 622"/>
              <a:gd name="T3" fmla="*/ 19 h 615"/>
              <a:gd name="T4" fmla="*/ 494 w 622"/>
              <a:gd name="T5" fmla="*/ 30 h 615"/>
              <a:gd name="T6" fmla="*/ 586 w 622"/>
              <a:gd name="T7" fmla="*/ 122 h 615"/>
              <a:gd name="T8" fmla="*/ 597 w 622"/>
              <a:gd name="T9" fmla="*/ 111 h 615"/>
              <a:gd name="T10" fmla="*/ 597 w 622"/>
              <a:gd name="T11" fmla="*/ 19 h 615"/>
              <a:gd name="T12" fmla="*/ 551 w 622"/>
              <a:gd name="T13" fmla="*/ 0 h 615"/>
              <a:gd name="T14" fmla="*/ 475 w 622"/>
              <a:gd name="T15" fmla="*/ 54 h 615"/>
              <a:gd name="T16" fmla="*/ 466 w 622"/>
              <a:gd name="T17" fmla="*/ 58 h 615"/>
              <a:gd name="T18" fmla="*/ 33 w 622"/>
              <a:gd name="T19" fmla="*/ 491 h 615"/>
              <a:gd name="T20" fmla="*/ 30 w 622"/>
              <a:gd name="T21" fmla="*/ 497 h 615"/>
              <a:gd name="T22" fmla="*/ 3 w 622"/>
              <a:gd name="T23" fmla="*/ 596 h 615"/>
              <a:gd name="T24" fmla="*/ 19 w 622"/>
              <a:gd name="T25" fmla="*/ 613 h 615"/>
              <a:gd name="T26" fmla="*/ 119 w 622"/>
              <a:gd name="T27" fmla="*/ 586 h 615"/>
              <a:gd name="T28" fmla="*/ 125 w 622"/>
              <a:gd name="T29" fmla="*/ 583 h 615"/>
              <a:gd name="T30" fmla="*/ 558 w 622"/>
              <a:gd name="T31" fmla="*/ 150 h 615"/>
              <a:gd name="T32" fmla="*/ 539 w 622"/>
              <a:gd name="T33" fmla="*/ 131 h 615"/>
              <a:gd name="T34" fmla="*/ 109 w 622"/>
              <a:gd name="T35" fmla="*/ 561 h 615"/>
              <a:gd name="T36" fmla="*/ 108 w 622"/>
              <a:gd name="T37" fmla="*/ 561 h 615"/>
              <a:gd name="T38" fmla="*/ 54 w 622"/>
              <a:gd name="T39" fmla="*/ 507 h 615"/>
              <a:gd name="T40" fmla="*/ 54 w 622"/>
              <a:gd name="T41" fmla="*/ 507 h 615"/>
              <a:gd name="T42" fmla="*/ 485 w 622"/>
              <a:gd name="T43" fmla="*/ 77 h 615"/>
              <a:gd name="T44" fmla="*/ 475 w 622"/>
              <a:gd name="T45" fmla="*/ 5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2" h="615">
                <a:moveTo>
                  <a:pt x="551" y="0"/>
                </a:moveTo>
                <a:cubicBezTo>
                  <a:pt x="534" y="0"/>
                  <a:pt x="518" y="6"/>
                  <a:pt x="505" y="19"/>
                </a:cubicBezTo>
                <a:lnTo>
                  <a:pt x="494" y="30"/>
                </a:lnTo>
                <a:lnTo>
                  <a:pt x="586" y="122"/>
                </a:lnTo>
                <a:lnTo>
                  <a:pt x="597" y="111"/>
                </a:lnTo>
                <a:cubicBezTo>
                  <a:pt x="622" y="85"/>
                  <a:pt x="622" y="44"/>
                  <a:pt x="597" y="19"/>
                </a:cubicBezTo>
                <a:cubicBezTo>
                  <a:pt x="584" y="6"/>
                  <a:pt x="567" y="0"/>
                  <a:pt x="551" y="0"/>
                </a:cubicBezTo>
                <a:close/>
                <a:moveTo>
                  <a:pt x="475" y="54"/>
                </a:moveTo>
                <a:cubicBezTo>
                  <a:pt x="472" y="54"/>
                  <a:pt x="468" y="55"/>
                  <a:pt x="466" y="58"/>
                </a:cubicBezTo>
                <a:lnTo>
                  <a:pt x="33" y="491"/>
                </a:lnTo>
                <a:cubicBezTo>
                  <a:pt x="31" y="492"/>
                  <a:pt x="30" y="494"/>
                  <a:pt x="30" y="497"/>
                </a:cubicBezTo>
                <a:lnTo>
                  <a:pt x="3" y="596"/>
                </a:lnTo>
                <a:cubicBezTo>
                  <a:pt x="0" y="606"/>
                  <a:pt x="9" y="615"/>
                  <a:pt x="19" y="613"/>
                </a:cubicBezTo>
                <a:lnTo>
                  <a:pt x="119" y="586"/>
                </a:lnTo>
                <a:cubicBezTo>
                  <a:pt x="121" y="585"/>
                  <a:pt x="123" y="584"/>
                  <a:pt x="125" y="583"/>
                </a:cubicBezTo>
                <a:lnTo>
                  <a:pt x="558" y="150"/>
                </a:lnTo>
                <a:cubicBezTo>
                  <a:pt x="571" y="137"/>
                  <a:pt x="551" y="118"/>
                  <a:pt x="539" y="131"/>
                </a:cubicBezTo>
                <a:lnTo>
                  <a:pt x="109" y="561"/>
                </a:lnTo>
                <a:lnTo>
                  <a:pt x="108" y="561"/>
                </a:lnTo>
                <a:lnTo>
                  <a:pt x="54" y="507"/>
                </a:lnTo>
                <a:lnTo>
                  <a:pt x="54" y="507"/>
                </a:lnTo>
                <a:lnTo>
                  <a:pt x="485" y="77"/>
                </a:lnTo>
                <a:cubicBezTo>
                  <a:pt x="493" y="68"/>
                  <a:pt x="487" y="53"/>
                  <a:pt x="475" y="54"/>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FC0FF1D9-077C-4982-A462-E1377FEA167C}"/>
              </a:ext>
            </a:extLst>
          </p:cNvPr>
          <p:cNvSpPr txBox="1"/>
          <p:nvPr/>
        </p:nvSpPr>
        <p:spPr>
          <a:xfrm>
            <a:off x="11099224" y="6256156"/>
            <a:ext cx="465056" cy="253916"/>
          </a:xfrm>
          <a:prstGeom prst="rect">
            <a:avLst/>
          </a:prstGeom>
          <a:noFill/>
        </p:spPr>
        <p:txBody>
          <a:bodyPr wrap="square" rtlCol="0">
            <a:spAutoFit/>
          </a:bodyPr>
          <a:lstStyle/>
          <a:p>
            <a:r>
              <a:rPr lang="en-US" sz="1050">
                <a:solidFill>
                  <a:schemeClr val="accent1"/>
                </a:solidFill>
              </a:rPr>
              <a:t>Edit</a:t>
            </a:r>
            <a:endParaRPr lang="en-IN" sz="1050">
              <a:solidFill>
                <a:schemeClr val="accent1"/>
              </a:solidFill>
            </a:endParaRPr>
          </a:p>
        </p:txBody>
      </p:sp>
    </p:spTree>
    <p:extLst>
      <p:ext uri="{BB962C8B-B14F-4D97-AF65-F5344CB8AC3E}">
        <p14:creationId xmlns:p14="http://schemas.microsoft.com/office/powerpoint/2010/main" val="220703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extLst>
              <p:ext uri="{D42A27DB-BD31-4B8C-83A1-F6EECF244321}">
                <p14:modId xmlns:p14="http://schemas.microsoft.com/office/powerpoint/2010/main" val="1620295464"/>
              </p:ext>
            </p:extLst>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ELIGIBLITY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NA</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56" name="Rectangle: Rounded Corners 55">
            <a:extLst>
              <a:ext uri="{FF2B5EF4-FFF2-40B4-BE49-F238E27FC236}">
                <a16:creationId xmlns:a16="http://schemas.microsoft.com/office/drawing/2014/main" id="{5F9E6664-0764-40FE-903B-C44F75E5FD10}"/>
              </a:ext>
            </a:extLst>
          </p:cNvPr>
          <p:cNvSpPr/>
          <p:nvPr/>
        </p:nvSpPr>
        <p:spPr>
          <a:xfrm>
            <a:off x="825593" y="2549320"/>
            <a:ext cx="6255078" cy="19643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Fill out the below details to enroll the employee for Coverage Year 2021</a:t>
            </a:r>
            <a:endParaRPr lang="en-IN" sz="1400">
              <a:solidFill>
                <a:schemeClr val="tx1">
                  <a:lumMod val="85000"/>
                  <a:lumOff val="15000"/>
                </a:schemeClr>
              </a:solidFill>
            </a:endParaRPr>
          </a:p>
        </p:txBody>
      </p:sp>
      <p:sp>
        <p:nvSpPr>
          <p:cNvPr id="95" name="Rectangle: Rounded Corners 94">
            <a:extLst>
              <a:ext uri="{FF2B5EF4-FFF2-40B4-BE49-F238E27FC236}">
                <a16:creationId xmlns:a16="http://schemas.microsoft.com/office/drawing/2014/main" id="{9F67D9B7-1DED-4C69-80B8-2998D2996F63}"/>
              </a:ext>
            </a:extLst>
          </p:cNvPr>
          <p:cNvSpPr/>
          <p:nvPr/>
        </p:nvSpPr>
        <p:spPr>
          <a:xfrm>
            <a:off x="8512778" y="2549320"/>
            <a:ext cx="3156451" cy="4077517"/>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NA </a:t>
            </a:r>
            <a:endParaRPr lang="en-US" sz="1050">
              <a:solidFill>
                <a:schemeClr val="accent1"/>
              </a:solidFill>
            </a:endParaRPr>
          </a:p>
          <a:p>
            <a:endParaRPr lang="en-US" sz="1050">
              <a:solidFill>
                <a:schemeClr val="tx1"/>
              </a:solidFill>
            </a:endParaRPr>
          </a:p>
          <a:p>
            <a:endParaRPr lang="en-US" sz="1050">
              <a:solidFill>
                <a:schemeClr val="tx1"/>
              </a:solidFill>
            </a:endParaRPr>
          </a:p>
          <a:p>
            <a:r>
              <a:rPr lang="en-US" sz="1200">
                <a:solidFill>
                  <a:schemeClr val="bg1">
                    <a:lumMod val="65000"/>
                  </a:schemeClr>
                </a:solidFill>
              </a:rPr>
              <a:t>No Enrollment exists for this Employee</a:t>
            </a:r>
          </a:p>
        </p:txBody>
      </p:sp>
      <p:sp>
        <p:nvSpPr>
          <p:cNvPr id="96" name="Rectangle: Rounded Corners 95">
            <a:extLst>
              <a:ext uri="{FF2B5EF4-FFF2-40B4-BE49-F238E27FC236}">
                <a16:creationId xmlns:a16="http://schemas.microsoft.com/office/drawing/2014/main" id="{3AB9C39B-CABA-4939-83DF-590439C50EDF}"/>
              </a:ext>
            </a:extLst>
          </p:cNvPr>
          <p:cNvSpPr/>
          <p:nvPr/>
        </p:nvSpPr>
        <p:spPr>
          <a:xfrm>
            <a:off x="913694" y="3091074"/>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ICICI Prudential 80 – Gold Plan</a:t>
            </a:r>
            <a:endParaRPr lang="en-IN" sz="1200">
              <a:solidFill>
                <a:schemeClr val="tx1">
                  <a:lumMod val="85000"/>
                  <a:lumOff val="15000"/>
                </a:schemeClr>
              </a:solidFill>
            </a:endParaRPr>
          </a:p>
        </p:txBody>
      </p:sp>
      <p:sp>
        <p:nvSpPr>
          <p:cNvPr id="97" name="TextBox 96">
            <a:extLst>
              <a:ext uri="{FF2B5EF4-FFF2-40B4-BE49-F238E27FC236}">
                <a16:creationId xmlns:a16="http://schemas.microsoft.com/office/drawing/2014/main" id="{D78D5A06-0474-49FA-8BA6-2DDFDFDE4822}"/>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PLAN </a:t>
            </a:r>
            <a:r>
              <a:rPr lang="en-US" sz="1000">
                <a:solidFill>
                  <a:srgbClr val="FF0066"/>
                </a:solidFill>
              </a:rPr>
              <a:t>*</a:t>
            </a:r>
            <a:endParaRPr lang="en-IN" sz="1000">
              <a:solidFill>
                <a:srgbClr val="FF0066"/>
              </a:solidFill>
            </a:endParaRPr>
          </a:p>
        </p:txBody>
      </p:sp>
      <p:sp>
        <p:nvSpPr>
          <p:cNvPr id="98" name="Rectangle: Rounded Corners 97">
            <a:extLst>
              <a:ext uri="{FF2B5EF4-FFF2-40B4-BE49-F238E27FC236}">
                <a16:creationId xmlns:a16="http://schemas.microsoft.com/office/drawing/2014/main" id="{2045A9AB-D329-498F-8185-CA0DFD572C09}"/>
              </a:ext>
            </a:extLst>
          </p:cNvPr>
          <p:cNvSpPr/>
          <p:nvPr/>
        </p:nvSpPr>
        <p:spPr>
          <a:xfrm>
            <a:off x="913694" y="377830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$ 432.64</a:t>
            </a:r>
            <a:endParaRPr lang="en-IN" sz="1200">
              <a:solidFill>
                <a:schemeClr val="tx1">
                  <a:lumMod val="85000"/>
                  <a:lumOff val="15000"/>
                </a:schemeClr>
              </a:solidFill>
            </a:endParaRPr>
          </a:p>
        </p:txBody>
      </p:sp>
      <p:sp>
        <p:nvSpPr>
          <p:cNvPr id="99" name="TextBox 98">
            <a:extLst>
              <a:ext uri="{FF2B5EF4-FFF2-40B4-BE49-F238E27FC236}">
                <a16:creationId xmlns:a16="http://schemas.microsoft.com/office/drawing/2014/main" id="{B5FA238B-EA9B-44B7-AACB-EDB3686284A4}"/>
              </a:ext>
            </a:extLst>
          </p:cNvPr>
          <p:cNvSpPr txBox="1"/>
          <p:nvPr/>
        </p:nvSpPr>
        <p:spPr>
          <a:xfrm>
            <a:off x="875288" y="3532077"/>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100" name="Rectangle: Rounded Corners 99">
            <a:extLst>
              <a:ext uri="{FF2B5EF4-FFF2-40B4-BE49-F238E27FC236}">
                <a16:creationId xmlns:a16="http://schemas.microsoft.com/office/drawing/2014/main" id="{0AA704C1-97FB-4C12-84D8-E2A17ABF14FF}"/>
              </a:ext>
            </a:extLst>
          </p:cNvPr>
          <p:cNvSpPr/>
          <p:nvPr/>
        </p:nvSpPr>
        <p:spPr>
          <a:xfrm>
            <a:off x="4312878" y="3778300"/>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$ 280.00</a:t>
            </a:r>
            <a:endParaRPr lang="en-IN" sz="1200">
              <a:solidFill>
                <a:schemeClr val="tx1">
                  <a:lumMod val="85000"/>
                  <a:lumOff val="15000"/>
                </a:schemeClr>
              </a:solidFill>
            </a:endParaRPr>
          </a:p>
        </p:txBody>
      </p:sp>
      <p:sp>
        <p:nvSpPr>
          <p:cNvPr id="101" name="TextBox 100">
            <a:extLst>
              <a:ext uri="{FF2B5EF4-FFF2-40B4-BE49-F238E27FC236}">
                <a16:creationId xmlns:a16="http://schemas.microsoft.com/office/drawing/2014/main" id="{4CDC5686-F21C-4B41-85CC-EEDBF313B35A}"/>
              </a:ext>
            </a:extLst>
          </p:cNvPr>
          <p:cNvSpPr txBox="1"/>
          <p:nvPr/>
        </p:nvSpPr>
        <p:spPr>
          <a:xfrm>
            <a:off x="4274471" y="3532077"/>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endParaRPr lang="en-IN" sz="1000">
              <a:solidFill>
                <a:srgbClr val="FF0066"/>
              </a:solidFill>
            </a:endParaRPr>
          </a:p>
        </p:txBody>
      </p:sp>
      <p:sp>
        <p:nvSpPr>
          <p:cNvPr id="102" name="Rectangle: Rounded Corners 101">
            <a:extLst>
              <a:ext uri="{FF2B5EF4-FFF2-40B4-BE49-F238E27FC236}">
                <a16:creationId xmlns:a16="http://schemas.microsoft.com/office/drawing/2014/main" id="{9183704A-A548-4CFD-A598-20B065E75C9E}"/>
              </a:ext>
            </a:extLst>
          </p:cNvPr>
          <p:cNvSpPr/>
          <p:nvPr/>
        </p:nvSpPr>
        <p:spPr>
          <a:xfrm>
            <a:off x="913694" y="4470224"/>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bg1">
                    <a:lumMod val="50000"/>
                  </a:schemeClr>
                </a:solidFill>
              </a:rPr>
              <a:t>$ 152.64</a:t>
            </a:r>
            <a:endParaRPr lang="en-IN" sz="1200">
              <a:solidFill>
                <a:schemeClr val="bg1">
                  <a:lumMod val="50000"/>
                </a:schemeClr>
              </a:solidFill>
            </a:endParaRPr>
          </a:p>
        </p:txBody>
      </p:sp>
      <p:sp>
        <p:nvSpPr>
          <p:cNvPr id="103" name="TextBox 102">
            <a:extLst>
              <a:ext uri="{FF2B5EF4-FFF2-40B4-BE49-F238E27FC236}">
                <a16:creationId xmlns:a16="http://schemas.microsoft.com/office/drawing/2014/main" id="{8D51487D-5B8D-4333-A71A-EF1D196494BE}"/>
              </a:ext>
            </a:extLst>
          </p:cNvPr>
          <p:cNvSpPr txBox="1"/>
          <p:nvPr/>
        </p:nvSpPr>
        <p:spPr>
          <a:xfrm>
            <a:off x="875288" y="4224001"/>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104" name="Rectangle: Rounded Corners 103">
            <a:extLst>
              <a:ext uri="{FF2B5EF4-FFF2-40B4-BE49-F238E27FC236}">
                <a16:creationId xmlns:a16="http://schemas.microsoft.com/office/drawing/2014/main" id="{2CECC9C2-3D43-4009-B856-302D51B4084D}"/>
              </a:ext>
            </a:extLst>
          </p:cNvPr>
          <p:cNvSpPr/>
          <p:nvPr/>
        </p:nvSpPr>
        <p:spPr>
          <a:xfrm>
            <a:off x="4312878" y="4470224"/>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bg1">
                    <a:lumMod val="50000"/>
                  </a:schemeClr>
                </a:solidFill>
              </a:rPr>
              <a:t>$ 280.00</a:t>
            </a:r>
            <a:endParaRPr lang="en-IN" sz="1200">
              <a:solidFill>
                <a:schemeClr val="bg1">
                  <a:lumMod val="50000"/>
                </a:schemeClr>
              </a:solidFill>
            </a:endParaRPr>
          </a:p>
        </p:txBody>
      </p:sp>
      <p:sp>
        <p:nvSpPr>
          <p:cNvPr id="105" name="TextBox 104">
            <a:extLst>
              <a:ext uri="{FF2B5EF4-FFF2-40B4-BE49-F238E27FC236}">
                <a16:creationId xmlns:a16="http://schemas.microsoft.com/office/drawing/2014/main" id="{E53DF227-73ED-4ADE-BC08-69D2C1EA1D9B}"/>
              </a:ext>
            </a:extLst>
          </p:cNvPr>
          <p:cNvSpPr txBox="1"/>
          <p:nvPr/>
        </p:nvSpPr>
        <p:spPr>
          <a:xfrm>
            <a:off x="4274470" y="4224001"/>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106" name="Rectangle: Rounded Corners 105">
            <a:extLst>
              <a:ext uri="{FF2B5EF4-FFF2-40B4-BE49-F238E27FC236}">
                <a16:creationId xmlns:a16="http://schemas.microsoft.com/office/drawing/2014/main" id="{C278ECF4-84BA-419E-9782-1D7C7E0FE0B1}"/>
              </a:ext>
            </a:extLst>
          </p:cNvPr>
          <p:cNvSpPr/>
          <p:nvPr/>
        </p:nvSpPr>
        <p:spPr>
          <a:xfrm>
            <a:off x="913694" y="516214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Employee &amp; Spouse</a:t>
            </a:r>
            <a:endParaRPr lang="en-IN" sz="1200">
              <a:solidFill>
                <a:schemeClr val="tx1">
                  <a:lumMod val="85000"/>
                  <a:lumOff val="15000"/>
                </a:schemeClr>
              </a:solidFill>
            </a:endParaRPr>
          </a:p>
        </p:txBody>
      </p:sp>
      <p:sp>
        <p:nvSpPr>
          <p:cNvPr id="107" name="TextBox 106">
            <a:extLst>
              <a:ext uri="{FF2B5EF4-FFF2-40B4-BE49-F238E27FC236}">
                <a16:creationId xmlns:a16="http://schemas.microsoft.com/office/drawing/2014/main" id="{A8212927-5489-4B1B-AC94-625A2A3DE106}"/>
              </a:ext>
            </a:extLst>
          </p:cNvPr>
          <p:cNvSpPr txBox="1"/>
          <p:nvPr/>
        </p:nvSpPr>
        <p:spPr>
          <a:xfrm>
            <a:off x="875288" y="4915925"/>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108" name="Rectangle: Rounded Corners 107">
            <a:extLst>
              <a:ext uri="{FF2B5EF4-FFF2-40B4-BE49-F238E27FC236}">
                <a16:creationId xmlns:a16="http://schemas.microsoft.com/office/drawing/2014/main" id="{A1DDB407-0FBB-4D84-BD18-81503A3D5ED3}"/>
              </a:ext>
            </a:extLst>
          </p:cNvPr>
          <p:cNvSpPr/>
          <p:nvPr/>
        </p:nvSpPr>
        <p:spPr>
          <a:xfrm>
            <a:off x="4312878" y="516214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a:t>
            </a:r>
            <a:endParaRPr lang="en-IN" sz="1400">
              <a:solidFill>
                <a:schemeClr val="tx1">
                  <a:lumMod val="85000"/>
                  <a:lumOff val="15000"/>
                </a:schemeClr>
              </a:solidFill>
            </a:endParaRPr>
          </a:p>
        </p:txBody>
      </p:sp>
      <p:sp>
        <p:nvSpPr>
          <p:cNvPr id="109" name="TextBox 108">
            <a:extLst>
              <a:ext uri="{FF2B5EF4-FFF2-40B4-BE49-F238E27FC236}">
                <a16:creationId xmlns:a16="http://schemas.microsoft.com/office/drawing/2014/main" id="{29968AEB-C385-4EBD-8D64-DE3862B63AF6}"/>
              </a:ext>
            </a:extLst>
          </p:cNvPr>
          <p:cNvSpPr txBox="1"/>
          <p:nvPr/>
        </p:nvSpPr>
        <p:spPr>
          <a:xfrm>
            <a:off x="4274470" y="4915925"/>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110" name="Arrow Down">
            <a:extLst>
              <a:ext uri="{FF2B5EF4-FFF2-40B4-BE49-F238E27FC236}">
                <a16:creationId xmlns:a16="http://schemas.microsoft.com/office/drawing/2014/main" id="{A92B498D-9022-4C4B-A84D-ABC09544BF78}"/>
              </a:ext>
            </a:extLst>
          </p:cNvPr>
          <p:cNvSpPr>
            <a:spLocks noChangeAspect="1"/>
          </p:cNvSpPr>
          <p:nvPr/>
        </p:nvSpPr>
        <p:spPr bwMode="auto">
          <a:xfrm flipH="1">
            <a:off x="3688838" y="5332333"/>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11" name="Rectangle: Rounded Corners 110">
            <a:extLst>
              <a:ext uri="{FF2B5EF4-FFF2-40B4-BE49-F238E27FC236}">
                <a16:creationId xmlns:a16="http://schemas.microsoft.com/office/drawing/2014/main" id="{640D340A-6A6D-4BC3-96C9-BEA902DDCBBE}"/>
              </a:ext>
            </a:extLst>
          </p:cNvPr>
          <p:cNvSpPr/>
          <p:nvPr/>
        </p:nvSpPr>
        <p:spPr>
          <a:xfrm>
            <a:off x="913694" y="5854072"/>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Athena Carriers</a:t>
            </a:r>
            <a:endParaRPr lang="en-IN" sz="1200">
              <a:solidFill>
                <a:schemeClr val="tx1">
                  <a:lumMod val="85000"/>
                  <a:lumOff val="15000"/>
                </a:schemeClr>
              </a:solidFill>
            </a:endParaRPr>
          </a:p>
        </p:txBody>
      </p:sp>
      <p:sp>
        <p:nvSpPr>
          <p:cNvPr id="112" name="TextBox 111">
            <a:extLst>
              <a:ext uri="{FF2B5EF4-FFF2-40B4-BE49-F238E27FC236}">
                <a16:creationId xmlns:a16="http://schemas.microsoft.com/office/drawing/2014/main" id="{4F1DE550-EA4D-405C-ADE1-3E292DDEDD51}"/>
              </a:ext>
            </a:extLst>
          </p:cNvPr>
          <p:cNvSpPr txBox="1"/>
          <p:nvPr/>
        </p:nvSpPr>
        <p:spPr>
          <a:xfrm>
            <a:off x="875288" y="5607849"/>
            <a:ext cx="2183012" cy="246221"/>
          </a:xfrm>
          <a:prstGeom prst="rect">
            <a:avLst/>
          </a:prstGeom>
          <a:noFill/>
        </p:spPr>
        <p:txBody>
          <a:bodyPr wrap="square" rtlCol="0">
            <a:spAutoFit/>
          </a:bodyPr>
          <a:lstStyle/>
          <a:p>
            <a:r>
              <a:rPr lang="en-US" sz="1000">
                <a:solidFill>
                  <a:schemeClr val="bg1">
                    <a:lumMod val="65000"/>
                  </a:schemeClr>
                </a:solidFill>
              </a:rPr>
              <a:t>CARRIER </a:t>
            </a:r>
            <a:r>
              <a:rPr lang="en-US" sz="1000">
                <a:solidFill>
                  <a:srgbClr val="FF0066"/>
                </a:solidFill>
              </a:rPr>
              <a:t>*</a:t>
            </a:r>
            <a:endParaRPr lang="en-IN" sz="1000">
              <a:solidFill>
                <a:srgbClr val="FF0066"/>
              </a:solidFill>
            </a:endParaRPr>
          </a:p>
        </p:txBody>
      </p:sp>
      <p:sp>
        <p:nvSpPr>
          <p:cNvPr id="113" name="Rectangle: Rounded Corners 112">
            <a:extLst>
              <a:ext uri="{FF2B5EF4-FFF2-40B4-BE49-F238E27FC236}">
                <a16:creationId xmlns:a16="http://schemas.microsoft.com/office/drawing/2014/main" id="{3BCF97C0-578B-4301-A698-13E70F890D85}"/>
              </a:ext>
            </a:extLst>
          </p:cNvPr>
          <p:cNvSpPr/>
          <p:nvPr/>
        </p:nvSpPr>
        <p:spPr>
          <a:xfrm>
            <a:off x="4312878" y="5854072"/>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bg1">
                    <a:lumMod val="50000"/>
                  </a:schemeClr>
                </a:solidFill>
              </a:rPr>
              <a:t>Direct ACH</a:t>
            </a:r>
            <a:endParaRPr lang="en-IN" sz="1200">
              <a:solidFill>
                <a:schemeClr val="bg1">
                  <a:lumMod val="50000"/>
                </a:schemeClr>
              </a:solidFill>
            </a:endParaRPr>
          </a:p>
        </p:txBody>
      </p:sp>
      <p:sp>
        <p:nvSpPr>
          <p:cNvPr id="114" name="TextBox 113">
            <a:extLst>
              <a:ext uri="{FF2B5EF4-FFF2-40B4-BE49-F238E27FC236}">
                <a16:creationId xmlns:a16="http://schemas.microsoft.com/office/drawing/2014/main" id="{C3D53D1E-0DF0-449F-BEAB-6AEDA042D274}"/>
              </a:ext>
            </a:extLst>
          </p:cNvPr>
          <p:cNvSpPr txBox="1"/>
          <p:nvPr/>
        </p:nvSpPr>
        <p:spPr>
          <a:xfrm>
            <a:off x="4274470" y="5607849"/>
            <a:ext cx="2650971" cy="246221"/>
          </a:xfrm>
          <a:prstGeom prst="rect">
            <a:avLst/>
          </a:prstGeom>
          <a:noFill/>
        </p:spPr>
        <p:txBody>
          <a:bodyPr wrap="square" rtlCol="0">
            <a:spAutoFit/>
          </a:bodyPr>
          <a:lstStyle/>
          <a:p>
            <a:r>
              <a:rPr lang="en-US" sz="1000">
                <a:solidFill>
                  <a:schemeClr val="bg1">
                    <a:lumMod val="65000"/>
                  </a:schemeClr>
                </a:solidFill>
              </a:rPr>
              <a:t>PAYMENT METHOD </a:t>
            </a:r>
            <a:r>
              <a:rPr lang="en-US" sz="1000">
                <a:solidFill>
                  <a:srgbClr val="FF0066"/>
                </a:solidFill>
              </a:rPr>
              <a:t>*</a:t>
            </a:r>
            <a:endParaRPr lang="en-IN" sz="1000">
              <a:solidFill>
                <a:srgbClr val="FF0066"/>
              </a:solidFill>
            </a:endParaRPr>
          </a:p>
        </p:txBody>
      </p:sp>
      <p:sp>
        <p:nvSpPr>
          <p:cNvPr id="115" name="Arrow Down">
            <a:extLst>
              <a:ext uri="{FF2B5EF4-FFF2-40B4-BE49-F238E27FC236}">
                <a16:creationId xmlns:a16="http://schemas.microsoft.com/office/drawing/2014/main" id="{60721ACF-9381-4D64-86D9-07CCFA3CDCB5}"/>
              </a:ext>
            </a:extLst>
          </p:cNvPr>
          <p:cNvSpPr>
            <a:spLocks noChangeAspect="1"/>
          </p:cNvSpPr>
          <p:nvPr/>
        </p:nvSpPr>
        <p:spPr bwMode="auto">
          <a:xfrm flipH="1">
            <a:off x="3688838" y="6024257"/>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16" name="Rectangle: Rounded Corners 115">
            <a:extLst>
              <a:ext uri="{FF2B5EF4-FFF2-40B4-BE49-F238E27FC236}">
                <a16:creationId xmlns:a16="http://schemas.microsoft.com/office/drawing/2014/main" id="{B7262C9B-E9AF-4D6A-A3E8-A2DEB74D89B7}"/>
              </a:ext>
            </a:extLst>
          </p:cNvPr>
          <p:cNvSpPr/>
          <p:nvPr/>
        </p:nvSpPr>
        <p:spPr>
          <a:xfrm>
            <a:off x="913694" y="6435676"/>
            <a:ext cx="1372305"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Enroll Employee</a:t>
            </a:r>
            <a:endParaRPr lang="en-IN" sz="1200"/>
          </a:p>
        </p:txBody>
      </p:sp>
      <p:sp>
        <p:nvSpPr>
          <p:cNvPr id="117" name="Rectangle: Rounded Corners 116">
            <a:extLst>
              <a:ext uri="{FF2B5EF4-FFF2-40B4-BE49-F238E27FC236}">
                <a16:creationId xmlns:a16="http://schemas.microsoft.com/office/drawing/2014/main" id="{3166DBC5-83E9-4D74-B73E-6A5F0608CB07}"/>
              </a:ext>
            </a:extLst>
          </p:cNvPr>
          <p:cNvSpPr/>
          <p:nvPr/>
        </p:nvSpPr>
        <p:spPr>
          <a:xfrm>
            <a:off x="4312878" y="3091073"/>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09/01/2021</a:t>
            </a:r>
            <a:endParaRPr lang="en-IN" sz="1200">
              <a:solidFill>
                <a:schemeClr val="tx1">
                  <a:lumMod val="85000"/>
                  <a:lumOff val="15000"/>
                </a:schemeClr>
              </a:solidFill>
            </a:endParaRPr>
          </a:p>
        </p:txBody>
      </p:sp>
      <p:sp>
        <p:nvSpPr>
          <p:cNvPr id="118" name="TextBox 117">
            <a:extLst>
              <a:ext uri="{FF2B5EF4-FFF2-40B4-BE49-F238E27FC236}">
                <a16:creationId xmlns:a16="http://schemas.microsoft.com/office/drawing/2014/main" id="{6121B369-7A0B-4BA8-9E6C-459B7887ED0B}"/>
              </a:ext>
            </a:extLst>
          </p:cNvPr>
          <p:cNvSpPr txBox="1"/>
          <p:nvPr/>
        </p:nvSpPr>
        <p:spPr>
          <a:xfrm>
            <a:off x="4274472" y="2834784"/>
            <a:ext cx="1784920" cy="246221"/>
          </a:xfrm>
          <a:prstGeom prst="rect">
            <a:avLst/>
          </a:prstGeom>
          <a:noFill/>
        </p:spPr>
        <p:txBody>
          <a:bodyPr wrap="square" rtlCol="0">
            <a:spAutoFit/>
          </a:bodyPr>
          <a:lstStyle/>
          <a:p>
            <a:r>
              <a:rPr lang="en-US" sz="1000">
                <a:solidFill>
                  <a:schemeClr val="bg1">
                    <a:lumMod val="65000"/>
                  </a:schemeClr>
                </a:solidFill>
              </a:rPr>
              <a:t>COVERAGE START DATE </a:t>
            </a:r>
            <a:r>
              <a:rPr lang="en-US" sz="1000">
                <a:solidFill>
                  <a:srgbClr val="FF0066"/>
                </a:solidFill>
              </a:rPr>
              <a:t>*</a:t>
            </a:r>
            <a:endParaRPr lang="en-IN" sz="1000">
              <a:solidFill>
                <a:srgbClr val="FF0066"/>
              </a:solidFill>
            </a:endParaRPr>
          </a:p>
        </p:txBody>
      </p:sp>
      <p:sp>
        <p:nvSpPr>
          <p:cNvPr id="119" name="Calendar">
            <a:extLst>
              <a:ext uri="{FF2B5EF4-FFF2-40B4-BE49-F238E27FC236}">
                <a16:creationId xmlns:a16="http://schemas.microsoft.com/office/drawing/2014/main" id="{373FD42C-478A-4F5C-B561-66F5B31258F3}"/>
              </a:ext>
            </a:extLst>
          </p:cNvPr>
          <p:cNvSpPr>
            <a:spLocks noChangeAspect="1" noEditPoints="1"/>
          </p:cNvSpPr>
          <p:nvPr/>
        </p:nvSpPr>
        <p:spPr bwMode="auto">
          <a:xfrm>
            <a:off x="7023675" y="3192944"/>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0" name="Rectangle: Rounded Corners 119">
            <a:extLst>
              <a:ext uri="{FF2B5EF4-FFF2-40B4-BE49-F238E27FC236}">
                <a16:creationId xmlns:a16="http://schemas.microsoft.com/office/drawing/2014/main" id="{0200B054-B548-42AF-BA94-6CC5483A1932}"/>
              </a:ext>
            </a:extLst>
          </p:cNvPr>
          <p:cNvSpPr/>
          <p:nvPr/>
        </p:nvSpPr>
        <p:spPr>
          <a:xfrm>
            <a:off x="3151316" y="1519929"/>
            <a:ext cx="720000" cy="22924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ELIGIBLE</a:t>
            </a:r>
            <a:endParaRPr lang="en-IN" sz="1000"/>
          </a:p>
        </p:txBody>
      </p:sp>
    </p:spTree>
    <p:extLst>
      <p:ext uri="{BB962C8B-B14F-4D97-AF65-F5344CB8AC3E}">
        <p14:creationId xmlns:p14="http://schemas.microsoft.com/office/powerpoint/2010/main" val="303965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graphicFrame>
        <p:nvGraphicFramePr>
          <p:cNvPr id="2" name="Table 2">
            <a:extLst>
              <a:ext uri="{FF2B5EF4-FFF2-40B4-BE49-F238E27FC236}">
                <a16:creationId xmlns:a16="http://schemas.microsoft.com/office/drawing/2014/main" id="{08C288C6-2DB5-4F21-AA6C-EB3F581692A5}"/>
              </a:ext>
            </a:extLst>
          </p:cNvPr>
          <p:cNvGraphicFramePr>
            <a:graphicFrameLocks noGrp="1"/>
          </p:cNvGraphicFramePr>
          <p:nvPr/>
        </p:nvGraphicFramePr>
        <p:xfrm>
          <a:off x="794826" y="1352751"/>
          <a:ext cx="7889245" cy="907320"/>
        </p:xfrm>
        <a:graphic>
          <a:graphicData uri="http://schemas.openxmlformats.org/drawingml/2006/table">
            <a:tbl>
              <a:tblPr firstRow="1" bandRow="1">
                <a:tableStyleId>{2D5ABB26-0587-4C30-8999-92F81FD0307C}</a:tableStyleId>
              </a:tblPr>
              <a:tblGrid>
                <a:gridCol w="1577849">
                  <a:extLst>
                    <a:ext uri="{9D8B030D-6E8A-4147-A177-3AD203B41FA5}">
                      <a16:colId xmlns:a16="http://schemas.microsoft.com/office/drawing/2014/main" val="2236416363"/>
                    </a:ext>
                  </a:extLst>
                </a:gridCol>
                <a:gridCol w="1577849">
                  <a:extLst>
                    <a:ext uri="{9D8B030D-6E8A-4147-A177-3AD203B41FA5}">
                      <a16:colId xmlns:a16="http://schemas.microsoft.com/office/drawing/2014/main" val="2116446012"/>
                    </a:ext>
                  </a:extLst>
                </a:gridCol>
                <a:gridCol w="1577849">
                  <a:extLst>
                    <a:ext uri="{9D8B030D-6E8A-4147-A177-3AD203B41FA5}">
                      <a16:colId xmlns:a16="http://schemas.microsoft.com/office/drawing/2014/main" val="334071397"/>
                    </a:ext>
                  </a:extLst>
                </a:gridCol>
                <a:gridCol w="1577849">
                  <a:extLst>
                    <a:ext uri="{9D8B030D-6E8A-4147-A177-3AD203B41FA5}">
                      <a16:colId xmlns:a16="http://schemas.microsoft.com/office/drawing/2014/main" val="2193261471"/>
                    </a:ext>
                  </a:extLst>
                </a:gridCol>
                <a:gridCol w="1577849">
                  <a:extLst>
                    <a:ext uri="{9D8B030D-6E8A-4147-A177-3AD203B41FA5}">
                      <a16:colId xmlns:a16="http://schemas.microsoft.com/office/drawing/2014/main" val="3299170754"/>
                    </a:ext>
                  </a:extLst>
                </a:gridCol>
              </a:tblGrid>
              <a:tr h="370840">
                <a:tc gridSpan="5">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3528289"/>
                  </a:ext>
                </a:extLst>
              </a:tr>
              <a:tr h="252000">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tc>
                <a:tc>
                  <a:txBody>
                    <a:bodyPr/>
                    <a:lstStyle/>
                    <a:p>
                      <a:r>
                        <a:rPr lang="en-US" sz="1050">
                          <a:solidFill>
                            <a:schemeClr val="bg1">
                              <a:lumMod val="65000"/>
                            </a:schemeClr>
                          </a:solidFill>
                        </a:rPr>
                        <a:t>STATE</a:t>
                      </a:r>
                      <a:endParaRPr lang="en-IN" sz="1050">
                        <a:solidFill>
                          <a:schemeClr val="bg1">
                            <a:lumMod val="65000"/>
                          </a:schemeClr>
                        </a:solidFill>
                      </a:endParaRPr>
                    </a:p>
                  </a:txBody>
                  <a:tcPr anchor="b"/>
                </a:tc>
                <a:tc>
                  <a:txBody>
                    <a:bodyPr/>
                    <a:lstStyle/>
                    <a:p>
                      <a:r>
                        <a:rPr lang="en-US" sz="1050">
                          <a:solidFill>
                            <a:schemeClr val="bg1">
                              <a:lumMod val="65000"/>
                            </a:schemeClr>
                          </a:solidFill>
                        </a:rPr>
                        <a:t>SSN</a:t>
                      </a:r>
                      <a:endParaRPr lang="en-IN" sz="1050">
                        <a:solidFill>
                          <a:schemeClr val="bg1">
                            <a:lumMod val="65000"/>
                          </a:schemeClr>
                        </a:solidFill>
                      </a:endParaRPr>
                    </a:p>
                  </a:txBody>
                  <a:tcPr anchor="b"/>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tc>
                <a:extLst>
                  <a:ext uri="{0D108BD9-81ED-4DB2-BD59-A6C34878D82A}">
                    <a16:rowId xmlns:a16="http://schemas.microsoft.com/office/drawing/2014/main" val="2941022142"/>
                  </a:ext>
                </a:extLst>
              </a:tr>
              <a:tr h="252000">
                <a:tc>
                  <a:txBody>
                    <a:bodyPr/>
                    <a:lstStyle/>
                    <a:p>
                      <a:r>
                        <a:rPr lang="en-US" sz="1100" b="1">
                          <a:solidFill>
                            <a:schemeClr val="tx1"/>
                          </a:solidFill>
                        </a:rPr>
                        <a:t>10/01/2020</a:t>
                      </a:r>
                      <a:endParaRPr lang="en-IN" sz="1100" b="1">
                        <a:solidFill>
                          <a:schemeClr val="tx1"/>
                        </a:solidFill>
                      </a:endParaRPr>
                    </a:p>
                  </a:txBody>
                  <a:tcPr/>
                </a:tc>
                <a:tc>
                  <a:txBody>
                    <a:bodyPr/>
                    <a:lstStyle/>
                    <a:p>
                      <a:r>
                        <a:rPr lang="en-US" sz="1100" b="1">
                          <a:solidFill>
                            <a:schemeClr val="tx1"/>
                          </a:solidFill>
                        </a:rPr>
                        <a:t>Preston Management</a:t>
                      </a:r>
                      <a:endParaRPr lang="en-IN" sz="1100" b="1">
                        <a:solidFill>
                          <a:schemeClr val="tx1"/>
                        </a:solidFill>
                      </a:endParaRPr>
                    </a:p>
                  </a:txBody>
                  <a:tcPr/>
                </a:tc>
                <a:tc>
                  <a:txBody>
                    <a:bodyPr/>
                    <a:lstStyle/>
                    <a:p>
                      <a:r>
                        <a:rPr lang="en-US" sz="1100" b="1">
                          <a:solidFill>
                            <a:schemeClr val="tx1"/>
                          </a:solidFill>
                        </a:rPr>
                        <a:t>California</a:t>
                      </a:r>
                      <a:endParaRPr lang="en-IN" sz="1100" b="1">
                        <a:solidFill>
                          <a:schemeClr val="tx1"/>
                        </a:solidFill>
                      </a:endParaRPr>
                    </a:p>
                  </a:txBody>
                  <a:tcPr/>
                </a:tc>
                <a:tc>
                  <a:txBody>
                    <a:bodyPr/>
                    <a:lstStyle/>
                    <a:p>
                      <a:r>
                        <a:rPr lang="en-US" sz="1100" b="1">
                          <a:solidFill>
                            <a:schemeClr val="tx1"/>
                          </a:solidFill>
                        </a:rPr>
                        <a:t>XXX-XX-XXXX</a:t>
                      </a:r>
                      <a:endParaRPr lang="en-IN" sz="1100" b="1">
                        <a:solidFill>
                          <a:schemeClr val="tx1"/>
                        </a:solidFill>
                      </a:endParaRPr>
                    </a:p>
                  </a:txBody>
                  <a:tcPr/>
                </a:tc>
                <a:tc>
                  <a:txBody>
                    <a:bodyPr/>
                    <a:lstStyle/>
                    <a:p>
                      <a:r>
                        <a:rPr lang="en-US" sz="1100" b="1">
                          <a:solidFill>
                            <a:schemeClr val="tx1"/>
                          </a:solidFill>
                        </a:rPr>
                        <a:t>09/14/2018</a:t>
                      </a:r>
                      <a:endParaRPr lang="en-IN" sz="1100" b="1">
                        <a:solidFill>
                          <a:schemeClr val="tx1"/>
                        </a:solidFill>
                      </a:endParaRPr>
                    </a:p>
                  </a:txBody>
                  <a:tcPr/>
                </a:tc>
                <a:extLst>
                  <a:ext uri="{0D108BD9-81ED-4DB2-BD59-A6C34878D82A}">
                    <a16:rowId xmlns:a16="http://schemas.microsoft.com/office/drawing/2014/main" val="858529384"/>
                  </a:ext>
                </a:extLst>
              </a:tr>
            </a:tbl>
          </a:graphicData>
        </a:graphic>
      </p:graphicFrame>
      <p:sp>
        <p:nvSpPr>
          <p:cNvPr id="41" name="Rectangle: Rounded Corners 40">
            <a:extLst>
              <a:ext uri="{FF2B5EF4-FFF2-40B4-BE49-F238E27FC236}">
                <a16:creationId xmlns:a16="http://schemas.microsoft.com/office/drawing/2014/main" id="{70DA207D-E256-4E08-A859-2B8EFECE0C60}"/>
              </a:ext>
            </a:extLst>
          </p:cNvPr>
          <p:cNvSpPr/>
          <p:nvPr/>
        </p:nvSpPr>
        <p:spPr>
          <a:xfrm>
            <a:off x="825593" y="2470942"/>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sp>
        <p:nvSpPr>
          <p:cNvPr id="28" name="Rectangle: Rounded Corners 27">
            <a:extLst>
              <a:ext uri="{FF2B5EF4-FFF2-40B4-BE49-F238E27FC236}">
                <a16:creationId xmlns:a16="http://schemas.microsoft.com/office/drawing/2014/main" id="{31EB4091-EC56-4D40-8003-B5694FFE17A5}"/>
              </a:ext>
            </a:extLst>
          </p:cNvPr>
          <p:cNvSpPr/>
          <p:nvPr/>
        </p:nvSpPr>
        <p:spPr>
          <a:xfrm>
            <a:off x="913694" y="3091074"/>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Qualifying Event – Newborn Baby</a:t>
            </a:r>
            <a:endParaRPr lang="en-IN" sz="1200">
              <a:solidFill>
                <a:schemeClr val="tx1">
                  <a:lumMod val="85000"/>
                  <a:lumOff val="15000"/>
                </a:schemeClr>
              </a:solidFill>
            </a:endParaRPr>
          </a:p>
        </p:txBody>
      </p:sp>
      <p:sp>
        <p:nvSpPr>
          <p:cNvPr id="29" name="TextBox 28">
            <a:extLst>
              <a:ext uri="{FF2B5EF4-FFF2-40B4-BE49-F238E27FC236}">
                <a16:creationId xmlns:a16="http://schemas.microsoft.com/office/drawing/2014/main" id="{7892E472-65A0-4B9E-B9FD-95382413BDA7}"/>
              </a:ext>
            </a:extLst>
          </p:cNvPr>
          <p:cNvSpPr txBox="1"/>
          <p:nvPr/>
        </p:nvSpPr>
        <p:spPr>
          <a:xfrm>
            <a:off x="875288" y="2844851"/>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6" name="Arrow Down">
            <a:extLst>
              <a:ext uri="{FF2B5EF4-FFF2-40B4-BE49-F238E27FC236}">
                <a16:creationId xmlns:a16="http://schemas.microsoft.com/office/drawing/2014/main" id="{3D8FC306-D94E-4506-B7AD-C412B1AC83F3}"/>
              </a:ext>
            </a:extLst>
          </p:cNvPr>
          <p:cNvSpPr>
            <a:spLocks noChangeAspect="1"/>
          </p:cNvSpPr>
          <p:nvPr/>
        </p:nvSpPr>
        <p:spPr bwMode="auto">
          <a:xfrm flipH="1">
            <a:off x="7102512" y="325321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2" name="Rectangle: Rounded Corners 61">
            <a:extLst>
              <a:ext uri="{FF2B5EF4-FFF2-40B4-BE49-F238E27FC236}">
                <a16:creationId xmlns:a16="http://schemas.microsoft.com/office/drawing/2014/main" id="{64671A70-A1FD-47A0-82CE-F2CC73F0F290}"/>
              </a:ext>
            </a:extLst>
          </p:cNvPr>
          <p:cNvSpPr/>
          <p:nvPr/>
        </p:nvSpPr>
        <p:spPr>
          <a:xfrm>
            <a:off x="3077944" y="1480901"/>
            <a:ext cx="720000" cy="148927"/>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cxnSp>
        <p:nvCxnSpPr>
          <p:cNvPr id="64" name="Straight Connector 63">
            <a:extLst>
              <a:ext uri="{FF2B5EF4-FFF2-40B4-BE49-F238E27FC236}">
                <a16:creationId xmlns:a16="http://schemas.microsoft.com/office/drawing/2014/main" id="{81C60CEA-467B-4549-A653-AC5A7CAD5C4E}"/>
              </a:ext>
            </a:extLst>
          </p:cNvPr>
          <p:cNvCxnSpPr>
            <a:cxnSpLocks/>
          </p:cNvCxnSpPr>
          <p:nvPr/>
        </p:nvCxnSpPr>
        <p:spPr>
          <a:xfrm>
            <a:off x="831042" y="2386718"/>
            <a:ext cx="779286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48D959D-9E2B-4D9B-9323-508F71F8C54A}"/>
              </a:ext>
            </a:extLst>
          </p:cNvPr>
          <p:cNvGrpSpPr/>
          <p:nvPr/>
        </p:nvGrpSpPr>
        <p:grpSpPr>
          <a:xfrm>
            <a:off x="8779478" y="1377537"/>
            <a:ext cx="3156451" cy="5242345"/>
            <a:chOff x="8240725" y="1837633"/>
            <a:chExt cx="3156451" cy="4974315"/>
          </a:xfrm>
        </p:grpSpPr>
        <p:sp>
          <p:nvSpPr>
            <p:cNvPr id="66" name="Rectangle: Rounded Corners 65">
              <a:extLst>
                <a:ext uri="{FF2B5EF4-FFF2-40B4-BE49-F238E27FC236}">
                  <a16:creationId xmlns:a16="http://schemas.microsoft.com/office/drawing/2014/main" id="{A1284320-4F2B-460F-A5D8-D1AC35AC02B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Some Carrier Company</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05/01/2021</a:t>
              </a:r>
              <a:endParaRPr lang="en-IN" sz="1200" b="1">
                <a:solidFill>
                  <a:schemeClr val="tx1"/>
                </a:solidFill>
              </a:endParaRPr>
            </a:p>
          </p:txBody>
        </p:sp>
        <p:sp>
          <p:nvSpPr>
            <p:cNvPr id="67" name="Rectangle: Rounded Corners 66">
              <a:extLst>
                <a:ext uri="{FF2B5EF4-FFF2-40B4-BE49-F238E27FC236}">
                  <a16:creationId xmlns:a16="http://schemas.microsoft.com/office/drawing/2014/main" id="{68BF9C89-58C5-4752-B872-6F74610845FE}"/>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cxnSp>
        <p:nvCxnSpPr>
          <p:cNvPr id="68" name="Straight Connector 67">
            <a:extLst>
              <a:ext uri="{FF2B5EF4-FFF2-40B4-BE49-F238E27FC236}">
                <a16:creationId xmlns:a16="http://schemas.microsoft.com/office/drawing/2014/main" id="{32BCA38F-C412-4DD9-AE9F-9EAC341D32F0}"/>
              </a:ext>
            </a:extLst>
          </p:cNvPr>
          <p:cNvCxnSpPr/>
          <p:nvPr/>
        </p:nvCxnSpPr>
        <p:spPr>
          <a:xfrm>
            <a:off x="8809630" y="3108069"/>
            <a:ext cx="31107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A376890-CA90-4D13-AD25-82251C7FBE9F}"/>
              </a:ext>
            </a:extLst>
          </p:cNvPr>
          <p:cNvCxnSpPr/>
          <p:nvPr/>
        </p:nvCxnSpPr>
        <p:spPr>
          <a:xfrm>
            <a:off x="8809630" y="4251697"/>
            <a:ext cx="311073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9C2D7646-DA25-4F63-B38D-93385373B617}"/>
              </a:ext>
            </a:extLst>
          </p:cNvPr>
          <p:cNvSpPr/>
          <p:nvPr/>
        </p:nvSpPr>
        <p:spPr>
          <a:xfrm>
            <a:off x="913694"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3" name="TextBox 72">
            <a:extLst>
              <a:ext uri="{FF2B5EF4-FFF2-40B4-BE49-F238E27FC236}">
                <a16:creationId xmlns:a16="http://schemas.microsoft.com/office/drawing/2014/main" id="{CA613CAD-9589-4B50-A5BF-E16BE45E054B}"/>
              </a:ext>
            </a:extLst>
          </p:cNvPr>
          <p:cNvSpPr txBox="1"/>
          <p:nvPr/>
        </p:nvSpPr>
        <p:spPr>
          <a:xfrm>
            <a:off x="875288" y="3567246"/>
            <a:ext cx="1670204" cy="246221"/>
          </a:xfrm>
          <a:prstGeom prst="rect">
            <a:avLst/>
          </a:prstGeom>
          <a:noFill/>
        </p:spPr>
        <p:txBody>
          <a:bodyPr wrap="square" rtlCol="0">
            <a:spAutoFit/>
          </a:bodyPr>
          <a:lstStyle/>
          <a:p>
            <a:r>
              <a:rPr lang="en-US" sz="1000">
                <a:solidFill>
                  <a:schemeClr val="bg1">
                    <a:lumMod val="65000"/>
                  </a:schemeClr>
                </a:solidFill>
              </a:rPr>
              <a:t>PREMIUM (IN USD) </a:t>
            </a:r>
            <a:r>
              <a:rPr lang="en-US" sz="1000">
                <a:solidFill>
                  <a:srgbClr val="FF0066"/>
                </a:solidFill>
              </a:rPr>
              <a:t>*</a:t>
            </a:r>
            <a:endParaRPr lang="en-IN" sz="1000">
              <a:solidFill>
                <a:srgbClr val="FF0066"/>
              </a:solidFill>
            </a:endParaRPr>
          </a:p>
        </p:txBody>
      </p:sp>
      <p:sp>
        <p:nvSpPr>
          <p:cNvPr id="74" name="Rectangle: Rounded Corners 73">
            <a:extLst>
              <a:ext uri="{FF2B5EF4-FFF2-40B4-BE49-F238E27FC236}">
                <a16:creationId xmlns:a16="http://schemas.microsoft.com/office/drawing/2014/main" id="{74150857-08FE-4FC3-9333-BB17767AC9DC}"/>
              </a:ext>
            </a:extLst>
          </p:cNvPr>
          <p:cNvSpPr/>
          <p:nvPr/>
        </p:nvSpPr>
        <p:spPr>
          <a:xfrm>
            <a:off x="4312878" y="3813469"/>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75" name="TextBox 74">
            <a:extLst>
              <a:ext uri="{FF2B5EF4-FFF2-40B4-BE49-F238E27FC236}">
                <a16:creationId xmlns:a16="http://schemas.microsoft.com/office/drawing/2014/main" id="{63FAE5F1-B052-4FBE-9C05-DB58A51B901A}"/>
              </a:ext>
            </a:extLst>
          </p:cNvPr>
          <p:cNvSpPr txBox="1"/>
          <p:nvPr/>
        </p:nvSpPr>
        <p:spPr>
          <a:xfrm>
            <a:off x="4274471" y="3567246"/>
            <a:ext cx="2438742" cy="246221"/>
          </a:xfrm>
          <a:prstGeom prst="rect">
            <a:avLst/>
          </a:prstGeom>
          <a:noFill/>
        </p:spPr>
        <p:txBody>
          <a:bodyPr wrap="square" rtlCol="0">
            <a:spAutoFit/>
          </a:bodyPr>
          <a:lstStyle/>
          <a:p>
            <a:r>
              <a:rPr lang="en-US" sz="1000">
                <a:solidFill>
                  <a:schemeClr val="bg1">
                    <a:lumMod val="65000"/>
                  </a:schemeClr>
                </a:solidFill>
              </a:rPr>
              <a:t>ICHRA REIMBURSE ALLOTTED (IN USD) </a:t>
            </a:r>
            <a:r>
              <a:rPr lang="en-US" sz="1000">
                <a:solidFill>
                  <a:srgbClr val="FF0066"/>
                </a:solidFill>
              </a:rPr>
              <a:t>*</a:t>
            </a:r>
            <a:r>
              <a:rPr lang="en-US" sz="1000">
                <a:solidFill>
                  <a:schemeClr val="bg1">
                    <a:lumMod val="65000"/>
                  </a:schemeClr>
                </a:solidFill>
              </a:rPr>
              <a:t> </a:t>
            </a:r>
            <a:endParaRPr lang="en-IN" sz="1000">
              <a:solidFill>
                <a:srgbClr val="FF0066"/>
              </a:solidFill>
            </a:endParaRPr>
          </a:p>
        </p:txBody>
      </p:sp>
      <p:sp>
        <p:nvSpPr>
          <p:cNvPr id="76" name="Rectangle: Rounded Corners 75">
            <a:extLst>
              <a:ext uri="{FF2B5EF4-FFF2-40B4-BE49-F238E27FC236}">
                <a16:creationId xmlns:a16="http://schemas.microsoft.com/office/drawing/2014/main" id="{192BC9F0-53E6-43D8-A8F2-9C2BC92D9ECA}"/>
              </a:ext>
            </a:extLst>
          </p:cNvPr>
          <p:cNvSpPr/>
          <p:nvPr/>
        </p:nvSpPr>
        <p:spPr>
          <a:xfrm>
            <a:off x="913694"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7" name="TextBox 76">
            <a:extLst>
              <a:ext uri="{FF2B5EF4-FFF2-40B4-BE49-F238E27FC236}">
                <a16:creationId xmlns:a16="http://schemas.microsoft.com/office/drawing/2014/main" id="{44D34222-7B19-48D1-ACF1-364B0B906A10}"/>
              </a:ext>
            </a:extLst>
          </p:cNvPr>
          <p:cNvSpPr txBox="1"/>
          <p:nvPr/>
        </p:nvSpPr>
        <p:spPr>
          <a:xfrm>
            <a:off x="875288" y="4259170"/>
            <a:ext cx="2183012" cy="246221"/>
          </a:xfrm>
          <a:prstGeom prst="rect">
            <a:avLst/>
          </a:prstGeom>
          <a:noFill/>
        </p:spPr>
        <p:txBody>
          <a:bodyPr wrap="square" rtlCol="0">
            <a:spAutoFit/>
          </a:bodyPr>
          <a:lstStyle/>
          <a:p>
            <a:r>
              <a:rPr lang="en-US" sz="1000">
                <a:solidFill>
                  <a:schemeClr val="bg1">
                    <a:lumMod val="65000"/>
                  </a:schemeClr>
                </a:solidFill>
              </a:rPr>
              <a:t>EMPLOYEE WITHHOLD (IN USD)</a:t>
            </a:r>
            <a:endParaRPr lang="en-IN" sz="1000">
              <a:solidFill>
                <a:schemeClr val="bg1">
                  <a:lumMod val="65000"/>
                </a:schemeClr>
              </a:solidFill>
            </a:endParaRPr>
          </a:p>
        </p:txBody>
      </p:sp>
      <p:sp>
        <p:nvSpPr>
          <p:cNvPr id="78" name="Rectangle: Rounded Corners 77">
            <a:extLst>
              <a:ext uri="{FF2B5EF4-FFF2-40B4-BE49-F238E27FC236}">
                <a16:creationId xmlns:a16="http://schemas.microsoft.com/office/drawing/2014/main" id="{2A0E4B35-9B4B-4F11-9E88-83198DAB45C7}"/>
              </a:ext>
            </a:extLst>
          </p:cNvPr>
          <p:cNvSpPr/>
          <p:nvPr/>
        </p:nvSpPr>
        <p:spPr>
          <a:xfrm>
            <a:off x="4312878" y="4505393"/>
            <a:ext cx="2972505" cy="360467"/>
          </a:xfrm>
          <a:prstGeom prst="roundRect">
            <a:avLst>
              <a:gd name="adj" fmla="val 20157"/>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bg1">
                  <a:lumMod val="50000"/>
                </a:schemeClr>
              </a:solidFill>
            </a:endParaRPr>
          </a:p>
        </p:txBody>
      </p:sp>
      <p:sp>
        <p:nvSpPr>
          <p:cNvPr id="79" name="TextBox 78">
            <a:extLst>
              <a:ext uri="{FF2B5EF4-FFF2-40B4-BE49-F238E27FC236}">
                <a16:creationId xmlns:a16="http://schemas.microsoft.com/office/drawing/2014/main" id="{5B909BC5-B9DF-43E0-9A4A-EE67C40C0EF4}"/>
              </a:ext>
            </a:extLst>
          </p:cNvPr>
          <p:cNvSpPr txBox="1"/>
          <p:nvPr/>
        </p:nvSpPr>
        <p:spPr>
          <a:xfrm>
            <a:off x="4274470" y="4259170"/>
            <a:ext cx="2650971" cy="246221"/>
          </a:xfrm>
          <a:prstGeom prst="rect">
            <a:avLst/>
          </a:prstGeom>
          <a:noFill/>
        </p:spPr>
        <p:txBody>
          <a:bodyPr wrap="square" rtlCol="0">
            <a:spAutoFit/>
          </a:bodyPr>
          <a:lstStyle/>
          <a:p>
            <a:r>
              <a:rPr lang="en-US" sz="1000">
                <a:solidFill>
                  <a:schemeClr val="bg1">
                    <a:lumMod val="65000"/>
                  </a:schemeClr>
                </a:solidFill>
              </a:rPr>
              <a:t>ICHRA REIMBURSE TO BE CONSUMED (IN USD)</a:t>
            </a:r>
            <a:endParaRPr lang="en-IN" sz="1000">
              <a:solidFill>
                <a:schemeClr val="bg1">
                  <a:lumMod val="65000"/>
                </a:schemeClr>
              </a:solidFill>
            </a:endParaRPr>
          </a:p>
        </p:txBody>
      </p:sp>
      <p:sp>
        <p:nvSpPr>
          <p:cNvPr id="80" name="Rectangle: Rounded Corners 79">
            <a:extLst>
              <a:ext uri="{FF2B5EF4-FFF2-40B4-BE49-F238E27FC236}">
                <a16:creationId xmlns:a16="http://schemas.microsoft.com/office/drawing/2014/main" id="{6814F2A1-338A-4A07-AE90-E117CA47A799}"/>
              </a:ext>
            </a:extLst>
          </p:cNvPr>
          <p:cNvSpPr/>
          <p:nvPr/>
        </p:nvSpPr>
        <p:spPr>
          <a:xfrm>
            <a:off x="913694"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Employee &amp; Spouse</a:t>
            </a:r>
            <a:endParaRPr lang="en-IN" sz="1200">
              <a:solidFill>
                <a:schemeClr val="tx1">
                  <a:lumMod val="85000"/>
                  <a:lumOff val="15000"/>
                </a:schemeClr>
              </a:solidFill>
            </a:endParaRPr>
          </a:p>
        </p:txBody>
      </p:sp>
      <p:sp>
        <p:nvSpPr>
          <p:cNvPr id="81" name="TextBox 80">
            <a:extLst>
              <a:ext uri="{FF2B5EF4-FFF2-40B4-BE49-F238E27FC236}">
                <a16:creationId xmlns:a16="http://schemas.microsoft.com/office/drawing/2014/main" id="{6A819F87-D2AB-450C-AEC2-D8C017A3BA2D}"/>
              </a:ext>
            </a:extLst>
          </p:cNvPr>
          <p:cNvSpPr txBox="1"/>
          <p:nvPr/>
        </p:nvSpPr>
        <p:spPr>
          <a:xfrm>
            <a:off x="875288" y="4951094"/>
            <a:ext cx="2183012" cy="246221"/>
          </a:xfrm>
          <a:prstGeom prst="rect">
            <a:avLst/>
          </a:prstGeom>
          <a:noFill/>
        </p:spPr>
        <p:txBody>
          <a:bodyPr wrap="square" rtlCol="0">
            <a:spAutoFit/>
          </a:bodyPr>
          <a:lstStyle/>
          <a:p>
            <a:r>
              <a:rPr lang="en-US" sz="1000">
                <a:solidFill>
                  <a:schemeClr val="bg1">
                    <a:lumMod val="65000"/>
                  </a:schemeClr>
                </a:solidFill>
              </a:rPr>
              <a:t>REIMBURSEMENT TIER </a:t>
            </a:r>
            <a:r>
              <a:rPr lang="en-US" sz="1000">
                <a:solidFill>
                  <a:srgbClr val="FF0066"/>
                </a:solidFill>
              </a:rPr>
              <a:t>*</a:t>
            </a:r>
            <a:endParaRPr lang="en-IN" sz="1000">
              <a:solidFill>
                <a:srgbClr val="FF0066"/>
              </a:solidFill>
            </a:endParaRPr>
          </a:p>
        </p:txBody>
      </p:sp>
      <p:sp>
        <p:nvSpPr>
          <p:cNvPr id="82" name="Rectangle: Rounded Corners 81">
            <a:extLst>
              <a:ext uri="{FF2B5EF4-FFF2-40B4-BE49-F238E27FC236}">
                <a16:creationId xmlns:a16="http://schemas.microsoft.com/office/drawing/2014/main" id="{77717247-3996-4BCA-B7B7-6E43E751A8C6}"/>
              </a:ext>
            </a:extLst>
          </p:cNvPr>
          <p:cNvSpPr/>
          <p:nvPr/>
        </p:nvSpPr>
        <p:spPr>
          <a:xfrm>
            <a:off x="4312878" y="5197317"/>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2</a:t>
            </a:r>
            <a:endParaRPr lang="en-IN" sz="1400">
              <a:solidFill>
                <a:schemeClr val="tx1">
                  <a:lumMod val="85000"/>
                  <a:lumOff val="15000"/>
                </a:schemeClr>
              </a:solidFill>
            </a:endParaRPr>
          </a:p>
        </p:txBody>
      </p:sp>
      <p:sp>
        <p:nvSpPr>
          <p:cNvPr id="83" name="TextBox 82">
            <a:extLst>
              <a:ext uri="{FF2B5EF4-FFF2-40B4-BE49-F238E27FC236}">
                <a16:creationId xmlns:a16="http://schemas.microsoft.com/office/drawing/2014/main" id="{8C909E49-CA2B-4EBD-B994-4546FF9B7D31}"/>
              </a:ext>
            </a:extLst>
          </p:cNvPr>
          <p:cNvSpPr txBox="1"/>
          <p:nvPr/>
        </p:nvSpPr>
        <p:spPr>
          <a:xfrm>
            <a:off x="4274470" y="4951094"/>
            <a:ext cx="2650971" cy="246221"/>
          </a:xfrm>
          <a:prstGeom prst="rect">
            <a:avLst/>
          </a:prstGeom>
          <a:noFill/>
        </p:spPr>
        <p:txBody>
          <a:bodyPr wrap="square" rtlCol="0">
            <a:spAutoFit/>
          </a:bodyPr>
          <a:lstStyle/>
          <a:p>
            <a:r>
              <a:rPr lang="en-US" sz="1000">
                <a:solidFill>
                  <a:schemeClr val="bg1">
                    <a:lumMod val="65000"/>
                  </a:schemeClr>
                </a:solidFill>
              </a:rPr>
              <a:t>LIVES COUNT </a:t>
            </a:r>
            <a:r>
              <a:rPr lang="en-US" sz="1000">
                <a:solidFill>
                  <a:srgbClr val="FF0066"/>
                </a:solidFill>
              </a:rPr>
              <a:t>*</a:t>
            </a:r>
            <a:endParaRPr lang="en-IN" sz="1000">
              <a:solidFill>
                <a:srgbClr val="FF0066"/>
              </a:solidFill>
            </a:endParaRPr>
          </a:p>
        </p:txBody>
      </p:sp>
      <p:sp>
        <p:nvSpPr>
          <p:cNvPr id="92" name="Arrow Down">
            <a:extLst>
              <a:ext uri="{FF2B5EF4-FFF2-40B4-BE49-F238E27FC236}">
                <a16:creationId xmlns:a16="http://schemas.microsoft.com/office/drawing/2014/main" id="{4A6CB1A3-6A78-409A-81DA-525515988CFC}"/>
              </a:ext>
            </a:extLst>
          </p:cNvPr>
          <p:cNvSpPr>
            <a:spLocks noChangeAspect="1"/>
          </p:cNvSpPr>
          <p:nvPr/>
        </p:nvSpPr>
        <p:spPr bwMode="auto">
          <a:xfrm flipH="1">
            <a:off x="3704387" y="536869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EEC93C2-7584-4B40-884C-71AFD98A65D0}"/>
              </a:ext>
            </a:extLst>
          </p:cNvPr>
          <p:cNvSpPr/>
          <p:nvPr/>
        </p:nvSpPr>
        <p:spPr>
          <a:xfrm>
            <a:off x="913694" y="5905168"/>
            <a:ext cx="2972505"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10/01/2020</a:t>
            </a:r>
            <a:endParaRPr lang="en-IN" sz="1200">
              <a:solidFill>
                <a:schemeClr val="tx1">
                  <a:lumMod val="85000"/>
                  <a:lumOff val="15000"/>
                </a:schemeClr>
              </a:solidFill>
            </a:endParaRPr>
          </a:p>
        </p:txBody>
      </p:sp>
      <p:sp>
        <p:nvSpPr>
          <p:cNvPr id="58" name="TextBox 57">
            <a:extLst>
              <a:ext uri="{FF2B5EF4-FFF2-40B4-BE49-F238E27FC236}">
                <a16:creationId xmlns:a16="http://schemas.microsoft.com/office/drawing/2014/main" id="{7495E629-F565-4E05-946D-D6097662B7FB}"/>
              </a:ext>
            </a:extLst>
          </p:cNvPr>
          <p:cNvSpPr txBox="1"/>
          <p:nvPr/>
        </p:nvSpPr>
        <p:spPr>
          <a:xfrm>
            <a:off x="875288" y="5648879"/>
            <a:ext cx="1784920" cy="246221"/>
          </a:xfrm>
          <a:prstGeom prst="rect">
            <a:avLst/>
          </a:prstGeom>
          <a:noFill/>
        </p:spPr>
        <p:txBody>
          <a:bodyPr wrap="square" rtlCol="0">
            <a:spAutoFit/>
          </a:bodyPr>
          <a:lstStyle/>
          <a:p>
            <a:r>
              <a:rPr lang="en-US" sz="1000">
                <a:solidFill>
                  <a:schemeClr val="bg1">
                    <a:lumMod val="65000"/>
                  </a:schemeClr>
                </a:solidFill>
              </a:rPr>
              <a:t>EFFECTIVE FROM </a:t>
            </a:r>
            <a:r>
              <a:rPr lang="en-US" sz="1000">
                <a:solidFill>
                  <a:srgbClr val="FF0066"/>
                </a:solidFill>
              </a:rPr>
              <a:t>*</a:t>
            </a:r>
            <a:endParaRPr lang="en-IN" sz="1000">
              <a:solidFill>
                <a:srgbClr val="FF0066"/>
              </a:solidFill>
            </a:endParaRPr>
          </a:p>
        </p:txBody>
      </p:sp>
      <p:sp>
        <p:nvSpPr>
          <p:cNvPr id="59" name="Calendar">
            <a:extLst>
              <a:ext uri="{FF2B5EF4-FFF2-40B4-BE49-F238E27FC236}">
                <a16:creationId xmlns:a16="http://schemas.microsoft.com/office/drawing/2014/main" id="{E0E1C7DD-C58B-4FCB-BA32-BA2C3772B919}"/>
              </a:ext>
            </a:extLst>
          </p:cNvPr>
          <p:cNvSpPr>
            <a:spLocks noChangeAspect="1" noEditPoints="1"/>
          </p:cNvSpPr>
          <p:nvPr/>
        </p:nvSpPr>
        <p:spPr bwMode="auto">
          <a:xfrm>
            <a:off x="3624491" y="6007039"/>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9D55A8E0-3909-40CF-8078-4028B20E5735}"/>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a:extLst>
              <a:ext uri="{FF2B5EF4-FFF2-40B4-BE49-F238E27FC236}">
                <a16:creationId xmlns:a16="http://schemas.microsoft.com/office/drawing/2014/main" id="{D1E720FF-3C4F-4227-A420-7ECCFEDA4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54" name="TextBox 53">
            <a:extLst>
              <a:ext uri="{FF2B5EF4-FFF2-40B4-BE49-F238E27FC236}">
                <a16:creationId xmlns:a16="http://schemas.microsoft.com/office/drawing/2014/main" id="{B00ECDB4-E724-4168-B383-3E9EEB4A7AAE}"/>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55" name="TextBox 54">
            <a:extLst>
              <a:ext uri="{FF2B5EF4-FFF2-40B4-BE49-F238E27FC236}">
                <a16:creationId xmlns:a16="http://schemas.microsoft.com/office/drawing/2014/main" id="{A4917950-493A-4B6E-9BE9-D8ACDB11C60C}"/>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60" name="Picture 59" descr="Icon&#10;&#10;Description automatically generated">
            <a:extLst>
              <a:ext uri="{FF2B5EF4-FFF2-40B4-BE49-F238E27FC236}">
                <a16:creationId xmlns:a16="http://schemas.microsoft.com/office/drawing/2014/main" id="{A7A5D105-8E8C-4E42-BE42-EE1B989E1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61" name="Picture 60" descr="Icon&#10;&#10;Description automatically generated">
            <a:extLst>
              <a:ext uri="{FF2B5EF4-FFF2-40B4-BE49-F238E27FC236}">
                <a16:creationId xmlns:a16="http://schemas.microsoft.com/office/drawing/2014/main" id="{03FD3684-1A5B-4B05-A728-1C2A443F7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63" name="TextBox 62">
            <a:extLst>
              <a:ext uri="{FF2B5EF4-FFF2-40B4-BE49-F238E27FC236}">
                <a16:creationId xmlns:a16="http://schemas.microsoft.com/office/drawing/2014/main" id="{C42E8533-5F74-496A-BC64-D1CBA98A05A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70" name="Picture 69" descr="Circle&#10;&#10;Description automatically generated with low confidence">
            <a:extLst>
              <a:ext uri="{FF2B5EF4-FFF2-40B4-BE49-F238E27FC236}">
                <a16:creationId xmlns:a16="http://schemas.microsoft.com/office/drawing/2014/main" id="{C5030578-5550-4392-B2CE-1458100C53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71" name="TextBox 70">
            <a:extLst>
              <a:ext uri="{FF2B5EF4-FFF2-40B4-BE49-F238E27FC236}">
                <a16:creationId xmlns:a16="http://schemas.microsoft.com/office/drawing/2014/main" id="{59F7DFFF-9346-4FC4-8E4F-B0267E3C49C9}"/>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84" name="Picture 83" descr="Logo&#10;&#10;Description automatically generated with medium confidence">
            <a:extLst>
              <a:ext uri="{FF2B5EF4-FFF2-40B4-BE49-F238E27FC236}">
                <a16:creationId xmlns:a16="http://schemas.microsoft.com/office/drawing/2014/main" id="{95F83384-779B-40E8-BE26-7005FB3364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85" name="Picture 2" descr="Placeholder – Start-Up Chile">
            <a:extLst>
              <a:ext uri="{FF2B5EF4-FFF2-40B4-BE49-F238E27FC236}">
                <a16:creationId xmlns:a16="http://schemas.microsoft.com/office/drawing/2014/main" id="{4D6E38F1-D060-4F1C-A6B5-640FFCC993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sp>
        <p:nvSpPr>
          <p:cNvPr id="86" name="Modal Dialog Overlay">
            <a:extLst>
              <a:ext uri="{FF2B5EF4-FFF2-40B4-BE49-F238E27FC236}">
                <a16:creationId xmlns:a16="http://schemas.microsoft.com/office/drawing/2014/main" id="{09222973-CF29-4B63-B01B-E338A58141F8}"/>
              </a:ext>
            </a:extLst>
          </p:cNvPr>
          <p:cNvSpPr>
            <a:spLocks/>
          </p:cNvSpPr>
          <p:nvPr/>
        </p:nvSpPr>
        <p:spPr bwMode="auto">
          <a:xfrm>
            <a:off x="-8048" y="-5370"/>
            <a:ext cx="12200048" cy="6863370"/>
          </a:xfrm>
          <a:prstGeom prst="rect">
            <a:avLst/>
          </a:prstGeom>
          <a:solidFill>
            <a:srgbClr val="808080">
              <a:alpha val="60000"/>
            </a:srgbClr>
          </a:solid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 name="Rectangle: Rounded Corners 2">
            <a:extLst>
              <a:ext uri="{FF2B5EF4-FFF2-40B4-BE49-F238E27FC236}">
                <a16:creationId xmlns:a16="http://schemas.microsoft.com/office/drawing/2014/main" id="{DA910136-69BE-4249-9D8C-9A955E5F65CC}"/>
              </a:ext>
            </a:extLst>
          </p:cNvPr>
          <p:cNvSpPr/>
          <p:nvPr/>
        </p:nvSpPr>
        <p:spPr>
          <a:xfrm>
            <a:off x="551375" y="450015"/>
            <a:ext cx="11056450" cy="6048860"/>
          </a:xfrm>
          <a:prstGeom prst="roundRect">
            <a:avLst>
              <a:gd name="adj" fmla="val 25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D8F8134A-AD58-4AA1-98B5-7E129486589F}"/>
              </a:ext>
            </a:extLst>
          </p:cNvPr>
          <p:cNvSpPr txBox="1"/>
          <p:nvPr/>
        </p:nvSpPr>
        <p:spPr>
          <a:xfrm>
            <a:off x="1205702" y="1086727"/>
            <a:ext cx="5551847" cy="2446824"/>
          </a:xfrm>
          <a:prstGeom prst="rect">
            <a:avLst/>
          </a:prstGeom>
          <a:noFill/>
        </p:spPr>
        <p:txBody>
          <a:bodyPr wrap="square" rtlCol="0">
            <a:spAutoFit/>
          </a:bodyPr>
          <a:lstStyle/>
          <a:p>
            <a:r>
              <a:rPr lang="en-US" sz="1200"/>
              <a:t>Please review if the enrollment details are correct, before you proceed further</a:t>
            </a:r>
          </a:p>
          <a:p>
            <a:endParaRPr lang="en-US" sz="1200">
              <a:solidFill>
                <a:schemeClr val="accent1"/>
              </a:solidFill>
            </a:endParaRPr>
          </a:p>
          <a:p>
            <a:r>
              <a:rPr lang="en-US" sz="1200">
                <a:solidFill>
                  <a:schemeClr val="accent1"/>
                </a:solidFill>
              </a:rPr>
              <a:t>New Enrollment</a:t>
            </a:r>
            <a:br>
              <a:rPr lang="en-US" sz="1200"/>
            </a:br>
            <a:endParaRPr lang="en-US" sz="1200"/>
          </a:p>
          <a:p>
            <a:pPr marL="171450" indent="-171450">
              <a:buFont typeface="Arial" panose="020B0604020202020204" pitchFamily="34" charset="0"/>
              <a:buChar char="•"/>
            </a:pPr>
            <a:r>
              <a:rPr lang="en-US" sz="1100">
                <a:solidFill>
                  <a:schemeClr val="tx1">
                    <a:lumMod val="50000"/>
                    <a:lumOff val="50000"/>
                  </a:schemeClr>
                </a:solidFill>
              </a:rPr>
              <a:t>EMPLOYEE</a:t>
            </a:r>
            <a:r>
              <a:rPr lang="en-US" sz="1200">
                <a:solidFill>
                  <a:schemeClr val="tx1">
                    <a:lumMod val="50000"/>
                    <a:lumOff val="50000"/>
                  </a:schemeClr>
                </a:solidFill>
              </a:rPr>
              <a:t> </a:t>
            </a:r>
            <a:r>
              <a:rPr lang="en-US" sz="1200"/>
              <a:t> </a:t>
            </a:r>
            <a:r>
              <a:rPr lang="en-US" sz="1200" b="1"/>
              <a:t>Richard Hendricks</a:t>
            </a:r>
          </a:p>
          <a:p>
            <a:pPr marL="171450" indent="-171450">
              <a:buFont typeface="Arial" panose="020B0604020202020204" pitchFamily="34" charset="0"/>
              <a:buChar char="•"/>
            </a:pPr>
            <a:endParaRPr lang="en-US" sz="1100">
              <a:solidFill>
                <a:schemeClr val="tx1">
                  <a:lumMod val="50000"/>
                  <a:lumOff val="50000"/>
                </a:schemeClr>
              </a:solidFill>
            </a:endParaRPr>
          </a:p>
          <a:p>
            <a:pPr marL="171450" indent="-171450">
              <a:buFont typeface="Arial" panose="020B0604020202020204" pitchFamily="34" charset="0"/>
              <a:buChar char="•"/>
            </a:pPr>
            <a:r>
              <a:rPr lang="en-US" sz="1100">
                <a:solidFill>
                  <a:schemeClr val="tx1">
                    <a:lumMod val="50000"/>
                    <a:lumOff val="50000"/>
                  </a:schemeClr>
                </a:solidFill>
              </a:rPr>
              <a:t>PLAN </a:t>
            </a:r>
            <a:r>
              <a:rPr lang="en-US" sz="1200"/>
              <a:t>   </a:t>
            </a:r>
            <a:r>
              <a:rPr lang="en-US" sz="1200" b="1"/>
              <a:t>ICICI Prudential 80 – Gold Plan</a:t>
            </a:r>
          </a:p>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REIMBURSEMENT TIER</a:t>
            </a:r>
            <a:r>
              <a:rPr lang="en-US" sz="1200">
                <a:solidFill>
                  <a:schemeClr val="bg1">
                    <a:lumMod val="50000"/>
                  </a:schemeClr>
                </a:solidFill>
              </a:rPr>
              <a:t>    </a:t>
            </a:r>
            <a:r>
              <a:rPr lang="en-US" sz="1200" b="1"/>
              <a:t>Employee &amp; Spouse</a:t>
            </a:r>
          </a:p>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LIVES</a:t>
            </a:r>
            <a:r>
              <a:rPr lang="en-US" sz="1200">
                <a:solidFill>
                  <a:schemeClr val="bg1">
                    <a:lumMod val="50000"/>
                  </a:schemeClr>
                </a:solidFill>
              </a:rPr>
              <a:t>   </a:t>
            </a:r>
            <a:r>
              <a:rPr lang="en-US" sz="1200" b="1"/>
              <a:t>2</a:t>
            </a:r>
          </a:p>
          <a:p>
            <a:pPr marL="171450" indent="-171450">
              <a:buFont typeface="Arial" panose="020B0604020202020204" pitchFamily="34" charset="0"/>
              <a:buChar char="•"/>
            </a:pPr>
            <a:endParaRPr lang="en-US" sz="1200" b="1"/>
          </a:p>
          <a:p>
            <a:pPr marL="171450" indent="-171450">
              <a:buFont typeface="Arial" panose="020B0604020202020204" pitchFamily="34" charset="0"/>
              <a:buChar char="•"/>
            </a:pPr>
            <a:r>
              <a:rPr lang="en-US" sz="1100">
                <a:solidFill>
                  <a:schemeClr val="bg1">
                    <a:lumMod val="50000"/>
                  </a:schemeClr>
                </a:solidFill>
              </a:rPr>
              <a:t>PREMIUM</a:t>
            </a:r>
            <a:r>
              <a:rPr lang="en-US" sz="1200"/>
              <a:t>   </a:t>
            </a:r>
            <a:r>
              <a:rPr lang="en-US" sz="1200" b="1"/>
              <a:t>$ 432.64</a:t>
            </a:r>
          </a:p>
        </p:txBody>
      </p:sp>
      <p:sp>
        <p:nvSpPr>
          <p:cNvPr id="93" name="Rectangle: Rounded Corners 92">
            <a:extLst>
              <a:ext uri="{FF2B5EF4-FFF2-40B4-BE49-F238E27FC236}">
                <a16:creationId xmlns:a16="http://schemas.microsoft.com/office/drawing/2014/main" id="{AB202910-DB9E-4827-894D-378BEB7B83C5}"/>
              </a:ext>
            </a:extLst>
          </p:cNvPr>
          <p:cNvSpPr/>
          <p:nvPr/>
        </p:nvSpPr>
        <p:spPr>
          <a:xfrm>
            <a:off x="6840878" y="5806580"/>
            <a:ext cx="1270388" cy="2774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1"/>
                </a:solidFill>
              </a:rPr>
              <a:t>Go Back to Edit</a:t>
            </a:r>
            <a:endParaRPr lang="en-IN" sz="1200">
              <a:solidFill>
                <a:schemeClr val="accent1"/>
              </a:solidFill>
            </a:endParaRPr>
          </a:p>
        </p:txBody>
      </p:sp>
      <p:sp>
        <p:nvSpPr>
          <p:cNvPr id="94" name="Rectangle: Rounded Corners 93">
            <a:extLst>
              <a:ext uri="{FF2B5EF4-FFF2-40B4-BE49-F238E27FC236}">
                <a16:creationId xmlns:a16="http://schemas.microsoft.com/office/drawing/2014/main" id="{8236E86B-41E4-4BA6-A35A-B5D72D21949B}"/>
              </a:ext>
            </a:extLst>
          </p:cNvPr>
          <p:cNvSpPr/>
          <p:nvPr/>
        </p:nvSpPr>
        <p:spPr>
          <a:xfrm>
            <a:off x="8513692" y="5806580"/>
            <a:ext cx="1270388"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OK</a:t>
            </a:r>
            <a:endParaRPr lang="en-IN" sz="1200"/>
          </a:p>
        </p:txBody>
      </p:sp>
      <p:sp>
        <p:nvSpPr>
          <p:cNvPr id="96" name="TextBox 95">
            <a:extLst>
              <a:ext uri="{FF2B5EF4-FFF2-40B4-BE49-F238E27FC236}">
                <a16:creationId xmlns:a16="http://schemas.microsoft.com/office/drawing/2014/main" id="{965C5ACB-B628-4457-8137-D5B44B8EA5A9}"/>
              </a:ext>
            </a:extLst>
          </p:cNvPr>
          <p:cNvSpPr txBox="1"/>
          <p:nvPr/>
        </p:nvSpPr>
        <p:spPr>
          <a:xfrm>
            <a:off x="1205702" y="3600941"/>
            <a:ext cx="2650971" cy="246221"/>
          </a:xfrm>
          <a:prstGeom prst="rect">
            <a:avLst/>
          </a:prstGeom>
          <a:noFill/>
        </p:spPr>
        <p:txBody>
          <a:bodyPr wrap="square" rtlCol="0">
            <a:spAutoFit/>
          </a:bodyPr>
          <a:lstStyle/>
          <a:p>
            <a:r>
              <a:rPr lang="en-US" sz="1000">
                <a:solidFill>
                  <a:schemeClr val="bg1">
                    <a:lumMod val="65000"/>
                  </a:schemeClr>
                </a:solidFill>
              </a:rPr>
              <a:t>COMMENTS </a:t>
            </a:r>
            <a:endParaRPr lang="en-IN" sz="1000">
              <a:solidFill>
                <a:srgbClr val="FF0066"/>
              </a:solidFill>
            </a:endParaRPr>
          </a:p>
        </p:txBody>
      </p:sp>
      <p:sp>
        <p:nvSpPr>
          <p:cNvPr id="87" name="TextBox 86">
            <a:extLst>
              <a:ext uri="{FF2B5EF4-FFF2-40B4-BE49-F238E27FC236}">
                <a16:creationId xmlns:a16="http://schemas.microsoft.com/office/drawing/2014/main" id="{EECF4A89-3E68-4F21-887F-D1FFD4631B59}"/>
              </a:ext>
            </a:extLst>
          </p:cNvPr>
          <p:cNvSpPr txBox="1"/>
          <p:nvPr/>
        </p:nvSpPr>
        <p:spPr>
          <a:xfrm>
            <a:off x="4492466" y="692584"/>
            <a:ext cx="3207068" cy="307777"/>
          </a:xfrm>
          <a:prstGeom prst="rect">
            <a:avLst/>
          </a:prstGeom>
          <a:noFill/>
        </p:spPr>
        <p:txBody>
          <a:bodyPr wrap="square" rtlCol="0">
            <a:spAutoFit/>
          </a:bodyPr>
          <a:lstStyle/>
          <a:p>
            <a:pPr algn="ctr"/>
            <a:r>
              <a:rPr lang="en-US" sz="1400"/>
              <a:t>Review Enrollment Details</a:t>
            </a:r>
            <a:endParaRPr lang="en-IN" sz="1400"/>
          </a:p>
        </p:txBody>
      </p:sp>
      <p:sp>
        <p:nvSpPr>
          <p:cNvPr id="88" name="TextBox 87">
            <a:extLst>
              <a:ext uri="{FF2B5EF4-FFF2-40B4-BE49-F238E27FC236}">
                <a16:creationId xmlns:a16="http://schemas.microsoft.com/office/drawing/2014/main" id="{A6F64941-54B3-4534-9159-E1CD76FD6681}"/>
              </a:ext>
            </a:extLst>
          </p:cNvPr>
          <p:cNvSpPr txBox="1"/>
          <p:nvPr/>
        </p:nvSpPr>
        <p:spPr>
          <a:xfrm>
            <a:off x="5747483" y="1567787"/>
            <a:ext cx="5551847" cy="1877437"/>
          </a:xfrm>
          <a:prstGeom prst="rect">
            <a:avLst/>
          </a:prstGeom>
          <a:noFill/>
        </p:spPr>
        <p:txBody>
          <a:bodyPr wrap="square" rtlCol="0">
            <a:spAutoFit/>
          </a:bodyPr>
          <a:lstStyle/>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ICHRA REIMBURSE ALLOTTED</a:t>
            </a:r>
            <a:r>
              <a:rPr lang="en-US" sz="1200">
                <a:solidFill>
                  <a:schemeClr val="bg1">
                    <a:lumMod val="50000"/>
                  </a:schemeClr>
                </a:solidFill>
              </a:rPr>
              <a:t>   </a:t>
            </a:r>
            <a:r>
              <a:rPr lang="en-US" sz="1200" b="1"/>
              <a:t>$ 280.00</a:t>
            </a:r>
          </a:p>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EMPLOYEE WITHHOLD  </a:t>
            </a:r>
            <a:r>
              <a:rPr lang="en-US" sz="1200" b="1"/>
              <a:t>$152.64</a:t>
            </a:r>
          </a:p>
          <a:p>
            <a:pPr marL="171450" indent="-171450">
              <a:buFont typeface="Arial" panose="020B0604020202020204" pitchFamily="34" charset="0"/>
              <a:buChar char="•"/>
            </a:pPr>
            <a:endParaRPr lang="en-US" sz="1200" b="1">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CARRIER</a:t>
            </a:r>
            <a:r>
              <a:rPr lang="en-US" sz="1200">
                <a:solidFill>
                  <a:schemeClr val="bg1">
                    <a:lumMod val="50000"/>
                  </a:schemeClr>
                </a:solidFill>
              </a:rPr>
              <a:t>   </a:t>
            </a:r>
            <a:r>
              <a:rPr lang="en-US" sz="1200" b="1"/>
              <a:t>Athena Carriers</a:t>
            </a:r>
          </a:p>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PAYMENT METHOD</a:t>
            </a:r>
            <a:r>
              <a:rPr lang="en-US" sz="1200">
                <a:solidFill>
                  <a:schemeClr val="bg1">
                    <a:lumMod val="50000"/>
                  </a:schemeClr>
                </a:solidFill>
              </a:rPr>
              <a:t>  </a:t>
            </a:r>
            <a:r>
              <a:rPr lang="en-US" sz="1200" b="1"/>
              <a:t>Direct ACH</a:t>
            </a:r>
          </a:p>
          <a:p>
            <a:pPr marL="171450" indent="-171450">
              <a:buFont typeface="Arial" panose="020B0604020202020204" pitchFamily="34" charset="0"/>
              <a:buChar char="•"/>
            </a:pPr>
            <a:endParaRPr lang="en-US" sz="1100">
              <a:solidFill>
                <a:schemeClr val="bg1">
                  <a:lumMod val="50000"/>
                </a:schemeClr>
              </a:solidFill>
            </a:endParaRPr>
          </a:p>
          <a:p>
            <a:pPr marL="171450" indent="-171450">
              <a:buFont typeface="Arial" panose="020B0604020202020204" pitchFamily="34" charset="0"/>
              <a:buChar char="•"/>
            </a:pPr>
            <a:r>
              <a:rPr lang="en-US" sz="1100">
                <a:solidFill>
                  <a:schemeClr val="bg1">
                    <a:lumMod val="50000"/>
                  </a:schemeClr>
                </a:solidFill>
              </a:rPr>
              <a:t>COVERAGE START DATE</a:t>
            </a:r>
            <a:r>
              <a:rPr lang="en-US" sz="1200">
                <a:solidFill>
                  <a:schemeClr val="bg1">
                    <a:lumMod val="50000"/>
                  </a:schemeClr>
                </a:solidFill>
              </a:rPr>
              <a:t>   </a:t>
            </a:r>
            <a:r>
              <a:rPr lang="en-US" sz="1200" b="1"/>
              <a:t>09/01/2021</a:t>
            </a:r>
          </a:p>
        </p:txBody>
      </p:sp>
      <p:sp>
        <p:nvSpPr>
          <p:cNvPr id="89" name="Rectangle: Rounded Corners 88">
            <a:extLst>
              <a:ext uri="{FF2B5EF4-FFF2-40B4-BE49-F238E27FC236}">
                <a16:creationId xmlns:a16="http://schemas.microsoft.com/office/drawing/2014/main" id="{D146B6F8-53C6-446F-9D23-EB52A02252F9}"/>
              </a:ext>
            </a:extLst>
          </p:cNvPr>
          <p:cNvSpPr/>
          <p:nvPr/>
        </p:nvSpPr>
        <p:spPr>
          <a:xfrm>
            <a:off x="1292137" y="3866336"/>
            <a:ext cx="8491943" cy="1699354"/>
          </a:xfrm>
          <a:prstGeom prst="roundRect">
            <a:avLst>
              <a:gd name="adj" fmla="val 3112"/>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i="1">
                <a:solidFill>
                  <a:schemeClr val="bg1">
                    <a:lumMod val="75000"/>
                  </a:schemeClr>
                </a:solidFill>
              </a:rPr>
              <a:t>300 characters maximum</a:t>
            </a:r>
            <a:endParaRPr lang="en-IN" sz="1400" i="1">
              <a:solidFill>
                <a:schemeClr val="bg1">
                  <a:lumMod val="75000"/>
                </a:schemeClr>
              </a:solidFill>
            </a:endParaRPr>
          </a:p>
        </p:txBody>
      </p:sp>
    </p:spTree>
    <p:extLst>
      <p:ext uri="{BB962C8B-B14F-4D97-AF65-F5344CB8AC3E}">
        <p14:creationId xmlns:p14="http://schemas.microsoft.com/office/powerpoint/2010/main" val="377672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p>
              <a:pPr algn="ctr"/>
              <a:r>
                <a:rPr lang="en-US" sz="1200">
                  <a:solidFill>
                    <a:schemeClr val="tx1">
                      <a:lumMod val="75000"/>
                      <a:lumOff val="25000"/>
                    </a:schemeClr>
                  </a:solidFill>
                </a:rPr>
                <a:t>Enrollment</a:t>
              </a:r>
              <a:endParaRPr lang="en-IN" sz="1100">
                <a:solidFill>
                  <a:schemeClr val="tx1">
                    <a:lumMod val="75000"/>
                    <a:lumOff val="25000"/>
                  </a:schemeClr>
                </a:solidFill>
              </a:endParaRPr>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2447093"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extLst>
              <p:ext uri="{D42A27DB-BD31-4B8C-83A1-F6EECF244321}">
                <p14:modId xmlns:p14="http://schemas.microsoft.com/office/powerpoint/2010/main" val="1493109350"/>
              </p:ext>
            </p:extLst>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09/01/2021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56" name="Rectangle: Rounded Corners 55">
            <a:extLst>
              <a:ext uri="{FF2B5EF4-FFF2-40B4-BE49-F238E27FC236}">
                <a16:creationId xmlns:a16="http://schemas.microsoft.com/office/drawing/2014/main" id="{BBC88612-2F4F-4A5D-9E77-C0698FB7F507}"/>
              </a:ext>
            </a:extLst>
          </p:cNvPr>
          <p:cNvSpPr/>
          <p:nvPr/>
        </p:nvSpPr>
        <p:spPr>
          <a:xfrm>
            <a:off x="1182793" y="2762188"/>
            <a:ext cx="4580164" cy="2526799"/>
          </a:xfrm>
          <a:prstGeom prst="roundRect">
            <a:avLst>
              <a:gd name="adj" fmla="val 6083"/>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50000"/>
                    <a:lumOff val="50000"/>
                  </a:schemeClr>
                </a:solidFill>
              </a:rPr>
              <a:t>CARD NUMBER </a:t>
            </a:r>
            <a:r>
              <a:rPr lang="en-US" sz="1400"/>
              <a:t>  </a:t>
            </a:r>
            <a:r>
              <a:rPr lang="en-US" sz="1400" b="1">
                <a:solidFill>
                  <a:schemeClr val="tx1">
                    <a:lumMod val="75000"/>
                    <a:lumOff val="25000"/>
                  </a:schemeClr>
                </a:solidFill>
              </a:rPr>
              <a:t>6574 530 743 345001</a:t>
            </a:r>
          </a:p>
          <a:p>
            <a:endParaRPr lang="en-US" sz="1200">
              <a:solidFill>
                <a:schemeClr val="bg1">
                  <a:lumMod val="50000"/>
                </a:schemeClr>
              </a:solidFill>
            </a:endParaRPr>
          </a:p>
          <a:p>
            <a:r>
              <a:rPr lang="en-US" sz="1200">
                <a:solidFill>
                  <a:schemeClr val="bg1">
                    <a:lumMod val="50000"/>
                  </a:schemeClr>
                </a:solidFill>
              </a:rPr>
              <a:t>CVV   </a:t>
            </a:r>
            <a:r>
              <a:rPr lang="en-US" sz="1400" b="1">
                <a:solidFill>
                  <a:schemeClr val="tx1">
                    <a:lumMod val="75000"/>
                    <a:lumOff val="25000"/>
                  </a:schemeClr>
                </a:solidFill>
              </a:rPr>
              <a:t>098</a:t>
            </a:r>
          </a:p>
          <a:p>
            <a:endParaRPr lang="en-US" sz="1200">
              <a:solidFill>
                <a:schemeClr val="bg1">
                  <a:lumMod val="50000"/>
                </a:schemeClr>
              </a:solidFill>
            </a:endParaRPr>
          </a:p>
          <a:p>
            <a:r>
              <a:rPr lang="en-US" sz="1200">
                <a:solidFill>
                  <a:schemeClr val="bg1">
                    <a:lumMod val="50000"/>
                  </a:schemeClr>
                </a:solidFill>
              </a:rPr>
              <a:t>VALID THRU</a:t>
            </a:r>
            <a:r>
              <a:rPr lang="en-US" sz="1400">
                <a:solidFill>
                  <a:schemeClr val="bg1">
                    <a:lumMod val="50000"/>
                  </a:schemeClr>
                </a:solidFill>
              </a:rPr>
              <a:t>   </a:t>
            </a:r>
            <a:r>
              <a:rPr lang="en-US" sz="1400" b="1">
                <a:solidFill>
                  <a:schemeClr val="tx1">
                    <a:lumMod val="75000"/>
                    <a:lumOff val="25000"/>
                  </a:schemeClr>
                </a:solidFill>
              </a:rPr>
              <a:t>12/22</a:t>
            </a:r>
          </a:p>
          <a:p>
            <a:endParaRPr lang="en-US" sz="1400"/>
          </a:p>
          <a:p>
            <a:r>
              <a:rPr lang="en-US" sz="1200">
                <a:solidFill>
                  <a:schemeClr val="bg1">
                    <a:lumMod val="50000"/>
                  </a:schemeClr>
                </a:solidFill>
              </a:rPr>
              <a:t>PREMIUM</a:t>
            </a:r>
            <a:r>
              <a:rPr lang="en-US" sz="1400"/>
              <a:t>   </a:t>
            </a:r>
            <a:r>
              <a:rPr lang="en-US" sz="1400" b="1">
                <a:solidFill>
                  <a:schemeClr val="tx1">
                    <a:lumMod val="75000"/>
                    <a:lumOff val="25000"/>
                  </a:schemeClr>
                </a:solidFill>
              </a:rPr>
              <a:t>$ 432.64</a:t>
            </a:r>
          </a:p>
          <a:p>
            <a:endParaRPr lang="en-US" sz="1400" b="1"/>
          </a:p>
          <a:p>
            <a:r>
              <a:rPr lang="en-US" sz="1200">
                <a:solidFill>
                  <a:schemeClr val="bg1">
                    <a:lumMod val="50000"/>
                  </a:schemeClr>
                </a:solidFill>
              </a:rPr>
              <a:t>BILLING ADDRESS   </a:t>
            </a:r>
            <a:r>
              <a:rPr lang="en-US" sz="1400" b="1">
                <a:solidFill>
                  <a:schemeClr val="tx1">
                    <a:lumMod val="75000"/>
                    <a:lumOff val="25000"/>
                  </a:schemeClr>
                </a:solidFill>
              </a:rPr>
              <a:t>810 Sharon Drive, Westlake Ohio - 44145</a:t>
            </a:r>
          </a:p>
        </p:txBody>
      </p:sp>
    </p:spTree>
    <p:extLst>
      <p:ext uri="{BB962C8B-B14F-4D97-AF65-F5344CB8AC3E}">
        <p14:creationId xmlns:p14="http://schemas.microsoft.com/office/powerpoint/2010/main" val="228769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2"/>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3"/>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4"/>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extLst>
              <p:ext uri="{D42A27DB-BD31-4B8C-83A1-F6EECF244321}">
                <p14:modId xmlns:p14="http://schemas.microsoft.com/office/powerpoint/2010/main" val="3851024497"/>
              </p:ext>
            </p:extLst>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09/01/2021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41" name="Rectangle: Rounded Corners 40">
            <a:extLst>
              <a:ext uri="{FF2B5EF4-FFF2-40B4-BE49-F238E27FC236}">
                <a16:creationId xmlns:a16="http://schemas.microsoft.com/office/drawing/2014/main" id="{9B782E4A-F516-45E7-A1A5-7F61FF00C52C}"/>
              </a:ext>
            </a:extLst>
          </p:cNvPr>
          <p:cNvSpPr/>
          <p:nvPr/>
        </p:nvSpPr>
        <p:spPr>
          <a:xfrm>
            <a:off x="913694" y="3179499"/>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50" name="TextBox 49">
            <a:extLst>
              <a:ext uri="{FF2B5EF4-FFF2-40B4-BE49-F238E27FC236}">
                <a16:creationId xmlns:a16="http://schemas.microsoft.com/office/drawing/2014/main" id="{BF73C906-6F47-4452-B113-9E670B57BB70}"/>
              </a:ext>
            </a:extLst>
          </p:cNvPr>
          <p:cNvSpPr txBox="1"/>
          <p:nvPr/>
        </p:nvSpPr>
        <p:spPr>
          <a:xfrm>
            <a:off x="875288" y="2933276"/>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5" name="Arrow Down">
            <a:extLst>
              <a:ext uri="{FF2B5EF4-FFF2-40B4-BE49-F238E27FC236}">
                <a16:creationId xmlns:a16="http://schemas.microsoft.com/office/drawing/2014/main" id="{87C9EA7F-522F-4DA9-8F90-C0934DE483FC}"/>
              </a:ext>
            </a:extLst>
          </p:cNvPr>
          <p:cNvSpPr>
            <a:spLocks noChangeAspect="1"/>
          </p:cNvSpPr>
          <p:nvPr/>
        </p:nvSpPr>
        <p:spPr bwMode="auto">
          <a:xfrm flipH="1">
            <a:off x="7102512" y="333855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4948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09/01/2021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Tree>
    <p:extLst>
      <p:ext uri="{BB962C8B-B14F-4D97-AF65-F5344CB8AC3E}">
        <p14:creationId xmlns:p14="http://schemas.microsoft.com/office/powerpoint/2010/main" val="239099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5E4F2-69A5-45A8-991F-D8AE5F23EFE7}"/>
              </a:ext>
            </a:extLst>
          </p:cNvPr>
          <p:cNvSpPr/>
          <p:nvPr/>
        </p:nvSpPr>
        <p:spPr>
          <a:xfrm>
            <a:off x="0" y="0"/>
            <a:ext cx="12192000" cy="705394"/>
          </a:xfrm>
          <a:prstGeom prst="rect">
            <a:avLst/>
          </a:prstGeom>
          <a:solidFill>
            <a:schemeClr val="bg1"/>
          </a:solidFill>
          <a:ln>
            <a:noFill/>
          </a:ln>
          <a:effectLst>
            <a:outerShdw blurRad="50800" dist="38100" dir="5400000" algn="t"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lumMod val="85000"/>
                    <a:lumOff val="15000"/>
                  </a:schemeClr>
                </a:solidFill>
              </a:rPr>
              <a:t>                                                                                Good morning, First Name</a:t>
            </a:r>
            <a:endParaRPr lang="en-IN" sz="1200">
              <a:solidFill>
                <a:schemeClr val="tx1">
                  <a:lumMod val="85000"/>
                  <a:lumOff val="15000"/>
                </a:schemeClr>
              </a:solidFill>
            </a:endParaRPr>
          </a:p>
        </p:txBody>
      </p:sp>
      <p:sp>
        <p:nvSpPr>
          <p:cNvPr id="5" name="Oval 4">
            <a:extLst>
              <a:ext uri="{FF2B5EF4-FFF2-40B4-BE49-F238E27FC236}">
                <a16:creationId xmlns:a16="http://schemas.microsoft.com/office/drawing/2014/main" id="{B5F8B0BA-D5FC-4D0D-91FD-40962B5A5DB5}"/>
              </a:ext>
            </a:extLst>
          </p:cNvPr>
          <p:cNvSpPr/>
          <p:nvPr/>
        </p:nvSpPr>
        <p:spPr>
          <a:xfrm>
            <a:off x="11499279" y="134371"/>
            <a:ext cx="436651" cy="436651"/>
          </a:xfrm>
          <a:prstGeom prst="ellipse">
            <a:avLst/>
          </a:prstGeom>
          <a:solidFill>
            <a:srgbClr val="491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 name="TextBox 6">
            <a:extLst>
              <a:ext uri="{FF2B5EF4-FFF2-40B4-BE49-F238E27FC236}">
                <a16:creationId xmlns:a16="http://schemas.microsoft.com/office/drawing/2014/main" id="{A79543B1-31D6-4E8A-8DDE-1A1C311A1E6E}"/>
              </a:ext>
            </a:extLst>
          </p:cNvPr>
          <p:cNvSpPr txBox="1"/>
          <p:nvPr/>
        </p:nvSpPr>
        <p:spPr>
          <a:xfrm>
            <a:off x="11499279" y="168030"/>
            <a:ext cx="436650" cy="369332"/>
          </a:xfrm>
          <a:prstGeom prst="rect">
            <a:avLst/>
          </a:prstGeom>
          <a:noFill/>
        </p:spPr>
        <p:txBody>
          <a:bodyPr wrap="square" rtlCol="0">
            <a:spAutoFit/>
          </a:bodyPr>
          <a:lstStyle/>
          <a:p>
            <a:r>
              <a:rPr lang="en-US">
                <a:solidFill>
                  <a:schemeClr val="bg1"/>
                </a:solidFill>
              </a:rPr>
              <a:t>AS</a:t>
            </a:r>
            <a:endParaRPr lang="en-IN">
              <a:solidFill>
                <a:schemeClr val="bg1"/>
              </a:solidFill>
            </a:endParaRPr>
          </a:p>
        </p:txBody>
      </p:sp>
      <p:grpSp>
        <p:nvGrpSpPr>
          <p:cNvPr id="40" name="Group 39">
            <a:extLst>
              <a:ext uri="{FF2B5EF4-FFF2-40B4-BE49-F238E27FC236}">
                <a16:creationId xmlns:a16="http://schemas.microsoft.com/office/drawing/2014/main" id="{7E3DAA14-7746-424C-9794-9031A26DEF16}"/>
              </a:ext>
            </a:extLst>
          </p:cNvPr>
          <p:cNvGrpSpPr/>
          <p:nvPr/>
        </p:nvGrpSpPr>
        <p:grpSpPr>
          <a:xfrm>
            <a:off x="4812821" y="200999"/>
            <a:ext cx="3871250" cy="303394"/>
            <a:chOff x="5964126" y="178978"/>
            <a:chExt cx="3871250" cy="303394"/>
          </a:xfrm>
        </p:grpSpPr>
        <p:sp>
          <p:nvSpPr>
            <p:cNvPr id="39" name="Search">
              <a:extLst>
                <a:ext uri="{FF2B5EF4-FFF2-40B4-BE49-F238E27FC236}">
                  <a16:creationId xmlns:a16="http://schemas.microsoft.com/office/drawing/2014/main" id="{D43FA34F-AF41-4C3E-941C-74930511B40C}"/>
                </a:ext>
              </a:extLst>
            </p:cNvPr>
            <p:cNvSpPr>
              <a:spLocks noChangeAspect="1" noEditPoints="1"/>
            </p:cNvSpPr>
            <p:nvPr/>
          </p:nvSpPr>
          <p:spPr bwMode="auto">
            <a:xfrm>
              <a:off x="9568561" y="259237"/>
              <a:ext cx="139700" cy="142875"/>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Freeform: Shape 41">
              <a:extLst>
                <a:ext uri="{FF2B5EF4-FFF2-40B4-BE49-F238E27FC236}">
                  <a16:creationId xmlns:a16="http://schemas.microsoft.com/office/drawing/2014/main" id="{4B18C3B6-9D04-4754-A584-A0C70350EB07}"/>
                </a:ext>
              </a:extLst>
            </p:cNvPr>
            <p:cNvSpPr/>
            <p:nvPr/>
          </p:nvSpPr>
          <p:spPr>
            <a:xfrm>
              <a:off x="5964126" y="178978"/>
              <a:ext cx="1246571" cy="303393"/>
            </a:xfrm>
            <a:custGeom>
              <a:avLst/>
              <a:gdLst>
                <a:gd name="connsiteX0" fmla="*/ 141825 w 1246571"/>
                <a:gd name="connsiteY0" fmla="*/ 0 h 283650"/>
                <a:gd name="connsiteX1" fmla="*/ 604625 w 1246571"/>
                <a:gd name="connsiteY1" fmla="*/ 0 h 283650"/>
                <a:gd name="connsiteX2" fmla="*/ 668072 w 1246571"/>
                <a:gd name="connsiteY2" fmla="*/ 0 h 283650"/>
                <a:gd name="connsiteX3" fmla="*/ 1246571 w 1246571"/>
                <a:gd name="connsiteY3" fmla="*/ 0 h 283650"/>
                <a:gd name="connsiteX4" fmla="*/ 1246571 w 1246571"/>
                <a:gd name="connsiteY4" fmla="*/ 283650 h 283650"/>
                <a:gd name="connsiteX5" fmla="*/ 668072 w 1246571"/>
                <a:gd name="connsiteY5" fmla="*/ 283650 h 283650"/>
                <a:gd name="connsiteX6" fmla="*/ 604625 w 1246571"/>
                <a:gd name="connsiteY6" fmla="*/ 283650 h 283650"/>
                <a:gd name="connsiteX7" fmla="*/ 141825 w 1246571"/>
                <a:gd name="connsiteY7" fmla="*/ 283650 h 283650"/>
                <a:gd name="connsiteX8" fmla="*/ 0 w 1246571"/>
                <a:gd name="connsiteY8" fmla="*/ 141825 h 283650"/>
                <a:gd name="connsiteX9" fmla="*/ 141825 w 1246571"/>
                <a:gd name="connsiteY9" fmla="*/ 0 h 28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571" h="283650">
                  <a:moveTo>
                    <a:pt x="141825" y="0"/>
                  </a:moveTo>
                  <a:lnTo>
                    <a:pt x="604625" y="0"/>
                  </a:lnTo>
                  <a:lnTo>
                    <a:pt x="668072" y="0"/>
                  </a:lnTo>
                  <a:lnTo>
                    <a:pt x="1246571" y="0"/>
                  </a:lnTo>
                  <a:lnTo>
                    <a:pt x="1246571" y="283650"/>
                  </a:lnTo>
                  <a:lnTo>
                    <a:pt x="668072" y="283650"/>
                  </a:lnTo>
                  <a:lnTo>
                    <a:pt x="604625" y="283650"/>
                  </a:lnTo>
                  <a:lnTo>
                    <a:pt x="141825" y="283650"/>
                  </a:lnTo>
                  <a:cubicBezTo>
                    <a:pt x="63497" y="283650"/>
                    <a:pt x="0" y="220153"/>
                    <a:pt x="0" y="141825"/>
                  </a:cubicBezTo>
                  <a:cubicBezTo>
                    <a:pt x="0" y="63497"/>
                    <a:pt x="63497" y="0"/>
                    <a:pt x="14182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200">
                  <a:solidFill>
                    <a:schemeClr val="tx1">
                      <a:lumMod val="75000"/>
                      <a:lumOff val="25000"/>
                    </a:schemeClr>
                  </a:solidFill>
                </a:rPr>
                <a:t>    Employee</a:t>
              </a:r>
              <a:endParaRPr lang="en-IN" sz="1200">
                <a:solidFill>
                  <a:schemeClr val="tx1">
                    <a:lumMod val="75000"/>
                    <a:lumOff val="25000"/>
                  </a:schemeClr>
                </a:solidFill>
              </a:endParaRPr>
            </a:p>
          </p:txBody>
        </p:sp>
        <p:sp>
          <p:nvSpPr>
            <p:cNvPr id="35" name="Rectangle: Rounded Corners 34">
              <a:extLst>
                <a:ext uri="{FF2B5EF4-FFF2-40B4-BE49-F238E27FC236}">
                  <a16:creationId xmlns:a16="http://schemas.microsoft.com/office/drawing/2014/main" id="{B5B97744-0E89-4AF9-BFB9-55CA8F64D020}"/>
                </a:ext>
              </a:extLst>
            </p:cNvPr>
            <p:cNvSpPr/>
            <p:nvPr/>
          </p:nvSpPr>
          <p:spPr>
            <a:xfrm>
              <a:off x="5964127" y="178979"/>
              <a:ext cx="3871249" cy="303393"/>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a:extLst>
                <a:ext uri="{FF2B5EF4-FFF2-40B4-BE49-F238E27FC236}">
                  <a16:creationId xmlns:a16="http://schemas.microsoft.com/office/drawing/2014/main" id="{F376BCD6-7C45-4FEB-9FA8-E6CB0CDA8A7D}"/>
                </a:ext>
              </a:extLst>
            </p:cNvPr>
            <p:cNvSpPr>
              <a:spLocks noChangeAspect="1"/>
            </p:cNvSpPr>
            <p:nvPr/>
          </p:nvSpPr>
          <p:spPr bwMode="auto">
            <a:xfrm flipH="1">
              <a:off x="7036612" y="31862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0" name="TextBox 19">
            <a:extLst>
              <a:ext uri="{FF2B5EF4-FFF2-40B4-BE49-F238E27FC236}">
                <a16:creationId xmlns:a16="http://schemas.microsoft.com/office/drawing/2014/main" id="{EA38A2B8-753C-4FA6-B60F-B85DC7E7149B}"/>
              </a:ext>
            </a:extLst>
          </p:cNvPr>
          <p:cNvSpPr txBox="1"/>
          <p:nvPr/>
        </p:nvSpPr>
        <p:spPr>
          <a:xfrm>
            <a:off x="737314" y="708364"/>
            <a:ext cx="4242310" cy="253916"/>
          </a:xfrm>
          <a:prstGeom prst="rect">
            <a:avLst/>
          </a:prstGeom>
          <a:noFill/>
        </p:spPr>
        <p:txBody>
          <a:bodyPr wrap="square" rtlCol="0">
            <a:spAutoFit/>
          </a:bodyPr>
          <a:lstStyle/>
          <a:p>
            <a:r>
              <a:rPr lang="en-US" sz="1050">
                <a:solidFill>
                  <a:schemeClr val="tx1">
                    <a:lumMod val="85000"/>
                    <a:lumOff val="15000"/>
                  </a:schemeClr>
                </a:solidFill>
              </a:rPr>
              <a:t>Dashboard   /   Employees   /   Enroll Employee</a:t>
            </a:r>
            <a:endParaRPr lang="en-IN" sz="1050">
              <a:solidFill>
                <a:schemeClr val="tx1">
                  <a:lumMod val="85000"/>
                  <a:lumOff val="15000"/>
                </a:schemeClr>
              </a:solidFill>
            </a:endParaRPr>
          </a:p>
        </p:txBody>
      </p:sp>
      <p:sp>
        <p:nvSpPr>
          <p:cNvPr id="23" name="Rectangle: Rounded Corners 22">
            <a:extLst>
              <a:ext uri="{FF2B5EF4-FFF2-40B4-BE49-F238E27FC236}">
                <a16:creationId xmlns:a16="http://schemas.microsoft.com/office/drawing/2014/main" id="{B9D1A3BC-FC26-4F39-8613-0409428BF51A}"/>
              </a:ext>
            </a:extLst>
          </p:cNvPr>
          <p:cNvSpPr/>
          <p:nvPr/>
        </p:nvSpPr>
        <p:spPr>
          <a:xfrm>
            <a:off x="9484009" y="238118"/>
            <a:ext cx="764062" cy="277404"/>
          </a:xfrm>
          <a:prstGeom prst="roundRect">
            <a:avLst/>
          </a:prstGeom>
          <a:solidFill>
            <a:srgbClr val="357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Add</a:t>
            </a:r>
            <a:endParaRPr lang="en-IN" sz="1200"/>
          </a:p>
        </p:txBody>
      </p:sp>
      <p:sp>
        <p:nvSpPr>
          <p:cNvPr id="26" name="TextBox 25">
            <a:extLst>
              <a:ext uri="{FF2B5EF4-FFF2-40B4-BE49-F238E27FC236}">
                <a16:creationId xmlns:a16="http://schemas.microsoft.com/office/drawing/2014/main" id="{4F4299CF-F57C-4D21-9180-0959E95F51E7}"/>
              </a:ext>
            </a:extLst>
          </p:cNvPr>
          <p:cNvSpPr txBox="1"/>
          <p:nvPr/>
        </p:nvSpPr>
        <p:spPr>
          <a:xfrm>
            <a:off x="737314" y="952580"/>
            <a:ext cx="4242310" cy="338554"/>
          </a:xfrm>
          <a:prstGeom prst="rect">
            <a:avLst/>
          </a:prstGeom>
          <a:noFill/>
        </p:spPr>
        <p:txBody>
          <a:bodyPr wrap="square" rtlCol="0">
            <a:spAutoFit/>
          </a:bodyPr>
          <a:lstStyle/>
          <a:p>
            <a:r>
              <a:rPr lang="en-US" sz="1600">
                <a:solidFill>
                  <a:schemeClr val="tx1">
                    <a:lumMod val="85000"/>
                    <a:lumOff val="15000"/>
                  </a:schemeClr>
                </a:solidFill>
              </a:rPr>
              <a:t>Enroll Employee</a:t>
            </a:r>
            <a:endParaRPr lang="en-IN" sz="1600">
              <a:solidFill>
                <a:schemeClr val="tx1">
                  <a:lumMod val="85000"/>
                  <a:lumOff val="15000"/>
                </a:schemeClr>
              </a:solidFill>
            </a:endParaRPr>
          </a:p>
        </p:txBody>
      </p:sp>
      <p:sp>
        <p:nvSpPr>
          <p:cNvPr id="36" name="Rectangle 35">
            <a:extLst>
              <a:ext uri="{FF2B5EF4-FFF2-40B4-BE49-F238E27FC236}">
                <a16:creationId xmlns:a16="http://schemas.microsoft.com/office/drawing/2014/main" id="{86D08D23-9BC2-418B-A330-F703FDC82336}"/>
              </a:ext>
            </a:extLst>
          </p:cNvPr>
          <p:cNvSpPr/>
          <p:nvPr/>
        </p:nvSpPr>
        <p:spPr>
          <a:xfrm>
            <a:off x="-1" y="705394"/>
            <a:ext cx="693383" cy="6152606"/>
          </a:xfrm>
          <a:prstGeom prst="rect">
            <a:avLst/>
          </a:prstGeom>
          <a:gradFill flip="none" rotWithShape="1">
            <a:gsLst>
              <a:gs pos="0">
                <a:srgbClr val="00A7E1"/>
              </a:gs>
              <a:gs pos="100000">
                <a:srgbClr val="49139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DEE8C5AA-7C01-41B2-BB6E-1942C60562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344" y="931840"/>
            <a:ext cx="228600" cy="228600"/>
          </a:xfrm>
          <a:prstGeom prst="rect">
            <a:avLst/>
          </a:prstGeom>
        </p:spPr>
      </p:pic>
      <p:sp>
        <p:nvSpPr>
          <p:cNvPr id="43" name="TextBox 42">
            <a:extLst>
              <a:ext uri="{FF2B5EF4-FFF2-40B4-BE49-F238E27FC236}">
                <a16:creationId xmlns:a16="http://schemas.microsoft.com/office/drawing/2014/main" id="{23F1A78E-29D4-465A-A815-7548C1E7F6F1}"/>
              </a:ext>
            </a:extLst>
          </p:cNvPr>
          <p:cNvSpPr txBox="1"/>
          <p:nvPr/>
        </p:nvSpPr>
        <p:spPr>
          <a:xfrm>
            <a:off x="-2" y="1153660"/>
            <a:ext cx="693384" cy="230832"/>
          </a:xfrm>
          <a:prstGeom prst="rect">
            <a:avLst/>
          </a:prstGeom>
          <a:noFill/>
        </p:spPr>
        <p:txBody>
          <a:bodyPr wrap="square" rtlCol="0">
            <a:spAutoFit/>
          </a:bodyPr>
          <a:lstStyle/>
          <a:p>
            <a:pPr algn="ctr"/>
            <a:r>
              <a:rPr lang="en-US" sz="900">
                <a:solidFill>
                  <a:schemeClr val="bg1"/>
                </a:solidFill>
              </a:rPr>
              <a:t>Dashboard</a:t>
            </a:r>
            <a:endParaRPr lang="en-IN" sz="700">
              <a:solidFill>
                <a:schemeClr val="bg1"/>
              </a:solidFill>
            </a:endParaRPr>
          </a:p>
        </p:txBody>
      </p:sp>
      <p:sp>
        <p:nvSpPr>
          <p:cNvPr id="44" name="TextBox 43">
            <a:extLst>
              <a:ext uri="{FF2B5EF4-FFF2-40B4-BE49-F238E27FC236}">
                <a16:creationId xmlns:a16="http://schemas.microsoft.com/office/drawing/2014/main" id="{A59E4612-A457-449E-8204-B5B833846D64}"/>
              </a:ext>
            </a:extLst>
          </p:cNvPr>
          <p:cNvSpPr txBox="1"/>
          <p:nvPr/>
        </p:nvSpPr>
        <p:spPr>
          <a:xfrm>
            <a:off x="2000" y="1911954"/>
            <a:ext cx="693384" cy="230832"/>
          </a:xfrm>
          <a:prstGeom prst="rect">
            <a:avLst/>
          </a:prstGeom>
          <a:noFill/>
        </p:spPr>
        <p:txBody>
          <a:bodyPr wrap="square" rtlCol="0">
            <a:spAutoFit/>
          </a:bodyPr>
          <a:lstStyle/>
          <a:p>
            <a:pPr algn="ctr"/>
            <a:r>
              <a:rPr lang="en-US" sz="900">
                <a:solidFill>
                  <a:schemeClr val="bg1"/>
                </a:solidFill>
              </a:rPr>
              <a:t>Employer</a:t>
            </a:r>
            <a:endParaRPr lang="en-IN" sz="700">
              <a:solidFill>
                <a:schemeClr val="bg1"/>
              </a:solidFill>
            </a:endParaRPr>
          </a:p>
        </p:txBody>
      </p:sp>
      <p:pic>
        <p:nvPicPr>
          <p:cNvPr id="45" name="Picture 44" descr="Icon&#10;&#10;Description automatically generated">
            <a:extLst>
              <a:ext uri="{FF2B5EF4-FFF2-40B4-BE49-F238E27FC236}">
                <a16:creationId xmlns:a16="http://schemas.microsoft.com/office/drawing/2014/main" id="{08B6B80B-668B-4267-A52B-A691711718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1167" y="1634550"/>
            <a:ext cx="251044" cy="251044"/>
          </a:xfrm>
          <a:prstGeom prst="rect">
            <a:avLst/>
          </a:prstGeom>
        </p:spPr>
      </p:pic>
      <p:pic>
        <p:nvPicPr>
          <p:cNvPr id="47" name="Picture 46" descr="Icon&#10;&#10;Description automatically generated">
            <a:extLst>
              <a:ext uri="{FF2B5EF4-FFF2-40B4-BE49-F238E27FC236}">
                <a16:creationId xmlns:a16="http://schemas.microsoft.com/office/drawing/2014/main" id="{7C298CE5-746F-41F5-BAF1-6DCB9AA7F1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0531" y="2294759"/>
            <a:ext cx="336934" cy="336934"/>
          </a:xfrm>
          <a:prstGeom prst="rect">
            <a:avLst/>
          </a:prstGeom>
        </p:spPr>
      </p:pic>
      <p:sp>
        <p:nvSpPr>
          <p:cNvPr id="48" name="TextBox 47">
            <a:extLst>
              <a:ext uri="{FF2B5EF4-FFF2-40B4-BE49-F238E27FC236}">
                <a16:creationId xmlns:a16="http://schemas.microsoft.com/office/drawing/2014/main" id="{D6FB037A-E248-4246-879C-1A4E9E4E2026}"/>
              </a:ext>
            </a:extLst>
          </p:cNvPr>
          <p:cNvSpPr txBox="1"/>
          <p:nvPr/>
        </p:nvSpPr>
        <p:spPr>
          <a:xfrm>
            <a:off x="-8048" y="2617348"/>
            <a:ext cx="693384" cy="230832"/>
          </a:xfrm>
          <a:prstGeom prst="rect">
            <a:avLst/>
          </a:prstGeom>
          <a:noFill/>
        </p:spPr>
        <p:txBody>
          <a:bodyPr wrap="square" rtlCol="0">
            <a:spAutoFit/>
          </a:bodyPr>
          <a:lstStyle/>
          <a:p>
            <a:pPr algn="ctr"/>
            <a:r>
              <a:rPr lang="en-US" sz="900">
                <a:solidFill>
                  <a:schemeClr val="bg1"/>
                </a:solidFill>
              </a:rPr>
              <a:t>Employee</a:t>
            </a:r>
            <a:endParaRPr lang="en-IN" sz="700">
              <a:solidFill>
                <a:schemeClr val="bg1"/>
              </a:solidFill>
            </a:endParaRPr>
          </a:p>
        </p:txBody>
      </p:sp>
      <p:pic>
        <p:nvPicPr>
          <p:cNvPr id="51" name="Picture 50" descr="Circle&#10;&#10;Description automatically generated with low confidence">
            <a:extLst>
              <a:ext uri="{FF2B5EF4-FFF2-40B4-BE49-F238E27FC236}">
                <a16:creationId xmlns:a16="http://schemas.microsoft.com/office/drawing/2014/main" id="{1030053E-0379-4324-BF1A-859598038A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420" y="3135620"/>
            <a:ext cx="216448" cy="216448"/>
          </a:xfrm>
          <a:prstGeom prst="rect">
            <a:avLst/>
          </a:prstGeom>
        </p:spPr>
      </p:pic>
      <p:sp>
        <p:nvSpPr>
          <p:cNvPr id="52" name="TextBox 51">
            <a:extLst>
              <a:ext uri="{FF2B5EF4-FFF2-40B4-BE49-F238E27FC236}">
                <a16:creationId xmlns:a16="http://schemas.microsoft.com/office/drawing/2014/main" id="{65426166-B5EA-43CF-91D0-22401FBA122E}"/>
              </a:ext>
            </a:extLst>
          </p:cNvPr>
          <p:cNvSpPr txBox="1"/>
          <p:nvPr/>
        </p:nvSpPr>
        <p:spPr>
          <a:xfrm>
            <a:off x="-8048" y="3260226"/>
            <a:ext cx="693384" cy="230832"/>
          </a:xfrm>
          <a:prstGeom prst="rect">
            <a:avLst/>
          </a:prstGeom>
          <a:noFill/>
        </p:spPr>
        <p:txBody>
          <a:bodyPr wrap="square" rtlCol="0">
            <a:spAutoFit/>
          </a:bodyPr>
          <a:lstStyle/>
          <a:p>
            <a:pPr algn="ctr"/>
            <a:r>
              <a:rPr lang="en-US" sz="900">
                <a:solidFill>
                  <a:schemeClr val="bg1"/>
                </a:solidFill>
              </a:rPr>
              <a:t>More</a:t>
            </a:r>
            <a:endParaRPr lang="en-IN" sz="700">
              <a:solidFill>
                <a:schemeClr val="bg1"/>
              </a:solidFill>
            </a:endParaRPr>
          </a:p>
        </p:txBody>
      </p:sp>
      <p:pic>
        <p:nvPicPr>
          <p:cNvPr id="53" name="Picture 52" descr="Logo&#10;&#10;Description automatically generated with medium confidence">
            <a:extLst>
              <a:ext uri="{FF2B5EF4-FFF2-40B4-BE49-F238E27FC236}">
                <a16:creationId xmlns:a16="http://schemas.microsoft.com/office/drawing/2014/main" id="{B3DA61B5-BEC9-4569-96B9-02BF74C24B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328" y="6115357"/>
            <a:ext cx="481789" cy="540913"/>
          </a:xfrm>
          <a:prstGeom prst="rect">
            <a:avLst/>
          </a:prstGeom>
        </p:spPr>
      </p:pic>
      <p:pic>
        <p:nvPicPr>
          <p:cNvPr id="54" name="Picture 2" descr="Placeholder – Start-Up Chile">
            <a:extLst>
              <a:ext uri="{FF2B5EF4-FFF2-40B4-BE49-F238E27FC236}">
                <a16:creationId xmlns:a16="http://schemas.microsoft.com/office/drawing/2014/main" id="{E37A3F4F-A7A6-4ECC-AC7F-92BFC76AD6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556" y="151973"/>
            <a:ext cx="1842868" cy="40144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81F39893-BB19-40CA-B226-0CCEA3D3F100}"/>
              </a:ext>
            </a:extLst>
          </p:cNvPr>
          <p:cNvGrpSpPr/>
          <p:nvPr/>
        </p:nvGrpSpPr>
        <p:grpSpPr>
          <a:xfrm>
            <a:off x="852812" y="2120948"/>
            <a:ext cx="10786194" cy="293350"/>
            <a:chOff x="852812" y="2235248"/>
            <a:chExt cx="10786194" cy="293350"/>
          </a:xfrm>
        </p:grpSpPr>
        <p:cxnSp>
          <p:nvCxnSpPr>
            <p:cNvPr id="49" name="Straight Connector 48">
              <a:extLst>
                <a:ext uri="{FF2B5EF4-FFF2-40B4-BE49-F238E27FC236}">
                  <a16:creationId xmlns:a16="http://schemas.microsoft.com/office/drawing/2014/main" id="{D9B74151-EFF4-4BB9-8C8B-D938AE0C74DB}"/>
                </a:ext>
              </a:extLst>
            </p:cNvPr>
            <p:cNvCxnSpPr>
              <a:cxnSpLocks/>
            </p:cNvCxnSpPr>
            <p:nvPr/>
          </p:nvCxnSpPr>
          <p:spPr>
            <a:xfrm>
              <a:off x="852812" y="2528598"/>
              <a:ext cx="107861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802B92-94F4-4A26-BA8E-D1E845E230F0}"/>
                </a:ext>
              </a:extLst>
            </p:cNvPr>
            <p:cNvSpPr txBox="1"/>
            <p:nvPr/>
          </p:nvSpPr>
          <p:spPr>
            <a:xfrm>
              <a:off x="857811" y="2235248"/>
              <a:ext cx="1635718" cy="276999"/>
            </a:xfrm>
            <a:prstGeom prst="rect">
              <a:avLst/>
            </a:prstGeom>
            <a:noFill/>
            <a:ln>
              <a:noFill/>
            </a:ln>
          </p:spPr>
          <p:txBody>
            <a:bodyPr wrap="square" rtlCol="0">
              <a:spAutoFit/>
            </a:bodyPr>
            <a:lstStyle>
              <a:defPPr>
                <a:defRPr lang="en-US"/>
              </a:defPPr>
              <a:lvl1pPr algn="ctr">
                <a:defRPr sz="1100" b="1">
                  <a:solidFill>
                    <a:srgbClr val="7030A0"/>
                  </a:solidFill>
                </a:defRPr>
              </a:lvl1pPr>
            </a:lstStyle>
            <a:p>
              <a:r>
                <a:rPr lang="en-US"/>
                <a:t>Enrollment</a:t>
              </a:r>
              <a:endParaRPr lang="en-IN"/>
            </a:p>
          </p:txBody>
        </p:sp>
        <p:sp>
          <p:nvSpPr>
            <p:cNvPr id="72" name="TextBox 71">
              <a:extLst>
                <a:ext uri="{FF2B5EF4-FFF2-40B4-BE49-F238E27FC236}">
                  <a16:creationId xmlns:a16="http://schemas.microsoft.com/office/drawing/2014/main" id="{AB2242E5-AB9E-4D8B-A236-ACC3793B1BB9}"/>
                </a:ext>
              </a:extLst>
            </p:cNvPr>
            <p:cNvSpPr txBox="1"/>
            <p:nvPr/>
          </p:nvSpPr>
          <p:spPr>
            <a:xfrm>
              <a:off x="2405014" y="2236335"/>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Card/Account Details</a:t>
              </a:r>
              <a:endParaRPr lang="en-IN"/>
            </a:p>
          </p:txBody>
        </p:sp>
        <p:sp>
          <p:nvSpPr>
            <p:cNvPr id="73" name="TextBox 72">
              <a:extLst>
                <a:ext uri="{FF2B5EF4-FFF2-40B4-BE49-F238E27FC236}">
                  <a16:creationId xmlns:a16="http://schemas.microsoft.com/office/drawing/2014/main" id="{A3B7FF5A-2EC1-4C94-82A3-F82D0D494303}"/>
                </a:ext>
              </a:extLst>
            </p:cNvPr>
            <p:cNvSpPr txBox="1"/>
            <p:nvPr/>
          </p:nvSpPr>
          <p:spPr>
            <a:xfrm>
              <a:off x="4034293" y="2236335"/>
              <a:ext cx="1635718" cy="261610"/>
            </a:xfrm>
            <a:prstGeom prst="rect">
              <a:avLst/>
            </a:prstGeom>
            <a:noFill/>
            <a:ln>
              <a:noFill/>
            </a:ln>
          </p:spPr>
          <p:txBody>
            <a:bodyPr wrap="square" rtlCol="0">
              <a:spAutoFit/>
            </a:bodyPr>
            <a:lstStyle/>
            <a:p>
              <a:pPr algn="ctr"/>
              <a:r>
                <a:rPr lang="en-US" sz="1100">
                  <a:solidFill>
                    <a:schemeClr val="tx1">
                      <a:lumMod val="75000"/>
                      <a:lumOff val="25000"/>
                    </a:schemeClr>
                  </a:solidFill>
                </a:rPr>
                <a:t>Next Year Enrollment</a:t>
              </a:r>
              <a:endParaRPr lang="en-IN" sz="1100">
                <a:solidFill>
                  <a:schemeClr val="tx1">
                    <a:lumMod val="75000"/>
                    <a:lumOff val="25000"/>
                  </a:schemeClr>
                </a:solidFill>
              </a:endParaRPr>
            </a:p>
          </p:txBody>
        </p:sp>
        <p:sp>
          <p:nvSpPr>
            <p:cNvPr id="74" name="TextBox 73">
              <a:extLst>
                <a:ext uri="{FF2B5EF4-FFF2-40B4-BE49-F238E27FC236}">
                  <a16:creationId xmlns:a16="http://schemas.microsoft.com/office/drawing/2014/main" id="{9520303C-EF8E-4103-B8F5-2608F5D86D60}"/>
                </a:ext>
              </a:extLst>
            </p:cNvPr>
            <p:cNvSpPr txBox="1"/>
            <p:nvPr/>
          </p:nvSpPr>
          <p:spPr>
            <a:xfrm>
              <a:off x="5670011" y="2235248"/>
              <a:ext cx="1635718" cy="261610"/>
            </a:xfrm>
            <a:prstGeom prst="rect">
              <a:avLst/>
            </a:prstGeom>
            <a:noFill/>
            <a:ln>
              <a:noFill/>
            </a:ln>
          </p:spPr>
          <p:txBody>
            <a:bodyPr wrap="square" rtlCol="0">
              <a:spAutoFit/>
            </a:bodyPr>
            <a:lstStyle>
              <a:defPPr>
                <a:defRPr lang="en-US"/>
              </a:defPPr>
              <a:lvl1pPr algn="ctr">
                <a:defRPr sz="1100">
                  <a:solidFill>
                    <a:schemeClr val="tx1">
                      <a:lumMod val="75000"/>
                      <a:lumOff val="25000"/>
                    </a:schemeClr>
                  </a:solidFill>
                </a:defRPr>
              </a:lvl1pPr>
            </a:lstStyle>
            <a:p>
              <a:r>
                <a:rPr lang="en-US"/>
                <a:t>History</a:t>
              </a:r>
              <a:endParaRPr lang="en-IN"/>
            </a:p>
          </p:txBody>
        </p:sp>
      </p:grpSp>
      <p:cxnSp>
        <p:nvCxnSpPr>
          <p:cNvPr id="9" name="Straight Connector 8">
            <a:extLst>
              <a:ext uri="{FF2B5EF4-FFF2-40B4-BE49-F238E27FC236}">
                <a16:creationId xmlns:a16="http://schemas.microsoft.com/office/drawing/2014/main" id="{7678229C-B177-4462-AD12-7E001B4EC48E}"/>
              </a:ext>
            </a:extLst>
          </p:cNvPr>
          <p:cNvCxnSpPr/>
          <p:nvPr/>
        </p:nvCxnSpPr>
        <p:spPr>
          <a:xfrm>
            <a:off x="885579" y="2426998"/>
            <a:ext cx="162503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78" name="Scrollbar" descr="&lt;SmartSettings&gt;&lt;SmartResize enabled=&quot;True&quot; minWidth=&quot;4.5&quot; minHeight=&quot;18&quot; /&gt;&lt;/SmartSettings&gt;">
            <a:extLst>
              <a:ext uri="{FF2B5EF4-FFF2-40B4-BE49-F238E27FC236}">
                <a16:creationId xmlns:a16="http://schemas.microsoft.com/office/drawing/2014/main" id="{81045DEA-62D2-4D15-963E-4AAD6085B5D4}"/>
              </a:ext>
            </a:extLst>
          </p:cNvPr>
          <p:cNvGrpSpPr/>
          <p:nvPr>
            <p:custDataLst>
              <p:tags r:id="rId1"/>
            </p:custDataLst>
          </p:nvPr>
        </p:nvGrpSpPr>
        <p:grpSpPr>
          <a:xfrm>
            <a:off x="12065346" y="1760071"/>
            <a:ext cx="85725" cy="5055020"/>
            <a:chOff x="5794310" y="1229599"/>
            <a:chExt cx="85725" cy="2743200"/>
          </a:xfrm>
        </p:grpSpPr>
        <p:sp>
          <p:nvSpPr>
            <p:cNvPr id="79" name="Track">
              <a:extLst>
                <a:ext uri="{FF2B5EF4-FFF2-40B4-BE49-F238E27FC236}">
                  <a16:creationId xmlns:a16="http://schemas.microsoft.com/office/drawing/2014/main" id="{92B81331-B937-420C-9FEE-DD92FAC03F9E}"/>
                </a:ext>
              </a:extLst>
            </p:cNvPr>
            <p:cNvSpPr/>
            <p:nvPr/>
          </p:nvSpPr>
          <p:spPr>
            <a:xfrm>
              <a:off x="5794310" y="1229599"/>
              <a:ext cx="85725" cy="274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0" name="Thumb" descr="&lt;SmartSettings&gt;&lt;SmartResize anchorLeft=&quot;Absolute&quot; anchorTop=&quot;Absolute&quot; anchorRight=&quot;Absolute&quot; anchorBottom=&quot;Relative&quot; /&gt;&lt;/SmartSettings&gt;">
              <a:extLst>
                <a:ext uri="{FF2B5EF4-FFF2-40B4-BE49-F238E27FC236}">
                  <a16:creationId xmlns:a16="http://schemas.microsoft.com/office/drawing/2014/main" id="{10188009-102E-4E8C-AC13-705BB0D2D5E7}"/>
                </a:ext>
              </a:extLst>
            </p:cNvPr>
            <p:cNvSpPr/>
            <p:nvPr>
              <p:custDataLst>
                <p:tags r:id="rId3"/>
              </p:custDataLst>
            </p:nvPr>
          </p:nvSpPr>
          <p:spPr>
            <a:xfrm>
              <a:off x="5794310" y="1276119"/>
              <a:ext cx="85725" cy="16683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Arrow Up" descr="&lt;SmartSettings&gt;&lt;SmartResize anchorLeft=&quot;None&quot; anchorTop=&quot;Absolute&quot; anchorRight=&quot;None&quot; anchorBottom=&quot;None&quot; /&gt;&lt;/SmartSettings&gt;">
              <a:extLst>
                <a:ext uri="{FF2B5EF4-FFF2-40B4-BE49-F238E27FC236}">
                  <a16:creationId xmlns:a16="http://schemas.microsoft.com/office/drawing/2014/main" id="{03F68DC0-16A7-456E-880C-1A762F4A2C9E}"/>
                </a:ext>
              </a:extLst>
            </p:cNvPr>
            <p:cNvSpPr>
              <a:spLocks noChangeAspect="1"/>
            </p:cNvSpPr>
            <p:nvPr>
              <p:custDataLst>
                <p:tags r:id="rId4"/>
              </p:custDataLst>
            </p:nvPr>
          </p:nvSpPr>
          <p:spPr bwMode="auto">
            <a:xfrm>
              <a:off x="5808597" y="1244246"/>
              <a:ext cx="57150" cy="1723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82" name="Arrow Down" descr="&lt;SmartSettings&gt;&lt;SmartResize anchorLeft=&quot;None&quot; anchorTop=&quot;None&quot; anchorRight=&quot;None&quot; anchorBottom=&quot;Absolute&quot; /&gt;&lt;/SmartSettings&gt;">
              <a:extLst>
                <a:ext uri="{FF2B5EF4-FFF2-40B4-BE49-F238E27FC236}">
                  <a16:creationId xmlns:a16="http://schemas.microsoft.com/office/drawing/2014/main" id="{8736476A-9403-4C75-88D7-AAFD6D0BC46D}"/>
                </a:ext>
              </a:extLst>
            </p:cNvPr>
            <p:cNvSpPr>
              <a:spLocks noChangeAspect="1"/>
            </p:cNvSpPr>
            <p:nvPr>
              <p:custDataLst>
                <p:tags r:id="rId5"/>
              </p:custDataLst>
            </p:nvPr>
          </p:nvSpPr>
          <p:spPr bwMode="auto">
            <a:xfrm>
              <a:off x="5808597" y="3940924"/>
              <a:ext cx="57150" cy="1723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64" name="Table 2">
            <a:extLst>
              <a:ext uri="{FF2B5EF4-FFF2-40B4-BE49-F238E27FC236}">
                <a16:creationId xmlns:a16="http://schemas.microsoft.com/office/drawing/2014/main" id="{7055C1ED-3F31-4577-BCF5-8FF3647025AE}"/>
              </a:ext>
            </a:extLst>
          </p:cNvPr>
          <p:cNvGraphicFramePr>
            <a:graphicFrameLocks noGrp="1"/>
          </p:cNvGraphicFramePr>
          <p:nvPr>
            <p:extLst>
              <p:ext uri="{D42A27DB-BD31-4B8C-83A1-F6EECF244321}">
                <p14:modId xmlns:p14="http://schemas.microsoft.com/office/powerpoint/2010/main" val="2165128154"/>
              </p:ext>
            </p:extLst>
          </p:nvPr>
        </p:nvGraphicFramePr>
        <p:xfrm>
          <a:off x="868198" y="1302454"/>
          <a:ext cx="10770809" cy="629920"/>
        </p:xfrm>
        <a:graphic>
          <a:graphicData uri="http://schemas.openxmlformats.org/drawingml/2006/table">
            <a:tbl>
              <a:tblPr firstRow="1" bandRow="1">
                <a:tableStyleId>{2D5ABB26-0587-4C30-8999-92F81FD0307C}</a:tableStyleId>
              </a:tblPr>
              <a:tblGrid>
                <a:gridCol w="4369184">
                  <a:extLst>
                    <a:ext uri="{9D8B030D-6E8A-4147-A177-3AD203B41FA5}">
                      <a16:colId xmlns:a16="http://schemas.microsoft.com/office/drawing/2014/main" val="2236416363"/>
                    </a:ext>
                  </a:extLst>
                </a:gridCol>
                <a:gridCol w="2133875">
                  <a:extLst>
                    <a:ext uri="{9D8B030D-6E8A-4147-A177-3AD203B41FA5}">
                      <a16:colId xmlns:a16="http://schemas.microsoft.com/office/drawing/2014/main" val="966686449"/>
                    </a:ext>
                  </a:extLst>
                </a:gridCol>
                <a:gridCol w="2133875">
                  <a:extLst>
                    <a:ext uri="{9D8B030D-6E8A-4147-A177-3AD203B41FA5}">
                      <a16:colId xmlns:a16="http://schemas.microsoft.com/office/drawing/2014/main" val="2397310250"/>
                    </a:ext>
                  </a:extLst>
                </a:gridCol>
                <a:gridCol w="2133875">
                  <a:extLst>
                    <a:ext uri="{9D8B030D-6E8A-4147-A177-3AD203B41FA5}">
                      <a16:colId xmlns:a16="http://schemas.microsoft.com/office/drawing/2014/main" val="628108620"/>
                    </a:ext>
                  </a:extLst>
                </a:gridCol>
              </a:tblGrid>
              <a:tr h="370840">
                <a:tc rowSpan="2">
                  <a:txBody>
                    <a:bodyPr/>
                    <a:lstStyle/>
                    <a:p>
                      <a:r>
                        <a:rPr lang="en-US" sz="2000" kern="1200">
                          <a:solidFill>
                            <a:srgbClr val="4831AC"/>
                          </a:solidFill>
                        </a:rPr>
                        <a:t>Richard Hendricks</a:t>
                      </a:r>
                      <a:endParaRPr lang="en-IN" sz="2000" kern="1200">
                        <a:solidFill>
                          <a:srgbClr val="4831AC"/>
                        </a:solidFill>
                        <a:latin typeface="+mn-lt"/>
                        <a:ea typeface="+mn-ea"/>
                        <a:cs typeface="+mn-cs"/>
                      </a:endParaRPr>
                    </a:p>
                  </a:txBody>
                  <a:tcPr anchor="ctr">
                    <a:solidFill>
                      <a:srgbClr val="FCFCFC"/>
                    </a:solidFill>
                  </a:tcPr>
                </a:tc>
                <a:tc>
                  <a:txBody>
                    <a:bodyPr/>
                    <a:lstStyle/>
                    <a:p>
                      <a:r>
                        <a:rPr lang="en-US" sz="1050">
                          <a:solidFill>
                            <a:schemeClr val="bg1">
                              <a:lumMod val="65000"/>
                            </a:schemeClr>
                          </a:solidFill>
                        </a:rPr>
                        <a:t>COVERAGE START DATE</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EMPLOYER</a:t>
                      </a:r>
                      <a:endParaRPr lang="en-IN" sz="1050">
                        <a:solidFill>
                          <a:schemeClr val="bg1">
                            <a:lumMod val="65000"/>
                          </a:schemeClr>
                        </a:solidFill>
                      </a:endParaRPr>
                    </a:p>
                  </a:txBody>
                  <a:tcPr anchor="b">
                    <a:solidFill>
                      <a:srgbClr val="FCFCFC"/>
                    </a:solidFill>
                  </a:tcPr>
                </a:tc>
                <a:tc>
                  <a:txBody>
                    <a:bodyPr/>
                    <a:lstStyle/>
                    <a:p>
                      <a:r>
                        <a:rPr lang="en-US" sz="1050">
                          <a:solidFill>
                            <a:schemeClr val="bg1">
                              <a:lumMod val="65000"/>
                            </a:schemeClr>
                          </a:solidFill>
                        </a:rPr>
                        <a:t>ELIGIBLE DATE</a:t>
                      </a:r>
                      <a:endParaRPr lang="en-IN" sz="1050">
                        <a:solidFill>
                          <a:schemeClr val="bg1">
                            <a:lumMod val="65000"/>
                          </a:schemeClr>
                        </a:solidFill>
                      </a:endParaRPr>
                    </a:p>
                  </a:txBody>
                  <a:tcPr anchor="b">
                    <a:solidFill>
                      <a:srgbClr val="FCFCFC"/>
                    </a:solidFill>
                  </a:tcPr>
                </a:tc>
                <a:extLst>
                  <a:ext uri="{0D108BD9-81ED-4DB2-BD59-A6C34878D82A}">
                    <a16:rowId xmlns:a16="http://schemas.microsoft.com/office/drawing/2014/main" val="203528289"/>
                  </a:ext>
                </a:extLst>
              </a:tr>
              <a:tr h="252000">
                <a:tc vMerge="1">
                  <a:txBody>
                    <a:bodyPr/>
                    <a:lstStyle/>
                    <a:p>
                      <a:endParaRPr lang="en-IN" sz="1050">
                        <a:solidFill>
                          <a:schemeClr val="bg1">
                            <a:lumMod val="65000"/>
                          </a:schemeClr>
                        </a:solidFill>
                      </a:endParaRPr>
                    </a:p>
                  </a:txBody>
                  <a:tcPr anchor="b"/>
                </a:tc>
                <a:tc>
                  <a:txBody>
                    <a:bodyPr/>
                    <a:lstStyle/>
                    <a:p>
                      <a:r>
                        <a:rPr lang="en-US" sz="1100" b="1">
                          <a:solidFill>
                            <a:schemeClr val="tx1"/>
                          </a:solidFill>
                        </a:rPr>
                        <a:t>09/01/2021</a:t>
                      </a:r>
                      <a:endParaRPr lang="en-IN" sz="1100" b="1">
                        <a:solidFill>
                          <a:schemeClr val="tx1"/>
                        </a:solidFill>
                      </a:endParaRPr>
                    </a:p>
                  </a:txBody>
                  <a:tcPr>
                    <a:solidFill>
                      <a:srgbClr val="FCFCFC"/>
                    </a:solidFill>
                  </a:tcPr>
                </a:tc>
                <a:tc>
                  <a:txBody>
                    <a:bodyPr/>
                    <a:lstStyle/>
                    <a:p>
                      <a:r>
                        <a:rPr lang="en-US" sz="1100" b="1">
                          <a:solidFill>
                            <a:schemeClr val="tx1"/>
                          </a:solidFill>
                        </a:rPr>
                        <a:t>Preston Management</a:t>
                      </a:r>
                      <a:endParaRPr lang="en-IN" sz="1100" b="1">
                        <a:solidFill>
                          <a:schemeClr val="tx1"/>
                        </a:solidFill>
                      </a:endParaRPr>
                    </a:p>
                  </a:txBody>
                  <a:tcPr>
                    <a:solidFill>
                      <a:srgbClr val="FCFCFC"/>
                    </a:solidFill>
                  </a:tcPr>
                </a:tc>
                <a:tc>
                  <a:txBody>
                    <a:bodyPr/>
                    <a:lstStyle/>
                    <a:p>
                      <a:r>
                        <a:rPr lang="en-US" sz="1100" b="1">
                          <a:solidFill>
                            <a:schemeClr val="tx1"/>
                          </a:solidFill>
                        </a:rPr>
                        <a:t>09/14/2018</a:t>
                      </a:r>
                      <a:endParaRPr lang="en-IN" sz="1100" b="1">
                        <a:solidFill>
                          <a:schemeClr val="tx1"/>
                        </a:solidFill>
                      </a:endParaRPr>
                    </a:p>
                  </a:txBody>
                  <a:tcPr>
                    <a:solidFill>
                      <a:srgbClr val="FCFCFC"/>
                    </a:solidFill>
                  </a:tcPr>
                </a:tc>
                <a:extLst>
                  <a:ext uri="{0D108BD9-81ED-4DB2-BD59-A6C34878D82A}">
                    <a16:rowId xmlns:a16="http://schemas.microsoft.com/office/drawing/2014/main" val="2941022142"/>
                  </a:ext>
                </a:extLst>
              </a:tr>
            </a:tbl>
          </a:graphicData>
        </a:graphic>
      </p:graphicFrame>
      <p:sp>
        <p:nvSpPr>
          <p:cNvPr id="65" name="Rectangle: Rounded Corners 64">
            <a:extLst>
              <a:ext uri="{FF2B5EF4-FFF2-40B4-BE49-F238E27FC236}">
                <a16:creationId xmlns:a16="http://schemas.microsoft.com/office/drawing/2014/main" id="{404BA75F-6BCC-48A0-8389-948649840EAC}"/>
              </a:ext>
            </a:extLst>
          </p:cNvPr>
          <p:cNvSpPr/>
          <p:nvPr/>
        </p:nvSpPr>
        <p:spPr>
          <a:xfrm>
            <a:off x="3151316" y="1519929"/>
            <a:ext cx="720000" cy="2292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ENROLLED</a:t>
            </a:r>
            <a:endParaRPr lang="en-IN" sz="1000"/>
          </a:p>
        </p:txBody>
      </p:sp>
      <p:sp>
        <p:nvSpPr>
          <p:cNvPr id="41" name="Rectangle: Rounded Corners 40">
            <a:extLst>
              <a:ext uri="{FF2B5EF4-FFF2-40B4-BE49-F238E27FC236}">
                <a16:creationId xmlns:a16="http://schemas.microsoft.com/office/drawing/2014/main" id="{9B782E4A-F516-45E7-A1A5-7F61FF00C52C}"/>
              </a:ext>
            </a:extLst>
          </p:cNvPr>
          <p:cNvSpPr/>
          <p:nvPr/>
        </p:nvSpPr>
        <p:spPr>
          <a:xfrm>
            <a:off x="913694" y="3179499"/>
            <a:ext cx="6371689" cy="360467"/>
          </a:xfrm>
          <a:prstGeom prst="roundRect">
            <a:avLst>
              <a:gd name="adj" fmla="val 20157"/>
            </a:avLst>
          </a:prstGeom>
          <a:solidFill>
            <a:srgbClr val="FEFEFE"/>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a:solidFill>
                <a:schemeClr val="tx1">
                  <a:lumMod val="85000"/>
                  <a:lumOff val="15000"/>
                </a:schemeClr>
              </a:solidFill>
            </a:endParaRPr>
          </a:p>
        </p:txBody>
      </p:sp>
      <p:sp>
        <p:nvSpPr>
          <p:cNvPr id="50" name="TextBox 49">
            <a:extLst>
              <a:ext uri="{FF2B5EF4-FFF2-40B4-BE49-F238E27FC236}">
                <a16:creationId xmlns:a16="http://schemas.microsoft.com/office/drawing/2014/main" id="{BF73C906-6F47-4452-B113-9E670B57BB70}"/>
              </a:ext>
            </a:extLst>
          </p:cNvPr>
          <p:cNvSpPr txBox="1"/>
          <p:nvPr/>
        </p:nvSpPr>
        <p:spPr>
          <a:xfrm>
            <a:off x="875288" y="2933276"/>
            <a:ext cx="1184538" cy="246221"/>
          </a:xfrm>
          <a:prstGeom prst="rect">
            <a:avLst/>
          </a:prstGeom>
          <a:noFill/>
        </p:spPr>
        <p:txBody>
          <a:bodyPr wrap="square" rtlCol="0">
            <a:spAutoFit/>
          </a:bodyPr>
          <a:lstStyle/>
          <a:p>
            <a:r>
              <a:rPr lang="en-US" sz="1000">
                <a:solidFill>
                  <a:schemeClr val="bg1">
                    <a:lumMod val="65000"/>
                  </a:schemeClr>
                </a:solidFill>
              </a:rPr>
              <a:t>SELECT REASON </a:t>
            </a:r>
            <a:r>
              <a:rPr lang="en-US" sz="1000">
                <a:solidFill>
                  <a:srgbClr val="FF0066"/>
                </a:solidFill>
              </a:rPr>
              <a:t>*</a:t>
            </a:r>
            <a:endParaRPr lang="en-IN" sz="1000">
              <a:solidFill>
                <a:srgbClr val="FF0066"/>
              </a:solidFill>
            </a:endParaRPr>
          </a:p>
        </p:txBody>
      </p:sp>
      <p:sp>
        <p:nvSpPr>
          <p:cNvPr id="55" name="Arrow Down">
            <a:extLst>
              <a:ext uri="{FF2B5EF4-FFF2-40B4-BE49-F238E27FC236}">
                <a16:creationId xmlns:a16="http://schemas.microsoft.com/office/drawing/2014/main" id="{87C9EA7F-522F-4DA9-8F90-C0934DE483FC}"/>
              </a:ext>
            </a:extLst>
          </p:cNvPr>
          <p:cNvSpPr>
            <a:spLocks noChangeAspect="1"/>
          </p:cNvSpPr>
          <p:nvPr/>
        </p:nvSpPr>
        <p:spPr bwMode="auto">
          <a:xfrm flipH="1">
            <a:off x="7102512" y="333855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DFF51EA4-7156-4011-9A57-BC76042137E0}"/>
              </a:ext>
            </a:extLst>
          </p:cNvPr>
          <p:cNvSpPr/>
          <p:nvPr/>
        </p:nvSpPr>
        <p:spPr>
          <a:xfrm>
            <a:off x="825593" y="2559367"/>
            <a:ext cx="4523958" cy="27740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85000"/>
                    <a:lumOff val="15000"/>
                  </a:schemeClr>
                </a:solidFill>
              </a:rPr>
              <a:t>Choose an appropriate reason to modify the enrollment</a:t>
            </a:r>
            <a:endParaRPr lang="en-IN" sz="1400">
              <a:solidFill>
                <a:schemeClr val="tx1">
                  <a:lumMod val="85000"/>
                  <a:lumOff val="15000"/>
                </a:schemeClr>
              </a:solidFill>
            </a:endParaRPr>
          </a:p>
        </p:txBody>
      </p:sp>
      <p:grpSp>
        <p:nvGrpSpPr>
          <p:cNvPr id="58" name="Group 57">
            <a:extLst>
              <a:ext uri="{FF2B5EF4-FFF2-40B4-BE49-F238E27FC236}">
                <a16:creationId xmlns:a16="http://schemas.microsoft.com/office/drawing/2014/main" id="{63D0E4DD-7BC7-4442-A099-1B15C9379100}"/>
              </a:ext>
            </a:extLst>
          </p:cNvPr>
          <p:cNvGrpSpPr/>
          <p:nvPr/>
        </p:nvGrpSpPr>
        <p:grpSpPr>
          <a:xfrm>
            <a:off x="8494849" y="2529434"/>
            <a:ext cx="3156451" cy="3996036"/>
            <a:chOff x="8240725" y="1837633"/>
            <a:chExt cx="3156451" cy="4974315"/>
          </a:xfrm>
        </p:grpSpPr>
        <p:sp>
          <p:nvSpPr>
            <p:cNvPr id="59" name="Rectangle: Rounded Corners 58">
              <a:extLst>
                <a:ext uri="{FF2B5EF4-FFF2-40B4-BE49-F238E27FC236}">
                  <a16:creationId xmlns:a16="http://schemas.microsoft.com/office/drawing/2014/main" id="{11DBC12B-5A4F-47D7-9928-EF4F3DF61ED6}"/>
                </a:ext>
              </a:extLst>
            </p:cNvPr>
            <p:cNvSpPr/>
            <p:nvPr/>
          </p:nvSpPr>
          <p:spPr>
            <a:xfrm>
              <a:off x="8240725" y="1837633"/>
              <a:ext cx="3156451" cy="4974315"/>
            </a:xfrm>
            <a:prstGeom prst="roundRect">
              <a:avLst>
                <a:gd name="adj" fmla="val 2859"/>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a:solidFill>
                    <a:schemeClr val="accent1"/>
                  </a:solidFill>
                </a:rPr>
                <a:t>$ 432.64 </a:t>
              </a:r>
              <a:endParaRPr lang="en-US" sz="1050">
                <a:solidFill>
                  <a:schemeClr val="accent1"/>
                </a:solidFill>
              </a:endParaRPr>
            </a:p>
            <a:p>
              <a:endParaRPr lang="en-US" sz="1050">
                <a:solidFill>
                  <a:schemeClr val="tx1"/>
                </a:solidFill>
              </a:endParaRPr>
            </a:p>
            <a:p>
              <a:r>
                <a:rPr lang="en-US" sz="1050">
                  <a:solidFill>
                    <a:schemeClr val="bg1">
                      <a:lumMod val="50000"/>
                    </a:schemeClr>
                  </a:solidFill>
                </a:rPr>
                <a:t>ICHRA REIMBURSE (ALLOTTED)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ICHRA REIMBURSE (CONSUMABLE)    </a:t>
              </a:r>
              <a:r>
                <a:rPr lang="en-US" sz="1050" b="1">
                  <a:solidFill>
                    <a:schemeClr val="tx1"/>
                  </a:solidFill>
                </a:rPr>
                <a:t>$ 280.00</a:t>
              </a:r>
            </a:p>
            <a:p>
              <a:endParaRPr lang="en-US" sz="1050">
                <a:solidFill>
                  <a:schemeClr val="bg1">
                    <a:lumMod val="50000"/>
                  </a:schemeClr>
                </a:solidFill>
              </a:endParaRPr>
            </a:p>
            <a:p>
              <a:r>
                <a:rPr lang="en-US" sz="1050">
                  <a:solidFill>
                    <a:schemeClr val="bg1">
                      <a:lumMod val="50000"/>
                    </a:schemeClr>
                  </a:solidFill>
                </a:rPr>
                <a:t>EMPLOYEE WITHHOLD    </a:t>
              </a:r>
              <a:r>
                <a:rPr lang="en-US" sz="1050" b="1">
                  <a:solidFill>
                    <a:schemeClr val="tx1"/>
                  </a:solidFill>
                </a:rPr>
                <a:t>$152.64</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PLAN    </a:t>
              </a:r>
              <a:r>
                <a:rPr lang="en-US" sz="1050" b="1">
                  <a:solidFill>
                    <a:schemeClr val="tx1"/>
                  </a:solidFill>
                </a:rPr>
                <a:t>ICICI Prudential 80 – Gold Plan</a:t>
              </a:r>
            </a:p>
            <a:p>
              <a:endParaRPr lang="en-US" sz="1050">
                <a:solidFill>
                  <a:schemeClr val="bg1">
                    <a:lumMod val="50000"/>
                  </a:schemeClr>
                </a:solidFill>
              </a:endParaRPr>
            </a:p>
            <a:p>
              <a:r>
                <a:rPr lang="en-US" sz="1050">
                  <a:solidFill>
                    <a:schemeClr val="bg1">
                      <a:lumMod val="50000"/>
                    </a:schemeClr>
                  </a:solidFill>
                </a:rPr>
                <a:t>REIMBURSEMENT TIER    </a:t>
              </a:r>
              <a:r>
                <a:rPr lang="en-US" sz="1050" b="1">
                  <a:solidFill>
                    <a:schemeClr val="tx1"/>
                  </a:solidFill>
                </a:rPr>
                <a:t>Employee &amp; Spouse</a:t>
              </a:r>
            </a:p>
            <a:p>
              <a:endParaRPr lang="en-US" sz="1050">
                <a:solidFill>
                  <a:schemeClr val="bg1">
                    <a:lumMod val="50000"/>
                  </a:schemeClr>
                </a:solidFill>
              </a:endParaRPr>
            </a:p>
            <a:p>
              <a:r>
                <a:rPr lang="en-US" sz="1050">
                  <a:solidFill>
                    <a:schemeClr val="bg1">
                      <a:lumMod val="50000"/>
                    </a:schemeClr>
                  </a:solidFill>
                </a:rPr>
                <a:t>LIVES    </a:t>
              </a:r>
              <a:r>
                <a:rPr lang="en-US" sz="1050" b="1">
                  <a:solidFill>
                    <a:schemeClr val="tx1"/>
                  </a:solidFill>
                </a:rPr>
                <a:t>2</a:t>
              </a:r>
            </a:p>
            <a:p>
              <a:endParaRPr lang="en-US" sz="1050">
                <a:solidFill>
                  <a:schemeClr val="bg1">
                    <a:lumMod val="50000"/>
                  </a:schemeClr>
                </a:solidFill>
              </a:endParaRPr>
            </a:p>
            <a:p>
              <a:endParaRPr lang="en-US" sz="1050">
                <a:solidFill>
                  <a:schemeClr val="bg1">
                    <a:lumMod val="50000"/>
                  </a:schemeClr>
                </a:solidFill>
              </a:endParaRPr>
            </a:p>
            <a:p>
              <a:r>
                <a:rPr lang="en-US" sz="1050">
                  <a:solidFill>
                    <a:schemeClr val="bg1">
                      <a:lumMod val="50000"/>
                    </a:schemeClr>
                  </a:solidFill>
                </a:rPr>
                <a:t>CARRIER    </a:t>
              </a:r>
              <a:r>
                <a:rPr lang="en-US" sz="1050" b="1">
                  <a:solidFill>
                    <a:schemeClr val="tx1"/>
                  </a:solidFill>
                </a:rPr>
                <a:t>Athena Carriers</a:t>
              </a:r>
            </a:p>
            <a:p>
              <a:endParaRPr lang="en-US" sz="1050">
                <a:solidFill>
                  <a:schemeClr val="bg1">
                    <a:lumMod val="50000"/>
                  </a:schemeClr>
                </a:solidFill>
              </a:endParaRPr>
            </a:p>
            <a:p>
              <a:r>
                <a:rPr lang="en-US" sz="1050">
                  <a:solidFill>
                    <a:schemeClr val="bg1">
                      <a:lumMod val="50000"/>
                    </a:schemeClr>
                  </a:solidFill>
                </a:rPr>
                <a:t>PAYMENT METHOD    </a:t>
              </a:r>
              <a:r>
                <a:rPr lang="en-US" sz="1050" b="1">
                  <a:solidFill>
                    <a:schemeClr val="tx1"/>
                  </a:solidFill>
                </a:rPr>
                <a:t>Direct ACH</a:t>
              </a:r>
              <a:br>
                <a:rPr lang="en-US" sz="1050">
                  <a:solidFill>
                    <a:schemeClr val="bg1">
                      <a:lumMod val="50000"/>
                    </a:schemeClr>
                  </a:solidFill>
                </a:rPr>
              </a:br>
              <a:endParaRPr lang="en-US" sz="1050">
                <a:solidFill>
                  <a:schemeClr val="bg1">
                    <a:lumMod val="50000"/>
                  </a:schemeClr>
                </a:solidFill>
              </a:endParaRPr>
            </a:p>
            <a:p>
              <a:r>
                <a:rPr lang="en-US" sz="1050">
                  <a:solidFill>
                    <a:schemeClr val="bg1">
                      <a:lumMod val="50000"/>
                    </a:schemeClr>
                  </a:solidFill>
                </a:rPr>
                <a:t>EFFECTIVE FROM    </a:t>
              </a:r>
              <a:r>
                <a:rPr lang="en-US" sz="1050" b="1">
                  <a:solidFill>
                    <a:schemeClr val="tx1"/>
                  </a:solidFill>
                </a:rPr>
                <a:t>09/01/2021</a:t>
              </a:r>
              <a:endParaRPr lang="en-IN" sz="1200" b="1">
                <a:solidFill>
                  <a:schemeClr val="tx1"/>
                </a:solidFill>
              </a:endParaRPr>
            </a:p>
          </p:txBody>
        </p:sp>
        <p:sp>
          <p:nvSpPr>
            <p:cNvPr id="60" name="Rectangle: Rounded Corners 59">
              <a:extLst>
                <a:ext uri="{FF2B5EF4-FFF2-40B4-BE49-F238E27FC236}">
                  <a16:creationId xmlns:a16="http://schemas.microsoft.com/office/drawing/2014/main" id="{3A4EAB0A-9A6D-46C6-AD61-CC67CF4D8533}"/>
                </a:ext>
              </a:extLst>
            </p:cNvPr>
            <p:cNvSpPr/>
            <p:nvPr/>
          </p:nvSpPr>
          <p:spPr>
            <a:xfrm>
              <a:off x="10593825" y="1934005"/>
              <a:ext cx="693383" cy="23083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ACTIVE</a:t>
              </a:r>
              <a:endParaRPr lang="en-IN" sz="1000"/>
            </a:p>
          </p:txBody>
        </p:sp>
      </p:grpSp>
      <p:sp>
        <p:nvSpPr>
          <p:cNvPr id="56" name="Rectangle: Rounded Corners 55">
            <a:extLst>
              <a:ext uri="{FF2B5EF4-FFF2-40B4-BE49-F238E27FC236}">
                <a16:creationId xmlns:a16="http://schemas.microsoft.com/office/drawing/2014/main" id="{E2A72C7A-EF73-4065-8830-102AD76CF1D0}"/>
              </a:ext>
            </a:extLst>
          </p:cNvPr>
          <p:cNvSpPr/>
          <p:nvPr/>
        </p:nvSpPr>
        <p:spPr>
          <a:xfrm>
            <a:off x="913694" y="3140831"/>
            <a:ext cx="6371689" cy="1779366"/>
          </a:xfrm>
          <a:prstGeom prst="roundRect">
            <a:avLst>
              <a:gd name="adj" fmla="val 2236"/>
            </a:avLst>
          </a:prstGeom>
          <a:solidFill>
            <a:schemeClr val="bg1"/>
          </a:solidFill>
          <a:ln>
            <a:solidFill>
              <a:schemeClr val="bg1">
                <a:lumMod val="95000"/>
              </a:schemeClr>
            </a:solidFill>
          </a:ln>
          <a:effectLst>
            <a:outerShdw blurRad="50800" dist="38100" dir="8100000" algn="tr"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lang="en-US" sz="1050">
                <a:solidFill>
                  <a:schemeClr val="tx1">
                    <a:lumMod val="85000"/>
                    <a:lumOff val="15000"/>
                  </a:schemeClr>
                </a:solidFill>
              </a:rPr>
              <a:t>Revise Coverage Start Date</a:t>
            </a:r>
          </a:p>
          <a:p>
            <a:pPr>
              <a:lnSpc>
                <a:spcPct val="200000"/>
              </a:lnSpc>
            </a:pPr>
            <a:r>
              <a:rPr lang="en-US" sz="1050">
                <a:solidFill>
                  <a:schemeClr val="tx1">
                    <a:lumMod val="85000"/>
                    <a:lumOff val="15000"/>
                  </a:schemeClr>
                </a:solidFill>
              </a:rPr>
              <a:t>Plan, Premium, Carrier Change</a:t>
            </a:r>
          </a:p>
          <a:p>
            <a:pPr>
              <a:lnSpc>
                <a:spcPct val="200000"/>
              </a:lnSpc>
            </a:pPr>
            <a:r>
              <a:rPr lang="en-US" sz="1050">
                <a:solidFill>
                  <a:schemeClr val="tx1">
                    <a:lumMod val="85000"/>
                    <a:lumOff val="15000"/>
                  </a:schemeClr>
                </a:solidFill>
              </a:rPr>
              <a:t>Qualifying Event – New-born baby</a:t>
            </a:r>
          </a:p>
          <a:p>
            <a:pPr>
              <a:lnSpc>
                <a:spcPct val="200000"/>
              </a:lnSpc>
            </a:pPr>
            <a:r>
              <a:rPr lang="en-US" sz="1050">
                <a:solidFill>
                  <a:schemeClr val="tx1">
                    <a:lumMod val="85000"/>
                    <a:lumOff val="15000"/>
                  </a:schemeClr>
                </a:solidFill>
              </a:rPr>
              <a:t>Tier, ICHRA Reimburse, or Lives update</a:t>
            </a:r>
          </a:p>
          <a:p>
            <a:pPr>
              <a:lnSpc>
                <a:spcPct val="200000"/>
              </a:lnSpc>
            </a:pPr>
            <a:r>
              <a:rPr lang="en-US" sz="1050">
                <a:solidFill>
                  <a:schemeClr val="tx1">
                    <a:lumMod val="85000"/>
                    <a:lumOff val="15000"/>
                  </a:schemeClr>
                </a:solidFill>
              </a:rPr>
              <a:t>Premium Correction</a:t>
            </a:r>
            <a:endParaRPr lang="en-IN" sz="1050">
              <a:solidFill>
                <a:schemeClr val="tx1">
                  <a:lumMod val="85000"/>
                  <a:lumOff val="15000"/>
                </a:schemeClr>
              </a:solidFill>
            </a:endParaRPr>
          </a:p>
        </p:txBody>
      </p:sp>
      <p:sp>
        <p:nvSpPr>
          <p:cNvPr id="70" name="Selection Overlay"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DB429AAA-5BF7-4E2A-836E-9B317FCFDCD8}"/>
              </a:ext>
            </a:extLst>
          </p:cNvPr>
          <p:cNvSpPr/>
          <p:nvPr>
            <p:custDataLst>
              <p:tags r:id="rId2"/>
            </p:custDataLst>
          </p:nvPr>
        </p:nvSpPr>
        <p:spPr>
          <a:xfrm>
            <a:off x="913695" y="3227761"/>
            <a:ext cx="6371688" cy="335542"/>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453001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10.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100.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101.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02.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103.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104.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105.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06.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107.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108.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109.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1.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110.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111.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112.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113.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14.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115.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116.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117.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18.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119.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12.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20.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121.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22.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123.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124.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125.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26.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127.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128.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129.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3.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130.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131.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132.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133.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4.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15.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16.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7.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18.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9.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2.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20.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21.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22.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23.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24.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25.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26.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27.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28.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29.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3.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30.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31.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32.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33.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34.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35.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36.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37.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38.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39.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4.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40.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41.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42.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43.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44.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45.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46.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47.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48.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49.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5.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50.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51.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52.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53.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54.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55.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56.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57.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58.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59.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6.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60.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61.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62.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63.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64.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65.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66.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67.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68.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69.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7.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70.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71.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72.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73.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74.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75.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76.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77.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78.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79.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8.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80.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81.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82.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83.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84.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85.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86.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87.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88.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89.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9.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90.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91.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92.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93.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94.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95.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ags/tag96.xml><?xml version="1.0" encoding="utf-8"?>
<p:tagLst xmlns:a="http://schemas.openxmlformats.org/drawingml/2006/main" xmlns:r="http://schemas.openxmlformats.org/officeDocument/2006/relationships" xmlns:p="http://schemas.openxmlformats.org/presentationml/2006/main">
  <p:tag name="SMARTSETTINGSHASH" val="htqbMyMSA0D2yMasrw9mgni6b3DpYxxK9j33Y/9Sb0Q="/>
</p:tagLst>
</file>

<file path=ppt/tags/tag97.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98.xml><?xml version="1.0" encoding="utf-8"?>
<p:tagLst xmlns:a="http://schemas.openxmlformats.org/drawingml/2006/main" xmlns:r="http://schemas.openxmlformats.org/officeDocument/2006/relationships" xmlns:p="http://schemas.openxmlformats.org/presentationml/2006/main">
  <p:tag name="SMARTSETTINGSHASH" val="eTlcZC8dv6qUg8uwGhFVuk2dyGOK09EyYw7znF4XrDo="/>
</p:tagLst>
</file>

<file path=ppt/tags/tag99.xml><?xml version="1.0" encoding="utf-8"?>
<p:tagLst xmlns:a="http://schemas.openxmlformats.org/drawingml/2006/main" xmlns:r="http://schemas.openxmlformats.org/officeDocument/2006/relationships" xmlns:p="http://schemas.openxmlformats.org/presentationml/2006/main">
  <p:tag name="SMARTSETTINGSHASH" val="8QuzPSC+JOF1W/FyYc13l7A/YWm0CToMdNxJKtYnkf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3259c64-fdcc-4de8-8146-10962f5b645e">
      <Terms xmlns="http://schemas.microsoft.com/office/infopath/2007/PartnerControls"/>
    </lcf76f155ced4ddcb4097134ff3c332f>
    <TaxCatchAll xmlns="f11c9194-c7d3-431c-99cd-149fbe3611b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5F2A2B03C6F641AA7D26D7AB06551F" ma:contentTypeVersion="17" ma:contentTypeDescription="Create a new document." ma:contentTypeScope="" ma:versionID="c73669636419a98dc41ac6ce0ecf6f59">
  <xsd:schema xmlns:xsd="http://www.w3.org/2001/XMLSchema" xmlns:xs="http://www.w3.org/2001/XMLSchema" xmlns:p="http://schemas.microsoft.com/office/2006/metadata/properties" xmlns:ns2="93259c64-fdcc-4de8-8146-10962f5b645e" xmlns:ns3="f11c9194-c7d3-431c-99cd-149fbe3611b5" targetNamespace="http://schemas.microsoft.com/office/2006/metadata/properties" ma:root="true" ma:fieldsID="8f2934a899c2149a2822d980282ae2d3" ns2:_="" ns3:_="">
    <xsd:import namespace="93259c64-fdcc-4de8-8146-10962f5b645e"/>
    <xsd:import namespace="f11c9194-c7d3-431c-99cd-149fbe3611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259c64-fdcc-4de8-8146-10962f5b64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9027fb9-157b-40ea-9a03-f9a770d3cb0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1c9194-c7d3-431c-99cd-149fbe3611b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61308ac-79c0-469c-9792-522c9665d6cb}" ma:internalName="TaxCatchAll" ma:showField="CatchAllData" ma:web="f11c9194-c7d3-431c-99cd-149fbe3611b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43B4A0-897A-4340-B67B-7834223972DB}">
  <ds:schemaRefs>
    <ds:schemaRef ds:uri="http://schemas.microsoft.com/sharepoint/v3/contenttype/forms"/>
  </ds:schemaRefs>
</ds:datastoreItem>
</file>

<file path=customXml/itemProps2.xml><?xml version="1.0" encoding="utf-8"?>
<ds:datastoreItem xmlns:ds="http://schemas.openxmlformats.org/officeDocument/2006/customXml" ds:itemID="{EB1C656A-BDE2-41AB-B7B6-89F27857920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349AC12-EBCF-45C8-A24F-437263A26E54}"/>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41</Slides>
  <Notes>4</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Kumar Singh</dc:creator>
  <cp:revision>1</cp:revision>
  <dcterms:created xsi:type="dcterms:W3CDTF">2021-08-05T13:26:29Z</dcterms:created>
  <dcterms:modified xsi:type="dcterms:W3CDTF">2021-09-16T07:36:01Z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0x010100305F2A2B03C6F641AA7D26D7AB06551F</vt:lpwstr>
  </property>
</Properties>
</file>