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25118"/>
            <a:ext cx="1071118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2125" y="542543"/>
            <a:ext cx="866775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9944" y="2640711"/>
            <a:ext cx="5869940" cy="1736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055" y="723265"/>
            <a:ext cx="78987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Employee</a:t>
            </a:r>
            <a:r>
              <a:rPr spc="5" dirty="0"/>
              <a:t> </a:t>
            </a:r>
            <a:r>
              <a:rPr spc="20" dirty="0"/>
              <a:t>Data</a:t>
            </a:r>
            <a:r>
              <a:rPr spc="10" dirty="0"/>
              <a:t> </a:t>
            </a:r>
            <a:r>
              <a:rPr spc="20" dirty="0"/>
              <a:t>Analysis</a:t>
            </a:r>
            <a:r>
              <a:rPr spc="5" dirty="0"/>
              <a:t> </a:t>
            </a:r>
            <a:r>
              <a:rPr spc="15" dirty="0"/>
              <a:t>using</a:t>
            </a:r>
            <a:r>
              <a:rPr spc="10" dirty="0"/>
              <a:t> Excel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1291" y="2722268"/>
            <a:ext cx="9029754" cy="170880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4862195">
              <a:lnSpc>
                <a:spcPct val="102400"/>
              </a:lnSpc>
              <a:spcBef>
                <a:spcPts val="50"/>
              </a:spcBef>
            </a:pPr>
            <a:r>
              <a:rPr spc="35" dirty="0">
                <a:latin typeface="Times New Roman"/>
                <a:cs typeface="Times New Roman"/>
              </a:rPr>
              <a:t>STUDENT </a:t>
            </a:r>
            <a:r>
              <a:rPr spc="30" dirty="0">
                <a:latin typeface="Times New Roman"/>
                <a:cs typeface="Times New Roman"/>
              </a:rPr>
              <a:t>NAME: </a:t>
            </a:r>
            <a:r>
              <a:rPr spc="-35" dirty="0">
                <a:latin typeface="Times New Roman"/>
                <a:cs typeface="Times New Roman"/>
              </a:rPr>
              <a:t>SELVAPON.C 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Times New Roman"/>
                <a:cs typeface="Times New Roman"/>
              </a:rPr>
              <a:t>REGISTER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25" dirty="0">
                <a:latin typeface="Times New Roman"/>
                <a:cs typeface="Times New Roman"/>
              </a:rPr>
              <a:t>NO: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312204624,0E7292027E755648A4F458A8F8ED9BB7</a:t>
            </a:r>
          </a:p>
          <a:p>
            <a:pPr marL="12700" marR="4862195">
              <a:lnSpc>
                <a:spcPct val="102400"/>
              </a:lnSpc>
              <a:spcBef>
                <a:spcPts val="50"/>
              </a:spcBef>
            </a:pPr>
            <a:r>
              <a:rPr spc="-67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DEPARTMENT: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Times New Roman"/>
                <a:cs typeface="Times New Roman"/>
              </a:rPr>
              <a:t>COMMERCE</a:t>
            </a:r>
            <a:endParaRPr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25" dirty="0">
                <a:latin typeface="Times New Roman"/>
                <a:cs typeface="Times New Roman"/>
              </a:rPr>
              <a:t>COLLEGE:K.C.S </a:t>
            </a:r>
            <a:r>
              <a:rPr spc="30" dirty="0">
                <a:latin typeface="Times New Roman"/>
                <a:cs typeface="Times New Roman"/>
              </a:rPr>
              <a:t>KASI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35" dirty="0">
                <a:latin typeface="Times New Roman"/>
                <a:cs typeface="Times New Roman"/>
              </a:rPr>
              <a:t>NADAR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25" dirty="0">
                <a:latin typeface="Times New Roman"/>
                <a:cs typeface="Times New Roman"/>
              </a:rPr>
              <a:t>COLLEGE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25" dirty="0">
                <a:latin typeface="Times New Roman"/>
                <a:cs typeface="Times New Roman"/>
              </a:rPr>
              <a:t>OF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ARTS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20" dirty="0">
                <a:latin typeface="Times New Roman"/>
                <a:cs typeface="Times New Roman"/>
              </a:rPr>
              <a:t>&amp;</a:t>
            </a:r>
            <a:r>
              <a:rPr spc="25" dirty="0">
                <a:latin typeface="Times New Roman"/>
                <a:cs typeface="Times New Roman"/>
              </a:rPr>
              <a:t> SCIENCE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90" y="460755"/>
            <a:ext cx="22910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4151" y="495300"/>
            <a:ext cx="500439" cy="49071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0" y="1181100"/>
            <a:ext cx="8353425" cy="51720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125" y="542543"/>
            <a:ext cx="23126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c</a:t>
            </a:r>
            <a:r>
              <a:rPr spc="-25" dirty="0"/>
              <a:t>o</a:t>
            </a:r>
            <a:r>
              <a:rPr spc="45" dirty="0"/>
              <a:t>n</a:t>
            </a:r>
            <a:r>
              <a:rPr spc="35" dirty="0"/>
              <a:t>c</a:t>
            </a:r>
            <a:r>
              <a:rPr spc="20" dirty="0"/>
              <a:t>l</a:t>
            </a:r>
            <a:r>
              <a:rPr spc="-25" dirty="0"/>
              <a:t>u</a:t>
            </a:r>
            <a:r>
              <a:rPr spc="30" dirty="0"/>
              <a:t>s</a:t>
            </a:r>
            <a:r>
              <a:rPr spc="20" dirty="0"/>
              <a:t>i</a:t>
            </a:r>
            <a:r>
              <a:rPr spc="45" dirty="0"/>
              <a:t>o</a:t>
            </a:r>
            <a:r>
              <a:rPr spc="1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8760" y="1401063"/>
            <a:ext cx="8980170" cy="34442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715" indent="-343535" algn="just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356235" algn="l"/>
              </a:tabLst>
            </a:pPr>
            <a:r>
              <a:rPr sz="2750" spc="35" dirty="0">
                <a:latin typeface="Times New Roman"/>
                <a:cs typeface="Times New Roman"/>
              </a:rPr>
              <a:t>In </a:t>
            </a:r>
            <a:r>
              <a:rPr sz="2750" spc="15" dirty="0">
                <a:latin typeface="Times New Roman"/>
                <a:cs typeface="Times New Roman"/>
              </a:rPr>
              <a:t>conclusion, </a:t>
            </a:r>
            <a:r>
              <a:rPr sz="2750" spc="10" dirty="0">
                <a:latin typeface="Times New Roman"/>
                <a:cs typeface="Times New Roman"/>
              </a:rPr>
              <a:t>analyzing </a:t>
            </a:r>
            <a:r>
              <a:rPr sz="2750" spc="15" dirty="0">
                <a:latin typeface="Times New Roman"/>
                <a:cs typeface="Times New Roman"/>
              </a:rPr>
              <a:t>employees </a:t>
            </a:r>
            <a:r>
              <a:rPr sz="2750" spc="30" dirty="0">
                <a:latin typeface="Times New Roman"/>
                <a:cs typeface="Times New Roman"/>
              </a:rPr>
              <a:t>by </a:t>
            </a:r>
            <a:r>
              <a:rPr sz="2750" spc="10" dirty="0">
                <a:latin typeface="Times New Roman"/>
                <a:cs typeface="Times New Roman"/>
              </a:rPr>
              <a:t>department reveals </a:t>
            </a:r>
            <a:r>
              <a:rPr sz="2750" spc="15" dirty="0">
                <a:latin typeface="Times New Roman"/>
                <a:cs typeface="Times New Roman"/>
              </a:rPr>
              <a:t> variations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in</a:t>
            </a:r>
            <a:r>
              <a:rPr sz="2750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performance,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turnover,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and</a:t>
            </a:r>
            <a:r>
              <a:rPr sz="2750" spc="15" dirty="0">
                <a:latin typeface="Times New Roman"/>
                <a:cs typeface="Times New Roman"/>
              </a:rPr>
              <a:t> workforce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composition.</a:t>
            </a:r>
            <a:endParaRPr sz="275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3379"/>
              </a:lnSpc>
              <a:spcBef>
                <a:spcPts val="50"/>
              </a:spcBef>
              <a:buFont typeface="Arial MT"/>
              <a:buChar char="•"/>
              <a:tabLst>
                <a:tab pos="356235" algn="l"/>
              </a:tabLst>
            </a:pPr>
            <a:r>
              <a:rPr sz="2750" spc="25" dirty="0">
                <a:latin typeface="Times New Roman"/>
                <a:cs typeface="Times New Roman"/>
              </a:rPr>
              <a:t>These </a:t>
            </a:r>
            <a:r>
              <a:rPr sz="2750" spc="15" dirty="0">
                <a:latin typeface="Times New Roman"/>
                <a:cs typeface="Times New Roman"/>
              </a:rPr>
              <a:t>insights </a:t>
            </a:r>
            <a:r>
              <a:rPr sz="2750" spc="10" dirty="0">
                <a:latin typeface="Times New Roman"/>
                <a:cs typeface="Times New Roman"/>
              </a:rPr>
              <a:t>can guide </a:t>
            </a:r>
            <a:r>
              <a:rPr sz="2750" spc="5" dirty="0">
                <a:latin typeface="Times New Roman"/>
                <a:cs typeface="Times New Roman"/>
              </a:rPr>
              <a:t>targeted </a:t>
            </a:r>
            <a:r>
              <a:rPr sz="2750" spc="10" dirty="0">
                <a:latin typeface="Times New Roman"/>
                <a:cs typeface="Times New Roman"/>
              </a:rPr>
              <a:t>interventions </a:t>
            </a:r>
            <a:r>
              <a:rPr sz="2750" spc="-5" dirty="0">
                <a:latin typeface="Times New Roman"/>
                <a:cs typeface="Times New Roman"/>
              </a:rPr>
              <a:t>to </a:t>
            </a:r>
            <a:r>
              <a:rPr sz="2750" spc="10" dirty="0">
                <a:latin typeface="Times New Roman"/>
                <a:cs typeface="Times New Roman"/>
              </a:rPr>
              <a:t>address 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specific</a:t>
            </a:r>
            <a:r>
              <a:rPr sz="2750" spc="64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departmental</a:t>
            </a:r>
            <a:r>
              <a:rPr sz="2750" spc="64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needs,</a:t>
            </a:r>
            <a:r>
              <a:rPr sz="2750" spc="59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optimize</a:t>
            </a:r>
            <a:r>
              <a:rPr sz="2750" spc="610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resource</a:t>
            </a:r>
            <a:r>
              <a:rPr sz="2750" spc="59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allocation,</a:t>
            </a:r>
            <a:endParaRPr sz="2750">
              <a:latin typeface="Times New Roman"/>
              <a:cs typeface="Times New Roman"/>
            </a:endParaRPr>
          </a:p>
          <a:p>
            <a:pPr marL="355600" algn="just">
              <a:lnSpc>
                <a:spcPts val="3250"/>
              </a:lnSpc>
            </a:pPr>
            <a:r>
              <a:rPr sz="2750" spc="10" dirty="0">
                <a:latin typeface="Times New Roman"/>
                <a:cs typeface="Times New Roman"/>
              </a:rPr>
              <a:t>and</a:t>
            </a:r>
            <a:r>
              <a:rPr sz="2750" spc="56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improve</a:t>
            </a:r>
            <a:r>
              <a:rPr sz="2750" spc="55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overall</a:t>
            </a:r>
            <a:r>
              <a:rPr sz="2750" spc="56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organizational</a:t>
            </a:r>
            <a:r>
              <a:rPr sz="2750" spc="57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effectiveness.</a:t>
            </a:r>
            <a:r>
              <a:rPr sz="2750" spc="55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Tailored</a:t>
            </a:r>
            <a:endParaRPr sz="2750">
              <a:latin typeface="Times New Roman"/>
              <a:cs typeface="Times New Roman"/>
            </a:endParaRPr>
          </a:p>
          <a:p>
            <a:pPr marL="355600" marR="6985" algn="just">
              <a:lnSpc>
                <a:spcPct val="102400"/>
              </a:lnSpc>
            </a:pPr>
            <a:r>
              <a:rPr sz="2750" spc="10" dirty="0">
                <a:latin typeface="Times New Roman"/>
                <a:cs typeface="Times New Roman"/>
              </a:rPr>
              <a:t>strategies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can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enhance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employee 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satisfaction</a:t>
            </a:r>
            <a:r>
              <a:rPr sz="2750" spc="71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and 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operational</a:t>
            </a:r>
            <a:r>
              <a:rPr sz="2750" spc="5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efficiency.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25118"/>
            <a:ext cx="408177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35" dirty="0">
                <a:solidFill>
                  <a:srgbClr val="1F487C"/>
                </a:solidFill>
                <a:latin typeface="Times New Roman"/>
                <a:cs typeface="Times New Roman"/>
              </a:rPr>
              <a:t>PROJECT</a:t>
            </a:r>
            <a:r>
              <a:rPr sz="3950" b="1" spc="-1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950" b="1" spc="45" dirty="0">
                <a:solidFill>
                  <a:srgbClr val="1F487C"/>
                </a:solidFill>
                <a:latin typeface="Times New Roman"/>
                <a:cs typeface="Times New Roman"/>
              </a:rPr>
              <a:t>TITLE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25384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8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5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4400" b="1" spc="-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according</a:t>
            </a:r>
            <a:r>
              <a:rPr sz="44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20" dirty="0">
                <a:solidFill>
                  <a:srgbClr val="0E0E0E"/>
                </a:solidFill>
                <a:latin typeface="Times New Roman"/>
                <a:cs typeface="Times New Roman"/>
              </a:rPr>
              <a:t>to </a:t>
            </a:r>
            <a:r>
              <a:rPr sz="4400" b="1" spc="-10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Department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6725" y="447675"/>
            <a:ext cx="10467975" cy="6257925"/>
            <a:chOff x="466725" y="447675"/>
            <a:chExt cx="10467975" cy="6257925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181735" y="704849"/>
            <a:ext cx="22371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60" dirty="0"/>
              <a:t>A</a:t>
            </a:r>
            <a:r>
              <a:rPr spc="30" dirty="0"/>
              <a:t>G</a:t>
            </a:r>
            <a:r>
              <a:rPr spc="-5" dirty="0"/>
              <a:t>E</a:t>
            </a:r>
            <a:r>
              <a:rPr spc="50" dirty="0"/>
              <a:t>N</a:t>
            </a:r>
            <a:r>
              <a:rPr spc="70" dirty="0"/>
              <a:t>DA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9" name="object 19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464945">
              <a:lnSpc>
                <a:spcPct val="101200"/>
              </a:lnSpc>
              <a:spcBef>
                <a:spcPts val="85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707" y="250190"/>
            <a:ext cx="58337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5" dirty="0">
                <a:solidFill>
                  <a:srgbClr val="001F5F"/>
                </a:solidFill>
              </a:rPr>
              <a:t>PROBLEM</a:t>
            </a:r>
            <a:r>
              <a:rPr spc="45" dirty="0">
                <a:solidFill>
                  <a:srgbClr val="001F5F"/>
                </a:solidFill>
              </a:rPr>
              <a:t> </a:t>
            </a:r>
            <a:r>
              <a:rPr spc="-50" dirty="0">
                <a:solidFill>
                  <a:srgbClr val="001F5F"/>
                </a:solidFill>
              </a:rPr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29944" y="933767"/>
            <a:ext cx="8797290" cy="17272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527050" marR="5080" indent="-514984" algn="just">
              <a:lnSpc>
                <a:spcPct val="102400"/>
              </a:lnSpc>
              <a:spcBef>
                <a:spcPts val="45"/>
              </a:spcBef>
            </a:pPr>
            <a:r>
              <a:rPr sz="2750" spc="25" dirty="0">
                <a:latin typeface="Times New Roman"/>
                <a:cs typeface="Times New Roman"/>
              </a:rPr>
              <a:t>1.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-75" dirty="0">
                <a:latin typeface="Times New Roman"/>
                <a:cs typeface="Times New Roman"/>
              </a:rPr>
              <a:t>To</a:t>
            </a:r>
            <a:r>
              <a:rPr sz="2750" spc="-7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evaluate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and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compare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employee</a:t>
            </a:r>
            <a:r>
              <a:rPr sz="2750" spc="20" dirty="0">
                <a:latin typeface="Times New Roman"/>
                <a:cs typeface="Times New Roman"/>
              </a:rPr>
              <a:t> performance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and </a:t>
            </a:r>
            <a:r>
              <a:rPr sz="2750" spc="15" dirty="0">
                <a:latin typeface="Times New Roman"/>
                <a:cs typeface="Times New Roman"/>
              </a:rPr>
              <a:t> engagement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across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different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departments</a:t>
            </a:r>
            <a:r>
              <a:rPr sz="2750" spc="20" dirty="0">
                <a:latin typeface="Times New Roman"/>
                <a:cs typeface="Times New Roman"/>
              </a:rPr>
              <a:t> within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organization.</a:t>
            </a:r>
            <a:endParaRPr sz="2750">
              <a:latin typeface="Times New Roman"/>
              <a:cs typeface="Times New Roman"/>
            </a:endParaRPr>
          </a:p>
          <a:p>
            <a:pPr marL="527050" algn="just">
              <a:lnSpc>
                <a:spcPct val="100000"/>
              </a:lnSpc>
              <a:spcBef>
                <a:spcPts val="5"/>
              </a:spcBef>
            </a:pPr>
            <a:r>
              <a:rPr sz="2750" spc="30" dirty="0">
                <a:latin typeface="Times New Roman"/>
                <a:cs typeface="Times New Roman"/>
              </a:rPr>
              <a:t>The</a:t>
            </a:r>
            <a:r>
              <a:rPr sz="2750" spc="58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goal</a:t>
            </a:r>
            <a:r>
              <a:rPr sz="2750" spc="60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is</a:t>
            </a:r>
            <a:r>
              <a:rPr sz="2750" spc="64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to</a:t>
            </a:r>
            <a:r>
              <a:rPr sz="2750" spc="65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identify</a:t>
            </a:r>
            <a:r>
              <a:rPr sz="2750" spc="64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trends,</a:t>
            </a:r>
            <a:r>
              <a:rPr sz="2750" spc="64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strengths,</a:t>
            </a:r>
            <a:r>
              <a:rPr sz="2750" spc="60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and</a:t>
            </a:r>
            <a:r>
              <a:rPr sz="2750" spc="64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areas</a:t>
            </a:r>
            <a:r>
              <a:rPr sz="2750" spc="6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for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7514590" y="2640711"/>
            <a:ext cx="261048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87245" algn="l"/>
              </a:tabLst>
            </a:pPr>
            <a:r>
              <a:rPr sz="2750" spc="45" dirty="0">
                <a:latin typeface="Times New Roman"/>
                <a:cs typeface="Times New Roman"/>
              </a:rPr>
              <a:t>p</a:t>
            </a:r>
            <a:r>
              <a:rPr sz="2750" spc="-15" dirty="0">
                <a:latin typeface="Times New Roman"/>
                <a:cs typeface="Times New Roman"/>
              </a:rPr>
              <a:t>r</a:t>
            </a:r>
            <a:r>
              <a:rPr sz="2750" spc="45" dirty="0">
                <a:latin typeface="Times New Roman"/>
                <a:cs typeface="Times New Roman"/>
              </a:rPr>
              <a:t>od</a:t>
            </a:r>
            <a:r>
              <a:rPr sz="2750" spc="-25" dirty="0">
                <a:latin typeface="Times New Roman"/>
                <a:cs typeface="Times New Roman"/>
              </a:rPr>
              <a:t>u</a:t>
            </a:r>
            <a:r>
              <a:rPr sz="2750" spc="45" dirty="0">
                <a:latin typeface="Times New Roman"/>
                <a:cs typeface="Times New Roman"/>
              </a:rPr>
              <a:t>c</a:t>
            </a:r>
            <a:r>
              <a:rPr sz="2750" spc="-20" dirty="0">
                <a:latin typeface="Times New Roman"/>
                <a:cs typeface="Times New Roman"/>
              </a:rPr>
              <a:t>ti</a:t>
            </a:r>
            <a:r>
              <a:rPr sz="2750" spc="45" dirty="0">
                <a:latin typeface="Times New Roman"/>
                <a:cs typeface="Times New Roman"/>
              </a:rPr>
              <a:t>v</a:t>
            </a:r>
            <a:r>
              <a:rPr sz="2750" spc="-20" dirty="0">
                <a:latin typeface="Times New Roman"/>
                <a:cs typeface="Times New Roman"/>
              </a:rPr>
              <a:t>i</a:t>
            </a:r>
            <a:r>
              <a:rPr sz="2750" spc="55" dirty="0">
                <a:latin typeface="Times New Roman"/>
                <a:cs typeface="Times New Roman"/>
              </a:rPr>
              <a:t>t</a:t>
            </a:r>
            <a:r>
              <a:rPr sz="2750" spc="15" dirty="0">
                <a:latin typeface="Times New Roman"/>
                <a:cs typeface="Times New Roman"/>
              </a:rPr>
              <a:t>y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45" dirty="0">
                <a:latin typeface="Times New Roman"/>
                <a:cs typeface="Times New Roman"/>
              </a:rPr>
              <a:t>a</a:t>
            </a:r>
            <a:r>
              <a:rPr sz="2750" spc="-25" dirty="0">
                <a:latin typeface="Times New Roman"/>
                <a:cs typeface="Times New Roman"/>
              </a:rPr>
              <a:t>n</a:t>
            </a:r>
            <a:r>
              <a:rPr sz="2750" spc="15" dirty="0">
                <a:latin typeface="Times New Roman"/>
                <a:cs typeface="Times New Roman"/>
              </a:rPr>
              <a:t>d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27050" marR="5080">
              <a:lnSpc>
                <a:spcPct val="102400"/>
              </a:lnSpc>
              <a:spcBef>
                <a:spcPts val="50"/>
              </a:spcBef>
              <a:tabLst>
                <a:tab pos="2759075" algn="l"/>
                <a:tab pos="3373120" algn="l"/>
                <a:tab pos="4873625" algn="l"/>
              </a:tabLst>
            </a:pPr>
            <a:r>
              <a:rPr spc="-20" dirty="0"/>
              <a:t>i</a:t>
            </a:r>
            <a:r>
              <a:rPr spc="30" dirty="0"/>
              <a:t>m</a:t>
            </a:r>
            <a:r>
              <a:rPr spc="45" dirty="0"/>
              <a:t>p</a:t>
            </a:r>
            <a:r>
              <a:rPr spc="55" dirty="0"/>
              <a:t>r</a:t>
            </a:r>
            <a:r>
              <a:rPr spc="-25" dirty="0"/>
              <a:t>o</a:t>
            </a:r>
            <a:r>
              <a:rPr spc="45" dirty="0"/>
              <a:t>v</a:t>
            </a:r>
            <a:r>
              <a:rPr spc="-25" dirty="0"/>
              <a:t>e</a:t>
            </a:r>
            <a:r>
              <a:rPr spc="30" dirty="0"/>
              <a:t>m</a:t>
            </a:r>
            <a:r>
              <a:rPr spc="45" dirty="0"/>
              <a:t>en</a:t>
            </a:r>
            <a:r>
              <a:rPr spc="5" dirty="0"/>
              <a:t>t</a:t>
            </a:r>
            <a:r>
              <a:rPr dirty="0"/>
              <a:t>	</a:t>
            </a:r>
            <a:r>
              <a:rPr spc="-20" dirty="0"/>
              <a:t>t</a:t>
            </a:r>
            <a:r>
              <a:rPr spc="15" dirty="0"/>
              <a:t>o</a:t>
            </a:r>
            <a:r>
              <a:rPr dirty="0"/>
              <a:t>	</a:t>
            </a:r>
            <a:r>
              <a:rPr spc="45" dirty="0"/>
              <a:t>e</a:t>
            </a:r>
            <a:r>
              <a:rPr spc="-25" dirty="0"/>
              <a:t>n</a:t>
            </a:r>
            <a:r>
              <a:rPr spc="45" dirty="0"/>
              <a:t>h</a:t>
            </a:r>
            <a:r>
              <a:rPr spc="-25" dirty="0"/>
              <a:t>a</a:t>
            </a:r>
            <a:r>
              <a:rPr spc="45" dirty="0"/>
              <a:t>nc</a:t>
            </a:r>
            <a:r>
              <a:rPr spc="10" dirty="0"/>
              <a:t>e</a:t>
            </a:r>
            <a:r>
              <a:rPr dirty="0"/>
              <a:t>	</a:t>
            </a:r>
            <a:r>
              <a:rPr spc="45" dirty="0"/>
              <a:t>o</a:t>
            </a:r>
            <a:r>
              <a:rPr spc="-25" dirty="0"/>
              <a:t>v</a:t>
            </a:r>
            <a:r>
              <a:rPr spc="45" dirty="0"/>
              <a:t>e</a:t>
            </a:r>
            <a:r>
              <a:rPr spc="-15" dirty="0"/>
              <a:t>r</a:t>
            </a:r>
            <a:r>
              <a:rPr spc="45" dirty="0"/>
              <a:t>a</a:t>
            </a:r>
            <a:r>
              <a:rPr spc="-20" dirty="0"/>
              <a:t>l</a:t>
            </a:r>
            <a:r>
              <a:rPr spc="5" dirty="0"/>
              <a:t>l  </a:t>
            </a:r>
            <a:r>
              <a:rPr spc="15" dirty="0"/>
              <a:t>employee</a:t>
            </a:r>
            <a:r>
              <a:rPr spc="50" dirty="0"/>
              <a:t> </a:t>
            </a:r>
            <a:r>
              <a:rPr spc="10" dirty="0"/>
              <a:t>satisfaction.</a:t>
            </a:r>
          </a:p>
          <a:p>
            <a:pPr marL="355600" indent="-34353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25" dirty="0"/>
              <a:t>Total</a:t>
            </a:r>
            <a:r>
              <a:rPr dirty="0"/>
              <a:t> </a:t>
            </a:r>
            <a:r>
              <a:rPr spc="25" dirty="0"/>
              <a:t>of</a:t>
            </a:r>
            <a:r>
              <a:rPr dirty="0"/>
              <a:t> </a:t>
            </a:r>
            <a:r>
              <a:rPr spc="10" dirty="0"/>
              <a:t>per</a:t>
            </a:r>
            <a:r>
              <a:rPr spc="35" dirty="0"/>
              <a:t> </a:t>
            </a:r>
            <a:r>
              <a:rPr spc="10" dirty="0"/>
              <a:t>day</a:t>
            </a:r>
            <a:r>
              <a:rPr spc="40" dirty="0"/>
              <a:t> </a:t>
            </a:r>
            <a:r>
              <a:rPr spc="5" dirty="0"/>
              <a:t>rate</a:t>
            </a:r>
            <a:r>
              <a:rPr spc="45" dirty="0"/>
              <a:t> </a:t>
            </a:r>
            <a:r>
              <a:rPr spc="25" dirty="0"/>
              <a:t>of</a:t>
            </a:r>
            <a:r>
              <a:rPr dirty="0"/>
              <a:t> </a:t>
            </a:r>
            <a:r>
              <a:rPr spc="10" dirty="0"/>
              <a:t>employee</a:t>
            </a:r>
          </a:p>
          <a:p>
            <a:pPr marL="355600" indent="-34353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pc="-15" dirty="0"/>
              <a:t>Average</a:t>
            </a:r>
            <a:r>
              <a:rPr spc="20" dirty="0"/>
              <a:t> </a:t>
            </a:r>
            <a:r>
              <a:rPr spc="15" dirty="0"/>
              <a:t>total</a:t>
            </a:r>
            <a:r>
              <a:rPr spc="-5" dirty="0"/>
              <a:t> </a:t>
            </a:r>
            <a:r>
              <a:rPr spc="25" dirty="0"/>
              <a:t>of</a:t>
            </a:r>
            <a:r>
              <a:rPr spc="-10" dirty="0"/>
              <a:t> </a:t>
            </a:r>
            <a:r>
              <a:rPr spc="20" dirty="0"/>
              <a:t>hourly</a:t>
            </a:r>
            <a:r>
              <a:rPr spc="5" dirty="0"/>
              <a:t> rate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409" y="825118"/>
            <a:ext cx="47809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>
                <a:latin typeface="Trebuchet MS"/>
                <a:cs typeface="Trebuchet MS"/>
              </a:rPr>
              <a:t>PROJECT</a:t>
            </a:r>
            <a:r>
              <a:rPr spc="-1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0777" y="1692910"/>
            <a:ext cx="7769225" cy="34442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  <a:spcBef>
                <a:spcPts val="5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This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structured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helps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5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effectively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evaluating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performance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contributions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within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context</a:t>
            </a:r>
            <a:r>
              <a:rPr sz="275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department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project.</a:t>
            </a:r>
            <a:endParaRPr sz="27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750" spc="-20" dirty="0">
                <a:latin typeface="Times New Roman"/>
                <a:cs typeface="Times New Roman"/>
              </a:rPr>
              <a:t>Tables</a:t>
            </a:r>
            <a:endParaRPr sz="27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750" spc="15" dirty="0">
                <a:latin typeface="Times New Roman"/>
                <a:cs typeface="Times New Roman"/>
              </a:rPr>
              <a:t>Conditional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formatting</a:t>
            </a:r>
            <a:endParaRPr sz="27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750" spc="25" dirty="0">
                <a:latin typeface="Times New Roman"/>
                <a:cs typeface="Times New Roman"/>
              </a:rPr>
              <a:t>Pivot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chart-line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chart,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pie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chart</a:t>
            </a:r>
            <a:endParaRPr sz="27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750" spc="35" dirty="0">
                <a:latin typeface="Times New Roman"/>
                <a:cs typeface="Times New Roman"/>
              </a:rPr>
              <a:t>Sum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formulas</a:t>
            </a:r>
            <a:endParaRPr sz="27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750" spc="15" dirty="0">
                <a:latin typeface="Times New Roman"/>
                <a:cs typeface="Times New Roman"/>
              </a:rPr>
              <a:t>Slicers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087" y="887349"/>
            <a:ext cx="6906259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5" dirty="0"/>
              <a:t>WHO</a:t>
            </a:r>
            <a:r>
              <a:rPr spc="-195" dirty="0"/>
              <a:t> </a:t>
            </a:r>
            <a:r>
              <a:rPr spc="20" dirty="0"/>
              <a:t>ARE</a:t>
            </a:r>
            <a:r>
              <a:rPr spc="-15" dirty="0"/>
              <a:t> </a:t>
            </a:r>
            <a:r>
              <a:rPr spc="20" dirty="0"/>
              <a:t>THE</a:t>
            </a:r>
            <a:r>
              <a:rPr spc="-10" dirty="0"/>
              <a:t> </a:t>
            </a:r>
            <a:r>
              <a:rPr spc="30" dirty="0"/>
              <a:t>END</a:t>
            </a:r>
            <a:r>
              <a:rPr spc="-20" dirty="0"/>
              <a:t> </a:t>
            </a:r>
            <a:r>
              <a:rPr spc="30" dirty="0"/>
              <a:t>USERS?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55038" y="1629727"/>
            <a:ext cx="6813550" cy="1499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ts val="3835"/>
              </a:lnSpc>
              <a:spcBef>
                <a:spcPts val="125"/>
              </a:spcBef>
              <a:buFont typeface="Arial MT"/>
              <a:buChar char="•"/>
              <a:tabLst>
                <a:tab pos="299085" algn="l"/>
              </a:tabLst>
            </a:pPr>
            <a:r>
              <a:rPr sz="3200" spc="10" dirty="0">
                <a:latin typeface="Times New Roman"/>
                <a:cs typeface="Times New Roman"/>
              </a:rPr>
              <a:t>Sales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Department</a:t>
            </a:r>
            <a:endParaRPr sz="3200">
              <a:latin typeface="Times New Roman"/>
              <a:cs typeface="Times New Roman"/>
            </a:endParaRPr>
          </a:p>
          <a:p>
            <a:pPr marL="298450" indent="-286385">
              <a:lnSpc>
                <a:spcPts val="3835"/>
              </a:lnSpc>
              <a:buFont typeface="Arial MT"/>
              <a:buChar char="•"/>
              <a:tabLst>
                <a:tab pos="299085" algn="l"/>
              </a:tabLst>
            </a:pPr>
            <a:r>
              <a:rPr sz="3200" dirty="0">
                <a:latin typeface="Times New Roman"/>
                <a:cs typeface="Times New Roman"/>
              </a:rPr>
              <a:t>Research</a:t>
            </a:r>
            <a:r>
              <a:rPr sz="3200" spc="-5" dirty="0">
                <a:latin typeface="Times New Roman"/>
                <a:cs typeface="Times New Roman"/>
              </a:rPr>
              <a:t> and </a:t>
            </a:r>
            <a:r>
              <a:rPr sz="3200" dirty="0">
                <a:latin typeface="Times New Roman"/>
                <a:cs typeface="Times New Roman"/>
              </a:rPr>
              <a:t>Development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Department</a:t>
            </a:r>
            <a:endParaRPr sz="3200">
              <a:latin typeface="Times New Roman"/>
              <a:cs typeface="Times New Roman"/>
            </a:endParaRPr>
          </a:p>
          <a:p>
            <a:pPr marL="298450" indent="-286385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299085" algn="l"/>
              </a:tabLst>
            </a:pPr>
            <a:r>
              <a:rPr sz="3200" spc="-5" dirty="0">
                <a:latin typeface="Times New Roman"/>
                <a:cs typeface="Times New Roman"/>
              </a:rPr>
              <a:t>Human</a:t>
            </a:r>
            <a:r>
              <a:rPr sz="3200" dirty="0">
                <a:latin typeface="Times New Roman"/>
                <a:cs typeface="Times New Roman"/>
              </a:rPr>
              <a:t> resources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Department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857" y="404749"/>
            <a:ext cx="7972425" cy="12426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spc="45" dirty="0"/>
              <a:t>O</a:t>
            </a:r>
            <a:r>
              <a:rPr spc="60" dirty="0"/>
              <a:t>U</a:t>
            </a:r>
            <a:r>
              <a:rPr spc="20" dirty="0"/>
              <a:t>R</a:t>
            </a:r>
            <a:r>
              <a:rPr spc="30" dirty="0"/>
              <a:t> </a:t>
            </a:r>
            <a:r>
              <a:rPr spc="50" dirty="0"/>
              <a:t>S</a:t>
            </a:r>
            <a:r>
              <a:rPr spc="45" dirty="0"/>
              <a:t>O</a:t>
            </a:r>
            <a:r>
              <a:rPr spc="60" dirty="0"/>
              <a:t>L</a:t>
            </a:r>
            <a:r>
              <a:rPr spc="45" dirty="0"/>
              <a:t>U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45" dirty="0"/>
              <a:t>O</a:t>
            </a:r>
            <a:r>
              <a:rPr spc="20" dirty="0"/>
              <a:t>N</a:t>
            </a:r>
            <a:r>
              <a:rPr spc="-315" dirty="0"/>
              <a:t> </a:t>
            </a:r>
            <a:r>
              <a:rPr spc="-5" dirty="0"/>
              <a:t>A</a:t>
            </a:r>
            <a:r>
              <a:rPr spc="30" dirty="0"/>
              <a:t>N</a:t>
            </a:r>
            <a:r>
              <a:rPr spc="20" dirty="0"/>
              <a:t>D</a:t>
            </a:r>
            <a:r>
              <a:rPr spc="65" dirty="0"/>
              <a:t> 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15" dirty="0"/>
              <a:t>S</a:t>
            </a:r>
            <a:r>
              <a:rPr spc="85" dirty="0"/>
              <a:t> </a:t>
            </a:r>
            <a:r>
              <a:rPr spc="-260" dirty="0"/>
              <a:t>V</a:t>
            </a:r>
            <a:r>
              <a:rPr spc="-5" dirty="0"/>
              <a:t>A</a:t>
            </a:r>
            <a:r>
              <a:rPr spc="60" dirty="0"/>
              <a:t>L</a:t>
            </a:r>
            <a:r>
              <a:rPr spc="45" dirty="0"/>
              <a:t>U</a:t>
            </a:r>
            <a:r>
              <a:rPr spc="10" dirty="0"/>
              <a:t>E  </a:t>
            </a:r>
            <a:r>
              <a:rPr spc="20" dirty="0"/>
              <a:t>PROPOSITION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38250" y="1683448"/>
            <a:ext cx="5572125" cy="478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865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Scenario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Analysis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384935" lvl="1" indent="-229235">
              <a:lnSpc>
                <a:spcPts val="2865"/>
              </a:lnSpc>
              <a:buChar char="*"/>
              <a:tabLst>
                <a:tab pos="1385570" algn="l"/>
              </a:tabLst>
            </a:pP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different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situation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870"/>
              </a:lnSpc>
              <a:spcBef>
                <a:spcPts val="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25" dirty="0">
                <a:latin typeface="Times New Roman"/>
                <a:cs typeface="Times New Roman"/>
              </a:rPr>
              <a:t>Visual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representation</a:t>
            </a:r>
            <a:endParaRPr sz="2400">
              <a:latin typeface="Times New Roman"/>
              <a:cs typeface="Times New Roman"/>
            </a:endParaRPr>
          </a:p>
          <a:p>
            <a:pPr marL="228600" marR="2059305" lvl="1" indent="-228600" algn="r">
              <a:lnSpc>
                <a:spcPts val="2870"/>
              </a:lnSpc>
              <a:buChar char="*"/>
              <a:tabLst>
                <a:tab pos="228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Chars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graphs</a:t>
            </a:r>
            <a:endParaRPr sz="2400">
              <a:latin typeface="Times New Roman"/>
              <a:cs typeface="Times New Roman"/>
            </a:endParaRPr>
          </a:p>
          <a:p>
            <a:pPr marL="342900" marR="2073910" indent="-342900" algn="r">
              <a:lnSpc>
                <a:spcPts val="2865"/>
              </a:lnSpc>
              <a:spcBef>
                <a:spcPts val="45"/>
              </a:spcBef>
              <a:buFont typeface="Arial MT"/>
              <a:buChar char="•"/>
              <a:tabLst>
                <a:tab pos="342900" algn="l"/>
                <a:tab pos="356235" algn="l"/>
              </a:tabLst>
            </a:pP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dv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50" dirty="0">
                <a:latin typeface="Times New Roman"/>
                <a:cs typeface="Times New Roman"/>
              </a:rPr>
              <a:t>c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ly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32535">
              <a:lnSpc>
                <a:spcPts val="2855"/>
              </a:lnSpc>
            </a:pPr>
            <a:r>
              <a:rPr sz="2400" spc="-10" dirty="0">
                <a:latin typeface="Times New Roman"/>
                <a:cs typeface="Times New Roman"/>
              </a:rPr>
              <a:t>*Formulas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functions</a:t>
            </a:r>
            <a:endParaRPr sz="2400">
              <a:latin typeface="Times New Roman"/>
              <a:cs typeface="Times New Roman"/>
            </a:endParaRPr>
          </a:p>
          <a:p>
            <a:pPr marL="1461135" lvl="1" indent="-229235">
              <a:lnSpc>
                <a:spcPts val="2870"/>
              </a:lnSpc>
              <a:buChar char="*"/>
              <a:tabLst>
                <a:tab pos="1461770" algn="l"/>
              </a:tabLst>
            </a:pP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tables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865"/>
              </a:lnSpc>
              <a:spcBef>
                <a:spcPts val="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Comprehensive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1384935" lvl="1" indent="-229235">
              <a:lnSpc>
                <a:spcPts val="2865"/>
              </a:lnSpc>
              <a:buChar char="*"/>
              <a:tabLst>
                <a:tab pos="1385570" algn="l"/>
              </a:tabLst>
            </a:pPr>
            <a:r>
              <a:rPr sz="2400" spc="-10" dirty="0">
                <a:latin typeface="Times New Roman"/>
                <a:cs typeface="Times New Roman"/>
              </a:rPr>
              <a:t>Data organization</a:t>
            </a:r>
            <a:endParaRPr sz="2400">
              <a:latin typeface="Times New Roman"/>
              <a:cs typeface="Times New Roman"/>
            </a:endParaRPr>
          </a:p>
          <a:p>
            <a:pPr marL="1232535">
              <a:lnSpc>
                <a:spcPts val="2870"/>
              </a:lnSpc>
              <a:spcBef>
                <a:spcPts val="45"/>
              </a:spcBef>
            </a:pPr>
            <a:r>
              <a:rPr sz="2400" spc="-5" dirty="0">
                <a:latin typeface="Times New Roman"/>
                <a:cs typeface="Times New Roman"/>
              </a:rPr>
              <a:t>*Data</a:t>
            </a:r>
            <a:r>
              <a:rPr sz="2400" spc="-10" dirty="0">
                <a:latin typeface="Times New Roman"/>
                <a:cs typeface="Times New Roman"/>
              </a:rPr>
              <a:t> integration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855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User-Friendly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Interface</a:t>
            </a:r>
            <a:endParaRPr sz="2400">
              <a:latin typeface="Times New Roman"/>
              <a:cs typeface="Times New Roman"/>
            </a:endParaRPr>
          </a:p>
          <a:p>
            <a:pPr marL="1232535">
              <a:lnSpc>
                <a:spcPts val="2870"/>
              </a:lnSpc>
            </a:pPr>
            <a:r>
              <a:rPr sz="2400" spc="-5" dirty="0">
                <a:latin typeface="Times New Roman"/>
                <a:cs typeface="Times New Roman"/>
              </a:rPr>
              <a:t>*Accessibility</a:t>
            </a:r>
            <a:endParaRPr sz="2400">
              <a:latin typeface="Times New Roman"/>
              <a:cs typeface="Times New Roman"/>
            </a:endParaRPr>
          </a:p>
          <a:p>
            <a:pPr marL="1308735">
              <a:lnSpc>
                <a:spcPct val="100000"/>
              </a:lnSpc>
              <a:spcBef>
                <a:spcPts val="50"/>
              </a:spcBef>
            </a:pPr>
            <a:r>
              <a:rPr sz="2400" spc="-5" dirty="0">
                <a:latin typeface="Times New Roman"/>
                <a:cs typeface="Times New Roman"/>
              </a:rPr>
              <a:t>*Ease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use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63855"/>
            <a:ext cx="43014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Dataset</a:t>
            </a:r>
            <a:r>
              <a:rPr spc="-40" dirty="0"/>
              <a:t> </a:t>
            </a:r>
            <a:r>
              <a:rPr spc="2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4130" y="1099185"/>
            <a:ext cx="8910320" cy="5151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sz="2400" b="1" spc="5" dirty="0">
                <a:latin typeface="Times New Roman"/>
                <a:cs typeface="Times New Roman"/>
              </a:rPr>
              <a:t>Data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overview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930"/>
              </a:lnSpc>
              <a:spcBef>
                <a:spcPts val="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0" dirty="0">
                <a:latin typeface="Times New Roman"/>
                <a:cs typeface="Times New Roman"/>
              </a:rPr>
              <a:t>To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analyze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employee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department,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aggregate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key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metrics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headcount,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turnover</a:t>
            </a:r>
            <a:r>
              <a:rPr sz="2400" spc="-5" dirty="0">
                <a:latin typeface="Times New Roman"/>
                <a:cs typeface="Times New Roman"/>
              </a:rPr>
              <a:t> rates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each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department.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745"/>
              </a:lnSpc>
              <a:buFont typeface="Arial MT"/>
              <a:buChar char="•"/>
              <a:tabLst>
                <a:tab pos="355600" algn="l"/>
                <a:tab pos="356235" algn="l"/>
                <a:tab pos="1193165" algn="l"/>
                <a:tab pos="2377440" algn="l"/>
                <a:tab pos="3138805" algn="l"/>
                <a:tab pos="4170679" algn="l"/>
                <a:tab pos="5068570" algn="l"/>
                <a:tab pos="6692900" algn="l"/>
                <a:tab pos="7065645" algn="l"/>
                <a:tab pos="8148320" algn="l"/>
              </a:tabLst>
            </a:pPr>
            <a:r>
              <a:rPr sz="2400" spc="2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n,	</a:t>
            </a:r>
            <a:r>
              <a:rPr sz="2400" spc="-2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omp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	th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3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	m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i</a:t>
            </a:r>
            <a:r>
              <a:rPr sz="2400" spc="5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s	</a:t>
            </a:r>
            <a:r>
              <a:rPr sz="2400" spc="-15" dirty="0">
                <a:latin typeface="Times New Roman"/>
                <a:cs typeface="Times New Roman"/>
              </a:rPr>
              <a:t>ac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3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s	d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s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id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y	t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nds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disparities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55"/>
              </a:lnSpc>
            </a:pPr>
            <a:r>
              <a:rPr sz="2400" b="1" spc="5" dirty="0">
                <a:latin typeface="Times New Roman"/>
                <a:cs typeface="Times New Roman"/>
              </a:rPr>
              <a:t>Data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field: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87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Employee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lD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865"/>
              </a:lnSpc>
              <a:spcBef>
                <a:spcPts val="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Age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865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Department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865"/>
              </a:lnSpc>
              <a:spcBef>
                <a:spcPts val="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Education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field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855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5" dirty="0">
                <a:latin typeface="Times New Roman"/>
                <a:cs typeface="Times New Roman"/>
              </a:rPr>
              <a:t>Gender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87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Hourly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865"/>
              </a:lnSpc>
              <a:spcBef>
                <a:spcPts val="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Marital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status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865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Per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6172" y="575563"/>
            <a:ext cx="32334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5038" y="1469707"/>
            <a:ext cx="5348605" cy="3863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356235" algn="l"/>
              </a:tabLst>
            </a:pPr>
            <a:r>
              <a:rPr sz="2750" spc="15" dirty="0">
                <a:latin typeface="Times New Roman"/>
                <a:cs typeface="Times New Roman"/>
              </a:rPr>
              <a:t>Data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cleaning.</a:t>
            </a:r>
            <a:endParaRPr sz="27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6235" algn="l"/>
              </a:tabLst>
            </a:pPr>
            <a:r>
              <a:rPr sz="2750" spc="15" dirty="0">
                <a:latin typeface="Times New Roman"/>
                <a:cs typeface="Times New Roman"/>
              </a:rPr>
              <a:t>Creating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table.</a:t>
            </a:r>
            <a:endParaRPr sz="27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6235" algn="l"/>
              </a:tabLst>
            </a:pPr>
            <a:r>
              <a:rPr sz="2750" spc="15" dirty="0">
                <a:latin typeface="Times New Roman"/>
                <a:cs typeface="Times New Roman"/>
              </a:rPr>
              <a:t>Creating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pivot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chart.</a:t>
            </a:r>
            <a:endParaRPr sz="27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6235" algn="l"/>
              </a:tabLst>
            </a:pPr>
            <a:r>
              <a:rPr sz="2750" spc="15" dirty="0">
                <a:latin typeface="Times New Roman"/>
                <a:cs typeface="Times New Roman"/>
              </a:rPr>
              <a:t>Creating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dashboard.</a:t>
            </a:r>
            <a:endParaRPr sz="27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6235" algn="l"/>
              </a:tabLst>
            </a:pPr>
            <a:r>
              <a:rPr sz="2750" spc="15" dirty="0">
                <a:latin typeface="Times New Roman"/>
                <a:cs typeface="Times New Roman"/>
              </a:rPr>
              <a:t>Inserting</a:t>
            </a:r>
            <a:r>
              <a:rPr sz="2750" spc="10" dirty="0">
                <a:latin typeface="Times New Roman"/>
                <a:cs typeface="Times New Roman"/>
              </a:rPr>
              <a:t> pivot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chart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in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dashboard.</a:t>
            </a:r>
            <a:endParaRPr sz="27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2400"/>
              </a:lnSpc>
              <a:buAutoNum type="arabicPeriod"/>
              <a:tabLst>
                <a:tab pos="356235" algn="l"/>
              </a:tabLst>
            </a:pPr>
            <a:r>
              <a:rPr sz="2750" spc="10" dirty="0">
                <a:latin typeface="Times New Roman"/>
                <a:cs typeface="Times New Roman"/>
              </a:rPr>
              <a:t>Inserting</a:t>
            </a:r>
            <a:r>
              <a:rPr sz="2750" spc="15" dirty="0">
                <a:latin typeface="Times New Roman"/>
                <a:cs typeface="Times New Roman"/>
              </a:rPr>
              <a:t> formulas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in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dash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board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spc="35" dirty="0">
                <a:latin typeface="Times New Roman"/>
                <a:cs typeface="Times New Roman"/>
              </a:rPr>
              <a:t>to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make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interaction.</a:t>
            </a:r>
            <a:endParaRPr sz="2750">
              <a:latin typeface="Times New Roman"/>
              <a:cs typeface="Times New Roman"/>
            </a:endParaRPr>
          </a:p>
          <a:p>
            <a:pPr marL="355600" marR="185420" indent="-34353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56235" algn="l"/>
              </a:tabLst>
            </a:pPr>
            <a:r>
              <a:rPr sz="2750" spc="15" dirty="0">
                <a:latin typeface="Times New Roman"/>
                <a:cs typeface="Times New Roman"/>
              </a:rPr>
              <a:t>Creating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interactive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dashboard</a:t>
            </a:r>
            <a:r>
              <a:rPr sz="2750" spc="25" dirty="0">
                <a:latin typeface="Times New Roman"/>
                <a:cs typeface="Times New Roman"/>
              </a:rPr>
              <a:t> by </a:t>
            </a:r>
            <a:r>
              <a:rPr sz="2750" spc="-67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putting </a:t>
            </a:r>
            <a:r>
              <a:rPr sz="2750" spc="10" dirty="0">
                <a:latin typeface="Times New Roman"/>
                <a:cs typeface="Times New Roman"/>
              </a:rPr>
              <a:t>all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together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elements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 PROPOSITION</vt:lpstr>
      <vt:lpstr>Dataset Description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Guest User</cp:lastModifiedBy>
  <cp:revision>1</cp:revision>
  <dcterms:created xsi:type="dcterms:W3CDTF">2024-08-27T09:58:33Z</dcterms:created>
  <dcterms:modified xsi:type="dcterms:W3CDTF">2024-08-27T10:06:57Z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2024-08-27T00:00:00Z</vt:filetime>
  </property>
  <property fmtid="{D5CDD505-2E9C-101B-9397-08002B2CF9AE}" pid="3" name="LastSaved">
    <vt:filetime>2024-08-27T00:00:00Z</vt:filetime>
  </property>
</Properties>
</file>