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52" d="100"/>
          <a:sy n="52" d="100"/>
        </p:scale>
        <p:origin x="1188"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Priyadarshini S</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Priyadarshini 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Rathinam</a:t>
            </a:r>
            <a:r>
              <a:rPr lang="en-US" sz="2000" b="1" dirty="0">
                <a:solidFill>
                  <a:schemeClr val="accent1">
                    <a:lumMod val="75000"/>
                  </a:schemeClr>
                </a:solidFill>
                <a:latin typeface="Arial"/>
                <a:cs typeface="Arial"/>
              </a:rPr>
              <a:t> technical campus &amp;SOC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323806"/>
          </a:xfrm>
        </p:spPr>
        <p:txBody>
          <a:bodyPr>
            <a:normAutofit/>
          </a:bodyPr>
          <a:lstStyle/>
          <a:p>
            <a:r>
              <a:rPr lang="en-US" sz="1800" dirty="0"/>
              <a:t>In the digital age, ensuring data security and confidentiality is of utmost importance. Traditional encryption methods, while effective in securing information, often raise suspicion as encrypted data appears unreadable and can attract attention. Steganography provides an alternative by embedding secret information within ordinary files, such as images, making the hidden data inconspicuous.</a:t>
            </a:r>
          </a:p>
          <a:p>
            <a:r>
              <a:rPr lang="en-US" sz="1800" dirty="0"/>
              <a:t>This project aims to develop a </a:t>
            </a:r>
            <a:r>
              <a:rPr lang="en-US" sz="1800" b="1" dirty="0"/>
              <a:t>secure image steganography system</a:t>
            </a:r>
            <a:r>
              <a:rPr lang="en-US" sz="1800" dirty="0"/>
              <a:t> that allows users to:</a:t>
            </a:r>
          </a:p>
          <a:p>
            <a:pPr lvl="1">
              <a:buFont typeface="+mj-lt"/>
              <a:buAutoNum type="arabicPeriod"/>
            </a:pPr>
            <a:r>
              <a:rPr lang="en-US" sz="1800" b="1" dirty="0"/>
              <a:t>Embed a text message</a:t>
            </a:r>
            <a:r>
              <a:rPr lang="en-US" sz="1800" dirty="0"/>
              <a:t> into an image by modifying pixel values while ensuring minimal visual distortion.</a:t>
            </a:r>
          </a:p>
          <a:p>
            <a:pPr lvl="1">
              <a:buFont typeface="+mj-lt"/>
              <a:buAutoNum type="arabicPeriod"/>
            </a:pPr>
            <a:r>
              <a:rPr lang="en-US" sz="1800" b="1" dirty="0"/>
              <a:t>Protect the hidden message</a:t>
            </a:r>
            <a:r>
              <a:rPr lang="en-US" sz="1800" dirty="0"/>
              <a:t> using a passcode, preventing unauthorized access.</a:t>
            </a:r>
          </a:p>
          <a:p>
            <a:pPr lvl="1">
              <a:buFont typeface="+mj-lt"/>
              <a:buAutoNum type="arabicPeriod"/>
            </a:pPr>
            <a:r>
              <a:rPr lang="en-US" sz="1800" b="1" dirty="0"/>
              <a:t>Retrieve and decode the message</a:t>
            </a:r>
            <a:r>
              <a:rPr lang="en-US" sz="1800" dirty="0"/>
              <a:t> only when the correct passcode is provided.</a:t>
            </a:r>
          </a:p>
          <a:p>
            <a:pPr lvl="1">
              <a:buFont typeface="+mj-lt"/>
              <a:buAutoNum type="arabicPeriod"/>
            </a:pPr>
            <a:r>
              <a:rPr lang="en-US" sz="1800" b="1" dirty="0"/>
              <a:t>Maintain the integrity and quality</a:t>
            </a:r>
            <a:r>
              <a:rPr lang="en-US" sz="1800" dirty="0"/>
              <a:t> of the image while making the hidden data resistant to detection and attacks.</a:t>
            </a:r>
          </a:p>
          <a:p>
            <a:pPr marL="0" indent="0">
              <a:buNone/>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ED093790-642F-C987-628D-87289AD017F9}"/>
              </a:ext>
            </a:extLst>
          </p:cNvPr>
          <p:cNvSpPr>
            <a:spLocks noGrp="1" noChangeArrowheads="1"/>
          </p:cNvSpPr>
          <p:nvPr>
            <p:ph idx="1"/>
          </p:nvPr>
        </p:nvSpPr>
        <p:spPr bwMode="auto">
          <a:xfrm>
            <a:off x="441324" y="1910161"/>
            <a:ext cx="1144587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Programming Language:</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Python 3.x</a:t>
            </a:r>
            <a:r>
              <a:rPr kumimoji="0" lang="en-US" altLang="en-US" sz="1700" b="0" i="0" u="none" strike="noStrike" cap="none" normalizeH="0" baseline="0" dirty="0">
                <a:ln>
                  <a:noFill/>
                </a:ln>
                <a:solidFill>
                  <a:schemeClr val="tx1"/>
                </a:solidFill>
                <a:effectLst/>
                <a:latin typeface="Arial" panose="020B0604020202020204" pitchFamily="34" charset="0"/>
              </a:rPr>
              <a:t> – Chosen for its extensive library support and ease of use in image processing and cryptography.</a:t>
            </a:r>
          </a:p>
          <a:p>
            <a:pPr marL="324000" lvl="1" indent="0" defTabSz="914400" eaLnBrk="0" fontAlgn="base" hangingPunct="0">
              <a:spcBef>
                <a:spcPct val="0"/>
              </a:spcBef>
              <a:spcAft>
                <a:spcPct val="0"/>
              </a:spcAft>
              <a:buClrTx/>
              <a:buSzTx/>
              <a:buNone/>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Libraries Used:</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cv2 (OpenCV)</a:t>
            </a:r>
            <a:r>
              <a:rPr kumimoji="0" lang="en-US" altLang="en-US" sz="1700" b="0" i="0" u="none" strike="noStrike" cap="none" normalizeH="0" baseline="0" dirty="0">
                <a:ln>
                  <a:noFill/>
                </a:ln>
                <a:solidFill>
                  <a:schemeClr val="tx1"/>
                </a:solidFill>
                <a:effectLst/>
                <a:latin typeface="Arial" panose="020B0604020202020204" pitchFamily="34" charset="0"/>
              </a:rPr>
              <a:t> – Used for image processing, including reading, modifying, and saving images.</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err="1">
                <a:ln>
                  <a:noFill/>
                </a:ln>
                <a:solidFill>
                  <a:schemeClr val="tx1"/>
                </a:solidFill>
                <a:effectLst/>
                <a:latin typeface="Arial" panose="020B0604020202020204" pitchFamily="34" charset="0"/>
              </a:rPr>
              <a:t>numpy</a:t>
            </a:r>
            <a:r>
              <a:rPr kumimoji="0" lang="en-US" altLang="en-US" sz="1700" b="0" i="0" u="none" strike="noStrike" cap="none" normalizeH="0" baseline="0" dirty="0">
                <a:ln>
                  <a:noFill/>
                </a:ln>
                <a:solidFill>
                  <a:schemeClr val="tx1"/>
                </a:solidFill>
                <a:effectLst/>
                <a:latin typeface="Arial" panose="020B0604020202020204" pitchFamily="34" charset="0"/>
              </a:rPr>
              <a:t> – Used for handling pixel data efficiently.</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err="1">
                <a:ln>
                  <a:noFill/>
                </a:ln>
                <a:solidFill>
                  <a:schemeClr val="tx1"/>
                </a:solidFill>
                <a:effectLst/>
                <a:latin typeface="Arial" panose="020B0604020202020204" pitchFamily="34" charset="0"/>
              </a:rPr>
              <a:t>os</a:t>
            </a:r>
            <a:r>
              <a:rPr kumimoji="0" lang="en-US" altLang="en-US" sz="1700" b="0" i="0" u="none" strike="noStrike" cap="none" normalizeH="0" baseline="0" dirty="0">
                <a:ln>
                  <a:noFill/>
                </a:ln>
                <a:solidFill>
                  <a:schemeClr val="tx1"/>
                </a:solidFill>
                <a:effectLst/>
                <a:latin typeface="Arial" panose="020B0604020202020204" pitchFamily="34" charset="0"/>
              </a:rPr>
              <a:t> – Used to interact with the operating system, such as opening the encrypted image.</a:t>
            </a: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cryptography</a:t>
            </a:r>
            <a:r>
              <a:rPr kumimoji="0" lang="en-US" altLang="en-US" sz="1700" b="0" i="0" u="none" strike="noStrike" cap="none" normalizeH="0" baseline="0" dirty="0">
                <a:ln>
                  <a:noFill/>
                </a:ln>
                <a:solidFill>
                  <a:schemeClr val="tx1"/>
                </a:solidFill>
                <a:effectLst/>
                <a:latin typeface="Arial" panose="020B0604020202020204" pitchFamily="34" charset="0"/>
              </a:rPr>
              <a:t> – Used to encrypt and decrypt the hidden message for additional security.</a:t>
            </a:r>
          </a:p>
          <a:p>
            <a:pPr marL="324000" lvl="1" indent="0" defTabSz="914400" eaLnBrk="0" fontAlgn="base" hangingPunct="0">
              <a:spcBef>
                <a:spcPct val="0"/>
              </a:spcBef>
              <a:spcAft>
                <a:spcPct val="0"/>
              </a:spcAft>
              <a:buClrTx/>
              <a:buSzTx/>
              <a:buNone/>
            </a:pPr>
            <a:endParaRPr kumimoji="0" lang="en-US" altLang="en-US" sz="17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3. Platform Compatibility:</a:t>
            </a:r>
          </a:p>
          <a:p>
            <a:pPr marL="594000" lvl="2" indent="0" defTabSz="914400" eaLnBrk="0" fontAlgn="base" hangingPunct="0">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OS:</a:t>
            </a:r>
            <a:r>
              <a:rPr kumimoji="0" lang="en-US" altLang="en-US" sz="1600" b="0" i="0" u="none" strike="noStrike" cap="none" normalizeH="0" baseline="0" dirty="0">
                <a:ln>
                  <a:noFill/>
                </a:ln>
                <a:solidFill>
                  <a:schemeClr val="tx1"/>
                </a:solidFill>
                <a:effectLst/>
                <a:latin typeface="Arial" panose="020B0604020202020204" pitchFamily="34" charset="0"/>
              </a:rPr>
              <a:t> Compatible with </a:t>
            </a:r>
            <a:r>
              <a:rPr kumimoji="0" lang="en-US" altLang="en-US" sz="1600" b="1" i="0" u="none" strike="noStrike" cap="none" normalizeH="0" baseline="0" dirty="0">
                <a:ln>
                  <a:noFill/>
                </a:ln>
                <a:solidFill>
                  <a:schemeClr val="tx1"/>
                </a:solidFill>
                <a:effectLst/>
                <a:latin typeface="Arial" panose="020B0604020202020204" pitchFamily="34" charset="0"/>
              </a:rPr>
              <a:t>Windows, Linux, and macOS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For </a:t>
            </a:r>
            <a:r>
              <a:rPr kumimoji="0" lang="en-US" altLang="en-US" sz="2000" b="1" i="0" u="none" strike="noStrike" cap="none" normalizeH="0" baseline="0" dirty="0">
                <a:ln>
                  <a:noFill/>
                </a:ln>
                <a:solidFill>
                  <a:schemeClr val="tx1"/>
                </a:solidFill>
                <a:effectLst/>
                <a:latin typeface="Arial" panose="020B0604020202020204" pitchFamily="34" charset="0"/>
              </a:rPr>
              <a:t>Windows</a:t>
            </a:r>
            <a:r>
              <a:rPr kumimoji="0" lang="en-US" altLang="en-US" sz="2000" b="0" i="0" u="none" strike="noStrike" cap="none" normalizeH="0" baseline="0" dirty="0">
                <a:ln>
                  <a:noFill/>
                </a:ln>
                <a:solidFill>
                  <a:schemeClr val="tx1"/>
                </a:solidFill>
                <a:effectLst/>
                <a:latin typeface="Arial" panose="020B0604020202020204" pitchFamily="34" charset="0"/>
              </a:rPr>
              <a:t>, uses </a:t>
            </a:r>
            <a:r>
              <a:rPr kumimoji="0" lang="en-US" altLang="en-US" sz="2000" b="0" i="0" u="none" strike="noStrike" cap="none" normalizeH="0" baseline="0" dirty="0" err="1">
                <a:ln>
                  <a:noFill/>
                </a:ln>
                <a:solidFill>
                  <a:schemeClr val="tx1"/>
                </a:solidFill>
                <a:effectLst/>
                <a:latin typeface="Arial Unicode MS"/>
              </a:rPr>
              <a:t>os.system</a:t>
            </a:r>
            <a:r>
              <a:rPr kumimoji="0" lang="en-US" altLang="en-US" sz="2000" b="0" i="0" u="none" strike="noStrike" cap="none" normalizeH="0" baseline="0" dirty="0">
                <a:ln>
                  <a:noFill/>
                </a:ln>
                <a:solidFill>
                  <a:schemeClr val="tx1"/>
                </a:solidFill>
                <a:effectLst/>
                <a:latin typeface="Arial Unicode MS"/>
              </a:rPr>
              <a:t>("start encryptedImage.jpg")</a:t>
            </a:r>
            <a:r>
              <a:rPr kumimoji="0" lang="en-US" altLang="en-US" sz="2000" b="0" i="0" u="none" strike="noStrike" cap="none" normalizeH="0" baseline="0" dirty="0">
                <a:ln>
                  <a:noFill/>
                </a:ln>
                <a:solidFill>
                  <a:schemeClr val="tx1"/>
                </a:solidFill>
                <a:effectLst/>
              </a:rPr>
              <a:t> to open the image.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For </a:t>
            </a:r>
            <a:r>
              <a:rPr kumimoji="0" lang="en-US" altLang="en-US" sz="2000" b="1" i="0" u="none" strike="noStrike" cap="none" normalizeH="0" baseline="0" dirty="0">
                <a:ln>
                  <a:noFill/>
                </a:ln>
                <a:solidFill>
                  <a:schemeClr val="tx1"/>
                </a:solidFill>
                <a:effectLst/>
                <a:latin typeface="Arial" panose="020B0604020202020204" pitchFamily="34" charset="0"/>
              </a:rPr>
              <a:t>Linux/macOS</a:t>
            </a:r>
            <a:r>
              <a:rPr kumimoji="0" lang="en-US" altLang="en-US" sz="2000" b="0" i="0" u="none" strike="noStrike" cap="none" normalizeH="0" baseline="0" dirty="0">
                <a:ln>
                  <a:noFill/>
                </a:ln>
                <a:solidFill>
                  <a:schemeClr val="tx1"/>
                </a:solidFill>
                <a:effectLst/>
                <a:latin typeface="Arial" panose="020B0604020202020204" pitchFamily="34" charset="0"/>
              </a:rPr>
              <a:t>, replace </a:t>
            </a:r>
            <a:r>
              <a:rPr kumimoji="0" lang="en-US" altLang="en-US" sz="2000" b="0" i="0" u="none" strike="noStrike" cap="none" normalizeH="0" baseline="0" dirty="0">
                <a:ln>
                  <a:noFill/>
                </a:ln>
                <a:solidFill>
                  <a:schemeClr val="tx1"/>
                </a:solidFill>
                <a:effectLst/>
                <a:latin typeface="Arial Unicode MS"/>
              </a:rPr>
              <a:t>"start"</a:t>
            </a:r>
            <a:r>
              <a:rPr kumimoji="0" lang="en-US" altLang="en-US" sz="2000" b="0" i="0" u="none" strike="noStrike" cap="none" normalizeH="0" baseline="0" dirty="0">
                <a:ln>
                  <a:noFill/>
                </a:ln>
                <a:solidFill>
                  <a:schemeClr val="tx1"/>
                </a:solidFill>
                <a:effectLst/>
              </a:rPr>
              <a:t> with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xdg</a:t>
            </a:r>
            <a:r>
              <a:rPr kumimoji="0" lang="en-US" altLang="en-US" sz="2000" b="0" i="0" u="none" strike="noStrike" cap="none" normalizeH="0" baseline="0" dirty="0">
                <a:ln>
                  <a:noFill/>
                </a:ln>
                <a:solidFill>
                  <a:schemeClr val="tx1"/>
                </a:solidFill>
                <a:effectLst/>
                <a:latin typeface="Arial Unicode MS"/>
              </a:rPr>
              <a:t>-open"</a:t>
            </a:r>
            <a:r>
              <a:rPr kumimoji="0" lang="en-US" altLang="en-US" sz="2000" b="0" i="0" u="none" strike="noStrike" cap="none" normalizeH="0" baseline="0" dirty="0">
                <a:ln>
                  <a:noFill/>
                </a:ln>
                <a:solidFill>
                  <a:schemeClr val="tx1"/>
                </a:solidFill>
                <a:effectLst/>
              </a:rPr>
              <a:t> (Linux) or </a:t>
            </a:r>
            <a:r>
              <a:rPr kumimoji="0" lang="en-US" altLang="en-US" sz="2000" b="0" i="0" u="none" strike="noStrike" cap="none" normalizeH="0" baseline="0" dirty="0">
                <a:ln>
                  <a:noFill/>
                </a:ln>
                <a:solidFill>
                  <a:schemeClr val="tx1"/>
                </a:solidFill>
                <a:effectLst/>
                <a:latin typeface="Arial Unicode MS"/>
              </a:rPr>
              <a:t>"open"</a:t>
            </a:r>
            <a:r>
              <a:rPr kumimoji="0" lang="en-US" altLang="en-US" sz="2000" b="0" i="0" u="none" strike="noStrike" cap="none" normalizeH="0" baseline="0" dirty="0">
                <a:ln>
                  <a:noFill/>
                </a:ln>
                <a:solidFill>
                  <a:schemeClr val="tx1"/>
                </a:solidFill>
                <a:effectLst/>
              </a:rPr>
              <a:t> (macOS).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latin typeface="Arial" panose="020B0604020202020204" pitchFamily="34" charset="0"/>
              </a:rPr>
              <a:t>Python Version:</a:t>
            </a:r>
            <a:r>
              <a:rPr kumimoji="0" lang="en-US" altLang="en-US" sz="1700" b="0" i="0" u="none" strike="noStrike" cap="none" normalizeH="0" baseline="0" dirty="0">
                <a:ln>
                  <a:noFill/>
                </a:ln>
                <a:solidFill>
                  <a:schemeClr val="tx1"/>
                </a:solidFill>
                <a:effectLst/>
                <a:latin typeface="Arial" panose="020B0604020202020204" pitchFamily="34" charset="0"/>
              </a:rPr>
              <a:t> Works with </a:t>
            </a:r>
            <a:r>
              <a:rPr kumimoji="0" lang="en-US" altLang="en-US" sz="1700" b="1" i="0" u="none" strike="noStrike" cap="none" normalizeH="0" baseline="0" dirty="0">
                <a:ln>
                  <a:noFill/>
                </a:ln>
                <a:solidFill>
                  <a:schemeClr val="tx1"/>
                </a:solidFill>
                <a:effectLst/>
                <a:latin typeface="Arial" panose="020B0604020202020204" pitchFamily="34" charset="0"/>
              </a:rPr>
              <a:t>Python 3.x</a:t>
            </a:r>
            <a:r>
              <a:rPr kumimoji="0" lang="en-US" altLang="en-US" sz="1700" b="0" i="0" u="none" strike="noStrike" cap="none" normalizeH="0" baseline="0" dirty="0">
                <a:ln>
                  <a:noFill/>
                </a:ln>
                <a:solidFill>
                  <a:schemeClr val="tx1"/>
                </a:solidFill>
                <a:effectLst/>
                <a:latin typeface="Arial" panose="020B0604020202020204" pitchFamily="34" charset="0"/>
              </a:rPr>
              <a:t> (recommended </a:t>
            </a:r>
            <a:r>
              <a:rPr kumimoji="0" lang="en-US" altLang="en-US" sz="1700" b="1" i="0" u="none" strike="noStrike" cap="none" normalizeH="0" baseline="0" dirty="0">
                <a:ln>
                  <a:noFill/>
                </a:ln>
                <a:solidFill>
                  <a:schemeClr val="tx1"/>
                </a:solidFill>
                <a:effectLst/>
                <a:latin typeface="Arial" panose="020B0604020202020204" pitchFamily="34" charset="0"/>
              </a:rPr>
              <a:t>Python 3.8+</a:t>
            </a:r>
            <a:r>
              <a:rPr kumimoji="0" lang="en-US" altLang="en-US" sz="1700" b="0" i="0" u="none" strike="noStrike" cap="none" normalizeH="0" baseline="0" dirty="0">
                <a:ln>
                  <a:noFill/>
                </a:ln>
                <a:solidFill>
                  <a:schemeClr val="tx1"/>
                </a:solidFill>
                <a:effectLst/>
                <a:latin typeface="Arial" panose="020B0604020202020204" pitchFamily="34" charset="0"/>
              </a:rPr>
              <a:t> for better library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84125"/>
          </a:xfrm>
        </p:spPr>
        <p:txBody>
          <a:bodyPr>
            <a:normAutofit lnSpcReduction="10000"/>
          </a:bodyPr>
          <a:lstStyle/>
          <a:p>
            <a:r>
              <a:rPr lang="en-US" sz="2000" dirty="0"/>
              <a:t>✅ </a:t>
            </a:r>
            <a:r>
              <a:rPr lang="en-US" sz="2000" b="1" dirty="0"/>
              <a:t>Simple and Lightweight Implementation</a:t>
            </a:r>
            <a:r>
              <a:rPr lang="en-US" sz="2000" dirty="0"/>
              <a:t> – Uses an efficient pixel-based encoding approach with minimal computational overhead, ensuring smooth performance even on low-resource systems.</a:t>
            </a:r>
          </a:p>
          <a:p>
            <a:r>
              <a:rPr lang="en-US" sz="2000" dirty="0"/>
              <a:t>✅ </a:t>
            </a:r>
            <a:r>
              <a:rPr lang="en-US" sz="2000" b="1" dirty="0"/>
              <a:t>Custom Character Mapping for Encoding</a:t>
            </a:r>
            <a:r>
              <a:rPr lang="en-US" sz="2000" dirty="0"/>
              <a:t> – Implements a unique character mapping technique to increase security and make detection harder, reducing the risk of steganalysis attacks.</a:t>
            </a:r>
          </a:p>
          <a:p>
            <a:r>
              <a:rPr lang="en-US" sz="2000" dirty="0"/>
              <a:t>✅ </a:t>
            </a:r>
            <a:r>
              <a:rPr lang="en-US" sz="2000" b="1" dirty="0"/>
              <a:t>Pixel-Based Encoding Approach</a:t>
            </a:r>
            <a:r>
              <a:rPr lang="en-US" sz="2000" dirty="0"/>
              <a:t> – Uses Least Significant Bit (LSB) manipulation to embed the message at a pixel level, ensuring a seamless blend with the original image without noticeable changes.</a:t>
            </a:r>
          </a:p>
          <a:p>
            <a:r>
              <a:rPr lang="en-US" sz="2000" dirty="0"/>
              <a:t>✅ </a:t>
            </a:r>
            <a:r>
              <a:rPr lang="en-US" sz="2000" b="1" dirty="0"/>
              <a:t>Passcode-Based Security Layer</a:t>
            </a:r>
            <a:r>
              <a:rPr lang="en-US" sz="2000" dirty="0"/>
              <a:t> – Encrypts the hidden message with a passcode, ensuring that only authorized users can retrieve and decode the embedded data.</a:t>
            </a:r>
          </a:p>
          <a:p>
            <a:r>
              <a:rPr lang="en-US" sz="2000" dirty="0"/>
              <a:t>✅ </a:t>
            </a:r>
            <a:r>
              <a:rPr lang="en-US" sz="2000" b="1" dirty="0"/>
              <a:t>No Visible Alteration to the Image</a:t>
            </a:r>
            <a:r>
              <a:rPr lang="en-US" sz="2000" dirty="0"/>
              <a:t> – Ensures high imperceptibility by maintaining the original image quality with minimal distortion, making the presence of hidden data undetectable.</a:t>
            </a:r>
          </a:p>
          <a:p>
            <a:r>
              <a:rPr lang="en-US" sz="2000" dirty="0"/>
              <a:t>✅ </a:t>
            </a:r>
            <a:r>
              <a:rPr lang="en-US" sz="2000" b="1" dirty="0"/>
              <a:t>Cross-Platform Compatibility</a:t>
            </a:r>
            <a:r>
              <a:rPr lang="en-US" sz="2000" dirty="0"/>
              <a:t> – Works seamlessly on </a:t>
            </a:r>
            <a:r>
              <a:rPr lang="en-US" sz="2000" b="1" dirty="0"/>
              <a:t>Windows, Linux, and macOS</a:t>
            </a:r>
            <a:r>
              <a:rPr lang="en-US" sz="2000" dirty="0"/>
              <a:t>, allowing easy retrieval and embedding on any device.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5222342"/>
          </a:xfrm>
        </p:spPr>
        <p:txBody>
          <a:bodyPr>
            <a:normAutofit/>
          </a:bodyPr>
          <a:lstStyle/>
          <a:p>
            <a:r>
              <a:rPr lang="en-US" sz="1800" dirty="0"/>
              <a:t>🎯 </a:t>
            </a:r>
            <a:r>
              <a:rPr lang="en-US" sz="1800" b="1" dirty="0"/>
              <a:t>Students &amp; Researchers</a:t>
            </a:r>
            <a:r>
              <a:rPr lang="en-US" sz="1800" dirty="0"/>
              <a:t> – Those studying </a:t>
            </a:r>
            <a:r>
              <a:rPr lang="en-US" sz="1800" b="1" dirty="0"/>
              <a:t>data hiding techniques, steganography, and cryptography</a:t>
            </a:r>
            <a:r>
              <a:rPr lang="en-US" sz="1800" dirty="0"/>
              <a:t> can use this project to understand and experiment with secure data embedding methods.</a:t>
            </a:r>
          </a:p>
          <a:p>
            <a:r>
              <a:rPr lang="en-US" sz="1800" dirty="0"/>
              <a:t>🎯 </a:t>
            </a:r>
            <a:r>
              <a:rPr lang="en-US" sz="1800" b="1" dirty="0"/>
              <a:t>Cybersecurity Enthusiasts</a:t>
            </a:r>
            <a:r>
              <a:rPr lang="en-US" sz="1800" dirty="0"/>
              <a:t> – Individuals interested in </a:t>
            </a:r>
            <a:r>
              <a:rPr lang="en-US" sz="1800" b="1" dirty="0"/>
              <a:t>secure communication, encryption, and privacy protection</a:t>
            </a:r>
            <a:r>
              <a:rPr lang="en-US" sz="1800" dirty="0"/>
              <a:t> can explore this project as a practical application of steganography.</a:t>
            </a:r>
          </a:p>
          <a:p>
            <a:r>
              <a:rPr lang="en-US" sz="1800" dirty="0"/>
              <a:t>🎯 </a:t>
            </a:r>
            <a:r>
              <a:rPr lang="en-US" sz="1800" b="1" dirty="0"/>
              <a:t>Journalists &amp; Whistleblowers</a:t>
            </a:r>
            <a:r>
              <a:rPr lang="en-US" sz="1800" dirty="0"/>
              <a:t> – Professionals who need to </a:t>
            </a:r>
            <a:r>
              <a:rPr lang="en-US" sz="1800" b="1" dirty="0"/>
              <a:t>securely transmit sensitive information</a:t>
            </a:r>
            <a:r>
              <a:rPr lang="en-US" sz="1800" dirty="0"/>
              <a:t> without attracting attention can use this method for covert communication.</a:t>
            </a:r>
          </a:p>
          <a:p>
            <a:r>
              <a:rPr lang="en-US" sz="1800" dirty="0"/>
              <a:t>🎯 </a:t>
            </a:r>
            <a:r>
              <a:rPr lang="en-US" sz="1800" b="1" dirty="0"/>
              <a:t>Developers &amp; Ethical Hackers</a:t>
            </a:r>
            <a:r>
              <a:rPr lang="en-US" sz="1800" dirty="0"/>
              <a:t> – Those looking to implement or analyze </a:t>
            </a:r>
            <a:r>
              <a:rPr lang="en-US" sz="1800" b="1" dirty="0"/>
              <a:t>data security solutions</a:t>
            </a:r>
            <a:r>
              <a:rPr lang="en-US" sz="1800" dirty="0"/>
              <a:t> can leverage this project to understand steganographic techniques and their real-world applications.</a:t>
            </a:r>
          </a:p>
          <a:p>
            <a:r>
              <a:rPr lang="en-US" sz="1800" dirty="0"/>
              <a:t>🎯 </a:t>
            </a:r>
            <a:r>
              <a:rPr lang="en-US" sz="1800" b="1" dirty="0"/>
              <a:t>Government &amp; Intelligence Agencies</a:t>
            </a:r>
            <a:r>
              <a:rPr lang="en-US" sz="1800" dirty="0"/>
              <a:t> – Can utilize this technique for </a:t>
            </a:r>
            <a:r>
              <a:rPr lang="en-US" sz="1800" b="1" dirty="0"/>
              <a:t>confidential message transmission</a:t>
            </a:r>
            <a:r>
              <a:rPr lang="en-US" sz="1800" dirty="0"/>
              <a:t> in high-security environments.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6" name="Picture 5">
            <a:extLst>
              <a:ext uri="{FF2B5EF4-FFF2-40B4-BE49-F238E27FC236}">
                <a16:creationId xmlns:a16="http://schemas.microsoft.com/office/drawing/2014/main" id="{7E190FA4-BED9-D68B-DB68-812DEDF6043B}"/>
              </a:ext>
            </a:extLst>
          </p:cNvPr>
          <p:cNvPicPr>
            <a:picLocks noChangeAspect="1"/>
          </p:cNvPicPr>
          <p:nvPr/>
        </p:nvPicPr>
        <p:blipFill>
          <a:blip r:embed="rId2"/>
          <a:stretch>
            <a:fillRect/>
          </a:stretch>
        </p:blipFill>
        <p:spPr>
          <a:xfrm>
            <a:off x="6095999" y="1302026"/>
            <a:ext cx="5313217" cy="2765974"/>
          </a:xfrm>
          <a:prstGeom prst="rect">
            <a:avLst/>
          </a:prstGeom>
        </p:spPr>
      </p:pic>
      <p:pic>
        <p:nvPicPr>
          <p:cNvPr id="9" name="Picture 8">
            <a:extLst>
              <a:ext uri="{FF2B5EF4-FFF2-40B4-BE49-F238E27FC236}">
                <a16:creationId xmlns:a16="http://schemas.microsoft.com/office/drawing/2014/main" id="{4264EE9F-4E1D-76AA-3FB6-93B45F5D1523}"/>
              </a:ext>
            </a:extLst>
          </p:cNvPr>
          <p:cNvPicPr>
            <a:picLocks noChangeAspect="1"/>
          </p:cNvPicPr>
          <p:nvPr/>
        </p:nvPicPr>
        <p:blipFill>
          <a:blip r:embed="rId3"/>
          <a:stretch>
            <a:fillRect/>
          </a:stretch>
        </p:blipFill>
        <p:spPr>
          <a:xfrm>
            <a:off x="581192" y="1302026"/>
            <a:ext cx="5262231" cy="2765974"/>
          </a:xfrm>
          <a:prstGeom prst="rect">
            <a:avLst/>
          </a:prstGeom>
        </p:spPr>
      </p:pic>
      <p:pic>
        <p:nvPicPr>
          <p:cNvPr id="11" name="Picture 10">
            <a:extLst>
              <a:ext uri="{FF2B5EF4-FFF2-40B4-BE49-F238E27FC236}">
                <a16:creationId xmlns:a16="http://schemas.microsoft.com/office/drawing/2014/main" id="{DA1A5C35-8AF8-F335-5E81-42F29814AF99}"/>
              </a:ext>
            </a:extLst>
          </p:cNvPr>
          <p:cNvPicPr>
            <a:picLocks noChangeAspect="1"/>
          </p:cNvPicPr>
          <p:nvPr/>
        </p:nvPicPr>
        <p:blipFill>
          <a:blip r:embed="rId4"/>
          <a:stretch>
            <a:fillRect/>
          </a:stretch>
        </p:blipFill>
        <p:spPr>
          <a:xfrm>
            <a:off x="3834626" y="4182434"/>
            <a:ext cx="4017593" cy="24841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steganography project provides a </a:t>
            </a:r>
            <a:r>
              <a:rPr lang="en-US" b="1" dirty="0"/>
              <a:t>simple yet effective</a:t>
            </a:r>
            <a:r>
              <a:rPr lang="en-US" dirty="0"/>
              <a:t> way to hide and retrieve secret messages within images using Python and OpenCV. It stands out due to its </a:t>
            </a:r>
            <a:r>
              <a:rPr lang="en-US" b="1" dirty="0"/>
              <a:t>lightweight design, custom character mapping, pixel-based encoding, and passcode protection</a:t>
            </a:r>
            <a:r>
              <a:rPr lang="en-US" dirty="0"/>
              <a:t>. The project is valuable for </a:t>
            </a:r>
            <a:r>
              <a:rPr lang="en-US" b="1" dirty="0"/>
              <a:t>cybersecurity enthusiasts, privacy-conscious users, ethical hackers, and students</a:t>
            </a:r>
            <a:r>
              <a:rPr lang="en-US" dirty="0"/>
              <a:t> looking to explore data-hiding techniques.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https://github.com/Selvapriy/Stegnogrphy.git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739</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 DARSHINI S Technical Trainer</cp:lastModifiedBy>
  <cp:revision>34</cp:revision>
  <dcterms:created xsi:type="dcterms:W3CDTF">2021-05-26T16:50:10Z</dcterms:created>
  <dcterms:modified xsi:type="dcterms:W3CDTF">2025-02-24T05:23:51Z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