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84" r:id="rId3"/>
    <p:sldId id="257" r:id="rId4"/>
    <p:sldId id="285" r:id="rId5"/>
    <p:sldId id="287" r:id="rId6"/>
    <p:sldId id="288" r:id="rId7"/>
    <p:sldId id="298" r:id="rId8"/>
    <p:sldId id="290" r:id="rId9"/>
    <p:sldId id="293" r:id="rId10"/>
    <p:sldId id="295" r:id="rId11"/>
    <p:sldId id="291" r:id="rId12"/>
    <p:sldId id="292" r:id="rId13"/>
    <p:sldId id="296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5EB"/>
    <a:srgbClr val="FFFFFF"/>
    <a:srgbClr val="4E18E8"/>
    <a:srgbClr val="6C3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8" autoAdjust="0"/>
    <p:restoredTop sz="94203" autoAdjust="0"/>
  </p:normalViewPr>
  <p:slideViewPr>
    <p:cSldViewPr>
      <p:cViewPr varScale="1">
        <p:scale>
          <a:sx n="78" d="100"/>
          <a:sy n="78" d="100"/>
        </p:scale>
        <p:origin x="168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CC84DD-CB0D-47AA-8200-79B661E9B4FA}" type="datetimeFigureOut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6C7E2-8881-494D-BE33-5FA50EC48D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2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66C7E2-8881-494D-BE33-5FA50EC48D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3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7714-22E9-4824-ABCE-272F1B167266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AB20A-D0DC-4D40-B96B-0F0B62F9D58F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5AA89-1AF7-4A04-982C-A55857E1F310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F8C1-7801-45EF-9C53-3CC36A1A5913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206FF-DE12-4F41-B564-D2F72634AFCC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89991-916C-4ABF-B5DF-6FBB87C80C89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3095-2214-4510-ADFF-C0339C348DCD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DF50D-F3AE-4E3F-B392-609343E75112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DDBDC-3146-41AC-8CA1-3743A677EB8A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543DA-B4B4-404F-BB93-A1B3024C4DA9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20EC282 –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03969-CEC5-4A8E-848E-EA93C12C15BD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20EC282 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2053A-79C1-4C5C-AA77-91D5E8B7955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780118/" TargetMode="External"/><Relationship Id="rId2" Type="http://schemas.openxmlformats.org/officeDocument/2006/relationships/hyperlink" Target="https://ieeexplore.ieee.org/document/10465484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10895207/" TargetMode="External"/><Relationship Id="rId5" Type="http://schemas.openxmlformats.org/officeDocument/2006/relationships/hyperlink" Target="https://ieeexplore.ieee.org/document/8776749/" TargetMode="External"/><Relationship Id="rId4" Type="http://schemas.openxmlformats.org/officeDocument/2006/relationships/hyperlink" Target="https://ieeexplore.ieee.org/document/10550213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573" y="1669763"/>
            <a:ext cx="7772400" cy="844837"/>
          </a:xfrm>
        </p:spPr>
        <p:txBody>
          <a:bodyPr>
            <a:normAutofit fontScale="90000"/>
          </a:bodyPr>
          <a:lstStyle/>
          <a:p>
            <a:pPr fontAlgn="t"/>
            <a:br>
              <a:rPr lang="en-US" sz="2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600" b="1" dirty="0">
                <a:solidFill>
                  <a:srgbClr val="7030A0"/>
                </a:solidFill>
                <a:latin typeface="Arial Black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Electrical and Electronics Engineering</a:t>
            </a:r>
            <a:b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DFE4A2-8F10-46AC-947C-BBB0DD7747CC}"/>
              </a:ext>
            </a:extLst>
          </p:cNvPr>
          <p:cNvSpPr txBox="1">
            <a:spLocks/>
          </p:cNvSpPr>
          <p:nvPr/>
        </p:nvSpPr>
        <p:spPr>
          <a:xfrm>
            <a:off x="457200" y="458260"/>
            <a:ext cx="83820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7030A0"/>
                </a:solidFill>
                <a:latin typeface="Arial Rounded MT Bold" pitchFamily="34" charset="0"/>
                <a:ea typeface="Calibri" panose="020F0502020204030204" pitchFamily="34" charset="0"/>
                <a:cs typeface="Arial" pitchFamily="34" charset="0"/>
              </a:rPr>
              <a:t>ANNA UNIVERSITY REGIONAL CAMPUS COIMBATORE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Rounded MT Bold" pitchFamily="34" charset="0"/>
                <a:ea typeface="Calibri" panose="020F0502020204030204" pitchFamily="34" charset="0"/>
                <a:cs typeface="Arial" pitchFamily="34" charset="0"/>
              </a:rPr>
            </a:b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I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7E24ED5-3D00-0C09-AD01-0CB8BE407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315406"/>
              </p:ext>
            </p:extLst>
          </p:nvPr>
        </p:nvGraphicFramePr>
        <p:xfrm>
          <a:off x="228600" y="4800600"/>
          <a:ext cx="8763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80937395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307329591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Guide Name/Designation: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.M.Newlin Rajkumar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/Assistant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Professor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 EEE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5105968"/>
                  </a:ext>
                </a:extLst>
              </a:tr>
              <a:tr h="51802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and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Number of Students: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S.Anbarasu (710021105006)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.Mohanraj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(710021105027)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.Selvanagarajan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(710021105035)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422835"/>
                  </a:ext>
                </a:extLst>
              </a:tr>
            </a:tbl>
          </a:graphicData>
        </a:graphic>
      </p:graphicFrame>
      <p:sp>
        <p:nvSpPr>
          <p:cNvPr id="5" name="TextBox 2">
            <a:extLst>
              <a:ext uri="{FF2B5EF4-FFF2-40B4-BE49-F238E27FC236}">
                <a16:creationId xmlns:a16="http://schemas.microsoft.com/office/drawing/2014/main" id="{7963DA28-D8CD-53DD-4D5F-9084EB064617}"/>
              </a:ext>
            </a:extLst>
          </p:cNvPr>
          <p:cNvSpPr txBox="1"/>
          <p:nvPr/>
        </p:nvSpPr>
        <p:spPr>
          <a:xfrm>
            <a:off x="647700" y="2305615"/>
            <a:ext cx="7848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lvl="0">
              <a:defRPr lang="en-US"/>
            </a:defPPr>
            <a:lvl1pPr marL="0" lv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lvl="1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EE3811 &amp; PROJECT WORK</a:t>
            </a:r>
            <a:br>
              <a:rPr lang="en-US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b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FIRST </a:t>
            </a:r>
            <a: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REVIEW</a:t>
            </a:r>
            <a:br>
              <a:rPr lang="en-US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Title of the project :</a:t>
            </a:r>
          </a:p>
          <a:p>
            <a:pPr algn="ctr"/>
            <a:r>
              <a:rPr lang="en-SE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SMART ASSISTANCE SYSTEM FOR MARITIME BORDER </a:t>
            </a:r>
          </a:p>
          <a:p>
            <a:pPr algn="ctr"/>
            <a:r>
              <a:rPr lang="en-SE" sz="20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SECURITY AND FISHERMEN NAVIGATION</a:t>
            </a:r>
            <a:endParaRPr lang="en-US" sz="20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br>
              <a:rPr lang="en-US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</a:t>
            </a:r>
            <a:r>
              <a:rPr lang="en-US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E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2000" dirty="0">
                <a:solidFill>
                  <a:srgbClr val="6535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.03.2025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229600" cy="563562"/>
          </a:xfrm>
          <a:prstGeom prst="rect">
            <a:avLst/>
          </a:prstGeom>
          <a:solidFill>
            <a:srgbClr val="6C3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BLOCK DIAGRAM</a:t>
            </a:r>
          </a:p>
        </p:txBody>
      </p:sp>
      <p:sp>
        <p:nvSpPr>
          <p:cNvPr id="11" name="Rectangle: Rounded Corners 7">
            <a:extLst>
              <a:ext uri="{FF2B5EF4-FFF2-40B4-BE49-F238E27FC236}">
                <a16:creationId xmlns:a16="http://schemas.microsoft.com/office/drawing/2014/main" id="{2BF8B63A-B45E-9D81-8AD5-A878194803F1}"/>
              </a:ext>
            </a:extLst>
          </p:cNvPr>
          <p:cNvSpPr/>
          <p:nvPr/>
        </p:nvSpPr>
        <p:spPr>
          <a:xfrm>
            <a:off x="3631676" y="2488667"/>
            <a:ext cx="1794235" cy="3505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ESP8266 </a:t>
            </a:r>
          </a:p>
          <a:p>
            <a:pPr algn="ctr"/>
            <a:r>
              <a:rPr lang="x-non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MICRO-</a:t>
            </a:r>
          </a:p>
          <a:p>
            <a:pPr algn="ctr"/>
            <a:r>
              <a:rPr lang="x-none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CONTROLLER</a:t>
            </a:r>
            <a:endParaRPr lang="en-GB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93A10111-A88E-2BE7-D96C-3F32AE0A1C49}"/>
              </a:ext>
            </a:extLst>
          </p:cNvPr>
          <p:cNvSpPr/>
          <p:nvPr/>
        </p:nvSpPr>
        <p:spPr>
          <a:xfrm>
            <a:off x="2971800" y="1329514"/>
            <a:ext cx="3276600" cy="6397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>
                <a:solidFill>
                  <a:schemeClr val="tx1"/>
                </a:solidFill>
              </a:rPr>
              <a:t>POWER SUPPLY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9">
            <a:extLst>
              <a:ext uri="{FF2B5EF4-FFF2-40B4-BE49-F238E27FC236}">
                <a16:creationId xmlns:a16="http://schemas.microsoft.com/office/drawing/2014/main" id="{08F621AA-3A74-25DC-F8E8-950BC6B5B886}"/>
              </a:ext>
            </a:extLst>
          </p:cNvPr>
          <p:cNvSpPr/>
          <p:nvPr/>
        </p:nvSpPr>
        <p:spPr>
          <a:xfrm>
            <a:off x="291838" y="3109119"/>
            <a:ext cx="2819400" cy="6397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NEO-6M GPS MODULE</a:t>
            </a:r>
            <a:endParaRPr lang="en-GB" sz="2000" dirty="0"/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435A4CCF-910B-D5F5-DB98-3430235DE0A4}"/>
              </a:ext>
            </a:extLst>
          </p:cNvPr>
          <p:cNvSpPr/>
          <p:nvPr/>
        </p:nvSpPr>
        <p:spPr>
          <a:xfrm>
            <a:off x="291838" y="4314358"/>
            <a:ext cx="2819400" cy="6397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ESP8266 WI-FI MODULE</a:t>
            </a:r>
            <a:endParaRPr lang="en-GB" sz="2000" dirty="0"/>
          </a:p>
        </p:txBody>
      </p:sp>
      <p:sp>
        <p:nvSpPr>
          <p:cNvPr id="15" name="Rectangle: Rounded Corners 13">
            <a:extLst>
              <a:ext uri="{FF2B5EF4-FFF2-40B4-BE49-F238E27FC236}">
                <a16:creationId xmlns:a16="http://schemas.microsoft.com/office/drawing/2014/main" id="{57675A85-6CDF-FE81-22A7-89EEFF55DE17}"/>
              </a:ext>
            </a:extLst>
          </p:cNvPr>
          <p:cNvSpPr/>
          <p:nvPr/>
        </p:nvSpPr>
        <p:spPr>
          <a:xfrm>
            <a:off x="5918462" y="3399631"/>
            <a:ext cx="2842181" cy="5635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LCD DISPLAY</a:t>
            </a:r>
            <a:endParaRPr lang="en-GB" sz="2000" dirty="0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F157636-E89F-E1C9-F07B-F369AAE71B74}"/>
              </a:ext>
            </a:extLst>
          </p:cNvPr>
          <p:cNvSpPr/>
          <p:nvPr/>
        </p:nvSpPr>
        <p:spPr>
          <a:xfrm>
            <a:off x="5918461" y="4314358"/>
            <a:ext cx="2842181" cy="546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MOTOR DRIVE CONTROL</a:t>
            </a:r>
            <a:endParaRPr lang="en-GB" sz="2000" dirty="0"/>
          </a:p>
        </p:txBody>
      </p:sp>
      <p:sp>
        <p:nvSpPr>
          <p:cNvPr id="17" name="Rectangle: Rounded Corners 15">
            <a:extLst>
              <a:ext uri="{FF2B5EF4-FFF2-40B4-BE49-F238E27FC236}">
                <a16:creationId xmlns:a16="http://schemas.microsoft.com/office/drawing/2014/main" id="{B7D3AEFF-D19F-5C92-6FCF-451EE20F4DC8}"/>
              </a:ext>
            </a:extLst>
          </p:cNvPr>
          <p:cNvSpPr/>
          <p:nvPr/>
        </p:nvSpPr>
        <p:spPr>
          <a:xfrm>
            <a:off x="5920819" y="5167467"/>
            <a:ext cx="2765981" cy="546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BUZZER</a:t>
            </a:r>
            <a:endParaRPr lang="en-GB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3F6A89-0D35-02B8-D223-F7E6AEF8926C}"/>
              </a:ext>
            </a:extLst>
          </p:cNvPr>
          <p:cNvCxnSpPr>
            <a:cxnSpLocks/>
          </p:cNvCxnSpPr>
          <p:nvPr/>
        </p:nvCxnSpPr>
        <p:spPr>
          <a:xfrm>
            <a:off x="5966381" y="280290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28">
            <a:extLst>
              <a:ext uri="{FF2B5EF4-FFF2-40B4-BE49-F238E27FC236}">
                <a16:creationId xmlns:a16="http://schemas.microsoft.com/office/drawing/2014/main" id="{680AE930-1C0A-E945-FBAF-9BFA2435538B}"/>
              </a:ext>
            </a:extLst>
          </p:cNvPr>
          <p:cNvSpPr/>
          <p:nvPr/>
        </p:nvSpPr>
        <p:spPr>
          <a:xfrm>
            <a:off x="5918462" y="2502022"/>
            <a:ext cx="2853571" cy="54644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x-none" sz="2000" dirty="0"/>
              <a:t>LORAWAN MODULE</a:t>
            </a:r>
            <a:endParaRPr lang="en-GB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41A180-75CB-2696-68AB-137F927D445C}"/>
              </a:ext>
            </a:extLst>
          </p:cNvPr>
          <p:cNvCxnSpPr>
            <a:endCxn id="20" idx="1"/>
          </p:cNvCxnSpPr>
          <p:nvPr/>
        </p:nvCxnSpPr>
        <p:spPr>
          <a:xfrm>
            <a:off x="5410200" y="2775244"/>
            <a:ext cx="508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77BE38-BC73-EDD2-B18D-893A84CB8F34}"/>
              </a:ext>
            </a:extLst>
          </p:cNvPr>
          <p:cNvCxnSpPr/>
          <p:nvPr/>
        </p:nvCxnSpPr>
        <p:spPr>
          <a:xfrm>
            <a:off x="3124200" y="3399631"/>
            <a:ext cx="507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1819F9-7DA5-3752-86E6-A219638C2BA6}"/>
              </a:ext>
            </a:extLst>
          </p:cNvPr>
          <p:cNvCxnSpPr>
            <a:stCxn id="14" idx="3"/>
          </p:cNvCxnSpPr>
          <p:nvPr/>
        </p:nvCxnSpPr>
        <p:spPr>
          <a:xfrm>
            <a:off x="3111238" y="4634239"/>
            <a:ext cx="520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414336A-6539-3EF7-90AB-414CECE23357}"/>
              </a:ext>
            </a:extLst>
          </p:cNvPr>
          <p:cNvCxnSpPr>
            <a:stCxn id="12" idx="2"/>
          </p:cNvCxnSpPr>
          <p:nvPr/>
        </p:nvCxnSpPr>
        <p:spPr>
          <a:xfrm>
            <a:off x="4610100" y="1969276"/>
            <a:ext cx="0" cy="53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E19421-F525-417F-8371-83381A0C0A99}"/>
              </a:ext>
            </a:extLst>
          </p:cNvPr>
          <p:cNvCxnSpPr>
            <a:endCxn id="15" idx="1"/>
          </p:cNvCxnSpPr>
          <p:nvPr/>
        </p:nvCxnSpPr>
        <p:spPr>
          <a:xfrm>
            <a:off x="5425911" y="3681412"/>
            <a:ext cx="492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B3E697-A3EE-2FFA-6974-604CB91766C8}"/>
              </a:ext>
            </a:extLst>
          </p:cNvPr>
          <p:cNvCxnSpPr>
            <a:endCxn id="16" idx="1"/>
          </p:cNvCxnSpPr>
          <p:nvPr/>
        </p:nvCxnSpPr>
        <p:spPr>
          <a:xfrm>
            <a:off x="5425911" y="4587580"/>
            <a:ext cx="492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8E5703-BB50-628F-7F70-974AC3AEB1FF}"/>
              </a:ext>
            </a:extLst>
          </p:cNvPr>
          <p:cNvCxnSpPr>
            <a:endCxn id="17" idx="1"/>
          </p:cNvCxnSpPr>
          <p:nvPr/>
        </p:nvCxnSpPr>
        <p:spPr>
          <a:xfrm>
            <a:off x="5425911" y="5440689"/>
            <a:ext cx="494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284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EXPECTED OUTCOME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7050"/>
            <a:ext cx="8534400" cy="4906963"/>
          </a:xfrm>
        </p:spPr>
        <p:txBody>
          <a:bodyPr>
            <a:normAutofit fontScale="925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functional IoT-based system that accurately tracks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and alerts fishermen about border crossings.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Effective communication between the boats and </a:t>
            </a:r>
            <a:endParaRPr kumimoji="0" lang="x-none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x-none" altLang="en-US" sz="3200" dirty="0"/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coastal authorities via LoRaWAN.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Automatic speed reduction of boats when entering </a:t>
            </a:r>
            <a:endParaRPr kumimoji="0" lang="x-none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x-none" altLang="en-US" sz="3200" dirty="0"/>
              <a:t>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restricted zones.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cost-effective and scalable solution for maritime</a:t>
            </a:r>
            <a:endParaRPr kumimoji="0" lang="x-none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x-none" altLang="en-US" sz="3200" dirty="0"/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x-none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border security </a:t>
            </a: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2258447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820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TIMELINE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graphicFrame>
        <p:nvGraphicFramePr>
          <p:cNvPr id="12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693662"/>
              </p:ext>
            </p:extLst>
          </p:nvPr>
        </p:nvGraphicFramePr>
        <p:xfrm>
          <a:off x="381000" y="914400"/>
          <a:ext cx="8534401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1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3904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S.No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3902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1 – 2 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Arial" pitchFamily="34" charset="0"/>
                          <a:cs typeface="Arial" pitchFamily="34" charset="0"/>
                        </a:rPr>
                        <a:t>Project confirmation</a:t>
                      </a:r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 and Domain Overview. </a:t>
                      </a:r>
                    </a:p>
                    <a:p>
                      <a:pPr algn="just"/>
                      <a:r>
                        <a:rPr lang="en-US" sz="1600" baseline="0" dirty="0">
                          <a:latin typeface="Arial" pitchFamily="34" charset="0"/>
                          <a:cs typeface="Arial" pitchFamily="34" charset="0"/>
                        </a:rPr>
                        <a:t>Collecting of Survey, Problem Identification and Solution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6072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3 – 4 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Mar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Software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and Hardware Requirements confirmation and collect the hardware components and software packages.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31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 1 - 2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Apr- 2025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Installing software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and check the basic sensor codes.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Design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the hardware and test with basic codes</a:t>
                      </a:r>
                    </a:p>
                    <a:p>
                      <a:pPr algn="just"/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Collect the existing project information for documentation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90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 3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– 4 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Apr 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– 2025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Complete the software side and test with the hardware. Try with different scenario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of sensor input.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90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Week 1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- 2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May –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Report and Technical Documentation</a:t>
                      </a:r>
                    </a:p>
                    <a:p>
                      <a:pPr algn="just"/>
                      <a:r>
                        <a:rPr lang="en-IN" sz="1600" dirty="0">
                          <a:latin typeface="Arial" pitchFamily="34" charset="0"/>
                          <a:cs typeface="Arial" pitchFamily="34" charset="0"/>
                        </a:rPr>
                        <a:t>Journal Work –</a:t>
                      </a:r>
                      <a:r>
                        <a:rPr lang="en-IN" sz="1600" baseline="0" dirty="0">
                          <a:latin typeface="Arial" pitchFamily="34" charset="0"/>
                          <a:cs typeface="Arial" pitchFamily="34" charset="0"/>
                        </a:rPr>
                        <a:t> Journal Publication</a:t>
                      </a: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260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5BFF8F1-85BA-7EEA-F966-3E1C99FB0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228601"/>
            <a:ext cx="8534400" cy="457199"/>
          </a:xfrm>
          <a:solidFill>
            <a:srgbClr val="6C3EEC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12B7A2-6EA7-E9E0-4F53-0F83A45ECFF8}"/>
              </a:ext>
            </a:extLst>
          </p:cNvPr>
          <p:cNvSpPr>
            <a:spLocks noGrp="1"/>
          </p:cNvSpPr>
          <p:nvPr/>
        </p:nvSpPr>
        <p:spPr>
          <a:xfrm>
            <a:off x="304800" y="1166018"/>
            <a:ext cx="8433412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Ref.1-</a:t>
            </a:r>
            <a:r>
              <a:rPr lang="en-US" sz="1600" b="1" dirty="0">
                <a:hlinkClick r:id="rId2"/>
              </a:rPr>
              <a:t>IoT Assisted Fisherman Aid to Detect Borders and Alert System by using Intelligent GPS Technology</a:t>
            </a:r>
            <a:endParaRPr lang="en-US" sz="1600" b="1" dirty="0"/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dirty="0"/>
              <a:t>AP. Ramesh;R. Nithya Paranthaman;M. Porkodi;V. Aruna;S. Rohini2023 International Conference on Innovative Computing, Intelligent Communication and Smart Electrical Systems (ICSES)</a:t>
            </a:r>
          </a:p>
          <a:p>
            <a:r>
              <a:rPr lang="en-US" sz="1600" dirty="0"/>
              <a:t>Ref.2-</a:t>
            </a:r>
            <a:r>
              <a:rPr lang="en-US" sz="1600" b="1" dirty="0">
                <a:hlinkClick r:id="rId3"/>
              </a:rPr>
              <a:t>Border Alerting System using IOT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       Kalpana R A;Ragul R;Kaushiik B;Siva Sankar C2024 International Conference on Power, Energy, Control and Transmission Systems (ICPECTS)</a:t>
            </a:r>
          </a:p>
          <a:p>
            <a:r>
              <a:rPr lang="en-US" sz="1600" dirty="0"/>
              <a:t>Ref.3-</a:t>
            </a:r>
            <a:r>
              <a:rPr lang="en-US" sz="1600" b="1" dirty="0">
                <a:hlinkClick r:id="rId4"/>
              </a:rPr>
              <a:t>Enhancing Fisherman’s Safety with Border Alerting System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       J Manikandan;K Makesh Kumar;V. Mangaiyarkarasi;E Jaya Prakash;M Anand</a:t>
            </a:r>
          </a:p>
          <a:p>
            <a:pPr>
              <a:buNone/>
            </a:pPr>
            <a:r>
              <a:rPr lang="en-US" sz="1600" dirty="0"/>
              <a:t>      2024 International Conference on Communication, Computing and Internet of Things (IC3IoT)</a:t>
            </a:r>
          </a:p>
          <a:p>
            <a:r>
              <a:rPr lang="en-US" sz="1600" dirty="0"/>
              <a:t>Ref.4- </a:t>
            </a:r>
            <a:r>
              <a:rPr lang="en-US" sz="1600" b="1" dirty="0">
                <a:hlinkClick r:id="rId5"/>
              </a:rPr>
              <a:t>Smart Border Surveillance System using Wireless Sensor Network and Computer Vision</a:t>
            </a:r>
            <a:r>
              <a:rPr lang="en-US" sz="1600" b="1" dirty="0"/>
              <a:t> </a:t>
            </a:r>
          </a:p>
          <a:p>
            <a:pPr>
              <a:buNone/>
            </a:pPr>
            <a:r>
              <a:rPr lang="en-US" sz="1600" b="1" dirty="0"/>
              <a:t>       </a:t>
            </a:r>
            <a:r>
              <a:rPr lang="en-US" sz="1600" dirty="0"/>
              <a:t>Neha Bhadwal;Vishu Madaan;Prateek Agrawal;Awadesh Shukla;Anuj Kakran 2019 International Conference on Automation, Computational and Technology Management (ICACTM)</a:t>
            </a:r>
          </a:p>
          <a:p>
            <a:r>
              <a:rPr lang="en-US" sz="1600" dirty="0"/>
              <a:t>Ref.5- </a:t>
            </a:r>
            <a:r>
              <a:rPr lang="en-US" sz="1600" b="1" dirty="0">
                <a:hlinkClick r:id="rId6"/>
              </a:rPr>
              <a:t>A New Era in Fishing Safety: RF and GSM Technologies</a:t>
            </a:r>
            <a:endParaRPr lang="en-US" sz="1600" b="1" dirty="0"/>
          </a:p>
          <a:p>
            <a:pPr>
              <a:buNone/>
            </a:pPr>
            <a:r>
              <a:rPr lang="en-US" sz="1600" dirty="0"/>
              <a:t>        R Pramodhini;K Kadambari;S R Bhavana;Nishchith M Krishna 2024 International Conference on Recent Advances in Science and Engineering Technology (ICRASET)</a:t>
            </a:r>
          </a:p>
          <a:p>
            <a:pPr marL="0" indent="0">
              <a:buNone/>
            </a:pP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9506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ctr">
              <a:buNone/>
            </a:pPr>
            <a:endParaRPr lang="en-US" sz="66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6600" b="1" dirty="0">
                <a:solidFill>
                  <a:srgbClr val="6C3EEC"/>
                </a:solidFill>
                <a:latin typeface="Arial Black" pitchFamily="34" charset="0"/>
                <a:cs typeface="Times New Roman" pitchFamily="18" charset="0"/>
              </a:rPr>
              <a:t>THANK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604A-D797-4AE4-9CB2-49C0FF7AC10D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3100" b="1" dirty="0">
                <a:latin typeface="Arial" pitchFamily="34" charset="0"/>
                <a:cs typeface="Arial" pitchFamily="34" charset="0"/>
              </a:rPr>
              <a:t>INTRODUCTION</a:t>
            </a:r>
            <a:endParaRPr lang="en-US" sz="31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IN" sz="3100" b="1" dirty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OBJECTIVE</a:t>
            </a:r>
          </a:p>
          <a:p>
            <a:pPr algn="just"/>
            <a:r>
              <a:rPr lang="en-IN" sz="3100" b="1" dirty="0">
                <a:latin typeface="Arial" pitchFamily="34" charset="0"/>
                <a:cs typeface="Arial" pitchFamily="34" charset="0"/>
              </a:rPr>
              <a:t>LITERATURE REVIEW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EXISTING METHOD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PROPOSED METHOD</a:t>
            </a:r>
            <a:endParaRPr lang="en-IN" sz="3100" b="1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BLOCK / CIRCUIT DIAGRAM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TIMELINE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EXPECTED OUTCOME</a:t>
            </a:r>
          </a:p>
          <a:p>
            <a:pPr algn="just"/>
            <a:r>
              <a:rPr lang="en-US" sz="3100" b="1" dirty="0">
                <a:latin typeface="Arial" pitchFamily="34" charset="0"/>
                <a:cs typeface="Arial" pitchFamily="34" charset="0"/>
              </a:rPr>
              <a:t>REFERENCES</a:t>
            </a:r>
            <a:endParaRPr lang="en-US" sz="31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350950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INTRODUCTION</a:t>
            </a:r>
            <a:endParaRPr lang="en-US" sz="3600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Fishermen often unknowingly cross international maritime borders, leading to serious legal and security issues. </a:t>
            </a:r>
          </a:p>
          <a:p>
            <a:pPr algn="just"/>
            <a:r>
              <a:rPr lang="en-US" sz="2800" dirty="0"/>
              <a:t>This project aims to develop a smart IoT-based system that tracks fishing boats using GPS and alerts them when they approach or cross the border. </a:t>
            </a:r>
          </a:p>
          <a:p>
            <a:pPr algn="just"/>
            <a:r>
              <a:rPr lang="en-US" sz="2800" dirty="0"/>
              <a:t>The system will also notify authorities onshore and automatically reduce boat speed in restricted zones to prevent further violations</a:t>
            </a:r>
            <a:r>
              <a:rPr lang="en-US" sz="3200" dirty="0"/>
              <a:t>.</a:t>
            </a: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PROBLEM STATEMENT</a:t>
            </a:r>
            <a:endParaRPr lang="en-US" sz="3600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Unintentional border crossings by fishermen can result in arrests, penalties, and diplomatic tensions.</a:t>
            </a:r>
          </a:p>
          <a:p>
            <a:pPr algn="just"/>
            <a:r>
              <a:rPr lang="en-US" sz="2800" dirty="0"/>
              <a:t>Traditional methods, such as relying on experience or physical markers, are ineffective in open waters.</a:t>
            </a:r>
          </a:p>
          <a:p>
            <a:pPr algn="just"/>
            <a:r>
              <a:rPr lang="en-US" sz="2800" dirty="0"/>
              <a:t>There is a need for a real-time tracking and alert system that ensures fishermen stay within legal boundaries while also informing authorities in case of violations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3509503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OBJECTIVE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To develop an IoT-based system that continuously monitors the location of fishing boats.</a:t>
            </a:r>
          </a:p>
          <a:p>
            <a:pPr algn="just"/>
            <a:r>
              <a:rPr lang="en-US" sz="2800" dirty="0"/>
              <a:t>To provide real-time alerts to fishermen using LED indicators and buzzers when they approach the border.</a:t>
            </a:r>
          </a:p>
          <a:p>
            <a:pPr algn="just"/>
            <a:r>
              <a:rPr lang="en-US" sz="2800" dirty="0"/>
              <a:t>To notify coastal authorities about any border violations.</a:t>
            </a:r>
          </a:p>
          <a:p>
            <a:pPr algn="just"/>
            <a:r>
              <a:rPr lang="en-US" sz="2800" dirty="0"/>
              <a:t>To automatically reduce the speed of the boat if it enters a restricted zone</a:t>
            </a:r>
            <a:r>
              <a:rPr lang="en-US" sz="3200" dirty="0"/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3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25808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57202"/>
            <a:ext cx="8763000" cy="563562"/>
          </a:xfrm>
          <a:solidFill>
            <a:srgbClr val="6535EB"/>
          </a:solidFill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LITERATURE REVIEW</a:t>
            </a:r>
            <a:endParaRPr lang="en-US" sz="3600" b="1" dirty="0">
              <a:solidFill>
                <a:schemeClr val="bg1"/>
              </a:solidFill>
              <a:latin typeface="Arial Black" pitchFamily="34" charset="0"/>
              <a:cs typeface="Times New Roman" pitchFamily="18" charset="0"/>
            </a:endParaRP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30290"/>
              </p:ext>
            </p:extLst>
          </p:nvPr>
        </p:nvGraphicFramePr>
        <p:xfrm>
          <a:off x="228600" y="1143000"/>
          <a:ext cx="8763000" cy="5267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9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07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8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98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S. No.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Title and Author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  <a:latin typeface="Arial" pitchFamily="34" charset="0"/>
                          <a:cs typeface="Arial" pitchFamily="34" charset="0"/>
                        </a:rPr>
                        <a:t>Name of the Journal and Year of Publication</a:t>
                      </a:r>
                      <a:endParaRPr lang="en-IN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Remarks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100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IoT Assisted Fisherman Aid to Detect Borders and Alert System by using Intelligent</a:t>
                      </a:r>
                      <a:r>
                        <a:rPr lang="en-US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GPS Technology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AP.Ramesh,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Nithya Paranthaman, M Porkodi, Varna,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 Rohini 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2023 International Conference on Innovative Computing, Intelligent Communication and Smart Electrical Systems (ICSES)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fishermen are alerted when they get close to the first two borders by a loudspeaker (which acts as a siren) and an indicator that has an LCD.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In the event that the warning system is unsuccessful, there is a backup option.</a:t>
                      </a:r>
                      <a:r>
                        <a:rPr lang="en-US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boat's engine will automatically turn off when it gets closer to the third border as it travels.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0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Border Alerting System using IOT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Kalpana R A,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Ragul R,Kaushiik B,Siva Sankar C 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2024 International Conference on Communication, Computing and Internet of Things (IC3IoT)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project develops a system to monitor and alert fishermen to potential hazards by utilizing sophisticated technology and a community-based approach.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By using buoys to broadcast the signal, a radio frequency suitable for line-of-sight communication across water and modest distances is utilized. </a:t>
                      </a: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037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en-IN" sz="120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Enhancing Fisherman’s Safety with Border Alerting System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J Manikandan,K Makesh Kumar,V Mangaiyarkarasi,E Jaya Prakash,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 Anand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2024 International Conference on Communication, Computing and Internet of Things (IC3IoT)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The Fisherman Border Notifications initiative aims to enhance the safety and security of India’s coastal fishermen by providing them with real-time notifications on border security, piracy, and potential hazards</a:t>
                      </a: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86700" y="0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535EB"/>
                </a:solidFill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56102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630290"/>
              </p:ext>
            </p:extLst>
          </p:nvPr>
        </p:nvGraphicFramePr>
        <p:xfrm>
          <a:off x="457200" y="914398"/>
          <a:ext cx="8382000" cy="4800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5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34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4</a:t>
                      </a:r>
                      <a:endParaRPr lang="en-IN" sz="12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Smart Border Surveillance System using Wireless Sensor Network and Computer Vision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Neha Bhadwal,Vishu Madaan,Prateek Agrawal,Awadesh Shukla,Anuj Kakran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100" b="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2019 International Conference on Automation, Computational and Technology Management (ICACTM)</a:t>
                      </a:r>
                      <a:r>
                        <a:rPr lang="en-IN" sz="120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Border surveillance is crucial for national defense and security, ensuring the safety of citizens by monitoring borders 24/7 to prevent threats like terrorist infiltrations and illegal movements.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itchFamily="34" charset="0"/>
                        <a:buChar char="•"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Currently, border security forces manually monitor vast and harsh terrains, requiring significant manpower and resources, making the process difficult and risky for human personnel.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Implementing automated surveillance systems can reduce human involvement in hostile conditions, detect threats, send alerts, and assist defense forces, improving security while minimizing risks and resource usage.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4717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Arial" pitchFamily="34" charset="0"/>
                          <a:ea typeface="Calibri"/>
                          <a:cs typeface="Arial" pitchFamily="34" charset="0"/>
                        </a:rPr>
                        <a:t>5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 New Era in Fishing Safety: RF and GSM Technologies</a:t>
                      </a:r>
                    </a:p>
                    <a:p>
                      <a:pPr algn="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R Pramodhini,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K Kadambari,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S R Bhavana</a:t>
                      </a:r>
                      <a:r>
                        <a:rPr lang="en-IN" sz="1100" baseline="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Nishchith , M Krishna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r>
                        <a:rPr lang="en-US" sz="1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2024 International Conference on Recent Advances in Science and Engineering Technology (ICRASET)</a:t>
                      </a:r>
                      <a:endParaRPr lang="en-IN" sz="11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90124" marR="90124" marT="45062" marB="45062" anchor="ctr"/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The system uses RF technology for accurate boundary detection, GSM-based communication for real-time distress signaling, and weather monitoring to enhance safety, alerting fishermen of border proximity and emergencies.</a:t>
                      </a:r>
                    </a:p>
                    <a:p>
                      <a:pPr>
                        <a:buFont typeface="Arial" pitchFamily="34" charset="0"/>
                        <a:buChar char="•"/>
                      </a:pPr>
                      <a:br>
                        <a:rPr lang="en-US" sz="1100" dirty="0"/>
                      </a:br>
                      <a:r>
                        <a:rPr lang="en-US" sz="1100" dirty="0"/>
                        <a:t>By integrating navigation, distress alerts, and weather tracking, the system improves operational efficiency, ensures compliance with maritime laws, and enhances safety while protecting livelihoods and the marine environment.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 </a:t>
                      </a:r>
                      <a:endParaRPr lang="en-IN" sz="1200" dirty="0">
                        <a:effectLst/>
                        <a:latin typeface="Arial" pitchFamily="34" charset="0"/>
                        <a:ea typeface="Calibri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CCC7-4D00-49D1-9849-47CB005DECF6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</p:spTree>
    <p:extLst>
      <p:ext uri="{BB962C8B-B14F-4D97-AF65-F5344CB8AC3E}">
        <p14:creationId xmlns:p14="http://schemas.microsoft.com/office/powerpoint/2010/main" val="356102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229600" cy="563562"/>
          </a:xfrm>
          <a:prstGeom prst="rect">
            <a:avLst/>
          </a:prstGeom>
          <a:solidFill>
            <a:srgbClr val="6C3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EXISTING METHOD</a:t>
            </a:r>
          </a:p>
        </p:txBody>
      </p:sp>
      <p:sp>
        <p:nvSpPr>
          <p:cNvPr id="8193" name="Rectangle 1"/>
          <p:cNvSpPr>
            <a:spLocks noChangeArrowheads="1"/>
          </p:cNvSpPr>
          <p:nvPr/>
        </p:nvSpPr>
        <p:spPr bwMode="auto">
          <a:xfrm rot="10800000" flipV="1">
            <a:off x="381000" y="1143000"/>
            <a:ext cx="86106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S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The system utilizes GPS to track the boat's exact location, ensuring that fishermen remain within permitted areas. If they cross a boundary, an alarm is triggered, alerting them immediately.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S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Wireless Sensor Network (WSN) technology allows communication between the boat and an IoT-based system, sending alerts through a loudspeaker and an LCD indicator as the fishermen near boundaries.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SE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 the warning system fails, a backup mechanism shuts off the boat’s engine near the final border, preventing further movement. Additionally, both the Indian and Sri Lankan governments can access the data for better monitoring.</a:t>
            </a:r>
          </a:p>
        </p:txBody>
      </p:sp>
    </p:spTree>
    <p:extLst>
      <p:ext uri="{BB962C8B-B14F-4D97-AF65-F5344CB8AC3E}">
        <p14:creationId xmlns:p14="http://schemas.microsoft.com/office/powerpoint/2010/main" val="349642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58-2DA2-4058-A2DA-D340E6C4DA8B}" type="datetime1">
              <a:rPr lang="en-US" smtClean="0"/>
              <a:pPr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EE3811–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2053A-79C1-4C5C-AA77-91D5E8B7955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28600"/>
            <a:ext cx="8229600" cy="563562"/>
          </a:xfrm>
          <a:prstGeom prst="rect">
            <a:avLst/>
          </a:prstGeom>
          <a:solidFill>
            <a:srgbClr val="6C3EE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Arial Black" pitchFamily="34" charset="0"/>
                <a:cs typeface="Times New Roman" pitchFamily="18" charset="0"/>
              </a:rPr>
              <a:t>PROPOSED METHOD</a:t>
            </a:r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 rot="10800000" flipV="1">
            <a:off x="304800" y="2327196"/>
            <a:ext cx="86106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838200"/>
            <a:ext cx="86105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SE" sz="2100" dirty="0"/>
              <a:t> </a:t>
            </a:r>
            <a:r>
              <a:rPr lang="en-US" sz="2100" dirty="0"/>
              <a:t>The system leverages cutting-edge IoT technology to continuously monitor and precisely track the movement of fishing vessels. It provides real-time alerts to fishermen when they approach or cross international maritime borders, ensuring regulatory compliance and enhanced safety at sea.</a:t>
            </a:r>
          </a:p>
          <a:p>
            <a:pPr algn="just"/>
            <a:endParaRPr lang="en-US" sz="2100" dirty="0"/>
          </a:p>
          <a:p>
            <a:pPr algn="just">
              <a:buFont typeface="Arial" pitchFamily="34" charset="0"/>
              <a:buChar char="•"/>
            </a:pPr>
            <a:r>
              <a:rPr lang="en-SE" sz="2100" dirty="0"/>
              <a:t> </a:t>
            </a:r>
            <a:r>
              <a:rPr lang="en-US" sz="2100" dirty="0"/>
              <a:t>By integrating Long Range Wide Area Network (LoRaWAN) technology, the system facilitates seamless, long-range, and low-power communication between fishing boats and coastal authorities. This ensures immediate intervention, swift decision-making, and enhanced security for fishermen operating near restricted maritime zones.</a:t>
            </a:r>
          </a:p>
          <a:p>
            <a:pPr algn="just"/>
            <a:endParaRPr lang="en-US" sz="2100" dirty="0"/>
          </a:p>
          <a:p>
            <a:pPr algn="just">
              <a:buFont typeface="Arial" pitchFamily="34" charset="0"/>
              <a:buChar char="•"/>
            </a:pPr>
            <a:r>
              <a:rPr lang="en-SE" sz="2100" dirty="0"/>
              <a:t> </a:t>
            </a:r>
            <a:r>
              <a:rPr lang="en-US" sz="2100" dirty="0"/>
              <a:t>The system is designed to automatically regulate and reduce the speed of fishing vessels as they approach restricted or high-risk maritime areas. This proactive measure prevents unintentional trespassing, safeguards fishermen from potential legal issues, and reinforces maritime security protocols.</a:t>
            </a:r>
          </a:p>
          <a:p>
            <a:pPr algn="just"/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980443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1550</Words>
  <Application>Microsoft Office PowerPoint</Application>
  <PresentationFormat>On-screen Show (4:3)</PresentationFormat>
  <Paragraphs>189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Arial Rounded MT Bold</vt:lpstr>
      <vt:lpstr>Calibri</vt:lpstr>
      <vt:lpstr>Times New Roman</vt:lpstr>
      <vt:lpstr>Office Theme</vt:lpstr>
      <vt:lpstr> Department of Electrical and Electronics Engineering   </vt:lpstr>
      <vt:lpstr>AGENDA</vt:lpstr>
      <vt:lpstr>INTRODUCTION</vt:lpstr>
      <vt:lpstr>PROBLEM STATEMENT</vt:lpstr>
      <vt:lpstr>OBJECTIVE</vt:lpstr>
      <vt:lpstr>LITERATURE REVIEW</vt:lpstr>
      <vt:lpstr>PowerPoint Presentation</vt:lpstr>
      <vt:lpstr>PowerPoint Presentation</vt:lpstr>
      <vt:lpstr>PowerPoint Presentation</vt:lpstr>
      <vt:lpstr>PowerPoint Presentation</vt:lpstr>
      <vt:lpstr>EXPECTED OUTCOME</vt:lpstr>
      <vt:lpstr>TIMELINE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nisi selvan</cp:lastModifiedBy>
  <cp:revision>97</cp:revision>
  <dcterms:created xsi:type="dcterms:W3CDTF">2019-04-01T09:28:24Z</dcterms:created>
  <dcterms:modified xsi:type="dcterms:W3CDTF">2025-03-25T04:07:54Z</dcterms:modified>
</cp:coreProperties>
</file>