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81" r:id="rId5"/>
    <p:sldId id="288" r:id="rId6"/>
    <p:sldId id="296" r:id="rId7"/>
    <p:sldId id="283" r:id="rId8"/>
    <p:sldId id="284" r:id="rId9"/>
    <p:sldId id="294" r:id="rId10"/>
    <p:sldId id="295" r:id="rId11"/>
    <p:sldId id="292" r:id="rId12"/>
    <p:sldId id="297"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30211" y="1362363"/>
            <a:ext cx="5731577" cy="1448841"/>
          </a:xfrm>
        </p:spPr>
        <p:txBody>
          <a:bodyPr/>
          <a:lstStyle/>
          <a:p>
            <a:r>
              <a:rPr lang="en-US" sz="3200" dirty="0">
                <a:solidFill>
                  <a:schemeClr val="tx1">
                    <a:lumMod val="75000"/>
                    <a:lumOff val="25000"/>
                  </a:schemeClr>
                </a:solidFill>
              </a:rPr>
              <a:t>Prediction of Bank Churn Customer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689416" y="2989546"/>
            <a:ext cx="4813165" cy="439454"/>
          </a:xfrm>
        </p:spPr>
        <p:txBody>
          <a:bodyPr/>
          <a:lstStyle/>
          <a:p>
            <a:r>
              <a:rPr lang="en-US" dirty="0">
                <a:solidFill>
                  <a:schemeClr val="accent2">
                    <a:lumMod val="75000"/>
                  </a:schemeClr>
                </a:solidFill>
              </a:rPr>
              <a:t>By: Selva Rama Bala Subramanian S</a:t>
            </a:r>
            <a:r>
              <a:rPr lang="en-US" dirty="0"/>
              <a:t>​</a:t>
            </a:r>
          </a:p>
          <a:p>
            <a:endParaRPr lang="en-US" dirty="0"/>
          </a:p>
        </p:txBody>
      </p:sp>
      <p:sp>
        <p:nvSpPr>
          <p:cNvPr id="4" name="Text Placeholder 8">
            <a:extLst>
              <a:ext uri="{FF2B5EF4-FFF2-40B4-BE49-F238E27FC236}">
                <a16:creationId xmlns:a16="http://schemas.microsoft.com/office/drawing/2014/main" id="{ACAD0390-11BA-0B57-EB9A-BE3409BC5B85}"/>
              </a:ext>
            </a:extLst>
          </p:cNvPr>
          <p:cNvSpPr txBox="1">
            <a:spLocks/>
          </p:cNvSpPr>
          <p:nvPr/>
        </p:nvSpPr>
        <p:spPr>
          <a:xfrm>
            <a:off x="4424069" y="3554048"/>
            <a:ext cx="3343858" cy="118659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a:t>Mentors:</a:t>
            </a:r>
          </a:p>
          <a:p>
            <a:pPr marL="342900" indent="-342900" algn="ctr">
              <a:buAutoNum type="arabicParenR"/>
            </a:pPr>
            <a:r>
              <a:rPr lang="en-US" dirty="0"/>
              <a:t>Ms. Komilla Bhatia</a:t>
            </a:r>
          </a:p>
          <a:p>
            <a:pPr marL="342900" indent="-342900" algn="ctr">
              <a:buAutoNum type="arabicParenR"/>
            </a:pPr>
            <a:r>
              <a:rPr lang="en-US" dirty="0"/>
              <a:t>Ms. Nisha Jenipher</a:t>
            </a:r>
          </a:p>
        </p:txBody>
      </p:sp>
      <p:pic>
        <p:nvPicPr>
          <p:cNvPr id="5" name="Picture 4">
            <a:extLst>
              <a:ext uri="{FF2B5EF4-FFF2-40B4-BE49-F238E27FC236}">
                <a16:creationId xmlns:a16="http://schemas.microsoft.com/office/drawing/2014/main" id="{C5EC4B0F-96F7-BEFE-98C3-EC01DA3A4E93}"/>
              </a:ext>
            </a:extLst>
          </p:cNvPr>
          <p:cNvPicPr>
            <a:picLocks noChangeAspect="1"/>
          </p:cNvPicPr>
          <p:nvPr/>
        </p:nvPicPr>
        <p:blipFill>
          <a:blip r:embed="rId2"/>
          <a:stretch>
            <a:fillRect/>
          </a:stretch>
        </p:blipFill>
        <p:spPr>
          <a:xfrm>
            <a:off x="5301332" y="419012"/>
            <a:ext cx="1589336" cy="579364"/>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A557-65B2-9EE8-B819-EDA9421E30C2}"/>
              </a:ext>
            </a:extLst>
          </p:cNvPr>
          <p:cNvSpPr>
            <a:spLocks noGrp="1"/>
          </p:cNvSpPr>
          <p:nvPr>
            <p:ph type="title"/>
          </p:nvPr>
        </p:nvSpPr>
        <p:spPr>
          <a:xfrm>
            <a:off x="755904" y="429768"/>
            <a:ext cx="10671048" cy="768096"/>
          </a:xfrm>
        </p:spPr>
        <p:txBody>
          <a:bodyPr/>
          <a:lstStyle/>
          <a:p>
            <a:pPr algn="l"/>
            <a:r>
              <a:rPr lang="en-IN" dirty="0"/>
              <a:t>CREDIT SCORE WISE CHURN </a:t>
            </a:r>
          </a:p>
        </p:txBody>
      </p:sp>
      <p:sp>
        <p:nvSpPr>
          <p:cNvPr id="5" name="Slide Number Placeholder 4">
            <a:extLst>
              <a:ext uri="{FF2B5EF4-FFF2-40B4-BE49-F238E27FC236}">
                <a16:creationId xmlns:a16="http://schemas.microsoft.com/office/drawing/2014/main" id="{F1227F04-1729-EBD9-286C-02E23AB02FF5}"/>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098" name="Picture 2">
            <a:extLst>
              <a:ext uri="{FF2B5EF4-FFF2-40B4-BE49-F238E27FC236}">
                <a16:creationId xmlns:a16="http://schemas.microsoft.com/office/drawing/2014/main" id="{AD0A9446-C328-9B63-FD36-9D6630515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05" y="1387648"/>
            <a:ext cx="10671048" cy="52896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61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59080" y="347472"/>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6" name="Rectangle 1">
            <a:extLst>
              <a:ext uri="{FF2B5EF4-FFF2-40B4-BE49-F238E27FC236}">
                <a16:creationId xmlns:a16="http://schemas.microsoft.com/office/drawing/2014/main" id="{9626AA8A-B4BA-588A-C8D7-71E7980C9120}"/>
              </a:ext>
            </a:extLst>
          </p:cNvPr>
          <p:cNvSpPr>
            <a:spLocks noGrp="1" noChangeArrowheads="1"/>
          </p:cNvSpPr>
          <p:nvPr>
            <p:ph idx="1"/>
          </p:nvPr>
        </p:nvSpPr>
        <p:spPr bwMode="auto">
          <a:xfrm>
            <a:off x="259080" y="1306846"/>
            <a:ext cx="8045482" cy="5244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1) Important Features Deciding the Churn of Customers are:</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cs typeface="Arial" panose="020B0604020202020204" pitchFamily="34" charset="0"/>
              </a:rPr>
              <a:t>Age </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cs typeface="Arial" panose="020B0604020202020204" pitchFamily="34" charset="0"/>
              </a:rPr>
              <a:t>Balance </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cs typeface="Arial" panose="020B0604020202020204" pitchFamily="34" charset="0"/>
              </a:rPr>
              <a:t>No of Products </a:t>
            </a: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cs typeface="Arial" panose="020B0604020202020204" pitchFamily="34" charset="0"/>
              </a:rPr>
              <a:t>Estimated Salary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000000"/>
                </a:solidFill>
                <a:effectLst/>
                <a:cs typeface="Arial" panose="020B0604020202020204" pitchFamily="34" charset="0"/>
              </a:rPr>
              <a:t>- Credit Score</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2) Probability of Top 10 Probability of customers who can stay with the Bank: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Arial" panose="020B0604020202020204" pitchFamily="34" charset="0"/>
              </a:rPr>
              <a:t>- 15812007, 15580988, 15640635, 15801488, 15651958, 15803716, 15598614, 15615330, 15624592, 15569120</a:t>
            </a:r>
            <a:endParaRPr kumimoji="0" lang="en-US" altLang="en-US" sz="16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cs typeface="Arial" panose="020B0604020202020204" pitchFamily="34" charset="0"/>
              </a:rPr>
              <a:t>3</a:t>
            </a:r>
            <a:r>
              <a:rPr kumimoji="0" lang="en-US" altLang="en-US" sz="2000" b="0" i="0" u="none" strike="noStrike" cap="none" normalizeH="0" baseline="0" dirty="0">
                <a:ln>
                  <a:noFill/>
                </a:ln>
                <a:solidFill>
                  <a:srgbClr val="000000"/>
                </a:solidFill>
                <a:effectLst/>
                <a:cs typeface="Arial" panose="020B0604020202020204" pitchFamily="34" charset="0"/>
              </a:rPr>
              <a:t>) Probability of Top 10 Probability of customers who can leave the Bank:</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cs typeface="Arial" panose="020B0604020202020204" pitchFamily="34" charset="0"/>
              </a:rPr>
              <a:t>15589017, 15610383, 15599329, 15710087, 15568006, 15601594, 15603554, 15692750, 15668889, 15640846</a:t>
            </a:r>
            <a:r>
              <a:rPr kumimoji="0" lang="en-US" altLang="en-US" sz="1600" b="0" i="0" u="none" strike="noStrike" cap="none" normalizeH="0" baseline="0" dirty="0">
                <a:ln>
                  <a:noFill/>
                </a:ln>
                <a:solidFill>
                  <a:schemeClr val="tx1"/>
                </a:solidFill>
                <a:effectLst/>
                <a:cs typeface="Arial" panose="020B0604020202020204" pitchFamily="34" charset="0"/>
              </a:rPr>
              <a:t> </a:t>
            </a:r>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0C3F-4CB5-E0D9-CB17-D1E4F7E8E3FB}"/>
              </a:ext>
            </a:extLst>
          </p:cNvPr>
          <p:cNvSpPr>
            <a:spLocks noGrp="1"/>
          </p:cNvSpPr>
          <p:nvPr>
            <p:ph type="title"/>
          </p:nvPr>
        </p:nvSpPr>
        <p:spPr>
          <a:xfrm>
            <a:off x="259080" y="731520"/>
            <a:ext cx="6766560" cy="768096"/>
          </a:xfrm>
        </p:spPr>
        <p:txBody>
          <a:bodyPr/>
          <a:lstStyle/>
          <a:p>
            <a:r>
              <a:rPr lang="en-IN" dirty="0"/>
              <a:t>Business Summary</a:t>
            </a:r>
          </a:p>
        </p:txBody>
      </p:sp>
      <p:sp>
        <p:nvSpPr>
          <p:cNvPr id="3" name="Content Placeholder 2">
            <a:extLst>
              <a:ext uri="{FF2B5EF4-FFF2-40B4-BE49-F238E27FC236}">
                <a16:creationId xmlns:a16="http://schemas.microsoft.com/office/drawing/2014/main" id="{BBF05865-AF7F-49A9-DB88-B4C478B9C26F}"/>
              </a:ext>
            </a:extLst>
          </p:cNvPr>
          <p:cNvSpPr>
            <a:spLocks noGrp="1"/>
          </p:cNvSpPr>
          <p:nvPr>
            <p:ph idx="1"/>
          </p:nvPr>
        </p:nvSpPr>
        <p:spPr>
          <a:xfrm>
            <a:off x="259080" y="1755337"/>
            <a:ext cx="8343744" cy="1673663"/>
          </a:xfrm>
          <a:ln>
            <a:solidFill>
              <a:schemeClr val="tx1"/>
            </a:solidFill>
          </a:ln>
        </p:spPr>
        <p:txBody>
          <a:bodyPr/>
          <a:lstStyle/>
          <a:p>
            <a:r>
              <a:rPr lang="en-IN" sz="2400" dirty="0">
                <a:solidFill>
                  <a:schemeClr val="tx1"/>
                </a:solidFill>
                <a:latin typeface="Arial" panose="020B0604020202020204" pitchFamily="34" charset="0"/>
                <a:cs typeface="Arial" panose="020B0604020202020204" pitchFamily="34" charset="0"/>
              </a:rPr>
              <a:t>Majority of the customers with good credit score are leaving the organization. To overcome that loss, The bank can provide Loan to those customers with better credit score and has zero default. </a:t>
            </a:r>
          </a:p>
        </p:txBody>
      </p:sp>
      <p:sp>
        <p:nvSpPr>
          <p:cNvPr id="4" name="Slide Number Placeholder 3">
            <a:extLst>
              <a:ext uri="{FF2B5EF4-FFF2-40B4-BE49-F238E27FC236}">
                <a16:creationId xmlns:a16="http://schemas.microsoft.com/office/drawing/2014/main" id="{5ECCD5AE-DBC3-F8B3-82B0-DB55CE561A5D}"/>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6149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Business Scenario</a:t>
            </a:r>
          </a:p>
          <a:p>
            <a:r>
              <a:rPr lang="en-US" dirty="0"/>
              <a:t>​Model Selection and Evaluation</a:t>
            </a:r>
          </a:p>
          <a:p>
            <a:r>
              <a:rPr lang="en-US" dirty="0"/>
              <a:t>Prediction of Churn Customers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276856"/>
            <a:ext cx="3809129" cy="550320"/>
          </a:xfrm>
        </p:spPr>
        <p:txBody>
          <a:bodyPr/>
          <a:lstStyle/>
          <a:p>
            <a:r>
              <a:rPr lang="en-US" sz="3200"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017997"/>
            <a:ext cx="6766560" cy="2263130"/>
          </a:xfrm>
        </p:spPr>
        <p:txBody>
          <a:bodyPr/>
          <a:lstStyle/>
          <a:p>
            <a:r>
              <a:rPr lang="en-US" sz="2000" dirty="0">
                <a:solidFill>
                  <a:schemeClr val="tx1"/>
                </a:solidFill>
              </a:rPr>
              <a:t>The </a:t>
            </a:r>
            <a:r>
              <a:rPr lang="en-US" sz="2000" b="1" dirty="0">
                <a:solidFill>
                  <a:schemeClr val="tx1"/>
                </a:solidFill>
              </a:rPr>
              <a:t>Machine Learning Classification algorithm </a:t>
            </a:r>
            <a:r>
              <a:rPr lang="en-US" sz="2000" dirty="0">
                <a:solidFill>
                  <a:schemeClr val="tx1"/>
                </a:solidFill>
              </a:rPr>
              <a:t>is a Supervised Learning technique that is used to identify the category of new observations on the basis of training data. In Classification, a program learns from the given dataset or observations and then classifies new observation into a number of classes or groups. Classes can be called as targets/labels or categories.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85526" y="3053536"/>
            <a:ext cx="7420947" cy="750927"/>
          </a:xfrm>
        </p:spPr>
        <p:txBody>
          <a:bodyPr/>
          <a:lstStyle/>
          <a:p>
            <a:r>
              <a:rPr lang="en-US" dirty="0"/>
              <a:t>Business Objective</a:t>
            </a:r>
            <a:endParaRPr lang="en-US" b="1" dirty="0">
              <a:solidFill>
                <a:schemeClr val="accent6"/>
              </a:solidFill>
              <a:latin typeface="Arial Black" panose="020B0604020202020204" pitchFamily="34" charset="0"/>
              <a:cs typeface="Arial Black" panose="020B0604020202020204" pitchFamily="34" charset="0"/>
            </a:endParaRPr>
          </a:p>
        </p:txBody>
      </p:sp>
      <p:sp>
        <p:nvSpPr>
          <p:cNvPr id="8" name="TextBox 7">
            <a:extLst>
              <a:ext uri="{FF2B5EF4-FFF2-40B4-BE49-F238E27FC236}">
                <a16:creationId xmlns:a16="http://schemas.microsoft.com/office/drawing/2014/main" id="{E8A9EA51-FE44-DB86-0970-D275A9473CD5}"/>
              </a:ext>
            </a:extLst>
          </p:cNvPr>
          <p:cNvSpPr txBox="1"/>
          <p:nvPr/>
        </p:nvSpPr>
        <p:spPr>
          <a:xfrm>
            <a:off x="3668874" y="3977960"/>
            <a:ext cx="4854250" cy="1477328"/>
          </a:xfrm>
          <a:prstGeom prst="rect">
            <a:avLst/>
          </a:prstGeom>
          <a:noFill/>
          <a:ln>
            <a:solidFill>
              <a:schemeClr val="tx1"/>
            </a:solidFill>
          </a:ln>
        </p:spPr>
        <p:txBody>
          <a:bodyPr wrap="square">
            <a:spAutoFit/>
          </a:bodyPr>
          <a:lstStyle/>
          <a:p>
            <a:pPr marL="285750" indent="-285750">
              <a:buFont typeface="Wingdings" panose="05000000000000000000" pitchFamily="2" charset="2"/>
              <a:buChar char="Ø"/>
            </a:pPr>
            <a:r>
              <a:rPr lang="en-US" dirty="0"/>
              <a:t>Build a predictive model to determine which</a:t>
            </a:r>
          </a:p>
          <a:p>
            <a:r>
              <a:rPr lang="en-US" dirty="0"/>
              <a:t>customers are likely to churn (leave the bank)</a:t>
            </a:r>
          </a:p>
          <a:p>
            <a:endParaRPr lang="en-US" dirty="0"/>
          </a:p>
          <a:p>
            <a:pPr marL="285750" indent="-285750">
              <a:buFont typeface="Wingdings" panose="05000000000000000000" pitchFamily="2" charset="2"/>
              <a:buChar char="Ø"/>
            </a:pPr>
            <a:r>
              <a:rPr lang="en-US" dirty="0"/>
              <a:t>Given a set of customer record, determine the</a:t>
            </a:r>
          </a:p>
          <a:p>
            <a:r>
              <a:rPr lang="en-US" dirty="0"/>
              <a:t>probabilities of churn for each customer</a:t>
            </a:r>
            <a:endParaRPr lang="en-IN" dirty="0"/>
          </a:p>
        </p:txBody>
      </p:sp>
      <p:sp>
        <p:nvSpPr>
          <p:cNvPr id="9" name="Slide Number Placeholder 373">
            <a:extLst>
              <a:ext uri="{FF2B5EF4-FFF2-40B4-BE49-F238E27FC236}">
                <a16:creationId xmlns:a16="http://schemas.microsoft.com/office/drawing/2014/main" id="{D98B6FAC-41EB-D3F5-233E-DAF8EDC6F4DD}"/>
              </a:ext>
            </a:extLst>
          </p:cNvPr>
          <p:cNvSpPr txBox="1">
            <a:spLocks/>
          </p:cNvSpPr>
          <p:nvPr/>
        </p:nvSpPr>
        <p:spPr>
          <a:xfrm>
            <a:off x="10945368" y="457200"/>
            <a:ext cx="29802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z="1200" smtClean="0">
                <a:latin typeface="Arial" panose="020B0604020202020204" pitchFamily="34" charset="0"/>
                <a:cs typeface="Arial" panose="020B0604020202020204" pitchFamily="34" charset="0"/>
              </a:rPr>
              <a:pPr/>
              <a:t>4</a:t>
            </a:fld>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sz="3600" dirty="0"/>
              <a:t>Model selection AND EVALUATION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Choose the model</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marL="285750" lvl="0" indent="-285750" algn="l">
              <a:lnSpc>
                <a:spcPct val="150000"/>
              </a:lnSpc>
              <a:buFont typeface="Arial" panose="020B0604020202020204" pitchFamily="34" charset="0"/>
              <a:buChar char="•"/>
            </a:pPr>
            <a:r>
              <a:rPr lang="en-US" dirty="0"/>
              <a:t>Decision Tree Classifier</a:t>
            </a:r>
          </a:p>
          <a:p>
            <a:pPr marL="285750" lvl="0" indent="-285750" algn="l">
              <a:lnSpc>
                <a:spcPct val="150000"/>
              </a:lnSpc>
              <a:buFont typeface="Arial" panose="020B0604020202020204" pitchFamily="34" charset="0"/>
              <a:buChar char="•"/>
            </a:pPr>
            <a:r>
              <a:rPr lang="en-US" dirty="0"/>
              <a:t>LGBM Classifier</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Fit the model</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marL="285750" indent="-285750" algn="l">
              <a:buFont typeface="Arial" panose="020B0604020202020204" pitchFamily="34" charset="0"/>
              <a:buChar char="•"/>
            </a:pPr>
            <a:r>
              <a:rPr lang="en-IN" altLang="zh-CN" dirty="0"/>
              <a:t>Fit the model using x and y train</a:t>
            </a:r>
            <a:endParaRPr lang="zh-CN" altLang="en-US" dirty="0"/>
          </a:p>
          <a:p>
            <a:pPr lvl="0" algn="l"/>
            <a:endParaRPr lang="en-US" dirty="0"/>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Predict the model</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marL="285750" indent="-285750" algn="l">
              <a:buFont typeface="Arial" panose="020B0604020202020204" pitchFamily="34" charset="0"/>
              <a:buChar char="•"/>
            </a:pPr>
            <a:r>
              <a:rPr lang="en-US" altLang="zh-CN" dirty="0"/>
              <a:t>Predict the trained model using x test</a:t>
            </a:r>
          </a:p>
          <a:p>
            <a:pPr lvl="0"/>
            <a:endParaRPr lang="en-US" dirty="0"/>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Accuracy of the model</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Calculate the ROC AUC Score of the each model for the comparison</a:t>
            </a:r>
          </a:p>
          <a:p>
            <a:pPr lvl="0" algn="l"/>
            <a:endParaRPr lang="en-US" dirty="0"/>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Best model</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marL="285750" indent="-285750" algn="l">
              <a:buFont typeface="Arial" panose="020B0604020202020204" pitchFamily="34" charset="0"/>
              <a:buChar char="•"/>
            </a:pPr>
            <a:r>
              <a:rPr lang="en-IN" altLang="zh-CN" dirty="0"/>
              <a:t>LGBM Classifier is the best model with good ROC AUC Score.</a:t>
            </a:r>
          </a:p>
        </p:txBody>
      </p:sp>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845F-F409-E688-7D18-9E7AFE0D6EDC}"/>
              </a:ext>
            </a:extLst>
          </p:cNvPr>
          <p:cNvSpPr>
            <a:spLocks noGrp="1"/>
          </p:cNvSpPr>
          <p:nvPr>
            <p:ph type="title"/>
          </p:nvPr>
        </p:nvSpPr>
        <p:spPr>
          <a:xfrm>
            <a:off x="539496" y="457200"/>
            <a:ext cx="10083221" cy="768096"/>
          </a:xfrm>
        </p:spPr>
        <p:txBody>
          <a:bodyPr/>
          <a:lstStyle/>
          <a:p>
            <a:pPr algn="l"/>
            <a:r>
              <a:rPr lang="en-IN" sz="3600" dirty="0"/>
              <a:t>Predictions of Churn Customers: </a:t>
            </a:r>
            <a:br>
              <a:rPr lang="en-IN" sz="3600" dirty="0"/>
            </a:br>
            <a:endParaRPr lang="en-IN" sz="3600" dirty="0"/>
          </a:p>
        </p:txBody>
      </p:sp>
      <p:sp>
        <p:nvSpPr>
          <p:cNvPr id="5" name="Slide Number Placeholder 4">
            <a:extLst>
              <a:ext uri="{FF2B5EF4-FFF2-40B4-BE49-F238E27FC236}">
                <a16:creationId xmlns:a16="http://schemas.microsoft.com/office/drawing/2014/main" id="{3B6A1F5D-CE84-2AE6-D1FC-9FC3B2C7DC03}"/>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6" name="Picture 5">
            <a:extLst>
              <a:ext uri="{FF2B5EF4-FFF2-40B4-BE49-F238E27FC236}">
                <a16:creationId xmlns:a16="http://schemas.microsoft.com/office/drawing/2014/main" id="{C56E76AF-6BED-1C54-1E1E-2AD0E996E10C}"/>
              </a:ext>
            </a:extLst>
          </p:cNvPr>
          <p:cNvPicPr>
            <a:picLocks noChangeAspect="1"/>
          </p:cNvPicPr>
          <p:nvPr/>
        </p:nvPicPr>
        <p:blipFill>
          <a:blip r:embed="rId2"/>
          <a:stretch>
            <a:fillRect/>
          </a:stretch>
        </p:blipFill>
        <p:spPr>
          <a:xfrm>
            <a:off x="24882" y="1427585"/>
            <a:ext cx="12167118" cy="4627982"/>
          </a:xfrm>
          <a:prstGeom prst="rect">
            <a:avLst/>
          </a:prstGeom>
          <a:ln>
            <a:solidFill>
              <a:schemeClr val="tx1"/>
            </a:solidFill>
          </a:ln>
        </p:spPr>
      </p:pic>
    </p:spTree>
    <p:extLst>
      <p:ext uri="{BB962C8B-B14F-4D97-AF65-F5344CB8AC3E}">
        <p14:creationId xmlns:p14="http://schemas.microsoft.com/office/powerpoint/2010/main" val="424119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29206" y="347472"/>
            <a:ext cx="10356982" cy="768096"/>
          </a:xfrm>
        </p:spPr>
        <p:txBody>
          <a:bodyPr/>
          <a:lstStyle/>
          <a:p>
            <a:r>
              <a:rPr lang="en-US" sz="4400" b="1" dirty="0">
                <a:latin typeface="Arial Black" panose="020B0604020202020204" pitchFamily="34" charset="0"/>
                <a:cs typeface="Arial Black" panose="020B0604020202020204" pitchFamily="34" charset="0"/>
              </a:rPr>
              <a:t>Gender wise churn Analysis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026" name="Picture 2">
            <a:extLst>
              <a:ext uri="{FF2B5EF4-FFF2-40B4-BE49-F238E27FC236}">
                <a16:creationId xmlns:a16="http://schemas.microsoft.com/office/drawing/2014/main" id="{076141E2-9282-2E6E-13C8-80D77A3B4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4458"/>
            <a:ext cx="12192000" cy="465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Title 3">
            <a:extLst>
              <a:ext uri="{FF2B5EF4-FFF2-40B4-BE49-F238E27FC236}">
                <a16:creationId xmlns:a16="http://schemas.microsoft.com/office/drawing/2014/main" id="{5BF197EF-11B9-329C-13E2-2ECD1E6F9820}"/>
              </a:ext>
            </a:extLst>
          </p:cNvPr>
          <p:cNvSpPr>
            <a:spLocks noGrp="1"/>
          </p:cNvSpPr>
          <p:nvPr>
            <p:ph type="title"/>
          </p:nvPr>
        </p:nvSpPr>
        <p:spPr>
          <a:xfrm>
            <a:off x="513189" y="591561"/>
            <a:ext cx="10925955" cy="768096"/>
          </a:xfrm>
        </p:spPr>
        <p:txBody>
          <a:bodyPr/>
          <a:lstStyle/>
          <a:p>
            <a:pPr algn="l"/>
            <a:r>
              <a:rPr lang="en-IN" dirty="0"/>
              <a:t>Location wise churn Analysis</a:t>
            </a:r>
          </a:p>
        </p:txBody>
      </p:sp>
      <p:pic>
        <p:nvPicPr>
          <p:cNvPr id="2050" name="Picture 2">
            <a:extLst>
              <a:ext uri="{FF2B5EF4-FFF2-40B4-BE49-F238E27FC236}">
                <a16:creationId xmlns:a16="http://schemas.microsoft.com/office/drawing/2014/main" id="{01B29321-4635-3752-893B-D4441D7EB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7503"/>
            <a:ext cx="12192000" cy="465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DCA2-E756-843F-D446-EFE412075C1F}"/>
              </a:ext>
            </a:extLst>
          </p:cNvPr>
          <p:cNvSpPr>
            <a:spLocks noGrp="1"/>
          </p:cNvSpPr>
          <p:nvPr>
            <p:ph type="title"/>
          </p:nvPr>
        </p:nvSpPr>
        <p:spPr>
          <a:xfrm>
            <a:off x="755904" y="470077"/>
            <a:ext cx="10671048" cy="768096"/>
          </a:xfrm>
        </p:spPr>
        <p:txBody>
          <a:bodyPr/>
          <a:lstStyle/>
          <a:p>
            <a:pPr algn="l"/>
            <a:r>
              <a:rPr lang="en-IN" dirty="0"/>
              <a:t>Age wise churn Analysis</a:t>
            </a:r>
          </a:p>
        </p:txBody>
      </p:sp>
      <p:sp>
        <p:nvSpPr>
          <p:cNvPr id="5" name="Slide Number Placeholder 4">
            <a:extLst>
              <a:ext uri="{FF2B5EF4-FFF2-40B4-BE49-F238E27FC236}">
                <a16:creationId xmlns:a16="http://schemas.microsoft.com/office/drawing/2014/main" id="{DADFA345-87CB-0E09-61A7-2DB6C86CEFDC}"/>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3074" name="Picture 2">
            <a:extLst>
              <a:ext uri="{FF2B5EF4-FFF2-40B4-BE49-F238E27FC236}">
                <a16:creationId xmlns:a16="http://schemas.microsoft.com/office/drawing/2014/main" id="{208D0999-E3EF-BC05-0907-FCB03EEE8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94" y="1346440"/>
            <a:ext cx="10742211" cy="532494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97146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{C5158957-0326-4AD7-91CF-97E0CA80898D}tf78438558_win32</Template>
  <TotalTime>508</TotalTime>
  <Words>365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Sabon Next LT</vt:lpstr>
      <vt:lpstr>Wingdings</vt:lpstr>
      <vt:lpstr>Office Theme</vt:lpstr>
      <vt:lpstr>Prediction of Bank Churn Customer </vt:lpstr>
      <vt:lpstr>AGENDA</vt:lpstr>
      <vt:lpstr>Introduction</vt:lpstr>
      <vt:lpstr>Business Objective</vt:lpstr>
      <vt:lpstr>Model selection AND EVALUATION </vt:lpstr>
      <vt:lpstr>Predictions of Churn Customers:  </vt:lpstr>
      <vt:lpstr>Gender wise churn Analysis</vt:lpstr>
      <vt:lpstr>Location wise churn Analysis</vt:lpstr>
      <vt:lpstr>Age wise churn Analysis</vt:lpstr>
      <vt:lpstr>CREDIT SCORE WISE CHURN </vt:lpstr>
      <vt:lpstr>SUMMARY </vt:lpstr>
      <vt:lpstr>Business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Bank Churn Customer </dc:title>
  <dc:subject/>
  <dc:creator>Selva Rama Bala Subramanian S</dc:creator>
  <cp:lastModifiedBy>Selva Rama Bala Subramanian S</cp:lastModifiedBy>
  <cp:revision>1</cp:revision>
  <dcterms:created xsi:type="dcterms:W3CDTF">2023-01-17T11:42:08Z</dcterms:created>
  <dcterms:modified xsi:type="dcterms:W3CDTF">2023-01-17T20:10:09Z</dcterms:modified>
</cp:coreProperties>
</file>