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56" r:id="rId3"/>
    <p:sldId id="261" r:id="rId4"/>
    <p:sldId id="263" r:id="rId5"/>
    <p:sldId id="286" r:id="rId6"/>
    <p:sldId id="262" r:id="rId7"/>
    <p:sldId id="287" r:id="rId8"/>
    <p:sldId id="276" r:id="rId9"/>
    <p:sldId id="267" r:id="rId10"/>
    <p:sldId id="266" r:id="rId11"/>
    <p:sldId id="257" r:id="rId12"/>
    <p:sldId id="284" r:id="rId13"/>
    <p:sldId id="275" r:id="rId14"/>
    <p:sldId id="285" r:id="rId15"/>
    <p:sldId id="280" r:id="rId16"/>
    <p:sldId id="293" r:id="rId17"/>
    <p:sldId id="265" r:id="rId18"/>
    <p:sldId id="292" r:id="rId19"/>
    <p:sldId id="29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E51ED-E817-486F-8584-30897D8FDCAA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74AFA-1424-4D4F-B30E-3CA44A885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1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4BC0-18EB-A195-6562-B50831AEE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28198-D9BA-F5AA-6968-A729881D1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A1EF-791E-F9FC-E259-B6F9A136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D775-3AEC-4651-B5DE-882F197CB90E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7ABE-EA33-595F-1AF8-9162B90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A843-2F6C-9790-6F46-2181B050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6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0C49-9C1D-EB01-9B75-D83A1FE0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7506-EB35-7503-B2BA-018A80B5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4693-FCD7-0A56-DA8F-6F2DA69B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C4FA-B262-4B25-96F7-894B8316E910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6DD6-D0D9-5D1D-80F0-7D0A3552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E8F3-9087-4AB2-D508-396F2FB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A569A-6111-123B-B30C-F59534D09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F5EF5-5427-BD86-02AE-37B12BAC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B310-194A-32A2-8EB9-AB1CFDB0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494-1068-4D44-AF4E-E77B08207130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BECE-D5FB-75C9-D1FE-3752F1AB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D4FB-D859-BD28-A9A6-5F9FEC60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9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114A-4577-1B34-55CC-A33D8853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3141-AD4E-C1C1-E492-CCE0C463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FB03A-1AD1-979F-3627-8B776B5D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345-9ADA-4230-B3D8-3B285CA95149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04C4-55A8-65B2-F917-33E9202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66F3-3BB4-52C0-C1D2-0672012B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67CF-6ED4-FBB9-96BA-7F8F45CF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303AD-B6E7-EA68-7023-24D1F2D4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B3A9-E4BB-623A-0B50-DCECC84C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1E94-3559-4588-95EC-B78FF32A2C4C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E677-837C-721B-08EF-FD6FE35D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E78F-38D0-62F2-FF17-1F1910D6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3158-2634-4D12-3228-6BA7FCA2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9AAC-BD36-B847-A846-33C008813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DED33-8E63-72F8-59E0-48126D957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E1EC2-4C97-269E-11CF-52371090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8ABA-1414-404D-B7FF-EFA769237AF1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BD32-E69A-8DEA-7878-343A6060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E9D41-5A2E-E580-0B1C-025EEE63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0019-AD0A-4D27-2D89-94A0EDA7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1C6D-D37E-D1AA-95CD-5B747765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42911-5074-AAF8-855B-CE9A3C264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69090-353F-E5E0-E181-F78F82855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6C00C-565D-ED29-3F39-916F63AB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4DBC1-D5ED-4F47-16C4-96E1B3F3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3C23-E0FA-44F4-A652-B74F31BC4F8B}" type="datetime1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E1A6-7F03-5D74-B7ED-888F5554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3BE61-05CB-513D-9709-E623F2FB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95F4-BB15-1E1C-504C-7A35EDEA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DD92A-7AF6-885E-7E2C-B4B5E97E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19-E6B5-4CE0-A498-0A7EF4AECD77}" type="datetime1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74691-FE9E-A995-B6EB-59572456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8CC4C-8399-E85B-C173-15388691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8B42D-1032-559C-AB50-25029A7A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AB7-6D9F-4EAB-A95A-B0F084DFF07C}" type="datetime1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38648-FEBF-268D-F003-DC702CAE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C3FB-AD8A-DA9E-8464-805ABC2A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2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CD1B-CBD2-6373-5A0C-FACE4495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518D-C8DA-3781-A09C-4FC9DB4A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DD618-906D-982A-C984-A0519FCD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F1393-50E6-0658-669B-E70FDC2C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45A-F66F-4F12-8696-955188D891B7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1F368-9974-32D5-029C-3CA1F33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26C85-0045-03A0-C1BA-956DBD0A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1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0377-EB9E-8FD2-0FE2-2C4E3090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64265-07E0-CC94-867C-7ADE75156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EFC46-5F1A-D93C-A152-07384D52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1CCAF-6A41-ED24-1FB6-DD042AAD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7F06-A778-4D0C-9B01-B6EA63B7C9C0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D63C-4848-9273-AD32-00AD5568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AC5B-464D-A2C2-A41A-0EB546DA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9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5D8B-44EC-DF35-47AF-C25C21C2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47258-0D30-7568-10B1-36D53F70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1E5C-6A44-1A16-16A3-706A3A20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3F21-5636-420C-BB39-590B7C8D4F4E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F5EF-9730-5702-1F4F-103C2508B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CCDC-2FA0-D082-7902-496412F36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elva.rama.bala.subramanian.s/viz/Selva_Cellphones_EDA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hyperlink" Target="https://public.tableau.com/app/profile/selva.rama.bala.subramanian.s/viz/Selva_Electronics_EDA/Ho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248AA84-D33F-7D1D-B79C-2094C1D4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757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976C8-B38E-F6F1-9BE4-04DD0A336866}"/>
              </a:ext>
            </a:extLst>
          </p:cNvPr>
          <p:cNvSpPr/>
          <p:nvPr/>
        </p:nvSpPr>
        <p:spPr>
          <a:xfrm>
            <a:off x="2843713" y="2117355"/>
            <a:ext cx="6977948" cy="2844936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D3BF7-AD18-3B48-2DA3-DB81A995F0D0}"/>
              </a:ext>
            </a:extLst>
          </p:cNvPr>
          <p:cNvSpPr txBox="1"/>
          <p:nvPr/>
        </p:nvSpPr>
        <p:spPr>
          <a:xfrm>
            <a:off x="3214136" y="2469301"/>
            <a:ext cx="62371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cs typeface="Calibri" panose="020F0502020204030204" pitchFamily="34" charset="0"/>
              </a:rPr>
              <a:t>CAPSTONE PROJECT:</a:t>
            </a:r>
          </a:p>
          <a:p>
            <a:pPr algn="ctr"/>
            <a:r>
              <a:rPr lang="en-IN" sz="2400" b="1" dirty="0">
                <a:cs typeface="Calibri" panose="020F0502020204030204" pitchFamily="34" charset="0"/>
              </a:rPr>
              <a:t>AMAZON PRODUCT REVIEW SENTIMENT ANALYSIS </a:t>
            </a:r>
          </a:p>
          <a:p>
            <a:pPr algn="ctr"/>
            <a:endParaRPr lang="en-IN" sz="3600" dirty="0">
              <a:cs typeface="Calibri" panose="020F0502020204030204" pitchFamily="34" charset="0"/>
            </a:endParaRPr>
          </a:p>
          <a:p>
            <a:pPr algn="ctr"/>
            <a:r>
              <a:rPr lang="en-IN" sz="3600" b="1" dirty="0"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7E886-145E-AD5C-59AE-4FAB8F8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B59CA-1B37-3BEB-2640-E257E97600AD}"/>
              </a:ext>
            </a:extLst>
          </p:cNvPr>
          <p:cNvSpPr txBox="1"/>
          <p:nvPr/>
        </p:nvSpPr>
        <p:spPr>
          <a:xfrm>
            <a:off x="2930052" y="3995592"/>
            <a:ext cx="68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MEMBERS : 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AKESH AGARWAL , ARUN VARADARAJAN, SELVA RAMA BALA SUBRAMANIAN</a:t>
            </a:r>
          </a:p>
        </p:txBody>
      </p:sp>
    </p:spTree>
    <p:extLst>
      <p:ext uri="{BB962C8B-B14F-4D97-AF65-F5344CB8AC3E}">
        <p14:creationId xmlns:p14="http://schemas.microsoft.com/office/powerpoint/2010/main" val="272185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062C28-E95E-CFB3-8ADC-22D0BB3E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80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C5D8568-015F-FC2F-0EAA-A32C9496BD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59" y="639193"/>
            <a:ext cx="5982641" cy="4505416"/>
          </a:xfrm>
          <a:prstGeom prst="roundRect">
            <a:avLst>
              <a:gd name="adj" fmla="val 79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573314F-3CD9-D5E5-B7A8-089724F2E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72" y="670264"/>
            <a:ext cx="5856369" cy="4474345"/>
          </a:xfrm>
          <a:prstGeom prst="roundRect">
            <a:avLst>
              <a:gd name="adj" fmla="val 61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D7DE0-0EF3-0343-C508-2499F98508E1}"/>
              </a:ext>
            </a:extLst>
          </p:cNvPr>
          <p:cNvSpPr txBox="1"/>
          <p:nvPr/>
        </p:nvSpPr>
        <p:spPr>
          <a:xfrm>
            <a:off x="2780523" y="130492"/>
            <a:ext cx="68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BRAND SEGMENTATION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99A595-DD10-0A84-2BE0-4194E19A0584}"/>
              </a:ext>
            </a:extLst>
          </p:cNvPr>
          <p:cNvSpPr/>
          <p:nvPr/>
        </p:nvSpPr>
        <p:spPr>
          <a:xfrm>
            <a:off x="113359" y="5299969"/>
            <a:ext cx="11965282" cy="142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1ED9-5740-E3FD-CF32-CEF3565505D8}"/>
              </a:ext>
            </a:extLst>
          </p:cNvPr>
          <p:cNvSpPr txBox="1"/>
          <p:nvPr/>
        </p:nvSpPr>
        <p:spPr>
          <a:xfrm>
            <a:off x="305741" y="5428962"/>
            <a:ext cx="11567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Top  10 brands that are most liked by the customers. </a:t>
            </a:r>
          </a:p>
          <a:p>
            <a:r>
              <a:rPr lang="en-IN" sz="1600" dirty="0">
                <a:highlight>
                  <a:srgbClr val="FFFF00"/>
                </a:highlight>
              </a:rPr>
              <a:t>Suggestion:  </a:t>
            </a:r>
            <a:r>
              <a:rPr lang="en-IN" sz="1600" dirty="0"/>
              <a:t>Promote more products from these brands.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Top 10 brands that are disliked by the customers. </a:t>
            </a:r>
          </a:p>
          <a:p>
            <a:r>
              <a:rPr lang="en-IN" sz="1600" dirty="0">
                <a:highlight>
                  <a:srgbClr val="FFFF00"/>
                </a:highlight>
              </a:rPr>
              <a:t>Suggestion : </a:t>
            </a:r>
            <a:r>
              <a:rPr lang="en-IN" sz="1600" dirty="0"/>
              <a:t>Do not suggest these brands to the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FEA-EC63-C6CB-8C5A-0E1B0848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10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2BCFF-B397-1191-2CC6-3B9E10281F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3035" b="13822"/>
          <a:stretch/>
        </p:blipFill>
        <p:spPr>
          <a:xfrm>
            <a:off x="10191648" y="5384424"/>
            <a:ext cx="1536943" cy="531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76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062C28-E95E-CFB3-8ADC-22D0BB3E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349287-F525-6CDB-507A-EE13223F594E}"/>
              </a:ext>
            </a:extLst>
          </p:cNvPr>
          <p:cNvSpPr txBox="1"/>
          <p:nvPr/>
        </p:nvSpPr>
        <p:spPr>
          <a:xfrm>
            <a:off x="2752349" y="141280"/>
            <a:ext cx="67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IN" dirty="0"/>
              <a:t>USTOMER SEGMENTATION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B9B0FD-D725-1674-3C89-E43D9216E609}"/>
              </a:ext>
            </a:extLst>
          </p:cNvPr>
          <p:cNvSpPr/>
          <p:nvPr/>
        </p:nvSpPr>
        <p:spPr>
          <a:xfrm>
            <a:off x="133166" y="5308847"/>
            <a:ext cx="11943299" cy="1423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0C51F-F5F2-6F66-F5DA-858B2CE85DF1}"/>
              </a:ext>
            </a:extLst>
          </p:cNvPr>
          <p:cNvSpPr txBox="1"/>
          <p:nvPr/>
        </p:nvSpPr>
        <p:spPr>
          <a:xfrm>
            <a:off x="328474" y="5495278"/>
            <a:ext cx="1160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:</a:t>
            </a:r>
          </a:p>
          <a:p>
            <a:r>
              <a:rPr lang="en-IN" dirty="0"/>
              <a:t>The top customers who are likely to continue. </a:t>
            </a:r>
            <a:r>
              <a:rPr lang="en-IN" dirty="0">
                <a:highlight>
                  <a:srgbClr val="FFFF00"/>
                </a:highlight>
              </a:rPr>
              <a:t>Suggestion:</a:t>
            </a:r>
            <a:r>
              <a:rPr lang="en-IN" dirty="0"/>
              <a:t> More offers/discounts/free deliveries.</a:t>
            </a:r>
          </a:p>
          <a:p>
            <a:endParaRPr lang="en-IN" dirty="0"/>
          </a:p>
          <a:p>
            <a:r>
              <a:rPr lang="en-IN" dirty="0"/>
              <a:t>The top customers who are likely to churn. </a:t>
            </a:r>
            <a:r>
              <a:rPr lang="en-IN" dirty="0">
                <a:highlight>
                  <a:srgbClr val="FFFF00"/>
                </a:highlight>
              </a:rPr>
              <a:t>Suggestion:</a:t>
            </a:r>
            <a:r>
              <a:rPr lang="en-IN" dirty="0"/>
              <a:t> Better rated products can be suggested to them.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9C344-DFF2-E93C-5A84-2AC5CE18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2A1E9-DAC0-A54C-97C3-285CF320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" y="621438"/>
            <a:ext cx="6041660" cy="462935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74EA9A-99BC-4013-A07F-248DF66CCA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97"/>
          <a:stretch/>
        </p:blipFill>
        <p:spPr>
          <a:xfrm>
            <a:off x="6223379" y="681816"/>
            <a:ext cx="5850057" cy="4472580"/>
          </a:xfrm>
          <a:prstGeom prst="roundRect">
            <a:avLst>
              <a:gd name="adj" fmla="val 643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DF8FFE-9327-6183-1CB3-0E98A47B0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3035" b="13822"/>
          <a:stretch/>
        </p:blipFill>
        <p:spPr>
          <a:xfrm>
            <a:off x="10191648" y="5384424"/>
            <a:ext cx="1536943" cy="531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00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4914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1EA7D3-CFF5-BEE8-2E55-DC2DB09F568F}"/>
              </a:ext>
            </a:extLst>
          </p:cNvPr>
          <p:cNvSpPr/>
          <p:nvPr/>
        </p:nvSpPr>
        <p:spPr>
          <a:xfrm>
            <a:off x="79899" y="5326602"/>
            <a:ext cx="12011487" cy="13849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CONCLUSION: </a:t>
            </a:r>
          </a:p>
          <a:p>
            <a:r>
              <a:rPr lang="en-IN" dirty="0"/>
              <a:t>The customers who are reviewing more than once and continue buying are identified as loyal and their satisfaction is identified.</a:t>
            </a:r>
          </a:p>
          <a:p>
            <a:r>
              <a:rPr lang="en-IN" dirty="0"/>
              <a:t>Suggestion: Suggest similar brands or more products from the same brand. More offers/discounts can be announced.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01832-B889-1C15-36C6-5ACA1284DDA8}"/>
              </a:ext>
            </a:extLst>
          </p:cNvPr>
          <p:cNvSpPr txBox="1"/>
          <p:nvPr/>
        </p:nvSpPr>
        <p:spPr>
          <a:xfrm>
            <a:off x="230819" y="5513033"/>
            <a:ext cx="11718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r>
              <a:rPr lang="en-IN" sz="1600" dirty="0"/>
              <a:t>The customers who are reviewing more than once and continue buying are identified as loyal and their satisfaction is identified.</a:t>
            </a:r>
          </a:p>
          <a:p>
            <a:r>
              <a:rPr lang="en-IN" sz="1600" dirty="0">
                <a:highlight>
                  <a:srgbClr val="FFFF00"/>
                </a:highlight>
              </a:rPr>
              <a:t>Suggestion:</a:t>
            </a:r>
            <a:r>
              <a:rPr lang="en-IN" sz="1600" dirty="0"/>
              <a:t> Suggest more products from the same brand to the loyal customers. Loyalty points/coupons can be introduced.</a:t>
            </a:r>
          </a:p>
          <a:p>
            <a:r>
              <a:rPr lang="en-IN" sz="1600" dirty="0"/>
              <a:t>Better alternatives from other brands if they are not satisfied, offers/discounts can be announced.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EAE70-4984-ACF4-893F-56CCF7725592}"/>
              </a:ext>
            </a:extLst>
          </p:cNvPr>
          <p:cNvSpPr txBox="1"/>
          <p:nvPr/>
        </p:nvSpPr>
        <p:spPr>
          <a:xfrm>
            <a:off x="3940166" y="143674"/>
            <a:ext cx="429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IN" dirty="0"/>
              <a:t>OYAL CUSTOMERS AND THEIR SENTIMENTS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A278D-A703-517B-647D-E03DACD3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6144" y="6347315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12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97D251-40F9-45B7-3572-F69823DB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3" y="656679"/>
            <a:ext cx="11947913" cy="4523441"/>
          </a:xfrm>
          <a:prstGeom prst="roundRect">
            <a:avLst>
              <a:gd name="adj" fmla="val 8004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CE8331-2A94-63CA-E395-E091817A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955" y="4151793"/>
            <a:ext cx="1607572" cy="7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914" cy="685799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81C3B1-F9D3-C875-776D-4D303C443640}"/>
              </a:ext>
            </a:extLst>
          </p:cNvPr>
          <p:cNvSpPr/>
          <p:nvPr/>
        </p:nvSpPr>
        <p:spPr>
          <a:xfrm>
            <a:off x="115667" y="5299969"/>
            <a:ext cx="12004798" cy="1447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6C5AC-D7B6-A869-5956-2775FD6128D1}"/>
              </a:ext>
            </a:extLst>
          </p:cNvPr>
          <p:cNvSpPr txBox="1"/>
          <p:nvPr/>
        </p:nvSpPr>
        <p:spPr>
          <a:xfrm>
            <a:off x="310718" y="5486400"/>
            <a:ext cx="1154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most discussed products are HDMI cables &amp; Adapters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Suggestion: </a:t>
            </a:r>
            <a:r>
              <a:rPr lang="en-IN" dirty="0"/>
              <a:t>HDMI cables &amp; Adapters are mostly discussed so such products can be launched to improve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4D0C5-C2E5-FC0F-893D-FF44A58AFCFB}"/>
              </a:ext>
            </a:extLst>
          </p:cNvPr>
          <p:cNvSpPr txBox="1"/>
          <p:nvPr/>
        </p:nvSpPr>
        <p:spPr>
          <a:xfrm>
            <a:off x="2671335" y="110971"/>
            <a:ext cx="68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DISCUSSED PRODUCTS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72C49-7415-292B-94AD-F049791A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8793" y="6340462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13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1CC78-0939-D80E-6BDA-A092A398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6" y="674347"/>
            <a:ext cx="12004798" cy="4514652"/>
          </a:xfrm>
          <a:prstGeom prst="roundRect">
            <a:avLst>
              <a:gd name="adj" fmla="val 757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9845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81C3B1-F9D3-C875-776D-4D303C443640}"/>
              </a:ext>
            </a:extLst>
          </p:cNvPr>
          <p:cNvSpPr/>
          <p:nvPr/>
        </p:nvSpPr>
        <p:spPr>
          <a:xfrm>
            <a:off x="115667" y="5299969"/>
            <a:ext cx="11967476" cy="1447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6C5AC-D7B6-A869-5956-2775FD6128D1}"/>
              </a:ext>
            </a:extLst>
          </p:cNvPr>
          <p:cNvSpPr txBox="1"/>
          <p:nvPr/>
        </p:nvSpPr>
        <p:spPr>
          <a:xfrm>
            <a:off x="230007" y="5354949"/>
            <a:ext cx="1154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most discussed  products and their impact on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Suggestion: </a:t>
            </a:r>
            <a:r>
              <a:rPr lang="en-IN" dirty="0"/>
              <a:t>Prioritise to showcase these products as recommendation to customers requiring products from electronics 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4D0C5-C2E5-FC0F-893D-FF44A58AFCFB}"/>
              </a:ext>
            </a:extLst>
          </p:cNvPr>
          <p:cNvSpPr txBox="1"/>
          <p:nvPr/>
        </p:nvSpPr>
        <p:spPr>
          <a:xfrm>
            <a:off x="2743200" y="118939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MOST DISCUSSED PRODUCTS &amp; THEIR SENTIMENTS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72C49-7415-292B-94AD-F049791A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8793" y="6340462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14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354E9-C918-7D79-2D13-AF9FEC26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7" y="663350"/>
            <a:ext cx="11967476" cy="4449826"/>
          </a:xfrm>
          <a:prstGeom prst="roundRect">
            <a:avLst>
              <a:gd name="adj" fmla="val 744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6674AB-C898-54BB-C723-BAD0F06E1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284" y="816688"/>
            <a:ext cx="1607572" cy="7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0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5D9-292D-885F-FCED-48C77B3B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BF67-138C-0C15-9001-A30417161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200B-97C4-2CE8-A980-64B7D3F8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9"/>
            <a:ext cx="12204916" cy="685075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592BBA-6AF4-991A-3CD5-0C7DC976084B}"/>
              </a:ext>
            </a:extLst>
          </p:cNvPr>
          <p:cNvSpPr/>
          <p:nvPr/>
        </p:nvSpPr>
        <p:spPr>
          <a:xfrm>
            <a:off x="4119793" y="3816640"/>
            <a:ext cx="7969759" cy="2965900"/>
          </a:xfrm>
          <a:prstGeom prst="roundRect">
            <a:avLst>
              <a:gd name="adj" fmla="val 823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069B-EF39-5697-CB79-D8414531880B}"/>
              </a:ext>
            </a:extLst>
          </p:cNvPr>
          <p:cNvSpPr txBox="1"/>
          <p:nvPr/>
        </p:nvSpPr>
        <p:spPr>
          <a:xfrm>
            <a:off x="4238446" y="3949749"/>
            <a:ext cx="7732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reviews occurred in the year 2015  and then decreased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brands are able to satisfy the customers needs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C5657-EE1A-7591-DAA6-FB1088CC9E0D}"/>
              </a:ext>
            </a:extLst>
          </p:cNvPr>
          <p:cNvSpPr txBox="1"/>
          <p:nvPr/>
        </p:nvSpPr>
        <p:spPr>
          <a:xfrm>
            <a:off x="2891781" y="111851"/>
            <a:ext cx="664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SERIES ANALYSIS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B78F42-16CD-B548-2F09-E80DBD2D38EA}"/>
              </a:ext>
            </a:extLst>
          </p:cNvPr>
          <p:cNvSpPr/>
          <p:nvPr/>
        </p:nvSpPr>
        <p:spPr>
          <a:xfrm>
            <a:off x="114571" y="3775783"/>
            <a:ext cx="11974980" cy="3006758"/>
          </a:xfrm>
          <a:prstGeom prst="roundRect">
            <a:avLst>
              <a:gd name="adj" fmla="val 8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7CE955-D703-0316-1D5D-75EADA7915BC}"/>
              </a:ext>
            </a:extLst>
          </p:cNvPr>
          <p:cNvSpPr txBox="1"/>
          <p:nvPr/>
        </p:nvSpPr>
        <p:spPr>
          <a:xfrm>
            <a:off x="463715" y="4236939"/>
            <a:ext cx="1145219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CONCLUSION: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highlight>
                  <a:srgbClr val="FFFF00"/>
                </a:highlight>
              </a:rPr>
              <a:t>In future, neutral sentiments are getting stabilised so we suggest more liked products so that neutral customers sentiments are converted to positive.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4709-BBFD-945F-8732-201403B1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15</a:t>
            </a:fld>
            <a:endParaRPr lang="en-IN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9144364-B96C-ED0F-E171-6BD5B615A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" y="673886"/>
            <a:ext cx="3886869" cy="3026438"/>
          </a:xfrm>
          <a:prstGeom prst="roundRect">
            <a:avLst>
              <a:gd name="adj" fmla="val 698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0E7F81-BB0C-D0FE-E54E-2BC5A00B69A3}"/>
              </a:ext>
            </a:extLst>
          </p:cNvPr>
          <p:cNvSpPr/>
          <p:nvPr/>
        </p:nvSpPr>
        <p:spPr>
          <a:xfrm>
            <a:off x="89703" y="467175"/>
            <a:ext cx="978158" cy="2067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44C0A-D295-EF5A-115B-1CB67AD3C2A4}"/>
              </a:ext>
            </a:extLst>
          </p:cNvPr>
          <p:cNvSpPr txBox="1"/>
          <p:nvPr/>
        </p:nvSpPr>
        <p:spPr>
          <a:xfrm>
            <a:off x="89701" y="385864"/>
            <a:ext cx="11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36527E2-1E31-0C3E-ED81-B124A4404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32" y="697741"/>
            <a:ext cx="4166599" cy="3026438"/>
          </a:xfrm>
          <a:prstGeom prst="roundRect">
            <a:avLst>
              <a:gd name="adj" fmla="val 698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E63A15-4B55-F499-D2A8-592CE1EDEFC3}"/>
              </a:ext>
            </a:extLst>
          </p:cNvPr>
          <p:cNvSpPr/>
          <p:nvPr/>
        </p:nvSpPr>
        <p:spPr>
          <a:xfrm>
            <a:off x="4052067" y="537160"/>
            <a:ext cx="1032572" cy="2028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5D780-F957-CF5F-D550-E5557CD99CD8}"/>
              </a:ext>
            </a:extLst>
          </p:cNvPr>
          <p:cNvSpPr txBox="1"/>
          <p:nvPr/>
        </p:nvSpPr>
        <p:spPr>
          <a:xfrm>
            <a:off x="3976571" y="463418"/>
            <a:ext cx="259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32F2DB47-DE27-B8C2-E623-6BBCF77DE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12" y="689883"/>
            <a:ext cx="3878417" cy="3026438"/>
          </a:xfrm>
          <a:prstGeom prst="roundRect">
            <a:avLst>
              <a:gd name="adj" fmla="val 698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0EF0EC-AE33-B1ED-F0DD-61A5B8FFD98E}"/>
              </a:ext>
            </a:extLst>
          </p:cNvPr>
          <p:cNvSpPr/>
          <p:nvPr/>
        </p:nvSpPr>
        <p:spPr>
          <a:xfrm>
            <a:off x="8219449" y="542784"/>
            <a:ext cx="918843" cy="2124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99EDB5-A5EE-B397-80D8-B37EBB62AEBB}"/>
              </a:ext>
            </a:extLst>
          </p:cNvPr>
          <p:cNvSpPr txBox="1"/>
          <p:nvPr/>
        </p:nvSpPr>
        <p:spPr>
          <a:xfrm>
            <a:off x="8148144" y="463418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NEUTRAL </a:t>
            </a:r>
          </a:p>
        </p:txBody>
      </p:sp>
    </p:spTree>
    <p:extLst>
      <p:ext uri="{BB962C8B-B14F-4D97-AF65-F5344CB8AC3E}">
        <p14:creationId xmlns:p14="http://schemas.microsoft.com/office/powerpoint/2010/main" val="253322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248AA84-D33F-7D1D-B79C-2094C1D4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1122"/>
            <a:ext cx="12204914" cy="685799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976C8-B38E-F6F1-9BE4-04DD0A336866}"/>
              </a:ext>
            </a:extLst>
          </p:cNvPr>
          <p:cNvSpPr/>
          <p:nvPr/>
        </p:nvSpPr>
        <p:spPr>
          <a:xfrm>
            <a:off x="1846555" y="251323"/>
            <a:ext cx="8105313" cy="64633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D3BF7-AD18-3B48-2DA3-DB81A995F0D0}"/>
              </a:ext>
            </a:extLst>
          </p:cNvPr>
          <p:cNvSpPr txBox="1"/>
          <p:nvPr/>
        </p:nvSpPr>
        <p:spPr>
          <a:xfrm>
            <a:off x="3886111" y="248509"/>
            <a:ext cx="40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Calibri" panose="020F0502020204030204" pitchFamily="34" charset="0"/>
              </a:rPr>
              <a:t>GUI &amp; DASHBOARD</a:t>
            </a:r>
            <a:endParaRPr lang="en-IN" sz="3600" b="1" dirty="0"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E245B-292B-5220-2047-4EF9B177DC28}"/>
              </a:ext>
            </a:extLst>
          </p:cNvPr>
          <p:cNvSpPr/>
          <p:nvPr/>
        </p:nvSpPr>
        <p:spPr>
          <a:xfrm>
            <a:off x="6542843" y="4634144"/>
            <a:ext cx="79899" cy="27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4D00BA-F147-4561-D53D-ADCF184926AD}"/>
              </a:ext>
            </a:extLst>
          </p:cNvPr>
          <p:cNvSpPr/>
          <p:nvPr/>
        </p:nvSpPr>
        <p:spPr>
          <a:xfrm>
            <a:off x="364896" y="1374839"/>
            <a:ext cx="5731104" cy="559837"/>
          </a:xfrm>
          <a:prstGeom prst="roundRect">
            <a:avLst>
              <a:gd name="adj" fmla="val 33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GUI OF AMAZON SENTIMENT ANALYSER BY USER INPUT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A15476-60D6-B1A4-91E1-770A501EFDD1}"/>
              </a:ext>
            </a:extLst>
          </p:cNvPr>
          <p:cNvSpPr/>
          <p:nvPr/>
        </p:nvSpPr>
        <p:spPr>
          <a:xfrm>
            <a:off x="6431136" y="1374839"/>
            <a:ext cx="5274072" cy="559837"/>
          </a:xfrm>
          <a:prstGeom prst="roundRect">
            <a:avLst>
              <a:gd name="adj" fmla="val 28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TABLEAU DASHBOARD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B870F1-96EB-CD97-76F2-1D4310C37321}"/>
              </a:ext>
            </a:extLst>
          </p:cNvPr>
          <p:cNvSpPr/>
          <p:nvPr/>
        </p:nvSpPr>
        <p:spPr>
          <a:xfrm>
            <a:off x="6431136" y="2141274"/>
            <a:ext cx="5274072" cy="4215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3"/>
              </a:rPr>
              <a:t>Click here </a:t>
            </a:r>
            <a:r>
              <a:rPr lang="en-US" dirty="0"/>
              <a:t>for Cell Phones and Accessories Dashboard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Click here </a:t>
            </a:r>
            <a:r>
              <a:rPr lang="en-US" dirty="0"/>
              <a:t>for Electronics Dashboard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892D768-52A5-2C01-5EB1-E394AF75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16</a:t>
            </a:fld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831B98-10EB-2D45-0EA6-293A2A49ED2C}"/>
              </a:ext>
            </a:extLst>
          </p:cNvPr>
          <p:cNvSpPr/>
          <p:nvPr/>
        </p:nvSpPr>
        <p:spPr>
          <a:xfrm>
            <a:off x="364895" y="2116522"/>
            <a:ext cx="5731103" cy="4239828"/>
          </a:xfrm>
          <a:prstGeom prst="roundRect">
            <a:avLst>
              <a:gd name="adj" fmla="val 8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8A2BB-EF87-784E-51DB-05008E8D8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5" y="2141273"/>
            <a:ext cx="5714833" cy="4215075"/>
          </a:xfrm>
          <a:prstGeom prst="roundRect">
            <a:avLst>
              <a:gd name="adj" fmla="val 5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5927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1BCA0-92E7-2F58-E3FF-44F84EA488EA}"/>
              </a:ext>
            </a:extLst>
          </p:cNvPr>
          <p:cNvSpPr txBox="1"/>
          <p:nvPr/>
        </p:nvSpPr>
        <p:spPr>
          <a:xfrm>
            <a:off x="2799184" y="118721"/>
            <a:ext cx="676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TECHNICAL PERSPECTIVE-CELL PHONES &amp; ACCESSORIES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79660-EC78-4123-2CCD-4695E4320E95}"/>
              </a:ext>
            </a:extLst>
          </p:cNvPr>
          <p:cNvSpPr txBox="1"/>
          <p:nvPr/>
        </p:nvSpPr>
        <p:spPr>
          <a:xfrm>
            <a:off x="518805" y="5377606"/>
            <a:ext cx="111414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Vader sentiment analyser F1_score : 0.756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Vader Sentiment Analyzer was used because of better predictions in real time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positive sentiments we used Prophet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negative sentiments we used ARIMA(5,2,3)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neutral sentiments we used Prophet model.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E370-A843-2DF1-9FB7-1FF510C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17</a:t>
            </a:fld>
            <a:endParaRPr lang="en-IN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1005407-5299-B942-A851-DA98216DB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54" y="765339"/>
            <a:ext cx="6528046" cy="1718940"/>
          </a:xfrm>
          <a:prstGeom prst="roundRect">
            <a:avLst>
              <a:gd name="adj" fmla="val 323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3D21F3-E76F-BC72-3CB8-1D3C101A9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23" y="2761566"/>
            <a:ext cx="5264458" cy="1928154"/>
          </a:xfrm>
          <a:prstGeom prst="roundRect">
            <a:avLst>
              <a:gd name="adj" fmla="val 1129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05E83DF-1395-6829-F119-A277F5E3D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4" y="3362827"/>
            <a:ext cx="6463423" cy="1718940"/>
          </a:xfrm>
          <a:prstGeom prst="roundRect">
            <a:avLst>
              <a:gd name="adj" fmla="val 1371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76291E-8A51-10BB-B838-67E92F22A6ED}"/>
              </a:ext>
            </a:extLst>
          </p:cNvPr>
          <p:cNvSpPr txBox="1"/>
          <p:nvPr/>
        </p:nvSpPr>
        <p:spPr>
          <a:xfrm>
            <a:off x="6790080" y="2943722"/>
            <a:ext cx="11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IN" dirty="0"/>
              <a:t>EUTRAL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0BC31-3B49-7535-2B01-215EFE898DE3}"/>
              </a:ext>
            </a:extLst>
          </p:cNvPr>
          <p:cNvSpPr txBox="1"/>
          <p:nvPr/>
        </p:nvSpPr>
        <p:spPr>
          <a:xfrm>
            <a:off x="6096000" y="747256"/>
            <a:ext cx="127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57B04-5153-1EF7-9B61-174D92279606}"/>
              </a:ext>
            </a:extLst>
          </p:cNvPr>
          <p:cNvSpPr txBox="1"/>
          <p:nvPr/>
        </p:nvSpPr>
        <p:spPr>
          <a:xfrm>
            <a:off x="580875" y="3295978"/>
            <a:ext cx="1218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POSITIVE </a:t>
            </a:r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A65B982D-1759-7E3F-9A97-1E9F5892F7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26967" b="1482"/>
          <a:stretch/>
        </p:blipFill>
        <p:spPr>
          <a:xfrm>
            <a:off x="136974" y="721958"/>
            <a:ext cx="5146180" cy="2548097"/>
          </a:xfrm>
          <a:prstGeom prst="roundRect">
            <a:avLst>
              <a:gd name="adj" fmla="val 969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283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1BCA0-92E7-2F58-E3FF-44F84EA488EA}"/>
              </a:ext>
            </a:extLst>
          </p:cNvPr>
          <p:cNvSpPr txBox="1"/>
          <p:nvPr/>
        </p:nvSpPr>
        <p:spPr>
          <a:xfrm>
            <a:off x="4326162" y="117916"/>
            <a:ext cx="38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TECHNICAL PERSPECTIVE- ELECTRONICS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79660-EC78-4123-2CCD-4695E4320E95}"/>
              </a:ext>
            </a:extLst>
          </p:cNvPr>
          <p:cNvSpPr txBox="1"/>
          <p:nvPr/>
        </p:nvSpPr>
        <p:spPr>
          <a:xfrm>
            <a:off x="326571" y="5394583"/>
            <a:ext cx="114859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Vader Sentiment Analyzer:- F1_score : 0.78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Vader Sentiment Analyzer was used because of better predictions in real time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positive sentiments we used ARIMA(5,1,14)model.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negative sentiments we used Exponential Smoothing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neutral sentiments we used ARIMA(5,1,3) model.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E370-A843-2DF1-9FB7-1FF510C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18</a:t>
            </a:fld>
            <a:endParaRPr lang="en-IN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AA9927-4AD6-7AE1-DAC7-7262CD8CB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58" y="675786"/>
            <a:ext cx="5944115" cy="1854349"/>
          </a:xfrm>
          <a:prstGeom prst="roundRect">
            <a:avLst>
              <a:gd name="adj" fmla="val 996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E8354A9-1BEE-F275-76F1-43A9B7962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5" y="3059667"/>
            <a:ext cx="5809356" cy="1969533"/>
          </a:xfrm>
          <a:prstGeom prst="roundRect">
            <a:avLst>
              <a:gd name="adj" fmla="val 104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DC2CAD-861F-B086-5B16-F0247E032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60" y="3104007"/>
            <a:ext cx="5906012" cy="12538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8E3178-1576-37CA-CD37-DB517C0384A1}"/>
              </a:ext>
            </a:extLst>
          </p:cNvPr>
          <p:cNvSpPr txBox="1"/>
          <p:nvPr/>
        </p:nvSpPr>
        <p:spPr>
          <a:xfrm>
            <a:off x="727968" y="3059667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168CF-E04E-F93D-9117-39251C226660}"/>
              </a:ext>
            </a:extLst>
          </p:cNvPr>
          <p:cNvSpPr txBox="1"/>
          <p:nvPr/>
        </p:nvSpPr>
        <p:spPr>
          <a:xfrm>
            <a:off x="6266839" y="675786"/>
            <a:ext cx="616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B9067-A5ED-5C19-2F96-8024AD66F319}"/>
              </a:ext>
            </a:extLst>
          </p:cNvPr>
          <p:cNvSpPr txBox="1"/>
          <p:nvPr/>
        </p:nvSpPr>
        <p:spPr>
          <a:xfrm>
            <a:off x="6271279" y="3075141"/>
            <a:ext cx="616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NEUTRAL 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2368ABF7-3C93-55F1-9146-25731533DA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9" r="4992"/>
          <a:stretch/>
        </p:blipFill>
        <p:spPr>
          <a:xfrm>
            <a:off x="120927" y="659128"/>
            <a:ext cx="5099143" cy="2298371"/>
          </a:xfrm>
          <a:prstGeom prst="roundRect">
            <a:avLst>
              <a:gd name="adj" fmla="val 97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813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248AA84-D33F-7D1D-B79C-2094C1D4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976C8-B38E-F6F1-9BE4-04DD0A336866}"/>
              </a:ext>
            </a:extLst>
          </p:cNvPr>
          <p:cNvSpPr/>
          <p:nvPr/>
        </p:nvSpPr>
        <p:spPr>
          <a:xfrm>
            <a:off x="2130640" y="195306"/>
            <a:ext cx="8105313" cy="64633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D3BF7-AD18-3B48-2DA3-DB81A995F0D0}"/>
              </a:ext>
            </a:extLst>
          </p:cNvPr>
          <p:cNvSpPr txBox="1"/>
          <p:nvPr/>
        </p:nvSpPr>
        <p:spPr>
          <a:xfrm>
            <a:off x="3784846" y="203115"/>
            <a:ext cx="460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cs typeface="Calibri" panose="020F0502020204030204" pitchFamily="34" charset="0"/>
              </a:rPr>
              <a:t>CONCLUSION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6D53-D30E-FDCF-805C-628395A7D431}"/>
              </a:ext>
            </a:extLst>
          </p:cNvPr>
          <p:cNvSpPr txBox="1"/>
          <p:nvPr/>
        </p:nvSpPr>
        <p:spPr>
          <a:xfrm>
            <a:off x="630314" y="1437639"/>
            <a:ext cx="10910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Most of the customers are satisfied about the products, services they are getting from cell phones &amp; accessories, electronics 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Most liked products are iPhone 5 cases [ Laza, Acase], Kindle cases[Fintie], micro-</a:t>
            </a:r>
            <a:r>
              <a:rPr lang="en-US" sz="2400" dirty="0" err="1"/>
              <a:t>fibre</a:t>
            </a:r>
            <a:r>
              <a:rPr lang="en-US" sz="2400" dirty="0"/>
              <a:t> cloths[ MagicFiber] for cleaning the product  and  they are to be suggested more frequently.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Most discussed products are Bluetooth headsets[ Plantronics, Motorola], HDMI Cables[MediaBridge] &amp; Adapters [Sabrent] so similar products can be launched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To improve customer satisfaction in future recommend products from Laza, Acase, Fintie, MagicFibre.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7A642-A9D4-24D8-369D-98246EC9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4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5D9-292D-885F-FCED-48C77B3B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BF67-138C-0C15-9001-A30417161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200B-97C4-2CE8-A980-64B7D3F8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9"/>
            <a:ext cx="12204916" cy="6850751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BD54FF06-13CD-AF37-7D17-A72323E8B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92" y="654342"/>
            <a:ext cx="4066257" cy="3054997"/>
          </a:xfrm>
          <a:prstGeom prst="roundRect">
            <a:avLst>
              <a:gd name="adj" fmla="val 10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5F23C903-D1F5-2B65-D31B-C0C1D357E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8" y="3816640"/>
            <a:ext cx="3919136" cy="2965900"/>
          </a:xfrm>
          <a:prstGeom prst="roundRect">
            <a:avLst>
              <a:gd name="adj" fmla="val 918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592BBA-6AF4-991A-3CD5-0C7DC976084B}"/>
              </a:ext>
            </a:extLst>
          </p:cNvPr>
          <p:cNvSpPr/>
          <p:nvPr/>
        </p:nvSpPr>
        <p:spPr>
          <a:xfrm>
            <a:off x="4119793" y="3816640"/>
            <a:ext cx="7969759" cy="2965900"/>
          </a:xfrm>
          <a:prstGeom prst="roundRect">
            <a:avLst>
              <a:gd name="adj" fmla="val 823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069B-EF39-5697-CB79-D8414531880B}"/>
              </a:ext>
            </a:extLst>
          </p:cNvPr>
          <p:cNvSpPr txBox="1"/>
          <p:nvPr/>
        </p:nvSpPr>
        <p:spPr>
          <a:xfrm>
            <a:off x="4238446" y="3949749"/>
            <a:ext cx="77324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number of customers are satisfied with the cell phones and accessories products in Amazon.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reviews occurred in the year 2015  and then decreased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brands are able to satisfy the customers needs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C5657-EE1A-7591-DAA6-FB1088CC9E0D}"/>
              </a:ext>
            </a:extLst>
          </p:cNvPr>
          <p:cNvSpPr txBox="1"/>
          <p:nvPr/>
        </p:nvSpPr>
        <p:spPr>
          <a:xfrm>
            <a:off x="4062871" y="171167"/>
            <a:ext cx="40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cs typeface="Calibri" panose="020F0502020204030204" pitchFamily="34" charset="0"/>
              </a:rPr>
              <a:t>CELL PHONES &amp; ACCESSORIES DATASET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2B55-4CB1-F29A-B4D5-5ED9E2F2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2</a:t>
            </a:fld>
            <a:endParaRPr lang="en-IN" dirty="0"/>
          </a:p>
        </p:txBody>
      </p:sp>
      <p:pic>
        <p:nvPicPr>
          <p:cNvPr id="8" name="Picture 7" descr="Chart, diagram, pie chart&#10;&#10;Description automatically generated">
            <a:extLst>
              <a:ext uri="{FF2B5EF4-FFF2-40B4-BE49-F238E27FC236}">
                <a16:creationId xmlns:a16="http://schemas.microsoft.com/office/drawing/2014/main" id="{57DEF1F6-A6BB-4F71-FFF4-6034A7BFF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" y="654342"/>
            <a:ext cx="3934061" cy="3008960"/>
          </a:xfrm>
          <a:prstGeom prst="roundRect">
            <a:avLst>
              <a:gd name="adj" fmla="val 437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58498-93E2-19FB-EC63-6D4B1F2AD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163" y="670270"/>
            <a:ext cx="3810639" cy="3039069"/>
          </a:xfrm>
          <a:prstGeom prst="roundRect">
            <a:avLst>
              <a:gd name="adj" fmla="val 832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4203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248AA84-D33F-7D1D-B79C-2094C1D4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976C8-B38E-F6F1-9BE4-04DD0A336866}"/>
              </a:ext>
            </a:extLst>
          </p:cNvPr>
          <p:cNvSpPr/>
          <p:nvPr/>
        </p:nvSpPr>
        <p:spPr>
          <a:xfrm>
            <a:off x="2043343" y="2487512"/>
            <a:ext cx="8105313" cy="2059620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D3BF7-AD18-3B48-2DA3-DB81A995F0D0}"/>
              </a:ext>
            </a:extLst>
          </p:cNvPr>
          <p:cNvSpPr txBox="1"/>
          <p:nvPr/>
        </p:nvSpPr>
        <p:spPr>
          <a:xfrm>
            <a:off x="3788746" y="3194157"/>
            <a:ext cx="460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cs typeface="Calibri" panose="020F0502020204030204" pitchFamily="34" charset="0"/>
              </a:rPr>
              <a:t>THANK YOU!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CD26A-091E-88B3-84E6-3CF39018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062C28-E95E-CFB3-8ADC-22D0BB3E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800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93E9D417-5541-91BD-C210-BB0DF3197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0" y="639193"/>
            <a:ext cx="5995552" cy="4545366"/>
          </a:xfrm>
          <a:prstGeom prst="roundRect">
            <a:avLst>
              <a:gd name="adj" fmla="val 768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FAF7F712-3554-4100-78D4-838F1A9EC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86" y="639192"/>
            <a:ext cx="5843454" cy="4545366"/>
          </a:xfrm>
          <a:prstGeom prst="roundRect">
            <a:avLst>
              <a:gd name="adj" fmla="val 670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887406-D12C-2985-F824-EA66A149A37F}"/>
              </a:ext>
            </a:extLst>
          </p:cNvPr>
          <p:cNvSpPr/>
          <p:nvPr/>
        </p:nvSpPr>
        <p:spPr>
          <a:xfrm>
            <a:off x="113360" y="5282214"/>
            <a:ext cx="11965280" cy="1473693"/>
          </a:xfrm>
          <a:prstGeom prst="roundRect">
            <a:avLst>
              <a:gd name="adj" fmla="val 142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1AA80-6419-0517-5C94-D5196A65BEBB}"/>
              </a:ext>
            </a:extLst>
          </p:cNvPr>
          <p:cNvSpPr txBox="1"/>
          <p:nvPr/>
        </p:nvSpPr>
        <p:spPr>
          <a:xfrm>
            <a:off x="318830" y="5395114"/>
            <a:ext cx="115414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Top  10 brands that are more liked by the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</a:rPr>
              <a:t>Suggestion:</a:t>
            </a:r>
            <a:r>
              <a:rPr lang="en-IN" sz="1600" dirty="0"/>
              <a:t> Promote more products from these brands.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Top 10 brands that are least liked by the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</a:rPr>
              <a:t>Suggestion : </a:t>
            </a:r>
            <a:r>
              <a:rPr lang="en-IN" sz="1600" dirty="0"/>
              <a:t>Do not suggest these brands to the customers.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4A805-39B7-FC1E-A90B-0BB70218B16E}"/>
              </a:ext>
            </a:extLst>
          </p:cNvPr>
          <p:cNvSpPr txBox="1"/>
          <p:nvPr/>
        </p:nvSpPr>
        <p:spPr>
          <a:xfrm>
            <a:off x="2774000" y="134930"/>
            <a:ext cx="682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BRAND SEGMENTATION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D68F4-6A42-C3C5-CD46-92E6CDE4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3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20B786-011F-B6E8-16E5-E75CA503E0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3035" b="13822"/>
          <a:stretch/>
        </p:blipFill>
        <p:spPr>
          <a:xfrm>
            <a:off x="10191648" y="5384424"/>
            <a:ext cx="1536943" cy="531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13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062C28-E95E-CFB3-8ADC-22D0BB3E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AAE5B1-672E-5D6B-0C01-9B31C46F9C6A}"/>
              </a:ext>
            </a:extLst>
          </p:cNvPr>
          <p:cNvSpPr txBox="1"/>
          <p:nvPr/>
        </p:nvSpPr>
        <p:spPr>
          <a:xfrm>
            <a:off x="2771056" y="126250"/>
            <a:ext cx="686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SEGMENTATION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024279-61EA-3A1D-670D-E8167284DB2C}"/>
              </a:ext>
            </a:extLst>
          </p:cNvPr>
          <p:cNvSpPr/>
          <p:nvPr/>
        </p:nvSpPr>
        <p:spPr>
          <a:xfrm>
            <a:off x="143736" y="5308847"/>
            <a:ext cx="11976396" cy="1422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094DE-956D-89F2-4A21-14C30A5CB8E3}"/>
              </a:ext>
            </a:extLst>
          </p:cNvPr>
          <p:cNvSpPr txBox="1"/>
          <p:nvPr/>
        </p:nvSpPr>
        <p:spPr>
          <a:xfrm>
            <a:off x="284085" y="5486400"/>
            <a:ext cx="11611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:</a:t>
            </a:r>
          </a:p>
          <a:p>
            <a:r>
              <a:rPr lang="en-IN" dirty="0"/>
              <a:t>The top customers who are likely to continue. </a:t>
            </a:r>
            <a:r>
              <a:rPr lang="en-IN" dirty="0">
                <a:highlight>
                  <a:srgbClr val="FFFF00"/>
                </a:highlight>
              </a:rPr>
              <a:t>Suggestion:</a:t>
            </a:r>
            <a:r>
              <a:rPr lang="en-IN" dirty="0"/>
              <a:t> More offers/discounts/free deliveries.</a:t>
            </a:r>
          </a:p>
          <a:p>
            <a:endParaRPr lang="en-IN" dirty="0"/>
          </a:p>
          <a:p>
            <a:r>
              <a:rPr lang="en-IN" dirty="0"/>
              <a:t>The top customers who are likely to churn. </a:t>
            </a:r>
            <a:r>
              <a:rPr lang="en-IN" dirty="0">
                <a:highlight>
                  <a:srgbClr val="FFFF00"/>
                </a:highlight>
              </a:rPr>
              <a:t>Suggestion:</a:t>
            </a:r>
            <a:r>
              <a:rPr lang="en-IN" dirty="0"/>
              <a:t> Better rated products can be suggested to them./Offers/Discounts.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193BBB-02A7-5B26-7838-C13FEBAD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6932" y="6429749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4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070B1-C0AD-1D12-9E33-799FBC8B8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"/>
          <a:stretch/>
        </p:blipFill>
        <p:spPr>
          <a:xfrm>
            <a:off x="143736" y="673135"/>
            <a:ext cx="5952264" cy="4509461"/>
          </a:xfrm>
          <a:prstGeom prst="roundRect">
            <a:avLst>
              <a:gd name="adj" fmla="val 901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81454-A71A-03F5-DFB7-5564E94F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37" y="673135"/>
            <a:ext cx="5880396" cy="4509460"/>
          </a:xfrm>
          <a:prstGeom prst="roundRect">
            <a:avLst>
              <a:gd name="adj" fmla="val 71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694902-B0FF-22B8-5C4D-BA9B073FD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3035" b="13822"/>
          <a:stretch/>
        </p:blipFill>
        <p:spPr>
          <a:xfrm>
            <a:off x="10191648" y="5384424"/>
            <a:ext cx="1536943" cy="531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8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E6774D-44F5-5F9F-2BBE-BFD82C5EA77C}"/>
              </a:ext>
            </a:extLst>
          </p:cNvPr>
          <p:cNvSpPr txBox="1"/>
          <p:nvPr/>
        </p:nvSpPr>
        <p:spPr>
          <a:xfrm>
            <a:off x="3975071" y="126251"/>
            <a:ext cx="431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IN" dirty="0"/>
              <a:t>OYAL CUSTOMERS &amp; THEIR SENTIMENTS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1D120-8B33-A4FF-89BE-DC052821AFFA}"/>
              </a:ext>
            </a:extLst>
          </p:cNvPr>
          <p:cNvSpPr/>
          <p:nvPr/>
        </p:nvSpPr>
        <p:spPr>
          <a:xfrm>
            <a:off x="143736" y="5308847"/>
            <a:ext cx="11976396" cy="1422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CONCLUSION :</a:t>
            </a:r>
          </a:p>
          <a:p>
            <a:r>
              <a:rPr lang="en-IN" dirty="0"/>
              <a:t>The top customers who are likely to continue.</a:t>
            </a:r>
          </a:p>
          <a:p>
            <a:r>
              <a:rPr lang="en-IN" dirty="0"/>
              <a:t>The top customers who are likely to churn.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88FE81-1051-FEB3-A080-4D4F01D7828C}"/>
              </a:ext>
            </a:extLst>
          </p:cNvPr>
          <p:cNvSpPr txBox="1"/>
          <p:nvPr/>
        </p:nvSpPr>
        <p:spPr>
          <a:xfrm>
            <a:off x="319596" y="5420133"/>
            <a:ext cx="11594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r>
              <a:rPr lang="en-IN" sz="1600" dirty="0"/>
              <a:t>The customers who are reviewing more than once and continue buying are identified as loyal and their satisfaction is identified.</a:t>
            </a:r>
          </a:p>
          <a:p>
            <a:r>
              <a:rPr lang="en-IN" sz="1600" dirty="0">
                <a:highlight>
                  <a:srgbClr val="FFFF00"/>
                </a:highlight>
              </a:rPr>
              <a:t>Suggestion:</a:t>
            </a:r>
            <a:r>
              <a:rPr lang="en-IN" sz="1600" dirty="0"/>
              <a:t> Suggest more products from the same brand to the loyal customers. Loyalty points/coupons can be introduced. Better alternatives from other brands if they are not satisfied, offers/discounts can be announced.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5FCBF-4961-384A-9E6B-A77A5C1A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633" y="6348237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5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F523ED-6045-250E-95F6-D45C13B1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0" y="664833"/>
            <a:ext cx="11904528" cy="4570067"/>
          </a:xfrm>
          <a:prstGeom prst="roundRect">
            <a:avLst>
              <a:gd name="adj" fmla="val 6254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50254FC-4066-2D51-A9E7-C1B53FEC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641" y="4158936"/>
            <a:ext cx="1651909" cy="7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59454-CF08-8814-9830-4BCC51172FEB}"/>
              </a:ext>
            </a:extLst>
          </p:cNvPr>
          <p:cNvSpPr txBox="1"/>
          <p:nvPr/>
        </p:nvSpPr>
        <p:spPr>
          <a:xfrm>
            <a:off x="1045027" y="94846"/>
            <a:ext cx="760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			MOST DISCUSSED PRODUCTS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FF59DB-019B-2FD5-A61E-D8059EEBA057}"/>
              </a:ext>
            </a:extLst>
          </p:cNvPr>
          <p:cNvSpPr/>
          <p:nvPr/>
        </p:nvSpPr>
        <p:spPr>
          <a:xfrm>
            <a:off x="120656" y="5264458"/>
            <a:ext cx="11988486" cy="15180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2E37C-8317-9622-94F6-50CE78FE46F7}"/>
              </a:ext>
            </a:extLst>
          </p:cNvPr>
          <p:cNvSpPr txBox="1"/>
          <p:nvPr/>
        </p:nvSpPr>
        <p:spPr>
          <a:xfrm>
            <a:off x="294442" y="5306068"/>
            <a:ext cx="11603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most discussed  products are Headsets &amp; Cables.</a:t>
            </a:r>
          </a:p>
          <a:p>
            <a:endParaRPr lang="en-IN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Suggestion: </a:t>
            </a:r>
            <a:r>
              <a:rPr lang="en-IN" dirty="0"/>
              <a:t>Headsets &amp; Cables followed by cases are mostly discussed so such products can be launched to improve sales.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DD993-D0FF-082F-FAE1-05DC6C2D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5942" y="6372455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6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ACF9F-73AF-26D0-0F73-0EBE38EF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6" y="662473"/>
            <a:ext cx="11988486" cy="4526526"/>
          </a:xfrm>
          <a:prstGeom prst="roundRect">
            <a:avLst>
              <a:gd name="adj" fmla="val 80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263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59454-CF08-8814-9830-4BCC51172FEB}"/>
              </a:ext>
            </a:extLst>
          </p:cNvPr>
          <p:cNvSpPr txBox="1"/>
          <p:nvPr/>
        </p:nvSpPr>
        <p:spPr>
          <a:xfrm>
            <a:off x="1184669" y="120420"/>
            <a:ext cx="82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MOST DISCUSSED PRODUCTS &amp; THEIR SENTIMENTS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FF59DB-019B-2FD5-A61E-D8059EEBA057}"/>
              </a:ext>
            </a:extLst>
          </p:cNvPr>
          <p:cNvSpPr/>
          <p:nvPr/>
        </p:nvSpPr>
        <p:spPr>
          <a:xfrm>
            <a:off x="120656" y="5264458"/>
            <a:ext cx="11988486" cy="15180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2E37C-8317-9622-94F6-50CE78FE46F7}"/>
              </a:ext>
            </a:extLst>
          </p:cNvPr>
          <p:cNvSpPr txBox="1"/>
          <p:nvPr/>
        </p:nvSpPr>
        <p:spPr>
          <a:xfrm>
            <a:off x="294442" y="5323890"/>
            <a:ext cx="11603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most discussed  products and their impact on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Suggestion: </a:t>
            </a:r>
            <a:r>
              <a:rPr lang="en-IN" dirty="0"/>
              <a:t>Prioritise to showcase more liked products as recommendation to customers requiring products from cell phones category.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DD993-D0FF-082F-FAE1-05DC6C2D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5942" y="6372455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7</a:t>
            </a:fld>
            <a:endParaRPr lang="en-IN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E3F6C3E5-764E-23EE-9BD1-CF9F7153705C}"/>
              </a:ext>
            </a:extLst>
          </p:cNvPr>
          <p:cNvSpPr/>
          <p:nvPr/>
        </p:nvSpPr>
        <p:spPr>
          <a:xfrm>
            <a:off x="4297198" y="1166551"/>
            <a:ext cx="1020932" cy="24857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31EC4F4-AF81-32D2-FD7B-0EEAAB44FD34}"/>
              </a:ext>
            </a:extLst>
          </p:cNvPr>
          <p:cNvSpPr/>
          <p:nvPr/>
        </p:nvSpPr>
        <p:spPr>
          <a:xfrm rot="10800000">
            <a:off x="5703903" y="1544713"/>
            <a:ext cx="1020932" cy="24857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884DE-8999-8700-F717-C7EC383254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"/>
          <a:stretch/>
        </p:blipFill>
        <p:spPr>
          <a:xfrm>
            <a:off x="120656" y="699796"/>
            <a:ext cx="11988486" cy="4489203"/>
          </a:xfrm>
          <a:prstGeom prst="roundRect">
            <a:avLst>
              <a:gd name="adj" fmla="val 668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97160B-28EF-83C1-2E80-B6F924CF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648" y="792068"/>
            <a:ext cx="1651909" cy="7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8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5D9-292D-885F-FCED-48C77B3B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BF67-138C-0C15-9001-A30417161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200B-97C4-2CE8-A980-64B7D3F8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9"/>
            <a:ext cx="12204916" cy="685075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592BBA-6AF4-991A-3CD5-0C7DC976084B}"/>
              </a:ext>
            </a:extLst>
          </p:cNvPr>
          <p:cNvSpPr/>
          <p:nvPr/>
        </p:nvSpPr>
        <p:spPr>
          <a:xfrm>
            <a:off x="4119793" y="3816640"/>
            <a:ext cx="7969759" cy="2965900"/>
          </a:xfrm>
          <a:prstGeom prst="roundRect">
            <a:avLst>
              <a:gd name="adj" fmla="val 823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069B-EF39-5697-CB79-D8414531880B}"/>
              </a:ext>
            </a:extLst>
          </p:cNvPr>
          <p:cNvSpPr txBox="1"/>
          <p:nvPr/>
        </p:nvSpPr>
        <p:spPr>
          <a:xfrm>
            <a:off x="4238446" y="3949749"/>
            <a:ext cx="7732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reviews occurred in the year 2015  and then decreased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brands are able to satisfy the customers needs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C5657-EE1A-7591-DAA6-FB1088CC9E0D}"/>
              </a:ext>
            </a:extLst>
          </p:cNvPr>
          <p:cNvSpPr txBox="1"/>
          <p:nvPr/>
        </p:nvSpPr>
        <p:spPr>
          <a:xfrm>
            <a:off x="4965682" y="115861"/>
            <a:ext cx="226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N" dirty="0"/>
              <a:t>IME SERIES ANALYSIS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B78F42-16CD-B548-2F09-E80DBD2D38EA}"/>
              </a:ext>
            </a:extLst>
          </p:cNvPr>
          <p:cNvSpPr/>
          <p:nvPr/>
        </p:nvSpPr>
        <p:spPr>
          <a:xfrm>
            <a:off x="114571" y="3775783"/>
            <a:ext cx="11974980" cy="3006758"/>
          </a:xfrm>
          <a:prstGeom prst="roundRect">
            <a:avLst>
              <a:gd name="adj" fmla="val 8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7CE955-D703-0316-1D5D-75EADA7915BC}"/>
              </a:ext>
            </a:extLst>
          </p:cNvPr>
          <p:cNvSpPr txBox="1"/>
          <p:nvPr/>
        </p:nvSpPr>
        <p:spPr>
          <a:xfrm>
            <a:off x="369903" y="4306012"/>
            <a:ext cx="1145219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CONCLUSION: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highlight>
                  <a:srgbClr val="FFFF00"/>
                </a:highlight>
              </a:rPr>
              <a:t>In future, positive sentiments are decreasing so suggest more liked products to the customers to improve the customer sentiments.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B53DA-211A-BF9D-487C-9D457B03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BC7855-4C66-CA0F-76EE-5D76319CF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8" y="678048"/>
            <a:ext cx="3907143" cy="3041970"/>
          </a:xfrm>
          <a:prstGeom prst="roundRect">
            <a:avLst>
              <a:gd name="adj" fmla="val 43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5AA6AE0-7729-10BB-99CB-B0318F7E9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87" y="697741"/>
            <a:ext cx="4172054" cy="3022277"/>
          </a:xfrm>
          <a:prstGeom prst="roundRect">
            <a:avLst>
              <a:gd name="adj" fmla="val 60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80B2EC-4E34-087E-DED2-DF9742178B9D}"/>
              </a:ext>
            </a:extLst>
          </p:cNvPr>
          <p:cNvSpPr/>
          <p:nvPr/>
        </p:nvSpPr>
        <p:spPr>
          <a:xfrm>
            <a:off x="4038043" y="506055"/>
            <a:ext cx="1132006" cy="2158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5D780-F957-CF5F-D550-E5557CD99CD8}"/>
              </a:ext>
            </a:extLst>
          </p:cNvPr>
          <p:cNvSpPr txBox="1"/>
          <p:nvPr/>
        </p:nvSpPr>
        <p:spPr>
          <a:xfrm>
            <a:off x="4028985" y="442317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</a:t>
            </a:r>
          </a:p>
        </p:txBody>
      </p:sp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6B9F5BB9-EF38-51B7-594F-41779349E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74" y="687740"/>
            <a:ext cx="3796632" cy="3032278"/>
          </a:xfrm>
          <a:prstGeom prst="roundRect">
            <a:avLst>
              <a:gd name="adj" fmla="val 776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DA3EA-9B99-AAF4-9893-6C96B8AF017D}"/>
              </a:ext>
            </a:extLst>
          </p:cNvPr>
          <p:cNvSpPr/>
          <p:nvPr/>
        </p:nvSpPr>
        <p:spPr>
          <a:xfrm>
            <a:off x="8257985" y="552035"/>
            <a:ext cx="1132006" cy="2158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99EDB5-A5EE-B397-80D8-B37EBB62AEBB}"/>
              </a:ext>
            </a:extLst>
          </p:cNvPr>
          <p:cNvSpPr txBox="1"/>
          <p:nvPr/>
        </p:nvSpPr>
        <p:spPr>
          <a:xfrm>
            <a:off x="8234041" y="459942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NEUTRAL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0E7F81-BB0C-D0FE-E54E-2BC5A00B69A3}"/>
              </a:ext>
            </a:extLst>
          </p:cNvPr>
          <p:cNvSpPr/>
          <p:nvPr/>
        </p:nvSpPr>
        <p:spPr>
          <a:xfrm>
            <a:off x="101611" y="497642"/>
            <a:ext cx="1132006" cy="2158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44C0A-D295-EF5A-115B-1CB67AD3C2A4}"/>
              </a:ext>
            </a:extLst>
          </p:cNvPr>
          <p:cNvSpPr txBox="1"/>
          <p:nvPr/>
        </p:nvSpPr>
        <p:spPr>
          <a:xfrm>
            <a:off x="90624" y="411378"/>
            <a:ext cx="273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272163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5D9-292D-885F-FCED-48C77B3B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BF67-138C-0C15-9001-A30417161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200B-97C4-2CE8-A980-64B7D3F8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16580"/>
            <a:ext cx="12204916" cy="685075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592BBA-6AF4-991A-3CD5-0C7DC976084B}"/>
              </a:ext>
            </a:extLst>
          </p:cNvPr>
          <p:cNvSpPr/>
          <p:nvPr/>
        </p:nvSpPr>
        <p:spPr>
          <a:xfrm>
            <a:off x="4119793" y="3779067"/>
            <a:ext cx="7969759" cy="2957466"/>
          </a:xfrm>
          <a:prstGeom prst="roundRect">
            <a:avLst>
              <a:gd name="adj" fmla="val 6124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069B-EF39-5697-CB79-D8414531880B}"/>
              </a:ext>
            </a:extLst>
          </p:cNvPr>
          <p:cNvSpPr txBox="1"/>
          <p:nvPr/>
        </p:nvSpPr>
        <p:spPr>
          <a:xfrm>
            <a:off x="4119793" y="3940731"/>
            <a:ext cx="7732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number of customers are satisfied with the electronics related products available in Amazon.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reviews occurred in the year 2016  and then decreased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Most  brands are able to satisfy the customers needs 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 descr="Chart, bar chart, histogram&#10;&#10;Description automatically generated">
            <a:extLst>
              <a:ext uri="{FF2B5EF4-FFF2-40B4-BE49-F238E27FC236}">
                <a16:creationId xmlns:a16="http://schemas.microsoft.com/office/drawing/2014/main" id="{515AC43D-A4F3-4F25-1E03-C354D941B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3791345"/>
            <a:ext cx="3932808" cy="2945187"/>
          </a:xfrm>
          <a:prstGeom prst="roundRect">
            <a:avLst>
              <a:gd name="adj" fmla="val 736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F04CAF-3D33-70F5-FD20-90B60859D416}"/>
              </a:ext>
            </a:extLst>
          </p:cNvPr>
          <p:cNvSpPr txBox="1"/>
          <p:nvPr/>
        </p:nvSpPr>
        <p:spPr>
          <a:xfrm>
            <a:off x="4995939" y="159653"/>
            <a:ext cx="235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cs typeface="Calibri" panose="020F0502020204030204" pitchFamily="34" charset="0"/>
              </a:rPr>
              <a:t>ELECTRONICS DATASET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D29E-11EB-8C1D-B061-7428BC65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B5E0806-144F-8CF0-F8C3-63D882D64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93" y="613028"/>
            <a:ext cx="3787207" cy="3086243"/>
          </a:xfrm>
          <a:prstGeom prst="roundRect">
            <a:avLst>
              <a:gd name="adj" fmla="val 875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DEFD622-504D-42C6-29CB-718ABC933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35" y="639552"/>
            <a:ext cx="4112284" cy="3053399"/>
          </a:xfrm>
          <a:prstGeom prst="roundRect">
            <a:avLst>
              <a:gd name="adj" fmla="val 59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4910E-CA8D-5D4B-7F83-16362EF76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9" y="639551"/>
            <a:ext cx="3932808" cy="3053399"/>
          </a:xfrm>
          <a:prstGeom prst="roundRect">
            <a:avLst>
              <a:gd name="adj" fmla="val 1208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B59DE2-D4FD-4DF1-1716-4114FBB6923D}"/>
              </a:ext>
            </a:extLst>
          </p:cNvPr>
          <p:cNvSpPr/>
          <p:nvPr/>
        </p:nvSpPr>
        <p:spPr>
          <a:xfrm>
            <a:off x="6096000" y="802433"/>
            <a:ext cx="388776" cy="1245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87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13035</TotalTime>
  <Words>1024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VARADARAJAN</dc:creator>
  <cp:lastModifiedBy>Selva Rama Bala Subramanian S</cp:lastModifiedBy>
  <cp:revision>129</cp:revision>
  <dcterms:created xsi:type="dcterms:W3CDTF">2023-03-02T12:17:36Z</dcterms:created>
  <dcterms:modified xsi:type="dcterms:W3CDTF">2023-03-22T18:29:37Z</dcterms:modified>
</cp:coreProperties>
</file>