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customXml" Target="../customXml/item1.xml"/><Relationship Id="rId22" Type="http://schemas.openxmlformats.org/officeDocument/2006/relationships/customXmlProps" Target="../customXml/itemProps1.xml"/><Relationship Id="rId23"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t>
        <a:bodyPr/>
        <a:lstStyle/>
        <a:p>
          <a:endParaRPr lang="en-US"/>
        </a:p>
      </dgm:t>
    </dgm:pt>
    <dgm:pt modelId="{8FB99CD4-C03C-4F1E-943A-6F07C3E95426}" type="pres">
      <dgm:prSet presAssocID="{1E2FA46F-6162-4FB9-A2FE-9337A7FA19D6}" presName="node" presStyleLbl="node1" presStyleIdx="0" presStyleCnt="5">
        <dgm:presLayoutVars>
          <dgm:bulletEnabled val="1"/>
        </dgm:presLayoutVars>
      </dgm:prSet>
      <dgm:spPr/>
      <dgm:t>
        <a:bodyPr/>
        <a:lstStyle/>
        <a:p>
          <a:endParaRPr lang="en-US"/>
        </a:p>
      </dgm:t>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t>
        <a:bodyPr/>
        <a:lstStyle/>
        <a:p>
          <a:endParaRPr lang="en-US"/>
        </a:p>
      </dgm:t>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t>
        <a:bodyPr/>
        <a:lstStyle/>
        <a:p>
          <a:endParaRPr lang="en-US"/>
        </a:p>
      </dgm:t>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t>
        <a:bodyPr/>
        <a:lstStyle/>
        <a:p>
          <a:endParaRPr lang="en-US"/>
        </a:p>
      </dgm:t>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t>
        <a:bodyPr/>
        <a:lstStyle/>
        <a:p>
          <a:endParaRPr lang="en-US"/>
        </a:p>
      </dgm:t>
    </dgm:pt>
  </dgm:ptLst>
  <dgm:cxnLst>
    <dgm:cxn modelId="{B3EFCA8A-98DF-4D82-B06C-FB4F8DA53F5B}" type="presOf" srcId="{13825AE6-240E-446E-9D61-6D0234F484F9}" destId="{AA8330D6-4A4C-4FE3-9441-C1775AEF1F98}"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4128FCBC-D400-4FBE-B819-25E20A09F707}" srcId="{2BCCBBA5-C2AC-4391-90F3-2DDDF9DE5143}" destId="{3B6013F5-4577-415E-BE87-FD41D00F24FD}" srcOrd="2" destOrd="0" parTransId="{3663F64F-D1FC-4A48-8487-5E55684E7146}" sibTransId="{0C266DB4-AE90-4A63-8A19-AC3105CF7AE2}"/>
    <dgm:cxn modelId="{4E08CF38-A842-4FE2-BFEF-5B31DE6C8D07}" srcId="{2BCCBBA5-C2AC-4391-90F3-2DDDF9DE5143}" destId="{F86620F2-F45E-4B02-8473-9DCF88A75894}" srcOrd="1" destOrd="0" parTransId="{3FEEEDA4-FBF7-4782-B1D1-D1114290445D}" sibTransId="{D8C5F390-309E-47CD-8F8A-1D6022E8B156}"/>
    <dgm:cxn modelId="{A7881EA3-C32E-49C4-B13D-5914662553B1}" type="presOf" srcId="{3B6013F5-4577-415E-BE87-FD41D00F24FD}" destId="{F940DCC5-CEC1-4675-83F6-9C258102F6BE}"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9415FDD8-9C05-4A49-91A9-EFFEDBE00D1E}" srcId="{2BCCBBA5-C2AC-4391-90F3-2DDDF9DE5143}" destId="{13825AE6-240E-446E-9D61-6D0234F484F9}" srcOrd="3" destOrd="0" parTransId="{B196D0CD-FDFF-4847-A7A3-7772A137AD15}" sibTransId="{71B275CB-2223-47E3-BE11-673664D23C40}"/>
    <dgm:cxn modelId="{B43C1294-9504-4013-9139-04710F7B09AB}" type="presOf" srcId="{447C6A2B-C1B5-48B4-A843-EBF9C69C1258}" destId="{38BD75D5-6C2F-4496-ADE0-4FF13E634494}" srcOrd="0" destOrd="0" presId="urn:microsoft.com/office/officeart/2005/8/layout/default"/>
    <dgm:cxn modelId="{88589C77-1553-4CD1-97A1-4A7009CA0BD3}" type="presOf" srcId="{F86620F2-F45E-4B02-8473-9DCF88A75894}" destId="{17502DD5-8E3A-457F-9466-F59A656A1233}"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6F0E435-8FAE-4FF0-B964-F8ED5B5000FB}" type="presOf" srcId="{1E2FA46F-6162-4FB9-A2FE-9337A7FA19D6}" destId="{8FB99CD4-C03C-4F1E-943A-6F07C3E95426}" srcOrd="0" destOrd="0" presId="urn:microsoft.com/office/officeart/2005/8/layout/default"/>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7"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2"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Fandango movie ratings analysis</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15439"/>
          </a:xfrm>
          <a:prstGeom prst="rect"/>
          <a:noFill/>
        </p:spPr>
        <p:txBody>
          <a:bodyPr anchor="t" bIns="45720" lIns="91440" rIns="91440" rtlCol="0" tIns="45720" wrap="square">
            <a:spAutoFit/>
          </a:bodyPr>
          <a:p>
            <a:r>
              <a:rPr b="1" dirty="0" sz="2000" lang="en-US">
                <a:solidFill>
                  <a:srgbClr val="FFFF00"/>
                </a:solidFill>
                <a:latin typeface="Arial" pitchFamily="34" charset="0"/>
                <a:cs typeface="Arial" pitchFamily="34" charset="0"/>
              </a:rPr>
              <a:t>Presented By:</a:t>
            </a:r>
          </a:p>
          <a:p>
            <a:pPr indent="-457200" marL="457200">
              <a:buAutoNum type="arabicPeriod"/>
            </a:pPr>
            <a:r>
              <a:rPr b="1" dirty="0" sz="2000" lang="en-US" smtClean="0">
                <a:solidFill>
                  <a:srgbClr val="FFFF00"/>
                </a:solidFill>
                <a:latin typeface="Arial"/>
                <a:cs typeface="Arial"/>
              </a:rPr>
              <a:t>Student name - </a:t>
            </a:r>
            <a:r>
              <a:rPr altLang="en-GB" b="1" dirty="0" sz="2000" lang="en-US" smtClean="0">
                <a:solidFill>
                  <a:srgbClr val="FFFF00"/>
                </a:solidFill>
                <a:latin typeface="Arial"/>
                <a:cs typeface="Arial"/>
              </a:rPr>
              <a:t>S</a:t>
            </a:r>
            <a:r>
              <a:rPr altLang="en-GB" b="1" dirty="0" sz="2000" lang="en-US" smtClean="0">
                <a:solidFill>
                  <a:srgbClr val="FFFF00"/>
                </a:solidFill>
                <a:latin typeface="Arial"/>
                <a:cs typeface="Arial"/>
              </a:rPr>
              <a:t>.</a:t>
            </a:r>
            <a:r>
              <a:rPr altLang="en-GB" b="1" dirty="0" sz="2000" lang="en-US" err="1" smtClean="0">
                <a:solidFill>
                  <a:srgbClr val="FFFF00"/>
                </a:solidFill>
                <a:latin typeface="Arial"/>
                <a:cs typeface="Arial"/>
              </a:rPr>
              <a:t>S</a:t>
            </a:r>
            <a:r>
              <a:rPr altLang="en-GB" b="1" dirty="0" sz="2000" lang="en-US" err="1" smtClean="0">
                <a:solidFill>
                  <a:srgbClr val="FFFF00"/>
                </a:solidFill>
                <a:latin typeface="Arial"/>
                <a:cs typeface="Arial"/>
              </a:rPr>
              <a:t>E</a:t>
            </a:r>
            <a:r>
              <a:rPr altLang="en-GB" b="1" dirty="0" sz="2000" lang="en-US" err="1" smtClean="0">
                <a:solidFill>
                  <a:srgbClr val="FFFF00"/>
                </a:solidFill>
                <a:latin typeface="Arial"/>
                <a:cs typeface="Arial"/>
              </a:rPr>
              <a:t>L</a:t>
            </a:r>
            <a:r>
              <a:rPr altLang="en-GB" b="1" dirty="0" sz="2000" lang="en-US" err="1" smtClean="0">
                <a:solidFill>
                  <a:srgbClr val="FFFF00"/>
                </a:solidFill>
                <a:latin typeface="Arial"/>
                <a:cs typeface="Arial"/>
              </a:rPr>
              <a:t>V</a:t>
            </a:r>
            <a:r>
              <a:rPr altLang="en-GB" b="1" dirty="0" sz="2000" lang="en-US" err="1" smtClean="0">
                <a:solidFill>
                  <a:srgbClr val="FFFF00"/>
                </a:solidFill>
                <a:latin typeface="Arial"/>
                <a:cs typeface="Arial"/>
              </a:rPr>
              <a:t>A</a:t>
            </a:r>
            <a:r>
              <a:rPr altLang="en-GB" b="1" dirty="0" sz="2000" lang="en-US" err="1" smtClean="0">
                <a:solidFill>
                  <a:srgbClr val="FFFF00"/>
                </a:solidFill>
                <a:latin typeface="Arial"/>
                <a:cs typeface="Arial"/>
              </a:rPr>
              <a:t> </a:t>
            </a:r>
            <a:r>
              <a:rPr altLang="en-GB" b="1" dirty="0" sz="2000" lang="en-US" err="1" smtClean="0">
                <a:solidFill>
                  <a:srgbClr val="FFFF00"/>
                </a:solidFill>
                <a:latin typeface="Arial"/>
                <a:cs typeface="Arial"/>
              </a:rPr>
              <a:t>S</a:t>
            </a:r>
            <a:r>
              <a:rPr altLang="en-GB" b="1" dirty="0" sz="2000" lang="en-US" err="1" smtClean="0">
                <a:solidFill>
                  <a:srgbClr val="FFFF00"/>
                </a:solidFill>
                <a:latin typeface="Arial"/>
                <a:cs typeface="Arial"/>
              </a:rPr>
              <a:t>U</a:t>
            </a:r>
            <a:r>
              <a:rPr altLang="en-GB" b="1" dirty="0" sz="2000" lang="en-US" err="1" smtClean="0">
                <a:solidFill>
                  <a:srgbClr val="FFFF00"/>
                </a:solidFill>
                <a:latin typeface="Arial"/>
                <a:cs typeface="Arial"/>
              </a:rPr>
              <a:t>R</a:t>
            </a:r>
            <a:r>
              <a:rPr altLang="en-GB" b="1" dirty="0" sz="2000" lang="en-US" err="1" smtClean="0">
                <a:solidFill>
                  <a:srgbClr val="FFFF00"/>
                </a:solidFill>
                <a:latin typeface="Arial"/>
                <a:cs typeface="Arial"/>
              </a:rPr>
              <a:t>E</a:t>
            </a:r>
            <a:r>
              <a:rPr altLang="en-GB" b="1" dirty="0" sz="2000" lang="en-US" err="1" smtClean="0">
                <a:solidFill>
                  <a:srgbClr val="FFFF00"/>
                </a:solidFill>
                <a:latin typeface="Arial"/>
                <a:cs typeface="Arial"/>
              </a:rPr>
              <a:t>S</a:t>
            </a:r>
            <a:r>
              <a:rPr altLang="en-GB" b="1" dirty="0" sz="2000" lang="en-US" err="1" smtClean="0">
                <a:solidFill>
                  <a:srgbClr val="FFFF00"/>
                </a:solidFill>
                <a:latin typeface="Arial"/>
                <a:cs typeface="Arial"/>
              </a:rPr>
              <a:t>H</a:t>
            </a:r>
            <a:r>
              <a:rPr altLang="en-GB" b="1" dirty="0" sz="2000" lang="en-US" err="1" smtClean="0">
                <a:solidFill>
                  <a:srgbClr val="FFFF00"/>
                </a:solidFill>
                <a:latin typeface="Arial"/>
                <a:cs typeface="Arial"/>
              </a:rPr>
              <a:t> </a:t>
            </a:r>
            <a:endParaRPr altLang="en-US" lang="zh-CN"/>
          </a:p>
          <a:p>
            <a:pPr indent="-457200" marL="457200">
              <a:buAutoNum type="arabicPeriod"/>
            </a:pPr>
            <a:r>
              <a:rPr altLang="en-GB" b="1" dirty="0" sz="2000" lang="en-US" err="1" smtClean="0">
                <a:solidFill>
                  <a:srgbClr val="FFFF00"/>
                </a:solidFill>
                <a:latin typeface="Arial"/>
                <a:cs typeface="Arial"/>
              </a:rPr>
              <a:t>C</a:t>
            </a:r>
            <a:r>
              <a:rPr altLang="en-GB" b="1" dirty="0" sz="2000" lang="en-US" err="1" smtClean="0">
                <a:solidFill>
                  <a:srgbClr val="FFFF00"/>
                </a:solidFill>
                <a:latin typeface="Arial"/>
                <a:cs typeface="Arial"/>
              </a:rPr>
              <a:t>o</a:t>
            </a:r>
            <a:r>
              <a:rPr b="1" dirty="0" sz="2000" lang="en-US" smtClean="0">
                <a:solidFill>
                  <a:srgbClr val="FFFF00"/>
                </a:solidFill>
                <a:latin typeface="Arial"/>
                <a:cs typeface="Arial"/>
              </a:rPr>
              <a:t>llege name - JP College of Engineering</a:t>
            </a:r>
          </a:p>
          <a:p>
            <a:pPr indent="-457200" marL="457200">
              <a:buAutoNum type="arabicPeriod"/>
            </a:pPr>
            <a:r>
              <a:rPr b="1" dirty="0" sz="2000" lang="en-US" smtClean="0">
                <a:solidFill>
                  <a:srgbClr val="FFFF00"/>
                </a:solidFill>
                <a:latin typeface="Arial"/>
                <a:cs typeface="Arial"/>
              </a:rPr>
              <a:t>Department    - </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r>
              <a:rPr b="1" dirty="0" sz="2000" lang="en-US" smtClean="0">
                <a:solidFill>
                  <a:srgbClr val="FFFF00"/>
                </a:solidFill>
                <a:latin typeface="Arial"/>
                <a:cs typeface="Arial"/>
              </a:rPr>
              <a:t>E</a:t>
            </a:r>
            <a:endParaRPr altLang="en-US" lang="zh-CN"/>
          </a:p>
          <a:p>
            <a:pPr indent="-457200" marL="457200">
              <a:buAutoNum type="arabicPeriod"/>
            </a:pPr>
            <a:r>
              <a:rPr b="1" dirty="0" sz="2000" lang="en-US" err="1" smtClean="0">
                <a:solidFill>
                  <a:srgbClr val="FFFF00"/>
                </a:solidFill>
                <a:latin typeface="Arial"/>
                <a:cs typeface="Arial"/>
              </a:rPr>
              <a:t>Reg</a:t>
            </a:r>
            <a:r>
              <a:rPr b="1" dirty="0" sz="2000" lang="en-US" smtClean="0">
                <a:solidFill>
                  <a:srgbClr val="FFFF00"/>
                </a:solidFill>
                <a:latin typeface="Arial"/>
                <a:cs typeface="Arial"/>
              </a:rPr>
              <a:t> no            -  9512211</a:t>
            </a:r>
            <a:r>
              <a:rPr b="1" dirty="0" sz="2000" lang="en-US" smtClean="0">
                <a:solidFill>
                  <a:srgbClr val="FFFF00"/>
                </a:solidFill>
                <a:latin typeface="Arial"/>
                <a:cs typeface="Arial"/>
              </a:rPr>
              <a:t>0</a:t>
            </a:r>
            <a:r>
              <a:rPr b="1" dirty="0" sz="2000" lang="en-US" smtClean="0">
                <a:solidFill>
                  <a:srgbClr val="FFFF00"/>
                </a:solidFill>
                <a:latin typeface="Arial"/>
                <a:cs typeface="Arial"/>
              </a:rPr>
              <a:t>5</a:t>
            </a:r>
            <a:r>
              <a:rPr b="1" dirty="0" sz="2000" lang="en-US" smtClean="0">
                <a:solidFill>
                  <a:srgbClr val="FFFF00"/>
                </a:solidFill>
                <a:latin typeface="Arial"/>
                <a:cs typeface="Arial"/>
              </a:rPr>
              <a:t>0</a:t>
            </a:r>
            <a:r>
              <a:rPr altLang="en-GB" b="1" dirty="0" sz="2000" lang="en-US" smtClean="0">
                <a:solidFill>
                  <a:srgbClr val="FFFF00"/>
                </a:solidFill>
                <a:latin typeface="Arial"/>
                <a:cs typeface="Arial"/>
              </a:rPr>
              <a:t>2</a:t>
            </a:r>
            <a:r>
              <a:rPr altLang="en-GB" b="1" dirty="0" sz="2000" lang="en-US" smtClean="0">
                <a:solidFill>
                  <a:srgbClr val="FFFF00"/>
                </a:solidFill>
                <a:latin typeface="Arial"/>
                <a:cs typeface="Arial"/>
              </a:rPr>
              <a:t>2</a:t>
            </a:r>
            <a:endParaRPr b="1" dirty="0" sz="2000" lang="en-US">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2" name="Content Placeholder 2"/>
          <p:cNvSpPr>
            <a:spLocks noGrp="1"/>
          </p:cNvSpPr>
          <p:nvPr>
            <p:ph idx="1"/>
          </p:nvPr>
        </p:nvSpPr>
        <p:spPr/>
        <p:txBody>
          <a:bodyPr anchor="t"/>
          <a:p>
            <a:pPr>
              <a:buNone/>
            </a:pPr>
            <a:r>
              <a:rPr dirty="0" lang="en-US" smtClean="0"/>
              <a:t>                                                                      </a:t>
            </a:r>
            <a:r>
              <a:rPr b="1" dirty="0" lang="en-US" smtClean="0">
                <a:latin typeface="Times New Roman" pitchFamily="18" charset="0"/>
                <a:cs typeface="Times New Roman" pitchFamily="18" charset="0"/>
              </a:rPr>
              <a:t>Prediction Process</a:t>
            </a:r>
          </a:p>
          <a:p>
            <a:pPr>
              <a:buNone/>
            </a:pPr>
            <a:r>
              <a:rPr b="1" dirty="0" lang="en-US" smtClean="0">
                <a:latin typeface="Times New Roman" pitchFamily="18" charset="0"/>
                <a:cs typeface="Times New Roman" pitchFamily="18" charset="0"/>
              </a:rPr>
              <a:t>New Data Input:</a:t>
            </a:r>
          </a:p>
          <a:p>
            <a:pPr>
              <a:buNone/>
            </a:pPr>
            <a:r>
              <a:rPr dirty="0" lang="en-US" smtClean="0">
                <a:latin typeface="Times New Roman" pitchFamily="18" charset="0"/>
                <a:cs typeface="Times New Roman" pitchFamily="18" charset="0"/>
              </a:rPr>
              <a:t>          Collect new data or use existing data to make predictions.</a:t>
            </a:r>
          </a:p>
          <a:p>
            <a:pPr>
              <a:buNone/>
            </a:pPr>
            <a:r>
              <a:rPr b="1" dirty="0" lang="en-US" smtClean="0">
                <a:latin typeface="Times New Roman" pitchFamily="18" charset="0"/>
                <a:cs typeface="Times New Roman" pitchFamily="18" charset="0"/>
              </a:rPr>
              <a:t>Preprocessing:</a:t>
            </a:r>
          </a:p>
          <a:p>
            <a:pPr>
              <a:buNone/>
            </a:pPr>
            <a:r>
              <a:rPr dirty="0" lang="en-US" smtClean="0">
                <a:latin typeface="Times New Roman" pitchFamily="18" charset="0"/>
                <a:cs typeface="Times New Roman" pitchFamily="18" charset="0"/>
              </a:rPr>
              <a:t>           Apply the same data preprocessing steps to the new data.</a:t>
            </a:r>
          </a:p>
          <a:p>
            <a:pPr>
              <a:buNone/>
            </a:pPr>
            <a:r>
              <a:rPr b="1" dirty="0" lang="en-US" smtClean="0">
                <a:latin typeface="Times New Roman" pitchFamily="18" charset="0"/>
                <a:cs typeface="Times New Roman" pitchFamily="18" charset="0"/>
              </a:rPr>
              <a:t>Model Inference:</a:t>
            </a:r>
          </a:p>
          <a:p>
            <a:pPr>
              <a:buNone/>
            </a:pPr>
            <a:r>
              <a:rPr dirty="0" lang="en-US" smtClean="0">
                <a:latin typeface="Times New Roman" pitchFamily="18" charset="0"/>
                <a:cs typeface="Times New Roman" pitchFamily="18" charset="0"/>
              </a:rPr>
              <a:t>          Use the trained model to make predictions on the new data.</a:t>
            </a:r>
          </a:p>
          <a:p>
            <a:pPr>
              <a:buNone/>
            </a:pPr>
            <a:r>
              <a:rPr b="1" dirty="0" lang="en-US" smtClean="0">
                <a:latin typeface="Times New Roman" pitchFamily="18" charset="0"/>
                <a:cs typeface="Times New Roman" pitchFamily="18" charset="0"/>
              </a:rPr>
              <a:t>Results Interpretation:</a:t>
            </a:r>
          </a:p>
          <a:p>
            <a:pPr>
              <a:buNone/>
            </a:pPr>
            <a:r>
              <a:rPr dirty="0" lang="en-US" smtClean="0">
                <a:latin typeface="Times New Roman" pitchFamily="18" charset="0"/>
                <a:cs typeface="Times New Roman" pitchFamily="18" charset="0"/>
              </a:rPr>
              <a:t>           Interpret the model’s predictions in the context of the problem at hand.</a:t>
            </a:r>
          </a:p>
          <a:p>
            <a:pPr>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p>
            <a:pPr indent="-305435" marL="305435"/>
            <a:r>
              <a:rPr dirty="0" sz="1600" lang="en-IN" smtClean="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dirty="0" sz="1600" lang="en-IN" err="1" smtClean="0">
                <a:latin typeface="Times New Roman" pitchFamily="18" charset="0"/>
                <a:cs typeface="Times New Roman" pitchFamily="18" charset="0"/>
              </a:rPr>
              <a:t>metriculously</a:t>
            </a:r>
            <a:r>
              <a:rPr dirty="0" sz="1600" lang="en-IN" smtClean="0">
                <a:latin typeface="Times New Roman" pitchFamily="18" charset="0"/>
                <a:cs typeface="Times New Roman" pitchFamily="18" charset="0"/>
              </a:rPr>
              <a:t> analysing extensive historical movie rating data, we unlock patterns and correlations that are pivotal in addressing key challenges faced by people. </a:t>
            </a:r>
            <a:endParaRPr dirty="0" sz="16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Content Placeholder 2"/>
          <p:cNvSpPr>
            <a:spLocks noGrp="1"/>
          </p:cNvSpPr>
          <p:nvPr>
            <p:ph idx="1"/>
          </p:nvPr>
        </p:nvSpPr>
        <p:spPr/>
        <p:txBody>
          <a:bodyPr anchor="t"/>
          <a:p>
            <a:pPr algn="just" indent="0" marL="0">
              <a:buNone/>
            </a:pPr>
            <a:r>
              <a:rPr b="1" dirty="0" sz="2000" lang="en-US" smtClean="0"/>
              <a:t>    </a:t>
            </a:r>
            <a:r>
              <a:rPr dirty="0" sz="1600" lang="en-US" smtClean="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algn="just" indent="0" marL="0">
              <a:buNone/>
            </a:pPr>
            <a:r>
              <a:rPr b="1" dirty="0" sz="1600" lang="en-US" smtClean="0">
                <a:latin typeface="Times New Roman" pitchFamily="18" charset="0"/>
                <a:cs typeface="Times New Roman" pitchFamily="18" charset="0"/>
              </a:rPr>
              <a:t>Real-time Prediction: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algn="just" indent="0" marL="0">
              <a:buNone/>
            </a:pPr>
            <a:r>
              <a:rPr b="1" dirty="0" sz="1600" lang="en-US" smtClean="0">
                <a:latin typeface="Times New Roman" pitchFamily="18" charset="0"/>
                <a:cs typeface="Times New Roman" pitchFamily="18" charset="0"/>
              </a:rPr>
              <a:t>Personalization and Customization:</a:t>
            </a:r>
          </a:p>
          <a:p>
            <a:pPr algn="just" indent="0" marL="0">
              <a:buNone/>
            </a:pPr>
            <a:r>
              <a:rPr b="1" dirty="0" sz="1600" lang="en-US" smtClean="0">
                <a:latin typeface="Times New Roman" pitchFamily="18" charset="0"/>
                <a:cs typeface="Times New Roman" pitchFamily="18" charset="0"/>
              </a:rPr>
              <a:t>        </a:t>
            </a:r>
            <a:r>
              <a:rPr dirty="0" sz="1600" lang="en-US" smtClean="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b="1" dirty="0" sz="2000" lang="en-US"/>
          </a:p>
          <a:p>
            <a:pPr indent="-305435" marL="305435"/>
            <a:endParaRPr dirty="0" lang="en-US"/>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p>
            <a:pPr indent="-305435" marL="305435">
              <a:buFont typeface="Arial" pitchFamily="34" charset="0"/>
              <a:buChar char="•"/>
            </a:pPr>
            <a:r>
              <a:rPr dirty="0" sz="1600" lang="en-IN" smtClean="0">
                <a:latin typeface="Times New Roman" pitchFamily="18" charset="0"/>
                <a:cs typeface="Times New Roman" pitchFamily="18" charset="0"/>
                <a:hlinkClick r:id="rId1"/>
              </a:rPr>
              <a:t>https://www.kaggle.com/datasets</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2"/>
              </a:rPr>
              <a:t>https://pandas.pydata.org/pandas-docs/stable/user guide/index.html</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3"/>
              </a:rPr>
              <a:t>https://seaborn.pydata.org/</a:t>
            </a:r>
            <a:endParaRPr dirty="0" sz="1600" lang="en-IN" smtClean="0">
              <a:latin typeface="Times New Roman" pitchFamily="18" charset="0"/>
              <a:cs typeface="Times New Roman" pitchFamily="18" charset="0"/>
            </a:endParaRPr>
          </a:p>
          <a:p>
            <a:pPr indent="-305435" marL="305435">
              <a:buFont typeface="Arial" pitchFamily="34" charset="0"/>
              <a:buChar char="•"/>
            </a:pPr>
            <a:r>
              <a:rPr dirty="0" sz="1600" lang="en-IN" smtClean="0">
                <a:latin typeface="Times New Roman" pitchFamily="18" charset="0"/>
                <a:cs typeface="Times New Roman" pitchFamily="18" charset="0"/>
                <a:hlinkClick r:id="rId4"/>
              </a:rPr>
              <a:t>https://matplotlib.org/stable/contents.html</a:t>
            </a:r>
            <a:endParaRPr dirty="0" sz="1600" lang="en-IN" smtClean="0">
              <a:latin typeface="Times New Roman" pitchFamily="18" charset="0"/>
              <a:cs typeface="Times New Roman" pitchFamily="18" charset="0"/>
            </a:endParaRPr>
          </a:p>
          <a:p>
            <a:pPr indent="-305435" marL="305435">
              <a:buNone/>
            </a:pPr>
            <a:endParaRPr dirty="0" sz="1600" lang="en-IN" smtClean="0">
              <a:latin typeface="Times New Roman" pitchFamily="18" charset="0"/>
              <a:cs typeface="Times New Roman" pitchFamily="18" charset="0"/>
            </a:endParaRPr>
          </a:p>
          <a:p>
            <a:pPr indent="-305435" marL="305435">
              <a:buFont typeface="Arial" pitchFamily="34" charset="0"/>
              <a:buChar char="•"/>
            </a:pPr>
            <a:endParaRPr dirty="0" sz="1600" lang="en-IN">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algn="just" indent="-305435" marL="305435"/>
            <a:r>
              <a:rPr b="1" dirty="0" sz="2000" lang="en-US" smtClean="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b="1" dirty="0" sz="2000" lang="en-IN">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a:t>
            </a:r>
            <a:r>
              <a:rPr b="1" dirty="0" sz="4400" lang="en-US" smtClean="0">
                <a:solidFill>
                  <a:schemeClr val="accent1"/>
                </a:solidFill>
                <a:latin typeface="Arial" panose="020B0604020202020204" pitchFamily="34" charset="0"/>
                <a:cs typeface="Arial" panose="020B0604020202020204" pitchFamily="34" charset="0"/>
              </a:rPr>
              <a:t>Solution</a:t>
            </a:r>
            <a:endParaRPr dirty="0" sz="4400" lang="en-US"/>
          </a:p>
        </p:txBody>
      </p:sp>
      <p:sp>
        <p:nvSpPr>
          <p:cNvPr id="1048600" name="Rectangle 3"/>
          <p:cNvSpPr/>
          <p:nvPr/>
        </p:nvSpPr>
        <p:spPr>
          <a:xfrm>
            <a:off x="718458" y="1166842"/>
            <a:ext cx="11215396" cy="4892041"/>
          </a:xfrm>
          <a:prstGeom prst="rect"/>
        </p:spPr>
        <p:txBody>
          <a:bodyPr wrap="square">
            <a:spAutoFit/>
          </a:bodyPr>
          <a:p>
            <a:endParaRPr dirty="0" lang="en-US" smtClean="0">
              <a:solidFill>
                <a:srgbClr val="C00000"/>
              </a:solidFill>
            </a:endParaRPr>
          </a:p>
          <a:p>
            <a:pPr algn="just"/>
            <a:endParaRPr b="1" dirty="0" lang="en-US" smtClean="0">
              <a:solidFill>
                <a:srgbClr val="C00000"/>
              </a:solidFill>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Perform exploratory data analysis to understand the distribution of ratings.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Use statistical tests to identify any significant deviations from a normal distribution, which could indicate bias.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Reverse-engineer the rating algorithm, if possible, to understand how the ratings are calculated.</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Compare the actual user-submitted ratings with the displayed ratings to check for rounding up practices.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buFont typeface="+mj-lt"/>
              <a:buAutoNum type="arabicPeriod"/>
            </a:pPr>
            <a:r>
              <a:rPr b="1" dirty="0" lang="en-US" smtClean="0">
                <a:latin typeface="Times New Roman" pitchFamily="18" charset="0"/>
                <a:cs typeface="Times New Roman" pitchFamily="18" charset="0"/>
              </a:rPr>
              <a:t>Implement machine learning models to predict unbiased ratings based on user reviews and other </a:t>
            </a:r>
            <a:r>
              <a:rPr b="1" dirty="0" lang="en-US" err="1" smtClean="0">
                <a:latin typeface="Times New Roman" pitchFamily="18" charset="0"/>
                <a:cs typeface="Times New Roman" pitchFamily="18" charset="0"/>
              </a:rPr>
              <a:t>metadata.Apply</a:t>
            </a:r>
            <a:r>
              <a:rPr b="1" dirty="0" lang="en-US" smtClean="0">
                <a:latin typeface="Times New Roman" pitchFamily="18" charset="0"/>
                <a:cs typeface="Times New Roman" pitchFamily="18" charset="0"/>
              </a:rPr>
              <a:t> fairness-aware algorithms that can detect and correct for biases.</a:t>
            </a:r>
          </a:p>
          <a:p>
            <a:pPr algn="just" indent="-342900" marL="342900">
              <a:buFont typeface="+mj-lt"/>
              <a:buAutoNum type="arabicPeriod"/>
            </a:pPr>
            <a:endParaRPr b="1" dirty="0" lang="en-US" smtClean="0">
              <a:latin typeface="Times New Roman" pitchFamily="18" charset="0"/>
              <a:cs typeface="Times New Roman" pitchFamily="18" charset="0"/>
            </a:endParaRPr>
          </a:p>
          <a:p>
            <a:pPr algn="just" indent="-342900" marL="342900"/>
            <a:r>
              <a:rPr dirty="0" lang="en-US" smtClean="0"/>
              <a:t>      </a:t>
            </a:r>
            <a:r>
              <a:rPr b="1" dirty="0" lang="en-US" smtClean="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b="1" dirty="0" lang="en-US" smtClean="0">
              <a:latin typeface="Times New Roman" pitchFamily="18" charset="0"/>
              <a:cs typeface="Times New Roman" pitchFamily="18" charset="0"/>
            </a:endParaRPr>
          </a:p>
          <a:p>
            <a:pPr algn="just"/>
            <a:endParaRPr b="1"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p>
            <a:pPr algn="just">
              <a:buNone/>
            </a:pPr>
            <a:r>
              <a:rPr dirty="0" sz="1600" lang="en-IN" smtClean="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dirty="0" sz="1600" lang="en-IN" err="1" smtClean="0">
                <a:solidFill>
                  <a:srgbClr val="0F0F0F"/>
                </a:solidFill>
                <a:latin typeface="Times New Roman" pitchFamily="18" charset="0"/>
                <a:cs typeface="Times New Roman" pitchFamily="18" charset="0"/>
              </a:rPr>
              <a:t>learning.Here</a:t>
            </a:r>
            <a:r>
              <a:rPr dirty="0" sz="1600" lang="en-IN" smtClean="0">
                <a:solidFill>
                  <a:srgbClr val="0F0F0F"/>
                </a:solidFill>
                <a:latin typeface="Times New Roman" pitchFamily="18" charset="0"/>
                <a:cs typeface="Times New Roman" pitchFamily="18" charset="0"/>
              </a:rPr>
              <a:t> are the key system and library requirements:</a:t>
            </a:r>
          </a:p>
          <a:p>
            <a:pPr algn="just">
              <a:buNone/>
            </a:pPr>
            <a:r>
              <a:rPr b="1" dirty="0" sz="1600" lang="en-IN" smtClean="0">
                <a:solidFill>
                  <a:srgbClr val="0F0F0F"/>
                </a:solidFill>
                <a:latin typeface="Times New Roman" pitchFamily="18" charset="0"/>
                <a:cs typeface="Times New Roman" pitchFamily="18" charset="0"/>
              </a:rPr>
              <a:t>System requirement:</a:t>
            </a:r>
          </a:p>
          <a:p>
            <a:pPr algn="just">
              <a:buNone/>
            </a:pPr>
            <a:r>
              <a:rPr b="1" dirty="0" sz="1600" lang="en-IN" smtClean="0">
                <a:solidFill>
                  <a:srgbClr val="0F0F0F"/>
                </a:solidFill>
                <a:latin typeface="Times New Roman" pitchFamily="18" charset="0"/>
                <a:cs typeface="Times New Roman" pitchFamily="18" charset="0"/>
              </a:rPr>
              <a:t>1.Hardware: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Adequate RAM to handle the size of the dataset and computational requirements.</a:t>
            </a:r>
          </a:p>
          <a:p>
            <a:pPr algn="just">
              <a:buNone/>
            </a:pPr>
            <a:r>
              <a:rPr b="1" dirty="0" sz="1600" lang="en-IN" smtClean="0">
                <a:solidFill>
                  <a:srgbClr val="0F0F0F"/>
                </a:solidFill>
                <a:latin typeface="Times New Roman" pitchFamily="18" charset="0"/>
                <a:cs typeface="Times New Roman" pitchFamily="18" charset="0"/>
              </a:rPr>
              <a:t>2.Software:</a:t>
            </a:r>
          </a:p>
          <a:p>
            <a:pPr algn="just">
              <a:buFont typeface="Arial" pitchFamily="34" charset="0"/>
              <a:buChar char="•"/>
            </a:pPr>
            <a:r>
              <a:rPr dirty="0" sz="1600" lang="en-IN" smtClean="0">
                <a:solidFill>
                  <a:srgbClr val="0F0F0F"/>
                </a:solidFill>
                <a:latin typeface="Times New Roman" pitchFamily="18" charset="0"/>
                <a:cs typeface="Times New Roman" pitchFamily="18" charset="0"/>
              </a:rPr>
              <a:t>An operating system compatible with the required machine learning libraries(</a:t>
            </a:r>
            <a:r>
              <a:rPr dirty="0" sz="1600" lang="en-IN" err="1" smtClean="0">
                <a:solidFill>
                  <a:srgbClr val="0F0F0F"/>
                </a:solidFill>
                <a:latin typeface="Times New Roman" pitchFamily="18" charset="0"/>
                <a:cs typeface="Times New Roman" pitchFamily="18" charset="0"/>
              </a:rPr>
              <a:t>eg.Windows</a:t>
            </a:r>
            <a:r>
              <a:rPr dirty="0" sz="1600" lang="en-IN" smtClean="0">
                <a:solidFill>
                  <a:srgbClr val="0F0F0F"/>
                </a:solidFill>
                <a:latin typeface="Times New Roman" pitchFamily="18" charset="0"/>
                <a:cs typeface="Times New Roman" pitchFamily="18" charset="0"/>
              </a:rPr>
              <a:t>, Linux, </a:t>
            </a:r>
            <a:r>
              <a:rPr dirty="0" sz="1600" lang="en-IN" err="1" smtClean="0">
                <a:solidFill>
                  <a:srgbClr val="0F0F0F"/>
                </a:solidFill>
                <a:latin typeface="Times New Roman" pitchFamily="18" charset="0"/>
                <a:cs typeface="Times New Roman" pitchFamily="18" charset="0"/>
              </a:rPr>
              <a:t>maacOS</a:t>
            </a:r>
            <a:r>
              <a:rPr dirty="0" sz="1600" lang="en-IN" smtClean="0">
                <a:solidFill>
                  <a:srgbClr val="0F0F0F"/>
                </a:solidFill>
                <a:latin typeface="Times New Roman" pitchFamily="18" charset="0"/>
                <a:cs typeface="Times New Roman" pitchFamily="18" charset="0"/>
              </a:rPr>
              <a:t>).</a:t>
            </a:r>
          </a:p>
          <a:p>
            <a:pPr algn="just">
              <a:buNone/>
            </a:pPr>
            <a:r>
              <a:rPr b="1" dirty="0" sz="1600" lang="en-IN" smtClean="0">
                <a:solidFill>
                  <a:srgbClr val="0F0F0F"/>
                </a:solidFill>
                <a:latin typeface="Times New Roman" pitchFamily="18" charset="0"/>
                <a:cs typeface="Times New Roman" pitchFamily="18" charset="0"/>
              </a:rPr>
              <a:t>Library Requirements:</a:t>
            </a:r>
          </a:p>
          <a:p>
            <a:pPr algn="just">
              <a:buNone/>
            </a:pPr>
            <a:r>
              <a:rPr b="1" dirty="0" sz="1600" lang="en-IN" smtClean="0">
                <a:solidFill>
                  <a:srgbClr val="0F0F0F"/>
                </a:solidFill>
                <a:latin typeface="Times New Roman" pitchFamily="18" charset="0"/>
                <a:cs typeface="Times New Roman" pitchFamily="18" charset="0"/>
              </a:rPr>
              <a:t>1.Data Processing and Analysis:</a:t>
            </a:r>
          </a:p>
          <a:p>
            <a:pPr algn="just" indent="-342900" marL="342900">
              <a:buFont typeface="Arial" pitchFamily="34" charset="0"/>
              <a:buChar char="•"/>
            </a:pPr>
            <a:r>
              <a:rPr dirty="0" sz="1600" lang="en-IN" smtClean="0">
                <a:solidFill>
                  <a:srgbClr val="0F0F0F"/>
                </a:solidFill>
                <a:latin typeface="Times New Roman" pitchFamily="18" charset="0"/>
                <a:cs typeface="Times New Roman" pitchFamily="18" charset="0"/>
              </a:rPr>
              <a:t>Pandas: For data manipulation and analysis.</a:t>
            </a:r>
          </a:p>
          <a:p>
            <a:pPr algn="just" indent="-342900" marL="342900">
              <a:buFont typeface="Arial" pitchFamily="34" charset="0"/>
              <a:buChar char="•"/>
            </a:pPr>
            <a:r>
              <a:rPr dirty="0" sz="1600" lang="en-IN" err="1" smtClean="0">
                <a:solidFill>
                  <a:srgbClr val="0F0F0F"/>
                </a:solidFill>
                <a:latin typeface="Times New Roman" pitchFamily="18" charset="0"/>
                <a:cs typeface="Times New Roman" pitchFamily="18" charset="0"/>
              </a:rPr>
              <a:t>Numpy</a:t>
            </a:r>
            <a:r>
              <a:rPr dirty="0" sz="1600" lang="en-IN" smtClean="0">
                <a:solidFill>
                  <a:srgbClr val="0F0F0F"/>
                </a:solidFill>
                <a:latin typeface="Times New Roman" pitchFamily="18" charset="0"/>
                <a:cs typeface="Times New Roman" pitchFamily="18" charset="0"/>
              </a:rPr>
              <a:t>: For numerical operations on data.</a:t>
            </a: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indent="-342900" marL="342900">
              <a:buFont typeface="Arial" pitchFamily="34" charset="0"/>
              <a:buChar char="•"/>
            </a:pPr>
            <a:endParaRPr dirty="0" sz="1600" lang="en-IN" smtClean="0">
              <a:solidFill>
                <a:srgbClr val="0F0F0F"/>
              </a:solidFill>
              <a:latin typeface="Times New Roman" pitchFamily="18" charset="0"/>
              <a:cs typeface="Times New Roman" pitchFamily="18" charset="0"/>
            </a:endParaRPr>
          </a:p>
          <a:p>
            <a:pPr>
              <a:buNone/>
            </a:pPr>
            <a:endParaRPr dirty="0"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US" smtClean="0">
                <a:solidFill>
                  <a:schemeClr val="accent1"/>
                </a:solidFill>
                <a:latin typeface="Arial"/>
                <a:ea typeface="+mj-lt"/>
                <a:cs typeface="Arial"/>
              </a:rPr>
              <a:t>System  Approach - cont</a:t>
            </a:r>
            <a:endParaRPr dirty="0" lang="en-US"/>
          </a:p>
        </p:txBody>
      </p:sp>
      <p:sp>
        <p:nvSpPr>
          <p:cNvPr id="1048604" name="Content Placeholder 2"/>
          <p:cNvSpPr>
            <a:spLocks noGrp="1"/>
          </p:cNvSpPr>
          <p:nvPr>
            <p:ph idx="1"/>
          </p:nvPr>
        </p:nvSpPr>
        <p:spPr/>
        <p:txBody>
          <a:bodyPr anchor="t">
            <a:normAutofit/>
          </a:bodyPr>
          <a:p>
            <a:pPr>
              <a:buNone/>
            </a:pPr>
            <a:r>
              <a:rPr b="1" dirty="0" sz="2000" lang="en-US" smtClean="0">
                <a:latin typeface="Times New Roman" pitchFamily="18" charset="0"/>
                <a:cs typeface="Times New Roman" pitchFamily="18" charset="0"/>
              </a:rPr>
              <a:t>2.Data Visualization:</a:t>
            </a:r>
          </a:p>
          <a:p>
            <a:pPr>
              <a:buFont typeface="Arial" pitchFamily="34" charset="0"/>
              <a:buChar char="•"/>
            </a:pPr>
            <a:r>
              <a:rPr dirty="0" sz="1600" lang="en-US" err="1" smtClean="0">
                <a:latin typeface="Times New Roman" pitchFamily="18" charset="0"/>
                <a:cs typeface="Times New Roman" pitchFamily="18" charset="0"/>
              </a:rPr>
              <a:t>Matplotlib</a:t>
            </a:r>
            <a:r>
              <a:rPr dirty="0" sz="1600" lang="en-US" smtClean="0">
                <a:latin typeface="Times New Roman" pitchFamily="18" charset="0"/>
                <a:cs typeface="Times New Roman" pitchFamily="18" charset="0"/>
              </a:rPr>
              <a:t> and </a:t>
            </a:r>
            <a:r>
              <a:rPr dirty="0" sz="1600" lang="en-US" err="1" smtClean="0">
                <a:latin typeface="Times New Roman" pitchFamily="18" charset="0"/>
                <a:cs typeface="Times New Roman" pitchFamily="18" charset="0"/>
              </a:rPr>
              <a:t>Seaborn</a:t>
            </a:r>
            <a:r>
              <a:rPr dirty="0" sz="1600" lang="en-US" smtClean="0">
                <a:latin typeface="Times New Roman" pitchFamily="18" charset="0"/>
                <a:cs typeface="Times New Roman" pitchFamily="18" charset="0"/>
              </a:rPr>
              <a:t>: For creating visualizations to understand patterns.</a:t>
            </a:r>
          </a:p>
          <a:p>
            <a:pPr>
              <a:buFont typeface="Arial" pitchFamily="34" charset="0"/>
              <a:buChar char="•"/>
            </a:pPr>
            <a:r>
              <a:rPr dirty="0" sz="1600" lang="en-US" err="1" smtClean="0">
                <a:latin typeface="Times New Roman" pitchFamily="18" charset="0"/>
                <a:cs typeface="Times New Roman" pitchFamily="18" charset="0"/>
              </a:rPr>
              <a:t>Plotly</a:t>
            </a:r>
            <a:r>
              <a:rPr dirty="0" sz="1600" lang="en-US" smtClean="0">
                <a:latin typeface="Times New Roman" pitchFamily="18" charset="0"/>
                <a:cs typeface="Times New Roman" pitchFamily="18" charset="0"/>
              </a:rPr>
              <a:t> or </a:t>
            </a:r>
            <a:r>
              <a:rPr dirty="0" sz="1600" lang="en-US" err="1" smtClean="0">
                <a:latin typeface="Times New Roman" pitchFamily="18" charset="0"/>
                <a:cs typeface="Times New Roman" pitchFamily="18" charset="0"/>
              </a:rPr>
              <a:t>Bokeh</a:t>
            </a:r>
            <a:r>
              <a:rPr dirty="0" sz="1600" lang="en-US" smtClean="0">
                <a:latin typeface="Times New Roman" pitchFamily="18" charset="0"/>
                <a:cs typeface="Times New Roman" pitchFamily="18" charset="0"/>
              </a:rPr>
              <a:t>: Interactive visualization libraries for more complex visualization.  </a:t>
            </a:r>
            <a:endParaRPr dirty="0" sz="160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2" y="1302025"/>
            <a:ext cx="11029615" cy="4772203"/>
          </a:xfrm>
        </p:spPr>
        <p:txBody>
          <a:bodyPr anchor="t">
            <a:normAutofit lnSpcReduction="10000"/>
          </a:bodyPr>
          <a:p>
            <a:pPr indent="-305435" marL="305435">
              <a:buNone/>
            </a:pPr>
            <a:r>
              <a:rPr dirty="0" lang="en-IN" smtClean="0"/>
              <a:t>                                                                      </a:t>
            </a:r>
            <a:r>
              <a:rPr b="1" dirty="0" lang="en-IN" smtClean="0">
                <a:latin typeface="Times New Roman" pitchFamily="18" charset="0"/>
                <a:cs typeface="Times New Roman" pitchFamily="18" charset="0"/>
              </a:rPr>
              <a:t>Algorithm Selection</a:t>
            </a:r>
          </a:p>
          <a:p>
            <a:pPr indent="-305435" marL="305435">
              <a:buNone/>
            </a:pPr>
            <a:r>
              <a:rPr b="1" dirty="0" lang="en-IN" smtClean="0">
                <a:latin typeface="Times New Roman" pitchFamily="18" charset="0"/>
                <a:cs typeface="Times New Roman" pitchFamily="18" charset="0"/>
              </a:rPr>
              <a:t>Data Exploration:</a:t>
            </a:r>
          </a:p>
          <a:p>
            <a:pPr indent="-305435" marL="305435">
              <a:buFont typeface="Arial" pitchFamily="34" charset="0"/>
              <a:buChar char="•"/>
            </a:pPr>
            <a:r>
              <a:rPr dirty="0" lang="en-IN" smtClean="0">
                <a:latin typeface="Times New Roman" pitchFamily="18" charset="0"/>
                <a:cs typeface="Times New Roman" pitchFamily="18" charset="0"/>
              </a:rPr>
              <a:t>Explore  the fandango movie rating dataset’s structure, features, and target variable(s).</a:t>
            </a:r>
          </a:p>
          <a:p>
            <a:pPr indent="-305435" marL="305435">
              <a:buFont typeface="Arial" pitchFamily="34" charset="0"/>
              <a:buChar char="•"/>
            </a:pPr>
            <a:r>
              <a:rPr dirty="0" lang="en-IN" smtClean="0">
                <a:latin typeface="Times New Roman" pitchFamily="18" charset="0"/>
                <a:cs typeface="Times New Roman" pitchFamily="18" charset="0"/>
              </a:rPr>
              <a:t>Identify potential patterns, correlations, and outliers</a:t>
            </a:r>
          </a:p>
          <a:p>
            <a:pPr indent="-305435" marL="305435">
              <a:buNone/>
            </a:pPr>
            <a:r>
              <a:rPr b="1" dirty="0" lang="en-IN" smtClean="0">
                <a:latin typeface="Times New Roman" pitchFamily="18" charset="0"/>
                <a:cs typeface="Times New Roman" pitchFamily="18" charset="0"/>
              </a:rPr>
              <a:t>Problem Formulation:</a:t>
            </a:r>
          </a:p>
          <a:p>
            <a:pPr indent="-305435" marL="305435">
              <a:buFont typeface="Arial" pitchFamily="34" charset="0"/>
              <a:buChar char="•"/>
            </a:pPr>
            <a:r>
              <a:rPr dirty="0" lang="en-IN" smtClean="0">
                <a:latin typeface="Times New Roman" pitchFamily="18" charset="0"/>
                <a:cs typeface="Times New Roman" pitchFamily="18" charset="0"/>
              </a:rPr>
              <a:t>Define the </a:t>
            </a:r>
            <a:r>
              <a:rPr dirty="0" lang="en-IN" err="1" smtClean="0">
                <a:latin typeface="Times New Roman" pitchFamily="18" charset="0"/>
                <a:cs typeface="Times New Roman" pitchFamily="18" charset="0"/>
              </a:rPr>
              <a:t>problem:Predicting</a:t>
            </a:r>
            <a:r>
              <a:rPr dirty="0" lang="en-IN" smtClean="0">
                <a:latin typeface="Times New Roman" pitchFamily="18" charset="0"/>
                <a:cs typeface="Times New Roman" pitchFamily="18" charset="0"/>
              </a:rPr>
              <a:t> the </a:t>
            </a:r>
            <a:r>
              <a:rPr dirty="0" lang="en-US" smtClean="0">
                <a:latin typeface="Times New Roman" pitchFamily="18" charset="0"/>
                <a:cs typeface="Times New Roman" pitchFamily="18" charset="0"/>
              </a:rPr>
              <a:t>consumers in making informed choices about which movies to watch by providing ratings and reviews.</a:t>
            </a:r>
            <a:r>
              <a:rPr dirty="0" lang="en-IN" smtClean="0">
                <a:latin typeface="Times New Roman" pitchFamily="18" charset="0"/>
                <a:cs typeface="Times New Roman" pitchFamily="18" charset="0"/>
              </a:rPr>
              <a:t> </a:t>
            </a:r>
          </a:p>
          <a:p>
            <a:pPr indent="-305435" marL="305435">
              <a:buNone/>
            </a:pPr>
            <a:r>
              <a:rPr b="1" dirty="0" lang="en-IN" smtClean="0">
                <a:latin typeface="Times New Roman" pitchFamily="18" charset="0"/>
                <a:cs typeface="Times New Roman" pitchFamily="18" charset="0"/>
              </a:rPr>
              <a:t>Algorithm Selection</a:t>
            </a:r>
          </a:p>
          <a:p>
            <a:pPr indent="-305435" marL="305435">
              <a:buFont typeface="Arial" pitchFamily="34" charset="0"/>
              <a:buChar char="•"/>
            </a:pPr>
            <a:r>
              <a:rPr dirty="0" lang="en-IN" smtClean="0">
                <a:latin typeface="Times New Roman" pitchFamily="18" charset="0"/>
                <a:cs typeface="Times New Roman" pitchFamily="18" charset="0"/>
              </a:rPr>
              <a:t>Regression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daily rates)</a:t>
            </a:r>
          </a:p>
          <a:p>
            <a:pPr indent="-400050" marL="400050">
              <a:buFont typeface="+mj-lt"/>
              <a:buAutoNum type="romanLcPeriod"/>
            </a:pPr>
            <a:r>
              <a:rPr dirty="0" lang="en-IN" smtClean="0">
                <a:latin typeface="Times New Roman" pitchFamily="18" charset="0"/>
                <a:cs typeface="Times New Roman" pitchFamily="18" charset="0"/>
              </a:rPr>
              <a:t>  consider linear regression, decision trees, or ensemble methods (</a:t>
            </a:r>
            <a:r>
              <a:rPr dirty="0" lang="en-IN" err="1" smtClean="0">
                <a:latin typeface="Times New Roman" pitchFamily="18" charset="0"/>
                <a:cs typeface="Times New Roman" pitchFamily="18" charset="0"/>
              </a:rPr>
              <a:t>XGBoost</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LightGBM</a:t>
            </a:r>
            <a:r>
              <a:rPr dirty="0" lang="en-IN" smtClean="0">
                <a:latin typeface="Times New Roman" pitchFamily="18" charset="0"/>
                <a:cs typeface="Times New Roman" pitchFamily="18" charset="0"/>
              </a:rPr>
              <a:t>).</a:t>
            </a:r>
          </a:p>
          <a:p>
            <a:pPr indent="-400050" marL="400050">
              <a:buFont typeface="Arial" pitchFamily="34" charset="0"/>
              <a:buChar char="•"/>
            </a:pPr>
            <a:r>
              <a:rPr dirty="0" lang="en-IN" smtClean="0">
                <a:latin typeface="Times New Roman" pitchFamily="18" charset="0"/>
                <a:cs typeface="Times New Roman" pitchFamily="18" charset="0"/>
              </a:rPr>
              <a:t>Classification tasks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predicting special  tasks)</a:t>
            </a:r>
          </a:p>
          <a:p>
            <a:pPr indent="-400050" marL="400050">
              <a:buFont typeface="+mj-lt"/>
              <a:buAutoNum type="romanLcPeriod"/>
            </a:pPr>
            <a:r>
              <a:rPr dirty="0" lang="en-IN" smtClean="0">
                <a:latin typeface="Times New Roman" pitchFamily="18" charset="0"/>
                <a:cs typeface="Times New Roman" pitchFamily="18" charset="0"/>
              </a:rPr>
              <a:t>Consider logistic </a:t>
            </a:r>
            <a:r>
              <a:rPr dirty="0" lang="en-IN" err="1" smtClean="0">
                <a:latin typeface="Times New Roman" pitchFamily="18" charset="0"/>
                <a:cs typeface="Times New Roman" pitchFamily="18" charset="0"/>
              </a:rPr>
              <a:t>regression,decision</a:t>
            </a:r>
            <a:r>
              <a:rPr dirty="0" lang="en-IN" smtClean="0">
                <a:latin typeface="Times New Roman" pitchFamily="18" charset="0"/>
                <a:cs typeface="Times New Roman" pitchFamily="18" charset="0"/>
              </a:rPr>
              <a:t> trees, or random forests.</a:t>
            </a:r>
          </a:p>
          <a:p>
            <a:pPr indent="-400050" marL="400050">
              <a:buFont typeface="+mj-lt"/>
              <a:buAutoNum type="romanLcPeriod"/>
            </a:pPr>
            <a:endParaRPr dirty="0" lang="en-IN">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08" name="Content Placeholder 2"/>
          <p:cNvSpPr>
            <a:spLocks noGrp="1"/>
          </p:cNvSpPr>
          <p:nvPr>
            <p:ph idx="1"/>
          </p:nvPr>
        </p:nvSpPr>
        <p:spPr/>
        <p:txBody>
          <a:bodyPr anchor="t"/>
          <a:p>
            <a:pPr>
              <a:buNone/>
            </a:pPr>
            <a:r>
              <a:rPr b="1" dirty="0" lang="en-IN" smtClean="0">
                <a:latin typeface="Times New Roman" pitchFamily="18" charset="0"/>
                <a:cs typeface="Times New Roman" pitchFamily="18" charset="0"/>
              </a:rPr>
              <a:t>                                                                   Data Input</a:t>
            </a:r>
          </a:p>
          <a:p>
            <a:pPr>
              <a:buNone/>
            </a:pPr>
            <a:r>
              <a:rPr b="1" dirty="0" lang="en-IN" smtClean="0">
                <a:latin typeface="Times New Roman" pitchFamily="18" charset="0"/>
                <a:cs typeface="Times New Roman" pitchFamily="18" charset="0"/>
              </a:rPr>
              <a:t>Data Collection:</a:t>
            </a:r>
          </a:p>
          <a:p>
            <a:pPr>
              <a:buNone/>
            </a:pPr>
            <a:r>
              <a:rPr dirty="0" lang="en-US" smtClean="0">
                <a:latin typeface="Times New Roman" pitchFamily="18" charset="0"/>
                <a:cs typeface="Times New Roman" pitchFamily="18" charset="0"/>
              </a:rPr>
              <a:t>Collect a comprehensive dataset of movie ratings from Fandango’s website.</a:t>
            </a:r>
          </a:p>
          <a:p>
            <a:pPr>
              <a:buNone/>
            </a:pPr>
            <a:r>
              <a:rPr b="1" dirty="0" lang="en-IN" smtClean="0">
                <a:latin typeface="Times New Roman" pitchFamily="18" charset="0"/>
                <a:cs typeface="Times New Roman" pitchFamily="18" charset="0"/>
              </a:rPr>
              <a:t>Data Cleaning:</a:t>
            </a:r>
          </a:p>
          <a:p>
            <a:pPr algn="just">
              <a:buNone/>
            </a:pPr>
            <a:r>
              <a:rPr dirty="0" lang="en-US" smtClean="0">
                <a:latin typeface="Times New Roman" pitchFamily="18" charset="0"/>
                <a:cs typeface="Times New Roman" pitchFamily="18" charset="0"/>
              </a:rPr>
              <a:t>      Clean the data to remove any duplicates or inconsistencies. Normalize the data to ensure comparability across different movies and time periods</a:t>
            </a:r>
            <a:r>
              <a:rPr b="1" dirty="0" lang="en-US" smtClean="0">
                <a:latin typeface="Times New Roman" pitchFamily="18" charset="0"/>
                <a:cs typeface="Times New Roman" pitchFamily="18" charset="0"/>
              </a:rPr>
              <a:t>.</a:t>
            </a:r>
          </a:p>
          <a:p>
            <a:pPr algn="just">
              <a:buNone/>
            </a:pPr>
            <a:r>
              <a:rPr b="1" dirty="0" lang="en-IN" smtClean="0">
                <a:latin typeface="Times New Roman" pitchFamily="18" charset="0"/>
                <a:cs typeface="Times New Roman" pitchFamily="18" charset="0"/>
              </a:rPr>
              <a:t>Feature Engineering:</a:t>
            </a:r>
          </a:p>
          <a:p>
            <a:pPr algn="just">
              <a:buFont typeface="Arial" pitchFamily="34" charset="0"/>
              <a:buChar char="•"/>
            </a:pPr>
            <a:r>
              <a:rPr dirty="0" lang="en-IN" smtClean="0">
                <a:latin typeface="Times New Roman" pitchFamily="18" charset="0"/>
                <a:cs typeface="Times New Roman" pitchFamily="18" charset="0"/>
              </a:rPr>
              <a:t>Create new features or modify existing ones  based on domain knowledge.</a:t>
            </a:r>
          </a:p>
          <a:p>
            <a:pPr algn="just">
              <a:buNone/>
            </a:pPr>
            <a:endParaRPr dirty="0" lang="en-IN"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b="1" dirty="0" lang="en-US" smtClean="0">
                <a:solidFill>
                  <a:schemeClr val="accent1"/>
                </a:solidFill>
                <a:latin typeface="Arial"/>
                <a:ea typeface="+mj-lt"/>
                <a:cs typeface="Arial"/>
              </a:rPr>
              <a:t>Algorithm &amp; Deployment</a:t>
            </a:r>
            <a:endParaRPr dirty="0" lang="en-US"/>
          </a:p>
        </p:txBody>
      </p:sp>
      <p:sp>
        <p:nvSpPr>
          <p:cNvPr id="1048610" name="Content Placeholder 2"/>
          <p:cNvSpPr>
            <a:spLocks noGrp="1"/>
          </p:cNvSpPr>
          <p:nvPr>
            <p:ph idx="1"/>
          </p:nvPr>
        </p:nvSpPr>
        <p:spPr/>
        <p:txBody>
          <a:bodyPr anchor="t"/>
          <a:p>
            <a:pPr algn="just">
              <a:buNone/>
            </a:pPr>
            <a:r>
              <a:rPr b="1" dirty="0" lang="en-IN" smtClean="0">
                <a:latin typeface="Times New Roman" pitchFamily="18" charset="0"/>
                <a:cs typeface="Times New Roman" pitchFamily="18" charset="0"/>
              </a:rPr>
              <a:t>                                                                       Training Process</a:t>
            </a:r>
          </a:p>
          <a:p>
            <a:pPr algn="just">
              <a:buNone/>
            </a:pPr>
            <a:r>
              <a:rPr b="1" dirty="0" lang="en-IN" smtClean="0">
                <a:latin typeface="Times New Roman" pitchFamily="18" charset="0"/>
                <a:cs typeface="Times New Roman" pitchFamily="18" charset="0"/>
              </a:rPr>
              <a:t>Data Splitting:</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Divide the dataset into training and testing sets to evaluate the model’s performance.</a:t>
            </a:r>
          </a:p>
          <a:p>
            <a:pPr algn="just">
              <a:buNone/>
            </a:pPr>
            <a:r>
              <a:rPr b="1" dirty="0" lang="en-IN" smtClean="0">
                <a:latin typeface="Times New Roman" pitchFamily="18" charset="0"/>
                <a:cs typeface="Times New Roman" pitchFamily="18" charset="0"/>
              </a:rPr>
              <a:t>Feature Scaling:           </a:t>
            </a:r>
          </a:p>
          <a:p>
            <a:pPr algn="just">
              <a:buNone/>
            </a:pPr>
            <a:r>
              <a:rPr dirty="0" lang="en-IN" smtClean="0">
                <a:latin typeface="Times New Roman" pitchFamily="18" charset="0"/>
                <a:cs typeface="Times New Roman" pitchFamily="18" charset="0"/>
              </a:rPr>
              <a:t>        Standardize or normalize numerical features to ensure they have a consistent scale.</a:t>
            </a:r>
          </a:p>
          <a:p>
            <a:pPr algn="just">
              <a:buNone/>
            </a:pPr>
            <a:r>
              <a:rPr b="1" dirty="0" lang="en-IN" smtClean="0">
                <a:latin typeface="Times New Roman" pitchFamily="18" charset="0"/>
                <a:cs typeface="Times New Roman" pitchFamily="18" charset="0"/>
              </a:rPr>
              <a:t>Model Training:</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Use the selected algorithm to train the model on the training dataset.</a:t>
            </a:r>
          </a:p>
          <a:p>
            <a:pPr algn="just"/>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Adjust the </a:t>
            </a:r>
            <a:r>
              <a:rPr dirty="0" lang="en-IN" err="1" smtClean="0">
                <a:latin typeface="Times New Roman" pitchFamily="18" charset="0"/>
                <a:cs typeface="Times New Roman" pitchFamily="18" charset="0"/>
              </a:rPr>
              <a:t>hyperparameters</a:t>
            </a:r>
            <a:r>
              <a:rPr dirty="0" lang="en-IN" smtClean="0">
                <a:latin typeface="Times New Roman" pitchFamily="18" charset="0"/>
                <a:cs typeface="Times New Roman" pitchFamily="18" charset="0"/>
              </a:rPr>
              <a:t> to optimize model performance.</a:t>
            </a:r>
            <a:r>
              <a:rPr b="1" dirty="0" lang="en-IN" smtClean="0">
                <a:latin typeface="Times New Roman" pitchFamily="18" charset="0"/>
                <a:cs typeface="Times New Roman" pitchFamily="18" charset="0"/>
              </a:rPr>
              <a:t>       </a:t>
            </a:r>
          </a:p>
          <a:p>
            <a:pPr algn="just">
              <a:buNone/>
            </a:pPr>
            <a:r>
              <a:rPr b="1" dirty="0" lang="en-IN" smtClean="0">
                <a:latin typeface="Times New Roman" pitchFamily="18" charset="0"/>
                <a:cs typeface="Times New Roman" pitchFamily="18" charset="0"/>
              </a:rPr>
              <a:t>Model Evaluation:</a:t>
            </a:r>
          </a:p>
          <a:p>
            <a:pPr algn="just">
              <a:buNone/>
            </a:pPr>
            <a:r>
              <a:rPr b="1" dirty="0" lang="en-IN" smtClean="0">
                <a:latin typeface="Times New Roman" pitchFamily="18" charset="0"/>
                <a:cs typeface="Times New Roman" pitchFamily="18" charset="0"/>
              </a:rPr>
              <a:t>        </a:t>
            </a:r>
            <a:r>
              <a:rPr dirty="0" lang="en-IN" smtClean="0">
                <a:latin typeface="Times New Roman" pitchFamily="18" charset="0"/>
                <a:cs typeface="Times New Roman" pitchFamily="18" charset="0"/>
              </a:rPr>
              <a:t>Evaluate the model on the testing dataset using appropriate </a:t>
            </a:r>
            <a:r>
              <a:rPr dirty="0" lang="en-IN" err="1" smtClean="0">
                <a:latin typeface="Times New Roman" pitchFamily="18" charset="0"/>
                <a:cs typeface="Times New Roman" pitchFamily="18" charset="0"/>
              </a:rPr>
              <a:t>metics</a:t>
            </a:r>
            <a:r>
              <a:rPr dirty="0" lang="en-IN" smtClean="0">
                <a:latin typeface="Times New Roman" pitchFamily="18" charset="0"/>
                <a:cs typeface="Times New Roman" pitchFamily="18" charset="0"/>
              </a:rPr>
              <a:t> (</a:t>
            </a:r>
            <a:r>
              <a:rPr dirty="0" lang="en-IN" err="1" smtClean="0">
                <a:latin typeface="Times New Roman" pitchFamily="18" charset="0"/>
                <a:cs typeface="Times New Roman" pitchFamily="18" charset="0"/>
              </a:rPr>
              <a:t>eg</a:t>
            </a:r>
            <a:r>
              <a:rPr dirty="0" lang="en-IN" smtClean="0">
                <a:latin typeface="Times New Roman" pitchFamily="18" charset="0"/>
                <a:cs typeface="Times New Roman" pitchFamily="18" charset="0"/>
              </a:rPr>
              <a:t>, Mean Squared Error for regression, accuracy, precision, recall for classification).                                </a:t>
            </a:r>
            <a:endParaRPr dirty="0" lang="en-US">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lenovo</cp:lastModifiedBy>
  <dcterms:created xsi:type="dcterms:W3CDTF">2021-05-25T07:50:10Z</dcterms:created>
  <dcterms:modified xsi:type="dcterms:W3CDTF">2024-04-15T14:00:53Z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cf5929c5e316411ca6c47e18d5ce03f2</vt:lpwstr>
  </property>
</Properties>
</file>