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2192000" cy="6858000"/>
  <p:notesSz cx="6858000" cy="9144000"/>
  <p:embeddedFontLst>
    <p:embeddedFont>
      <p:font typeface="Wingdings 3" panose="05040102010807070707" pitchFamily="18" charset="2"/>
      <p:regular r:id="rId15"/>
    </p:embeddedFont>
    <p:embeddedFont>
      <p:font typeface="Century Gothic" panose="020B050202020202020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5" name="Google Shape;2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1" name="Google Shape;2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7" name="Google Shape;2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7"/>
        <p:cNvGrpSpPr/>
        <p:nvPr/>
      </p:nvGrpSpPr>
      <p:grpSpPr>
        <a:xfrm>
          <a:off x="0" y="0"/>
          <a:ext cx="0" cy="0"/>
          <a:chOff x="0" y="0"/>
          <a:chExt cx="0" cy="0"/>
        </a:xfrm>
      </p:grpSpPr>
      <p:sp>
        <p:nvSpPr>
          <p:cNvPr id="278" name="Google Shape;2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9" name="Google Shape;2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5" name="Google Shape;2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1" name="Google Shape;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ctr" rtl="0">
              <a:spcBef>
                <a:spcPts val="0"/>
              </a:spcBef>
              <a:spcAft>
                <a:spcPts val="0"/>
              </a:spcAft>
              <a:buNone/>
            </a:pPr>
            <a:fld id="{00000000-1234-1234-1234-123412341234}"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ctrTitle"/>
          </p:nvPr>
        </p:nvSpPr>
        <p:spPr>
          <a:xfrm>
            <a:off x="839470" y="1780540"/>
            <a:ext cx="12323445" cy="13335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Times New Roman" panose="02020603050405020304"/>
              <a:buNone/>
            </a:pPr>
            <a:r>
              <a:rPr lang="en-US" sz="2000" b="1">
                <a:ea typeface="Times New Roman" panose="02020603050405020304"/>
                <a:cs typeface="+mj-lt"/>
                <a:sym typeface="Times New Roman" panose="02020603050405020304"/>
              </a:rPr>
              <a:t>task management solution for streamlined workflow coordination</a:t>
            </a:r>
            <a:br>
              <a:rPr lang="en-US" sz="2000" b="1">
                <a:ea typeface="Times New Roman" panose="02020603050405020304"/>
                <a:cs typeface="+mj-lt"/>
                <a:sym typeface="Times New Roman" panose="02020603050405020304"/>
              </a:rPr>
            </a:br>
            <a:endParaRPr lang="en-US" sz="2000" b="1">
              <a:ea typeface="Times New Roman" panose="02020603050405020304"/>
              <a:cs typeface="+mj-lt"/>
              <a:sym typeface="Times New Roman" panose="02020603050405020304"/>
            </a:endParaRPr>
          </a:p>
        </p:txBody>
      </p:sp>
      <p:sp>
        <p:nvSpPr>
          <p:cNvPr id="250" name="Google Shape;250;p19"/>
          <p:cNvSpPr txBox="1">
            <a:spLocks noGrp="1"/>
          </p:cNvSpPr>
          <p:nvPr>
            <p:ph type="subTitle" idx="1"/>
          </p:nvPr>
        </p:nvSpPr>
        <p:spPr>
          <a:xfrm>
            <a:off x="6421120" y="3940810"/>
            <a:ext cx="5174615" cy="223647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IN" b="1" dirty="0">
                <a:latin typeface="Times New Roman" panose="02020603050405020304"/>
                <a:ea typeface="Times New Roman" panose="02020603050405020304"/>
                <a:cs typeface="Times New Roman" panose="02020603050405020304"/>
                <a:sym typeface="Times New Roman" panose="02020603050405020304"/>
              </a:rPr>
              <a:t>TEAM MEMBERS:</a:t>
            </a:r>
            <a:endParaRPr dirty="0"/>
          </a:p>
          <a:p>
            <a:pPr marL="0" lvl="0" indent="0" algn="l" rtl="0">
              <a:spcBef>
                <a:spcPts val="1000"/>
              </a:spcBef>
              <a:spcAft>
                <a:spcPts val="0"/>
              </a:spcAft>
              <a:buSzPts val="1440"/>
              <a:buNone/>
            </a:pPr>
            <a:r>
              <a:rPr lang="en-US" altLang="en-IN"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SELVAVINAYAGAM S</a:t>
            </a:r>
            <a:r>
              <a:rPr lang="en-IN"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 [ </a:t>
            </a:r>
            <a:r>
              <a:rPr lang="en-US" altLang="en-IN"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927623BAD103</a:t>
            </a:r>
            <a:r>
              <a:rPr lang="en-IN"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a:t>
            </a:r>
            <a:endParaRPr lang="en-IN"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endParaRPr>
          </a:p>
          <a:p>
            <a:pPr marL="0" lvl="0" indent="0" algn="l" rtl="0">
              <a:spcBef>
                <a:spcPts val="1000"/>
              </a:spcBef>
              <a:spcAft>
                <a:spcPts val="0"/>
              </a:spcAft>
              <a:buSzPts val="1440"/>
              <a:buNone/>
            </a:pPr>
            <a:r>
              <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SHARAN S A[927623BAD104]</a:t>
            </a:r>
            <a:endPar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endParaRPr>
          </a:p>
          <a:p>
            <a:pPr marL="0" lvl="0" indent="0" algn="l" rtl="0">
              <a:spcBef>
                <a:spcPts val="1000"/>
              </a:spcBef>
              <a:spcAft>
                <a:spcPts val="0"/>
              </a:spcAft>
              <a:buSzPts val="1440"/>
              <a:buNone/>
            </a:pPr>
            <a:r>
              <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SHARUKAN A[927623BAD105]</a:t>
            </a:r>
            <a:endPar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endParaRPr>
          </a:p>
          <a:p>
            <a:pPr marL="0" lvl="0" indent="0" algn="l" rtl="0">
              <a:spcBef>
                <a:spcPts val="1000"/>
              </a:spcBef>
              <a:spcAft>
                <a:spcPts val="0"/>
              </a:spcAft>
              <a:buSzPts val="1440"/>
              <a:buNone/>
            </a:pPr>
            <a:endPar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endParaRPr>
          </a:p>
        </p:txBody>
      </p:sp>
      <p:pic>
        <p:nvPicPr>
          <p:cNvPr id="251" name="Google Shape;251;p19" descr="M.Kumarasamy College of Engineering, Karur :: MKCE"/>
          <p:cNvPicPr preferRelativeResize="0"/>
          <p:nvPr/>
        </p:nvPicPr>
        <p:blipFill rotWithShape="1">
          <a:blip r:embed="rId1"/>
          <a:srcRect/>
          <a:stretch>
            <a:fillRect/>
          </a:stretch>
        </p:blipFill>
        <p:spPr>
          <a:xfrm>
            <a:off x="21629" y="0"/>
            <a:ext cx="4466051" cy="1666144"/>
          </a:xfrm>
          <a:prstGeom prst="rect">
            <a:avLst/>
          </a:prstGeom>
          <a:noFill/>
          <a:ln>
            <a:noFill/>
          </a:ln>
        </p:spPr>
      </p:pic>
      <p:pic>
        <p:nvPicPr>
          <p:cNvPr id="252" name="Google Shape;252;p19" descr="M.Kumarasamy College of Engineering, Karur :: MKCE"/>
          <p:cNvPicPr preferRelativeResize="0"/>
          <p:nvPr/>
        </p:nvPicPr>
        <p:blipFill rotWithShape="1">
          <a:blip r:embed="rId2"/>
          <a:srcRect/>
          <a:stretch>
            <a:fillRect/>
          </a:stretch>
        </p:blipFill>
        <p:spPr>
          <a:xfrm>
            <a:off x="9151271" y="37370"/>
            <a:ext cx="3040729" cy="12868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684212" y="0"/>
            <a:ext cx="8534400" cy="19314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3000"/>
              <a:buFont typeface="Times New Roman" panose="02020603050405020304"/>
              <a:buNone/>
            </a:pPr>
            <a:r>
              <a:rPr lang="en-IN" sz="3000" b="1" dirty="0">
                <a:latin typeface="Times New Roman" panose="02020603050405020304"/>
                <a:ea typeface="Times New Roman" panose="02020603050405020304"/>
                <a:cs typeface="Times New Roman" panose="02020603050405020304"/>
                <a:sym typeface="Times New Roman" panose="02020603050405020304"/>
              </a:rPr>
              <a:t>PROBLEM STATEMENT / DESCRIPTION:</a:t>
            </a:r>
            <a:endParaRPr sz="30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Google Shape;258;p20"/>
          <p:cNvSpPr txBox="1">
            <a:spLocks noGrp="1"/>
          </p:cNvSpPr>
          <p:nvPr>
            <p:ph idx="1"/>
          </p:nvPr>
        </p:nvSpPr>
        <p:spPr>
          <a:xfrm>
            <a:off x="422275" y="1403985"/>
            <a:ext cx="11348085" cy="4926330"/>
          </a:xfrm>
          <a:prstGeom prst="rect">
            <a:avLst/>
          </a:prstGeom>
          <a:noFill/>
          <a:ln>
            <a:noFill/>
          </a:ln>
        </p:spPr>
        <p:txBody>
          <a:bodyPr spcFirstLastPara="1" wrap="square" lIns="91425" tIns="45700" rIns="91425" bIns="45700" anchor="t" anchorCtr="0">
            <a:normAutofit/>
          </a:bodyPr>
          <a:lstStyle/>
          <a:p>
            <a:pPr marL="342900" lvl="0" indent="-251460" algn="just" rtl="0">
              <a:lnSpc>
                <a:spcPct val="150000"/>
              </a:lnSpc>
              <a:spcBef>
                <a:spcPts val="0"/>
              </a:spcBef>
              <a:spcAft>
                <a:spcPts val="0"/>
              </a:spcAft>
              <a:buSzPts val="1440"/>
              <a:buNone/>
            </a:pPr>
            <a:r>
              <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1.</a:t>
            </a:r>
            <a:r>
              <a:rPr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Organizations and individuals often grapple with the challenge of efficiently managing tasks and coordinating workflow. Inadequate task management systems can lead to disorganization, missed deadlines, and reduced productivity. Thus, there is a need for a streamlined task management solution that enables users to effectively organize, track, and update tasks to ensure smooth workflow coordination.</a:t>
            </a:r>
            <a:r>
              <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 </a:t>
            </a:r>
            <a:endPar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endParaRPr>
          </a:p>
          <a:p>
            <a:pPr marL="342900" lvl="0" indent="-251460" algn="just" rtl="0">
              <a:lnSpc>
                <a:spcPct val="150000"/>
              </a:lnSpc>
              <a:spcBef>
                <a:spcPts val="0"/>
              </a:spcBef>
              <a:spcAft>
                <a:spcPts val="0"/>
              </a:spcAft>
              <a:buSzPts val="1440"/>
              <a:buNone/>
            </a:pPr>
            <a:endParaRPr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endParaRPr>
          </a:p>
          <a:p>
            <a:pPr marL="342900" lvl="0" indent="-251460" algn="just" rtl="0">
              <a:lnSpc>
                <a:spcPct val="150000"/>
              </a:lnSpc>
              <a:spcBef>
                <a:spcPts val="0"/>
              </a:spcBef>
              <a:spcAft>
                <a:spcPts val="0"/>
              </a:spcAft>
              <a:buSzPts val="1440"/>
              <a:buNone/>
            </a:pPr>
            <a:r>
              <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2.</a:t>
            </a:r>
            <a:r>
              <a:rPr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The provided Python code offers a foundational solution to address the aforementioned problem. It introduces a task management system composed of two classes: Task and TaskManager.</a:t>
            </a:r>
            <a:endParaRPr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684212" y="643812"/>
            <a:ext cx="8534400" cy="503852"/>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lt2"/>
              </a:buClr>
              <a:buSzPts val="3600"/>
              <a:buFont typeface="Times New Roman" panose="02020603050405020304"/>
              <a:buNone/>
            </a:pPr>
            <a:r>
              <a:rPr lang="en-IN" b="1" dirty="0">
                <a:latin typeface="Times New Roman" panose="02020603050405020304"/>
                <a:ea typeface="Times New Roman" panose="02020603050405020304"/>
                <a:cs typeface="Times New Roman" panose="02020603050405020304"/>
                <a:sym typeface="Times New Roman" panose="02020603050405020304"/>
              </a:rPr>
              <a:t>ABSTRACT :</a:t>
            </a:r>
            <a:endParaRPr dirty="0"/>
          </a:p>
        </p:txBody>
      </p:sp>
      <p:sp>
        <p:nvSpPr>
          <p:cNvPr id="264" name="Google Shape;264;p21"/>
          <p:cNvSpPr txBox="1">
            <a:spLocks noGrp="1"/>
          </p:cNvSpPr>
          <p:nvPr>
            <p:ph idx="1"/>
          </p:nvPr>
        </p:nvSpPr>
        <p:spPr>
          <a:xfrm>
            <a:off x="683895" y="1255395"/>
            <a:ext cx="10790555" cy="4958715"/>
          </a:xfrm>
          <a:prstGeom prst="rect">
            <a:avLst/>
          </a:prstGeom>
          <a:noFill/>
          <a:ln>
            <a:noFill/>
          </a:ln>
        </p:spPr>
        <p:txBody>
          <a:bodyPr spcFirstLastPara="1" wrap="square" lIns="91425" tIns="45700" rIns="91425" bIns="45700" anchor="t" anchorCtr="0">
            <a:normAutofit lnSpcReduction="10000"/>
          </a:bodyPr>
          <a:lstStyle/>
          <a:p>
            <a:pPr marL="342900" lvl="0" indent="-251460" algn="just" rtl="0">
              <a:lnSpc>
                <a:spcPct val="150000"/>
              </a:lnSpc>
              <a:spcBef>
                <a:spcPts val="0"/>
              </a:spcBef>
              <a:spcAft>
                <a:spcPts val="0"/>
              </a:spcAft>
              <a:buSzPts val="1440"/>
              <a:buNone/>
            </a:pPr>
            <a:r>
              <a:rPr lang="en-US" dirty="0">
                <a:ln/>
                <a:solidFill>
                  <a:schemeClr val="tx1"/>
                </a:solidFill>
                <a:effectLst>
                  <a:outerShdw blurRad="38100" dist="19050" dir="2700000" algn="tl" rotWithShape="0">
                    <a:schemeClr val="dk1">
                      <a:alpha val="40000"/>
                    </a:schemeClr>
                  </a:outerShdw>
                </a:effectLst>
                <a:latin typeface="+mj-lt"/>
                <a:ea typeface="Times New Roman" panose="02020603050405020304"/>
                <a:cs typeface="+mj-lt"/>
                <a:sym typeface="Times New Roman" panose="02020603050405020304"/>
              </a:rPr>
              <a:t>T</a:t>
            </a: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he presented Python code introduces a foundational framework for task management aimed</a:t>
            </a:r>
            <a:endPar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endParaRPr>
          </a:p>
          <a:p>
            <a:pPr marL="342900" lvl="0" indent="-251460" algn="just" rtl="0">
              <a:lnSpc>
                <a:spcPct val="150000"/>
              </a:lnSpc>
              <a:spcBef>
                <a:spcPts val="0"/>
              </a:spcBef>
              <a:spcAft>
                <a:spcPts val="0"/>
              </a:spcAft>
              <a:buSzPts val="1440"/>
              <a:buNone/>
            </a:pPr>
            <a:r>
              <a:rPr lang="en-US"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at </a:t>
            </a: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optimizing workflow coordination. The system is encapsulated within two classes: Task and </a:t>
            </a:r>
            <a:endPar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endParaRPr>
          </a:p>
          <a:p>
            <a:pPr marL="342900" lvl="0" indent="-251460" algn="just" rtl="0">
              <a:lnSpc>
                <a:spcPct val="150000"/>
              </a:lnSpc>
              <a:spcBef>
                <a:spcPts val="0"/>
              </a:spcBef>
              <a:spcAft>
                <a:spcPts val="0"/>
              </a:spcAft>
              <a:buSzPts val="1440"/>
              <a:buNone/>
            </a:pP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TaskManager. The Task class delineates individual tasks, encompassing essential attributes </a:t>
            </a:r>
            <a:endPar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endParaRPr>
          </a:p>
          <a:p>
            <a:pPr marL="342900" lvl="0" indent="-251460" algn="just" rtl="0">
              <a:lnSpc>
                <a:spcPct val="150000"/>
              </a:lnSpc>
              <a:spcBef>
                <a:spcPts val="0"/>
              </a:spcBef>
              <a:spcAft>
                <a:spcPts val="0"/>
              </a:spcAft>
              <a:buSzPts val="1440"/>
              <a:buNone/>
            </a:pP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such as title, description, and status. Meanwhile, the TaskManager class orchestrates a </a:t>
            </a:r>
            <a:endPar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endParaRPr>
          </a:p>
          <a:p>
            <a:pPr marL="342900" lvl="0" indent="-251460" algn="just" rtl="0">
              <a:lnSpc>
                <a:spcPct val="150000"/>
              </a:lnSpc>
              <a:spcBef>
                <a:spcPts val="0"/>
              </a:spcBef>
              <a:spcAft>
                <a:spcPts val="0"/>
              </a:spcAft>
              <a:buSzPts val="1440"/>
              <a:buNone/>
            </a:pP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centralized repository of tasks, empowering users with functionalities to seamlessly add, </a:t>
            </a:r>
            <a:endPar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endParaRPr>
          </a:p>
          <a:p>
            <a:pPr marL="342900" lvl="0" indent="-251460" algn="just" rtl="0">
              <a:lnSpc>
                <a:spcPct val="150000"/>
              </a:lnSpc>
              <a:spcBef>
                <a:spcPts val="0"/>
              </a:spcBef>
              <a:spcAft>
                <a:spcPts val="0"/>
              </a:spcAft>
              <a:buSzPts val="1440"/>
              <a:buNone/>
            </a:pP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remove, update status, and display tasks. The overarching objective is to foster a streamlined </a:t>
            </a:r>
            <a:endPar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endParaRPr>
          </a:p>
          <a:p>
            <a:pPr marL="342900" lvl="0" indent="-251460" algn="just" rtl="0">
              <a:lnSpc>
                <a:spcPct val="150000"/>
              </a:lnSpc>
              <a:spcBef>
                <a:spcPts val="0"/>
              </a:spcBef>
              <a:spcAft>
                <a:spcPts val="0"/>
              </a:spcAft>
              <a:buSzPts val="1440"/>
              <a:buNone/>
            </a:pP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workflow conducive to efficient coordination and organization. By offering a user-friendly </a:t>
            </a:r>
            <a:endPar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endParaRPr>
          </a:p>
          <a:p>
            <a:pPr marL="342900" lvl="0" indent="-251460" algn="just" rtl="0">
              <a:lnSpc>
                <a:spcPct val="150000"/>
              </a:lnSpc>
              <a:spcBef>
                <a:spcPts val="0"/>
              </a:spcBef>
              <a:spcAft>
                <a:spcPts val="0"/>
              </a:spcAft>
              <a:buSzPts val="1440"/>
              <a:buNone/>
            </a:pP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command-line interface, this system affords users the ability to effortlessly manage tasks, </a:t>
            </a:r>
            <a:endPar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endParaRPr>
          </a:p>
          <a:p>
            <a:pPr marL="342900" lvl="0" indent="-251460" algn="just" rtl="0">
              <a:lnSpc>
                <a:spcPct val="150000"/>
              </a:lnSpc>
              <a:spcBef>
                <a:spcPts val="0"/>
              </a:spcBef>
              <a:spcAft>
                <a:spcPts val="0"/>
              </a:spcAft>
              <a:buSzPts val="1440"/>
              <a:buNone/>
            </a:pPr>
            <a:r>
              <a:rPr dirty="0">
                <a:ln/>
                <a:solidFill>
                  <a:schemeClr val="tx1"/>
                </a:solidFill>
                <a:effectLst>
                  <a:outerShdw blurRad="38100" dist="19050" dir="2700000" algn="tl" rotWithShape="0">
                    <a:schemeClr val="dk1">
                      <a:alpha val="40000"/>
                    </a:schemeClr>
                  </a:outerShdw>
                </a:effectLst>
                <a:latin typeface="+mj-ea"/>
                <a:ea typeface="Times New Roman" panose="02020603050405020304"/>
                <a:cs typeface="+mj-ea"/>
                <a:sym typeface="Times New Roman" panose="02020603050405020304"/>
              </a:rPr>
              <a:t>thereby enhancing productivity and facilitating collaborative endeavors</a:t>
            </a:r>
            <a:r>
              <a:rPr dirty="0">
                <a:latin typeface="Times New Roman" panose="02020603050405020304"/>
                <a:ea typeface="Times New Roman" panose="02020603050405020304"/>
                <a:cs typeface="Times New Roman" panose="02020603050405020304"/>
                <a:sym typeface="Times New Roman" panose="02020603050405020304"/>
              </a:rPr>
              <a:t>.</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345233" y="1"/>
            <a:ext cx="8873379" cy="13716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lt2"/>
              </a:buClr>
              <a:buSzPts val="3000"/>
              <a:buFont typeface="Times New Roman" panose="02020603050405020304"/>
              <a:buNone/>
            </a:pPr>
            <a:br>
              <a:rPr lang="en-IN" sz="3000" b="1" dirty="0">
                <a:latin typeface="Times New Roman" panose="02020603050405020304"/>
                <a:ea typeface="Times New Roman" panose="02020603050405020304"/>
                <a:cs typeface="Times New Roman" panose="02020603050405020304"/>
                <a:sym typeface="Times New Roman" panose="02020603050405020304"/>
              </a:rPr>
            </a:br>
            <a:br>
              <a:rPr lang="en-IN" dirty="0">
                <a:latin typeface="Times New Roman" panose="02020603050405020304"/>
                <a:ea typeface="Times New Roman" panose="02020603050405020304"/>
                <a:cs typeface="Times New Roman" panose="02020603050405020304"/>
                <a:sym typeface="Times New Roman" panose="02020603050405020304"/>
              </a:rPr>
            </a:br>
            <a:r>
              <a:rPr lang="en-IN" sz="3600" b="1" dirty="0">
                <a:latin typeface="Times New Roman" panose="02020603050405020304"/>
                <a:ea typeface="Times New Roman" panose="02020603050405020304"/>
                <a:cs typeface="Times New Roman" panose="02020603050405020304"/>
                <a:sym typeface="Times New Roman" panose="02020603050405020304"/>
              </a:rPr>
              <a:t>PROPOSED SOLUTION :</a:t>
            </a:r>
            <a:br>
              <a:rPr lang="en-IN" b="1" dirty="0">
                <a:latin typeface="Times New Roman" panose="02020603050405020304"/>
                <a:ea typeface="Times New Roman" panose="02020603050405020304"/>
                <a:cs typeface="Times New Roman" panose="02020603050405020304"/>
                <a:sym typeface="Times New Roman" panose="02020603050405020304"/>
              </a:rPr>
            </a:br>
            <a:br>
              <a:rPr lang="en-IN" b="1" dirty="0">
                <a:latin typeface="Times New Roman" panose="02020603050405020304"/>
                <a:ea typeface="Times New Roman" panose="02020603050405020304"/>
                <a:cs typeface="Times New Roman" panose="02020603050405020304"/>
                <a:sym typeface="Times New Roman" panose="02020603050405020304"/>
              </a:rPr>
            </a:br>
            <a:endParaRPr dirty="0"/>
          </a:p>
        </p:txBody>
      </p:sp>
      <p:sp>
        <p:nvSpPr>
          <p:cNvPr id="2" name="Text Box 1"/>
          <p:cNvSpPr txBox="1"/>
          <p:nvPr/>
        </p:nvSpPr>
        <p:spPr>
          <a:xfrm>
            <a:off x="935355" y="1171575"/>
            <a:ext cx="10760075" cy="4462780"/>
          </a:xfrm>
          <a:prstGeom prst="rect">
            <a:avLst/>
          </a:prstGeom>
          <a:noFill/>
        </p:spPr>
        <p:txBody>
          <a:bodyPr wrap="square" rtlCol="0">
            <a:noAutofit/>
          </a:bodyPr>
          <a:p>
            <a:r>
              <a:rPr lang="en-US" sz="2000"/>
              <a:t>The proposed solution is a task management system that consists of two classes:</a:t>
            </a:r>
            <a:endParaRPr lang="en-US" sz="2000"/>
          </a:p>
          <a:p>
            <a:r>
              <a:rPr lang="en-US" sz="2000"/>
              <a:t>Task and TaskManager. The Task class defines individual tasks with attributes such as title, description, and status. The TaskManager class manages a list of tasks and provides methods to add, remove, update status, and display tasks. The system offers a user-friendly command-line interface for interacting with the task management functionalities, empowering users to efficiently organize, track, and update tasks, thereby facilitating streamlined workflow coordination.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3"/>
          <p:cNvSpPr txBox="1">
            <a:spLocks noGrp="1"/>
          </p:cNvSpPr>
          <p:nvPr>
            <p:ph type="title"/>
          </p:nvPr>
        </p:nvSpPr>
        <p:spPr>
          <a:xfrm>
            <a:off x="684212" y="447870"/>
            <a:ext cx="8534400" cy="1045028"/>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lt2"/>
              </a:buClr>
              <a:buSzPts val="3000"/>
              <a:buFont typeface="Times New Roman" panose="02020603050405020304"/>
              <a:buNone/>
            </a:pPr>
            <a:br>
              <a:rPr lang="en-IN" sz="3000" b="1" dirty="0">
                <a:latin typeface="Times New Roman" panose="02020603050405020304"/>
                <a:ea typeface="Times New Roman" panose="02020603050405020304"/>
                <a:cs typeface="Times New Roman" panose="02020603050405020304"/>
                <a:sym typeface="Times New Roman" panose="02020603050405020304"/>
              </a:rPr>
            </a:br>
            <a:br>
              <a:rPr lang="en-IN" sz="3000" b="1" dirty="0">
                <a:latin typeface="Times New Roman" panose="02020603050405020304"/>
                <a:ea typeface="Times New Roman" panose="02020603050405020304"/>
                <a:cs typeface="Times New Roman" panose="02020603050405020304"/>
                <a:sym typeface="Times New Roman" panose="02020603050405020304"/>
              </a:rPr>
            </a:br>
            <a:r>
              <a:rPr lang="en-IN" sz="3000" b="1" dirty="0">
                <a:latin typeface="Times New Roman" panose="02020603050405020304"/>
                <a:ea typeface="Times New Roman" panose="02020603050405020304"/>
                <a:cs typeface="Times New Roman" panose="02020603050405020304"/>
                <a:sym typeface="Times New Roman" panose="02020603050405020304"/>
              </a:rPr>
              <a:t>REAL LIFE APPLICATION:</a:t>
            </a:r>
            <a:br>
              <a:rPr lang="en-IN" b="1" dirty="0">
                <a:latin typeface="Times New Roman" panose="02020603050405020304"/>
                <a:ea typeface="Times New Roman" panose="02020603050405020304"/>
                <a:cs typeface="Times New Roman" panose="02020603050405020304"/>
                <a:sym typeface="Times New Roman" panose="02020603050405020304"/>
              </a:rPr>
            </a:br>
            <a:br>
              <a:rPr lang="en-IN" b="1" dirty="0">
                <a:latin typeface="Times New Roman" panose="02020603050405020304"/>
                <a:ea typeface="Times New Roman" panose="02020603050405020304"/>
                <a:cs typeface="Times New Roman" panose="02020603050405020304"/>
                <a:sym typeface="Times New Roman" panose="02020603050405020304"/>
              </a:rPr>
            </a:br>
            <a:endParaRPr dirty="0"/>
          </a:p>
        </p:txBody>
      </p:sp>
      <p:sp>
        <p:nvSpPr>
          <p:cNvPr id="3" name="Content Placeholder 2"/>
          <p:cNvSpPr>
            <a:spLocks noGrp="1"/>
          </p:cNvSpPr>
          <p:nvPr>
            <p:ph idx="1"/>
          </p:nvPr>
        </p:nvSpPr>
        <p:spPr>
          <a:xfrm>
            <a:off x="683895" y="-473075"/>
            <a:ext cx="8534400" cy="6882765"/>
          </a:xfrm>
        </p:spPr>
        <p:txBody>
          <a:bodyPr/>
          <a:lstStyle/>
          <a:p>
            <a:r>
              <a:rPr lang="en-IN" dirty="0">
                <a:ln/>
                <a:solidFill>
                  <a:schemeClr val="tx1"/>
                </a:solidFill>
                <a:effectLst>
                  <a:outerShdw blurRad="38100" dist="19050" dir="2700000" algn="tl" rotWithShape="0">
                    <a:schemeClr val="dk1">
                      <a:alpha val="40000"/>
                    </a:schemeClr>
                  </a:outerShdw>
                </a:effectLst>
                <a:latin typeface="+mj-lt"/>
                <a:cs typeface="+mj-lt"/>
              </a:rPr>
              <a:t>Project Management</a:t>
            </a:r>
            <a:endParaRPr lang="en-IN" dirty="0">
              <a:ln/>
              <a:solidFill>
                <a:schemeClr val="tx1"/>
              </a:solidFill>
              <a:effectLst>
                <a:outerShdw blurRad="38100" dist="19050" dir="2700000" algn="tl" rotWithShape="0">
                  <a:schemeClr val="dk1">
                    <a:alpha val="40000"/>
                  </a:schemeClr>
                </a:outerShdw>
              </a:effectLst>
              <a:latin typeface="+mj-lt"/>
              <a:cs typeface="+mj-lt"/>
            </a:endParaRPr>
          </a:p>
          <a:p>
            <a:r>
              <a:rPr lang="en-IN" dirty="0">
                <a:ln/>
                <a:solidFill>
                  <a:schemeClr val="tx1"/>
                </a:solidFill>
                <a:effectLst>
                  <a:outerShdw blurRad="38100" dist="19050" dir="2700000" algn="tl" rotWithShape="0">
                    <a:schemeClr val="dk1">
                      <a:alpha val="40000"/>
                    </a:schemeClr>
                  </a:outerShdw>
                </a:effectLst>
                <a:latin typeface="+mj-lt"/>
                <a:cs typeface="+mj-lt"/>
              </a:rPr>
              <a:t>Personal productivity</a:t>
            </a:r>
            <a:endParaRPr lang="en-IN" dirty="0">
              <a:ln/>
              <a:solidFill>
                <a:schemeClr val="tx1"/>
              </a:solidFill>
              <a:effectLst>
                <a:outerShdw blurRad="38100" dist="19050" dir="2700000" algn="tl" rotWithShape="0">
                  <a:schemeClr val="dk1">
                    <a:alpha val="40000"/>
                  </a:schemeClr>
                </a:outerShdw>
              </a:effectLst>
              <a:latin typeface="+mj-lt"/>
              <a:cs typeface="+mj-lt"/>
            </a:endParaRPr>
          </a:p>
          <a:p>
            <a:r>
              <a:rPr lang="en-IN" dirty="0">
                <a:ln/>
                <a:solidFill>
                  <a:schemeClr val="tx1"/>
                </a:solidFill>
                <a:effectLst>
                  <a:outerShdw blurRad="38100" dist="19050" dir="2700000" algn="tl" rotWithShape="0">
                    <a:schemeClr val="dk1">
                      <a:alpha val="40000"/>
                    </a:schemeClr>
                  </a:outerShdw>
                </a:effectLst>
                <a:latin typeface="+mj-lt"/>
                <a:cs typeface="+mj-lt"/>
              </a:rPr>
              <a:t>Agile software development</a:t>
            </a:r>
            <a:endParaRPr lang="en-IN" dirty="0">
              <a:ln/>
              <a:solidFill>
                <a:schemeClr val="tx1"/>
              </a:solidFill>
              <a:effectLst>
                <a:outerShdw blurRad="38100" dist="19050" dir="2700000" algn="tl" rotWithShape="0">
                  <a:schemeClr val="dk1">
                    <a:alpha val="40000"/>
                  </a:schemeClr>
                </a:outerShdw>
              </a:effectLst>
              <a:latin typeface="+mj-lt"/>
              <a:cs typeface="+mj-lt"/>
            </a:endParaRPr>
          </a:p>
          <a:p>
            <a:r>
              <a:rPr lang="en-IN" dirty="0">
                <a:ln/>
                <a:solidFill>
                  <a:schemeClr val="tx1"/>
                </a:solidFill>
                <a:effectLst>
                  <a:outerShdw blurRad="38100" dist="19050" dir="2700000" algn="tl" rotWithShape="0">
                    <a:schemeClr val="dk1">
                      <a:alpha val="40000"/>
                    </a:schemeClr>
                  </a:outerShdw>
                </a:effectLst>
                <a:latin typeface="+mj-lt"/>
                <a:cs typeface="+mj-lt"/>
              </a:rPr>
              <a:t>Freelance work</a:t>
            </a:r>
            <a:endParaRPr lang="en-IN" dirty="0">
              <a:ln/>
              <a:solidFill>
                <a:schemeClr val="tx1"/>
              </a:solidFill>
              <a:effectLst>
                <a:outerShdw blurRad="38100" dist="19050" dir="2700000" algn="tl" rotWithShape="0">
                  <a:schemeClr val="dk1">
                    <a:alpha val="40000"/>
                  </a:schemeClr>
                </a:outerShdw>
              </a:effectLst>
              <a:latin typeface="+mj-lt"/>
              <a:cs typeface="+mj-lt"/>
            </a:endParaRPr>
          </a:p>
          <a:p>
            <a:r>
              <a:rPr lang="en-IN" dirty="0">
                <a:ln/>
                <a:solidFill>
                  <a:schemeClr val="tx1"/>
                </a:solidFill>
                <a:effectLst>
                  <a:outerShdw blurRad="38100" dist="19050" dir="2700000" algn="tl" rotWithShape="0">
                    <a:schemeClr val="dk1">
                      <a:alpha val="40000"/>
                    </a:schemeClr>
                  </a:outerShdw>
                </a:effectLst>
                <a:latin typeface="+mj-lt"/>
                <a:cs typeface="+mj-lt"/>
              </a:rPr>
              <a:t>Event planning</a:t>
            </a:r>
            <a:endParaRPr lang="en-IN" dirty="0">
              <a:ln/>
              <a:solidFill>
                <a:schemeClr val="tx1"/>
              </a:solidFill>
              <a:effectLst>
                <a:outerShdw blurRad="38100" dist="19050" dir="2700000" algn="tl" rotWithShape="0">
                  <a:schemeClr val="dk1">
                    <a:alpha val="40000"/>
                  </a:schemeClr>
                </a:outerShdw>
              </a:effectLst>
              <a:latin typeface="+mj-lt"/>
              <a:cs typeface="+mj-lt"/>
            </a:endParaRPr>
          </a:p>
          <a:p>
            <a:r>
              <a:rPr lang="en-IN" dirty="0">
                <a:ln/>
                <a:solidFill>
                  <a:schemeClr val="tx1"/>
                </a:solidFill>
                <a:effectLst>
                  <a:outerShdw blurRad="38100" dist="19050" dir="2700000" algn="tl" rotWithShape="0">
                    <a:schemeClr val="dk1">
                      <a:alpha val="40000"/>
                    </a:schemeClr>
                  </a:outerShdw>
                </a:effectLst>
                <a:latin typeface="+mj-lt"/>
                <a:cs typeface="+mj-lt"/>
              </a:rPr>
              <a:t>Academic assignments</a:t>
            </a:r>
            <a:endParaRPr lang="en-IN" dirty="0">
              <a:ln/>
              <a:solidFill>
                <a:schemeClr val="tx1"/>
              </a:solidFill>
              <a:effectLst>
                <a:outerShdw blurRad="38100" dist="19050" dir="2700000" algn="tl" rotWithShape="0">
                  <a:schemeClr val="dk1">
                    <a:alpha val="40000"/>
                  </a:schemeClr>
                </a:outerShdw>
              </a:effectLst>
              <a:latin typeface="+mj-lt"/>
              <a:cs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684211" y="205274"/>
            <a:ext cx="10820433" cy="103569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panose="02020603050405020304"/>
              <a:buNone/>
            </a:pPr>
            <a:r>
              <a:rPr lang="en-US" b="1" dirty="0">
                <a:latin typeface="Times New Roman" panose="02020603050405020304"/>
                <a:cs typeface="Times New Roman" panose="02020603050405020304"/>
                <a:sym typeface="Times New Roman" panose="02020603050405020304"/>
              </a:rPr>
              <a:t>H</a:t>
            </a:r>
            <a:r>
              <a:rPr lang="en-IN" b="1" dirty="0">
                <a:latin typeface="Times New Roman" panose="02020603050405020304"/>
                <a:cs typeface="Times New Roman" panose="02020603050405020304"/>
                <a:sym typeface="Times New Roman" panose="02020603050405020304"/>
              </a:rPr>
              <a:t>ARDWARE AND SOFTWARE REQUIREMENTS:</a:t>
            </a:r>
            <a:endParaRPr dirty="0"/>
          </a:p>
        </p:txBody>
      </p:sp>
      <p:sp>
        <p:nvSpPr>
          <p:cNvPr id="282" name="Google Shape;282;p24"/>
          <p:cNvSpPr txBox="1">
            <a:spLocks noGrp="1"/>
          </p:cNvSpPr>
          <p:nvPr>
            <p:ph idx="1"/>
          </p:nvPr>
        </p:nvSpPr>
        <p:spPr>
          <a:xfrm>
            <a:off x="874395" y="1240790"/>
            <a:ext cx="9954895" cy="6158865"/>
          </a:xfrm>
          <a:prstGeom prst="rect">
            <a:avLst/>
          </a:prstGeom>
          <a:noFill/>
          <a:ln>
            <a:noFill/>
          </a:ln>
        </p:spPr>
        <p:txBody>
          <a:bodyPr spcFirstLastPara="1" wrap="square" lIns="91425" tIns="45700" rIns="91425" bIns="45700" anchor="t" anchorCtr="0">
            <a:normAutofit/>
          </a:bodyPr>
          <a:lstStyle/>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Hardware:</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1.Computer</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2.Processor </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3.Memory </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4.Storage</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Software:</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1.Python interpreter</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2.Operating system </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3.Text Editor Or IDE </a:t>
            </a:r>
            <a:endParaRPr lang="en-US" sz="24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400" dirty="0">
                <a:ln/>
                <a:solidFill>
                  <a:schemeClr val="tx1"/>
                </a:solidFill>
                <a:effectLst>
                  <a:outerShdw blurRad="38100" dist="19050" dir="2700000" algn="tl" rotWithShape="0">
                    <a:schemeClr val="dk1">
                      <a:alpha val="40000"/>
                    </a:schemeClr>
                  </a:outerShdw>
                </a:effectLst>
              </a:rPr>
              <a:t>4.Terminal or common prompt </a:t>
            </a:r>
            <a:endParaRPr lang="en-US" sz="2400"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title"/>
          </p:nvPr>
        </p:nvSpPr>
        <p:spPr>
          <a:xfrm>
            <a:off x="684212" y="307910"/>
            <a:ext cx="8534400" cy="113833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200"/>
              <a:buFont typeface="Times New Roman" panose="02020603050405020304"/>
              <a:buNone/>
            </a:pPr>
            <a:r>
              <a:rPr lang="en-IN" sz="3200" b="1" dirty="0">
                <a:latin typeface="Times New Roman" panose="02020603050405020304"/>
                <a:ea typeface="Times New Roman" panose="02020603050405020304"/>
                <a:cs typeface="Times New Roman" panose="02020603050405020304"/>
                <a:sym typeface="Times New Roman" panose="02020603050405020304"/>
              </a:rPr>
              <a:t>PROJECT CODE:</a:t>
            </a:r>
            <a:endParaRPr dirty="0"/>
          </a:p>
        </p:txBody>
      </p:sp>
      <p:sp>
        <p:nvSpPr>
          <p:cNvPr id="288" name="Google Shape;288;p25"/>
          <p:cNvSpPr txBox="1">
            <a:spLocks noGrp="1"/>
          </p:cNvSpPr>
          <p:nvPr>
            <p:ph idx="1"/>
          </p:nvPr>
        </p:nvSpPr>
        <p:spPr>
          <a:xfrm>
            <a:off x="1226502" y="1446828"/>
            <a:ext cx="8534400" cy="2425614"/>
          </a:xfrm>
          <a:prstGeom prst="rect">
            <a:avLst/>
          </a:prstGeom>
          <a:noFill/>
          <a:ln>
            <a:noFill/>
          </a:ln>
        </p:spPr>
        <p:txBody>
          <a:bodyPr spcFirstLastPara="1" wrap="square" lIns="91425" tIns="45700" rIns="91425" bIns="45700" anchor="t" anchorCtr="0">
            <a:noAutofit/>
          </a:bodyPr>
          <a:lstStyle/>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class Task:</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def _init_(self, title, description, status='To Do'):</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self.title, self.description, self.status = title, description, status</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class TaskManager:</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def _init_(self): self.tasks = []</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def add(self, title, description): self.tasks.append(Task(title, description))</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def remove(self, title): self.tasks = [t for t in self.tasks if t.title != title]</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def update_status(self, title, status): [setattr(t, 'status', status) for t in self.tasks if t.title == title]</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def display(self): [print(f"Title: {t.title}\nDescription: {t.description}\nStatus: {t.status}\n") for t in self.tasks]</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def main():</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tm = TaskManager()</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while True:</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print("1. Add Task\n2. Remove Task\n3. Update Status\n4. Display\n5. Exit")</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choice = input("Enter your choice: ")</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if choice == '1': tm.add(input("Title: "), input("Description: "))</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elif choice == '2': tm.remove(input("Title to remove: "))</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elif choice == '3': tm.update_status(input("Title to update: "), input("New status: "))</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elif choice == '4': tm.display()</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elif choice == '5': break</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        else: print("Invalid choice. Try again.")</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sz="1300" dirty="0">
                <a:ln/>
                <a:solidFill>
                  <a:schemeClr val="tx1"/>
                </a:solidFill>
                <a:effectLst>
                  <a:outerShdw blurRad="38100" dist="19050" dir="2700000" algn="tl" rotWithShape="0">
                    <a:schemeClr val="dk1">
                      <a:alpha val="40000"/>
                    </a:schemeClr>
                  </a:outerShdw>
                </a:effectLst>
              </a:rPr>
              <a:t>if _name_ == "_main_": main()</a:t>
            </a:r>
            <a:endParaRPr sz="13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endParaRPr sz="1300"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684212" y="195944"/>
            <a:ext cx="8534400" cy="125030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panose="02020603050405020304"/>
              <a:buNone/>
            </a:pPr>
            <a:r>
              <a:rPr lang="en-IN" b="1" dirty="0">
                <a:latin typeface="Times New Roman" panose="02020603050405020304"/>
                <a:ea typeface="Times New Roman" panose="02020603050405020304"/>
                <a:cs typeface="Times New Roman" panose="02020603050405020304"/>
                <a:sym typeface="Times New Roman" panose="02020603050405020304"/>
              </a:rPr>
              <a:t>OUTPUT: </a:t>
            </a:r>
            <a:endParaRPr dirty="0"/>
          </a:p>
        </p:txBody>
      </p:sp>
      <p:sp>
        <p:nvSpPr>
          <p:cNvPr id="294" name="Google Shape;294;p26"/>
          <p:cNvSpPr txBox="1">
            <a:spLocks noGrp="1"/>
          </p:cNvSpPr>
          <p:nvPr>
            <p:ph idx="1"/>
          </p:nvPr>
        </p:nvSpPr>
        <p:spPr>
          <a:xfrm>
            <a:off x="3833495" y="1940560"/>
            <a:ext cx="8534400" cy="5127625"/>
          </a:xfrm>
          <a:prstGeom prst="rect">
            <a:avLst/>
          </a:prstGeom>
          <a:noFill/>
          <a:ln>
            <a:noFill/>
          </a:ln>
        </p:spPr>
        <p:txBody>
          <a:bodyPr spcFirstLastPara="1" wrap="square" lIns="91425" tIns="45700" rIns="91425" bIns="45700" anchor="t" anchorCtr="0">
            <a:normAutofit/>
            <a:scene3d>
              <a:camera prst="orthographicFront"/>
              <a:lightRig rig="threePt" dir="t"/>
            </a:scene3d>
          </a:bodyPr>
          <a:lstStyle/>
          <a:p>
            <a:pPr marL="342900" lvl="0" indent="-251460" algn="l" rtl="0">
              <a:spcBef>
                <a:spcPts val="0"/>
              </a:spcBef>
              <a:spcAft>
                <a:spcPts val="0"/>
              </a:spcAft>
              <a:buSzPts val="1440"/>
              <a:buNone/>
            </a:pPr>
            <a:r>
              <a:rPr lang="en-US" sz="2800" dirty="0">
                <a:ln/>
                <a:solidFill>
                  <a:schemeClr val="tx1"/>
                </a:solidFill>
                <a:effectLst>
                  <a:outerShdw blurRad="38100" dist="19050" dir="2700000" algn="tl" rotWithShape="0">
                    <a:schemeClr val="dk1">
                      <a:alpha val="40000"/>
                    </a:schemeClr>
                  </a:outerShdw>
                </a:effectLst>
              </a:rPr>
              <a:t>1. Add Task</a:t>
            </a:r>
            <a:endParaRPr lang="en-US" sz="28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800" dirty="0">
                <a:ln/>
                <a:solidFill>
                  <a:schemeClr val="tx1"/>
                </a:solidFill>
                <a:effectLst>
                  <a:outerShdw blurRad="38100" dist="19050" dir="2700000" algn="tl" rotWithShape="0">
                    <a:schemeClr val="dk1">
                      <a:alpha val="40000"/>
                    </a:schemeClr>
                  </a:outerShdw>
                </a:effectLst>
              </a:rPr>
              <a:t>2. Remove Task</a:t>
            </a:r>
            <a:endParaRPr lang="en-US" sz="28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800" dirty="0">
                <a:ln/>
                <a:solidFill>
                  <a:schemeClr val="tx1"/>
                </a:solidFill>
                <a:effectLst>
                  <a:outerShdw blurRad="38100" dist="19050" dir="2700000" algn="tl" rotWithShape="0">
                    <a:schemeClr val="dk1">
                      <a:alpha val="40000"/>
                    </a:schemeClr>
                  </a:outerShdw>
                </a:effectLst>
              </a:rPr>
              <a:t>3. </a:t>
            </a:r>
            <a:r>
              <a:rPr lang="en-US" sz="2800" dirty="0">
                <a:ln/>
                <a:solidFill>
                  <a:schemeClr val="tx1"/>
                </a:solidFill>
                <a:effectLst>
                  <a:outerShdw blurRad="38100" dist="19050" dir="2700000" algn="tl" rotWithShape="0">
                    <a:schemeClr val="dk1">
                      <a:alpha val="40000"/>
                    </a:schemeClr>
                  </a:outerShdw>
                </a:effectLst>
                <a:latin typeface="+mj-lt"/>
                <a:cs typeface="+mj-lt"/>
              </a:rPr>
              <a:t>Update </a:t>
            </a:r>
            <a:r>
              <a:rPr lang="en-US" sz="2800" dirty="0">
                <a:ln/>
                <a:solidFill>
                  <a:schemeClr val="tx1"/>
                </a:solidFill>
                <a:effectLst>
                  <a:outerShdw blurRad="38100" dist="19050" dir="2700000" algn="tl" rotWithShape="0">
                    <a:schemeClr val="dk1">
                      <a:alpha val="40000"/>
                    </a:schemeClr>
                  </a:outerShdw>
                </a:effectLst>
              </a:rPr>
              <a:t>Status</a:t>
            </a:r>
            <a:endParaRPr lang="en-US" sz="28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800" dirty="0">
                <a:ln/>
                <a:solidFill>
                  <a:schemeClr val="tx1"/>
                </a:solidFill>
                <a:effectLst>
                  <a:outerShdw blurRad="38100" dist="19050" dir="2700000" algn="tl" rotWithShape="0">
                    <a:schemeClr val="dk1">
                      <a:alpha val="40000"/>
                    </a:schemeClr>
                  </a:outerShdw>
                </a:effectLst>
              </a:rPr>
              <a:t>4. Display</a:t>
            </a:r>
            <a:endParaRPr lang="en-US" sz="28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800" dirty="0">
                <a:ln/>
                <a:solidFill>
                  <a:schemeClr val="tx1"/>
                </a:solidFill>
                <a:effectLst>
                  <a:outerShdw blurRad="38100" dist="19050" dir="2700000" algn="tl" rotWithShape="0">
                    <a:schemeClr val="dk1">
                      <a:alpha val="40000"/>
                    </a:schemeClr>
                  </a:outerShdw>
                </a:effectLst>
              </a:rPr>
              <a:t>5. Exit</a:t>
            </a:r>
            <a:endParaRPr lang="en-US" sz="2800" dirty="0">
              <a:ln/>
              <a:solidFill>
                <a:schemeClr val="tx1"/>
              </a:solidFill>
              <a:effectLst>
                <a:outerShdw blurRad="38100" dist="19050" dir="2700000" algn="tl" rotWithShape="0">
                  <a:schemeClr val="dk1">
                    <a:alpha val="40000"/>
                  </a:schemeClr>
                </a:outerShdw>
              </a:effectLst>
            </a:endParaRPr>
          </a:p>
          <a:p>
            <a:pPr marL="342900" lvl="0" indent="-251460" algn="l" rtl="0">
              <a:spcBef>
                <a:spcPts val="0"/>
              </a:spcBef>
              <a:spcAft>
                <a:spcPts val="0"/>
              </a:spcAft>
              <a:buSzPts val="1440"/>
              <a:buNone/>
            </a:pPr>
            <a:r>
              <a:rPr lang="en-US" sz="2800" dirty="0">
                <a:ln/>
                <a:solidFill>
                  <a:schemeClr val="tx1"/>
                </a:solidFill>
                <a:effectLst>
                  <a:outerShdw blurRad="38100" dist="19050" dir="2700000" algn="tl" rotWithShape="0">
                    <a:schemeClr val="dk1">
                      <a:alpha val="40000"/>
                    </a:schemeClr>
                  </a:outerShdw>
                </a:effectLst>
              </a:rPr>
              <a:t>Enter your choice:</a:t>
            </a:r>
            <a:endParaRPr lang="en-US" sz="2800"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3740</Words>
  <Application>WPS Presentation</Application>
  <PresentationFormat>Widescreen</PresentationFormat>
  <Paragraphs>91</Paragraphs>
  <Slides>8</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Wingdings 3</vt:lpstr>
      <vt:lpstr>Arial</vt:lpstr>
      <vt:lpstr>Times New Roman</vt:lpstr>
      <vt:lpstr>Century Gothic</vt:lpstr>
      <vt:lpstr>Microsoft YaHei</vt:lpstr>
      <vt:lpstr>Arial Unicode MS</vt:lpstr>
      <vt:lpstr>Calibri</vt:lpstr>
      <vt:lpstr>Corbel</vt:lpstr>
      <vt:lpstr>Slice</vt:lpstr>
      <vt:lpstr>Project Title</vt:lpstr>
      <vt:lpstr>PROBLEM STATEMENT / DESCRIPTION:</vt:lpstr>
      <vt:lpstr>ABSTRACT :</vt:lpstr>
      <vt:lpstr>  PROPOSED SOLUTION :  </vt:lpstr>
      <vt:lpstr>  REAL LIFE APPLICATION:  </vt:lpstr>
      <vt:lpstr>HARDWARE AND SOFTWARE REQUIREMENTS:</vt:lpstr>
      <vt:lpstr>PROJECT CODE:</vt:lpstr>
      <vt:lpstr>OUTPUT: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
  <cp:lastModifiedBy>pugal</cp:lastModifiedBy>
  <cp:revision>7</cp:revision>
  <dcterms:created xsi:type="dcterms:W3CDTF">2024-05-12T09:03:58Z</dcterms:created>
  <dcterms:modified xsi:type="dcterms:W3CDTF">2024-05-12T09:43:32Z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CFE894F8EA60470286B94CCD2001E30E_13</vt:lpwstr>
  </property>
  <property fmtid="{D5CDD505-2E9C-101B-9397-08002B2CF9AE}" pid="3" name="KSOProductBuildVer">
    <vt:lpwstr>1033-12.2.0.16731</vt:lpwstr>
  </property>
</Properties>
</file>