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4387" y="1576450"/>
            <a:ext cx="6207760" cy="104775"/>
          </a:xfrm>
          <a:custGeom>
            <a:avLst/>
            <a:gdLst/>
            <a:ahLst/>
            <a:cxnLst/>
            <a:rect l="l" t="t" r="r" b="b"/>
            <a:pathLst>
              <a:path w="6207759" h="104775">
                <a:moveTo>
                  <a:pt x="6207379" y="0"/>
                </a:moveTo>
                <a:lnTo>
                  <a:pt x="0" y="0"/>
                </a:lnTo>
                <a:lnTo>
                  <a:pt x="0" y="104775"/>
                </a:lnTo>
                <a:lnTo>
                  <a:pt x="6207379" y="104775"/>
                </a:lnTo>
                <a:lnTo>
                  <a:pt x="6207379" y="0"/>
                </a:lnTo>
                <a:close/>
              </a:path>
            </a:pathLst>
          </a:custGeom>
          <a:solidFill>
            <a:srgbClr val="CC0000"/>
          </a:solidFill>
        </p:spPr>
        <p:txBody>
          <a:bodyPr wrap="square" lIns="0" tIns="0" rIns="0" bIns="0" rtlCol="0"/>
          <a:lstStyle/>
          <a:p>
            <a:endParaRPr dirty="0"/>
          </a:p>
        </p:txBody>
      </p:sp>
      <p:sp>
        <p:nvSpPr>
          <p:cNvPr id="18" name="bg object 18"/>
          <p:cNvSpPr/>
          <p:nvPr/>
        </p:nvSpPr>
        <p:spPr>
          <a:xfrm>
            <a:off x="814387" y="1576450"/>
            <a:ext cx="10611485" cy="0"/>
          </a:xfrm>
          <a:custGeom>
            <a:avLst/>
            <a:gdLst/>
            <a:ahLst/>
            <a:cxnLst/>
            <a:rect l="l" t="t" r="r" b="b"/>
            <a:pathLst>
              <a:path w="10611485">
                <a:moveTo>
                  <a:pt x="0" y="0"/>
                </a:moveTo>
                <a:lnTo>
                  <a:pt x="10610913" y="0"/>
                </a:lnTo>
              </a:path>
            </a:pathLst>
          </a:custGeom>
          <a:ln w="9525">
            <a:solidFill>
              <a:srgbClr val="CC0000"/>
            </a:solidFill>
          </a:ln>
        </p:spPr>
        <p:txBody>
          <a:bodyPr wrap="square" lIns="0" tIns="0" rIns="0" bIns="0" rtlCol="0"/>
          <a:lstStyle/>
          <a:p>
            <a:endParaRPr dirty="0"/>
          </a:p>
        </p:txBody>
      </p:sp>
      <p:sp>
        <p:nvSpPr>
          <p:cNvPr id="19" name="bg object 19"/>
          <p:cNvSpPr/>
          <p:nvPr/>
        </p:nvSpPr>
        <p:spPr>
          <a:xfrm>
            <a:off x="814387" y="6176962"/>
            <a:ext cx="10573385" cy="0"/>
          </a:xfrm>
          <a:custGeom>
            <a:avLst/>
            <a:gdLst/>
            <a:ahLst/>
            <a:cxnLst/>
            <a:rect l="l" t="t" r="r" b="b"/>
            <a:pathLst>
              <a:path w="10573385">
                <a:moveTo>
                  <a:pt x="0" y="0"/>
                </a:moveTo>
                <a:lnTo>
                  <a:pt x="10572813" y="0"/>
                </a:lnTo>
              </a:path>
            </a:pathLst>
          </a:custGeom>
          <a:ln w="3175">
            <a:solidFill>
              <a:srgbClr val="CC0000"/>
            </a:solidFill>
          </a:ln>
        </p:spPr>
        <p:txBody>
          <a:bodyPr wrap="square" lIns="0" tIns="0" rIns="0" bIns="0" rtlCol="0"/>
          <a:lstStyle/>
          <a:p>
            <a:endParaRPr dirty="0"/>
          </a:p>
        </p:txBody>
      </p:sp>
      <p:sp>
        <p:nvSpPr>
          <p:cNvPr id="2" name="Holder 2"/>
          <p:cNvSpPr>
            <a:spLocks noGrp="1"/>
          </p:cNvSpPr>
          <p:nvPr>
            <p:ph type="title"/>
          </p:nvPr>
        </p:nvSpPr>
        <p:spPr>
          <a:xfrm>
            <a:off x="845502" y="966469"/>
            <a:ext cx="8000365" cy="51815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43653" y="6285997"/>
            <a:ext cx="3522979" cy="392429"/>
          </a:xfrm>
          <a:prstGeom prst="rect">
            <a:avLst/>
          </a:prstGeom>
        </p:spPr>
        <p:txBody>
          <a:bodyPr wrap="square" lIns="0" tIns="0" rIns="0" bIns="0">
            <a:spAutoFit/>
          </a:bodyPr>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a:xfrm>
            <a:off x="892175" y="6285997"/>
            <a:ext cx="1121410"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a:xfrm>
            <a:off x="11160125" y="6285997"/>
            <a:ext cx="186054"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9162" y="2390838"/>
            <a:ext cx="10363835" cy="119380"/>
            <a:chOff x="919162" y="2390838"/>
            <a:chExt cx="10363835" cy="119380"/>
          </a:xfrm>
        </p:grpSpPr>
        <p:sp>
          <p:nvSpPr>
            <p:cNvPr id="4" name="object 4"/>
            <p:cNvSpPr/>
            <p:nvPr/>
          </p:nvSpPr>
          <p:spPr>
            <a:xfrm>
              <a:off x="919162" y="2395601"/>
              <a:ext cx="6404610" cy="114300"/>
            </a:xfrm>
            <a:custGeom>
              <a:avLst/>
              <a:gdLst/>
              <a:ahLst/>
              <a:cxnLst/>
              <a:rect l="l" t="t" r="r" b="b"/>
              <a:pathLst>
                <a:path w="6404609" h="114300">
                  <a:moveTo>
                    <a:pt x="6404483" y="0"/>
                  </a:moveTo>
                  <a:lnTo>
                    <a:pt x="0" y="0"/>
                  </a:lnTo>
                  <a:lnTo>
                    <a:pt x="0" y="114300"/>
                  </a:lnTo>
                  <a:lnTo>
                    <a:pt x="6404483" y="114300"/>
                  </a:lnTo>
                  <a:lnTo>
                    <a:pt x="6404483" y="0"/>
                  </a:lnTo>
                  <a:close/>
                </a:path>
              </a:pathLst>
            </a:custGeom>
            <a:solidFill>
              <a:srgbClr val="CC0000"/>
            </a:solidFill>
          </p:spPr>
          <p:txBody>
            <a:bodyPr wrap="square" lIns="0" tIns="0" rIns="0" bIns="0" rtlCol="0"/>
            <a:lstStyle/>
            <a:p>
              <a:endParaRPr dirty="0"/>
            </a:p>
          </p:txBody>
        </p:sp>
        <p:sp>
          <p:nvSpPr>
            <p:cNvPr id="5" name="object 5"/>
            <p:cNvSpPr/>
            <p:nvPr/>
          </p:nvSpPr>
          <p:spPr>
            <a:xfrm>
              <a:off x="919162" y="2395601"/>
              <a:ext cx="10363835" cy="0"/>
            </a:xfrm>
            <a:custGeom>
              <a:avLst/>
              <a:gdLst/>
              <a:ahLst/>
              <a:cxnLst/>
              <a:rect l="l" t="t" r="r" b="b"/>
              <a:pathLst>
                <a:path w="10363835">
                  <a:moveTo>
                    <a:pt x="0" y="0"/>
                  </a:moveTo>
                  <a:lnTo>
                    <a:pt x="10363263" y="0"/>
                  </a:lnTo>
                </a:path>
              </a:pathLst>
            </a:custGeom>
            <a:ln w="9525">
              <a:solidFill>
                <a:srgbClr val="CC0000"/>
              </a:solidFill>
            </a:ln>
          </p:spPr>
          <p:txBody>
            <a:bodyPr wrap="square" lIns="0" tIns="0" rIns="0" bIns="0" rtlCol="0"/>
            <a:lstStyle/>
            <a:p>
              <a:endParaRPr dirty="0"/>
            </a:p>
          </p:txBody>
        </p:sp>
      </p:grpSp>
      <p:sp>
        <p:nvSpPr>
          <p:cNvPr id="6" name="object 6"/>
          <p:cNvSpPr txBox="1"/>
          <p:nvPr/>
        </p:nvSpPr>
        <p:spPr>
          <a:xfrm>
            <a:off x="1295400" y="2829875"/>
            <a:ext cx="9905999" cy="1240083"/>
          </a:xfrm>
          <a:prstGeom prst="rect">
            <a:avLst/>
          </a:prstGeom>
        </p:spPr>
        <p:txBody>
          <a:bodyPr vert="horz" wrap="square" lIns="0" tIns="16510" rIns="0" bIns="0" rtlCol="0">
            <a:spAutoFit/>
          </a:bodyPr>
          <a:lstStyle/>
          <a:p>
            <a:pPr marL="12700">
              <a:lnSpc>
                <a:spcPct val="100000"/>
              </a:lnSpc>
              <a:spcBef>
                <a:spcPts val="130"/>
              </a:spcBef>
            </a:pPr>
            <a:r>
              <a:rPr lang="en-IN" sz="3950" b="1" dirty="0">
                <a:solidFill>
                  <a:srgbClr val="6F2F9F"/>
                </a:solidFill>
                <a:latin typeface="Verdana"/>
                <a:cs typeface="Verdana"/>
              </a:rPr>
              <a:t>      PUBLIC WELFARE SCHEME</a:t>
            </a:r>
          </a:p>
          <a:p>
            <a:pPr marL="12700">
              <a:lnSpc>
                <a:spcPct val="100000"/>
              </a:lnSpc>
              <a:spcBef>
                <a:spcPts val="130"/>
              </a:spcBef>
            </a:pPr>
            <a:r>
              <a:rPr lang="en-IN" sz="3950" b="1">
                <a:solidFill>
                  <a:srgbClr val="6F2F9F"/>
                </a:solidFill>
                <a:latin typeface="Verdana"/>
                <a:cs typeface="Verdana"/>
              </a:rPr>
              <a:t>            USAGE </a:t>
            </a:r>
            <a:r>
              <a:rPr lang="en-IN" sz="3950" b="1" dirty="0">
                <a:solidFill>
                  <a:srgbClr val="6F2F9F"/>
                </a:solidFill>
                <a:latin typeface="Verdana"/>
                <a:cs typeface="Verdana"/>
              </a:rPr>
              <a:t>ANALYSIS</a:t>
            </a:r>
            <a:endParaRPr sz="3950" b="1" dirty="0">
              <a:solidFill>
                <a:srgbClr val="7030A0"/>
              </a:solidFill>
              <a:latin typeface="Verdana"/>
              <a:cs typeface="Verdana"/>
            </a:endParaRPr>
          </a:p>
        </p:txBody>
      </p:sp>
      <p:sp>
        <p:nvSpPr>
          <p:cNvPr id="7" name="object 7"/>
          <p:cNvSpPr txBox="1"/>
          <p:nvPr/>
        </p:nvSpPr>
        <p:spPr>
          <a:xfrm>
            <a:off x="1042352" y="5223890"/>
            <a:ext cx="3231515" cy="754380"/>
          </a:xfrm>
          <a:prstGeom prst="rect">
            <a:avLst/>
          </a:prstGeom>
        </p:spPr>
        <p:txBody>
          <a:bodyPr vert="horz" wrap="square" lIns="0" tIns="13335" rIns="0" bIns="0" rtlCol="0">
            <a:spAutoFit/>
          </a:bodyPr>
          <a:lstStyle/>
          <a:p>
            <a:pPr marL="12700">
              <a:lnSpc>
                <a:spcPts val="2865"/>
              </a:lnSpc>
              <a:spcBef>
                <a:spcPts val="105"/>
              </a:spcBef>
            </a:pPr>
            <a:r>
              <a:rPr sz="2400" b="1" dirty="0">
                <a:solidFill>
                  <a:srgbClr val="FF0000"/>
                </a:solidFill>
                <a:latin typeface="Verdana"/>
                <a:cs typeface="Verdana"/>
              </a:rPr>
              <a:t>&lt;Supervisor</a:t>
            </a:r>
            <a:r>
              <a:rPr sz="2400" b="1" spc="-50" dirty="0">
                <a:solidFill>
                  <a:srgbClr val="FF0000"/>
                </a:solidFill>
                <a:latin typeface="Verdana"/>
                <a:cs typeface="Verdana"/>
              </a:rPr>
              <a:t> </a:t>
            </a:r>
            <a:r>
              <a:rPr sz="2400" b="1" spc="-20" dirty="0">
                <a:solidFill>
                  <a:srgbClr val="FF0000"/>
                </a:solidFill>
                <a:latin typeface="Verdana"/>
                <a:cs typeface="Verdana"/>
              </a:rPr>
              <a:t>Name</a:t>
            </a:r>
            <a:endParaRPr sz="2400" dirty="0">
              <a:latin typeface="Verdana"/>
              <a:cs typeface="Verdana"/>
            </a:endParaRPr>
          </a:p>
          <a:p>
            <a:pPr marL="12700">
              <a:lnSpc>
                <a:spcPts val="2865"/>
              </a:lnSpc>
            </a:pPr>
            <a:r>
              <a:rPr sz="2400" b="1" dirty="0">
                <a:solidFill>
                  <a:srgbClr val="FF0000"/>
                </a:solidFill>
                <a:latin typeface="Verdana"/>
                <a:cs typeface="Verdana"/>
              </a:rPr>
              <a:t>with</a:t>
            </a:r>
            <a:r>
              <a:rPr sz="2400" b="1" spc="-5" dirty="0">
                <a:solidFill>
                  <a:srgbClr val="FF0000"/>
                </a:solidFill>
                <a:latin typeface="Verdana"/>
                <a:cs typeface="Verdana"/>
              </a:rPr>
              <a:t> </a:t>
            </a:r>
            <a:r>
              <a:rPr sz="2400" b="1" spc="-10" dirty="0">
                <a:solidFill>
                  <a:srgbClr val="FF0000"/>
                </a:solidFill>
                <a:latin typeface="Verdana"/>
                <a:cs typeface="Verdana"/>
              </a:rPr>
              <a:t>Designation&gt;</a:t>
            </a:r>
            <a:endParaRPr sz="2400" dirty="0">
              <a:latin typeface="Verdana"/>
              <a:cs typeface="Verdana"/>
            </a:endParaRPr>
          </a:p>
        </p:txBody>
      </p:sp>
      <p:sp>
        <p:nvSpPr>
          <p:cNvPr id="8" name="object 8"/>
          <p:cNvSpPr txBox="1"/>
          <p:nvPr/>
        </p:nvSpPr>
        <p:spPr>
          <a:xfrm>
            <a:off x="7323772" y="4782562"/>
            <a:ext cx="5680075" cy="1510350"/>
          </a:xfrm>
          <a:prstGeom prst="rect">
            <a:avLst/>
          </a:prstGeom>
        </p:spPr>
        <p:txBody>
          <a:bodyPr vert="horz" wrap="square" lIns="0" tIns="13335" rIns="0" bIns="0" rtlCol="0">
            <a:spAutoFit/>
          </a:bodyPr>
          <a:lstStyle/>
          <a:p>
            <a:pPr marL="12700">
              <a:lnSpc>
                <a:spcPts val="2865"/>
              </a:lnSpc>
              <a:spcBef>
                <a:spcPts val="105"/>
              </a:spcBef>
            </a:pPr>
            <a:r>
              <a:rPr lang="en-IN" sz="2000" b="1" dirty="0">
                <a:solidFill>
                  <a:srgbClr val="FF0000"/>
                </a:solidFill>
                <a:latin typeface="Verdana"/>
                <a:cs typeface="Verdana"/>
              </a:rPr>
              <a:t>By</a:t>
            </a:r>
          </a:p>
          <a:p>
            <a:pPr marL="12700">
              <a:lnSpc>
                <a:spcPts val="2865"/>
              </a:lnSpc>
              <a:spcBef>
                <a:spcPts val="105"/>
              </a:spcBef>
            </a:pPr>
            <a:r>
              <a:rPr lang="en-IN" sz="2000" b="1" dirty="0">
                <a:solidFill>
                  <a:srgbClr val="FF0000"/>
                </a:solidFill>
                <a:latin typeface="Verdana"/>
                <a:cs typeface="Verdana"/>
              </a:rPr>
              <a:t>Ramya Devi K (231801136)</a:t>
            </a:r>
          </a:p>
          <a:p>
            <a:pPr marL="12700">
              <a:lnSpc>
                <a:spcPts val="2865"/>
              </a:lnSpc>
              <a:spcBef>
                <a:spcPts val="105"/>
              </a:spcBef>
            </a:pPr>
            <a:r>
              <a:rPr lang="en-IN" sz="2000" b="1" dirty="0">
                <a:solidFill>
                  <a:srgbClr val="FF0000"/>
                </a:solidFill>
                <a:latin typeface="Verdana"/>
                <a:cs typeface="Verdana"/>
              </a:rPr>
              <a:t>Selvi T (231801161)</a:t>
            </a:r>
          </a:p>
          <a:p>
            <a:pPr marL="12700">
              <a:lnSpc>
                <a:spcPts val="2865"/>
              </a:lnSpc>
              <a:spcBef>
                <a:spcPts val="105"/>
              </a:spcBef>
            </a:pPr>
            <a:r>
              <a:rPr lang="en-IN" sz="2000" b="1" dirty="0" err="1">
                <a:solidFill>
                  <a:srgbClr val="FF0000"/>
                </a:solidFill>
                <a:latin typeface="Verdana"/>
                <a:cs typeface="Verdana"/>
              </a:rPr>
              <a:t>Pragadishwaran</a:t>
            </a:r>
            <a:r>
              <a:rPr lang="en-IN" sz="2000" b="1" dirty="0">
                <a:solidFill>
                  <a:srgbClr val="FF0000"/>
                </a:solidFill>
                <a:latin typeface="Verdana"/>
                <a:cs typeface="Verdana"/>
              </a:rPr>
              <a:t> S(231801126)</a:t>
            </a:r>
            <a:endParaRPr sz="2000" dirty="0">
              <a:latin typeface="Verdana"/>
              <a:cs typeface="Verdana"/>
            </a:endParaRPr>
          </a:p>
        </p:txBody>
      </p:sp>
      <p:sp>
        <p:nvSpPr>
          <p:cNvPr id="9" name="object 9"/>
          <p:cNvSpPr txBox="1">
            <a:spLocks noGrp="1"/>
          </p:cNvSpPr>
          <p:nvPr>
            <p:ph type="title"/>
          </p:nvPr>
        </p:nvSpPr>
        <p:spPr>
          <a:xfrm>
            <a:off x="1371346" y="1141412"/>
            <a:ext cx="9187180" cy="830580"/>
          </a:xfrm>
          <a:prstGeom prst="rect">
            <a:avLst/>
          </a:prstGeom>
        </p:spPr>
        <p:txBody>
          <a:bodyPr vert="horz" wrap="square" lIns="0" tIns="60325" rIns="0" bIns="0" rtlCol="0">
            <a:spAutoFit/>
          </a:bodyPr>
          <a:lstStyle/>
          <a:p>
            <a:pPr marL="3838575" marR="5080" indent="-3826510">
              <a:lnSpc>
                <a:spcPts val="3000"/>
              </a:lnSpc>
              <a:spcBef>
                <a:spcPts val="475"/>
              </a:spcBef>
            </a:pPr>
            <a:r>
              <a:rPr sz="2750" dirty="0">
                <a:solidFill>
                  <a:srgbClr val="001F5F"/>
                </a:solidFill>
              </a:rPr>
              <a:t>Department</a:t>
            </a:r>
            <a:r>
              <a:rPr sz="2750" spc="110" dirty="0">
                <a:solidFill>
                  <a:srgbClr val="001F5F"/>
                </a:solidFill>
              </a:rPr>
              <a:t> </a:t>
            </a:r>
            <a:r>
              <a:rPr sz="2750" dirty="0">
                <a:solidFill>
                  <a:srgbClr val="001F5F"/>
                </a:solidFill>
              </a:rPr>
              <a:t>of</a:t>
            </a:r>
            <a:r>
              <a:rPr sz="2750" spc="245" dirty="0">
                <a:solidFill>
                  <a:srgbClr val="001F5F"/>
                </a:solidFill>
              </a:rPr>
              <a:t> </a:t>
            </a:r>
            <a:r>
              <a:rPr sz="2750" dirty="0">
                <a:solidFill>
                  <a:srgbClr val="001F5F"/>
                </a:solidFill>
              </a:rPr>
              <a:t>Artificial</a:t>
            </a:r>
            <a:r>
              <a:rPr sz="2750" spc="215" dirty="0">
                <a:solidFill>
                  <a:srgbClr val="001F5F"/>
                </a:solidFill>
              </a:rPr>
              <a:t> </a:t>
            </a:r>
            <a:r>
              <a:rPr sz="2750" dirty="0">
                <a:solidFill>
                  <a:srgbClr val="001F5F"/>
                </a:solidFill>
              </a:rPr>
              <a:t>Intelligence</a:t>
            </a:r>
            <a:r>
              <a:rPr sz="2750" spc="135" dirty="0">
                <a:solidFill>
                  <a:srgbClr val="001F5F"/>
                </a:solidFill>
              </a:rPr>
              <a:t> </a:t>
            </a:r>
            <a:r>
              <a:rPr sz="2750" dirty="0">
                <a:solidFill>
                  <a:srgbClr val="001F5F"/>
                </a:solidFill>
              </a:rPr>
              <a:t>and</a:t>
            </a:r>
            <a:r>
              <a:rPr sz="2750" spc="190" dirty="0">
                <a:solidFill>
                  <a:srgbClr val="001F5F"/>
                </a:solidFill>
              </a:rPr>
              <a:t> </a:t>
            </a:r>
            <a:r>
              <a:rPr sz="2750" spc="-20" dirty="0">
                <a:solidFill>
                  <a:srgbClr val="001F5F"/>
                </a:solidFill>
              </a:rPr>
              <a:t>Data </a:t>
            </a:r>
            <a:r>
              <a:rPr sz="2750" spc="-10" dirty="0">
                <a:solidFill>
                  <a:srgbClr val="001F5F"/>
                </a:solidFill>
              </a:rPr>
              <a:t>Science</a:t>
            </a:r>
            <a:endParaRPr sz="2750" dirty="0"/>
          </a:p>
        </p:txBody>
      </p:sp>
      <p:pic>
        <p:nvPicPr>
          <p:cNvPr id="10" name="object 10"/>
          <p:cNvPicPr/>
          <p:nvPr/>
        </p:nvPicPr>
        <p:blipFill>
          <a:blip r:embed="rId3" cstate="print"/>
          <a:stretch>
            <a:fillRect/>
          </a:stretch>
        </p:blipFill>
        <p:spPr>
          <a:xfrm>
            <a:off x="152400" y="152400"/>
            <a:ext cx="2771775" cy="104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27396"/>
            <a:ext cx="8000365" cy="518159"/>
          </a:xfrm>
          <a:prstGeom prst="rect">
            <a:avLst/>
          </a:prstGeom>
        </p:spPr>
        <p:txBody>
          <a:bodyPr vert="horz" wrap="square" lIns="0" tIns="16510" rIns="0" bIns="0" rtlCol="0">
            <a:spAutoFit/>
          </a:bodyPr>
          <a:lstStyle/>
          <a:p>
            <a:pPr marL="12700">
              <a:lnSpc>
                <a:spcPct val="100000"/>
              </a:lnSpc>
              <a:spcBef>
                <a:spcPts val="130"/>
              </a:spcBef>
            </a:pPr>
            <a:r>
              <a:rPr dirty="0"/>
              <a:t>Problem</a:t>
            </a:r>
            <a:r>
              <a:rPr spc="-85" dirty="0"/>
              <a:t> </a:t>
            </a:r>
            <a:r>
              <a:rPr dirty="0"/>
              <a:t>Statement</a:t>
            </a:r>
            <a:r>
              <a:rPr spc="-85" dirty="0"/>
              <a:t> </a:t>
            </a:r>
            <a:r>
              <a:rPr dirty="0"/>
              <a:t>and</a:t>
            </a:r>
            <a:r>
              <a:rPr spc="-120" dirty="0"/>
              <a:t> </a:t>
            </a:r>
            <a:r>
              <a:rPr spc="-10" dirty="0"/>
              <a:t>Motivation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a:t>
            </a:fld>
            <a:endParaRPr spc="-50" dirty="0"/>
          </a:p>
        </p:txBody>
      </p:sp>
      <p:sp>
        <p:nvSpPr>
          <p:cNvPr id="3" name="object 3"/>
          <p:cNvSpPr txBox="1"/>
          <p:nvPr/>
        </p:nvSpPr>
        <p:spPr>
          <a:xfrm>
            <a:off x="837965" y="1837984"/>
            <a:ext cx="10899775" cy="4448013"/>
          </a:xfrm>
          <a:prstGeom prst="rect">
            <a:avLst/>
          </a:prstGeom>
        </p:spPr>
        <p:txBody>
          <a:bodyPr vert="horz" wrap="square" lIns="0" tIns="15875" rIns="0" bIns="0" rtlCol="0">
            <a:spAutoFit/>
          </a:bodyPr>
          <a:lstStyle/>
          <a:p>
            <a:r>
              <a:rPr lang="en-US" sz="2400" b="1" dirty="0"/>
              <a:t>Problem Statement</a:t>
            </a:r>
          </a:p>
          <a:p>
            <a:r>
              <a:rPr lang="en-US" sz="2400" dirty="0"/>
              <a:t>Government welfare schemes are created to support vulnerable sections of society, but many beneficiaries do not receive the intended benefits due to lack of awareness, mismanagement, eligibility gaps, and uneven usage across regions, leading to inefficiencies and poor policy decisions.</a:t>
            </a:r>
          </a:p>
          <a:p>
            <a:endParaRPr lang="en-US" sz="2400" b="1" dirty="0"/>
          </a:p>
          <a:p>
            <a:r>
              <a:rPr lang="en-US" sz="2400" b="1" dirty="0"/>
              <a:t>Motivation</a:t>
            </a:r>
          </a:p>
          <a:p>
            <a:r>
              <a:rPr lang="en-US" sz="2400" dirty="0"/>
              <a:t>The goal is to use Big Data Analytics to understand how effectively welfare schemes are being used across regions and demographics.</a:t>
            </a:r>
            <a:br>
              <a:rPr lang="en-US" sz="2400" dirty="0"/>
            </a:br>
            <a:r>
              <a:rPr lang="en-US" sz="2400" dirty="0"/>
              <a:t>By analyzing large datasets, we can help governments improve decision-making and improve inclusiveness and transparency.</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60" dirty="0"/>
              <a:t> </a:t>
            </a:r>
            <a:r>
              <a:rPr spc="-10" dirty="0"/>
              <a:t>System</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3</a:t>
            </a:fld>
            <a:endParaRPr spc="-50" dirty="0"/>
          </a:p>
        </p:txBody>
      </p:sp>
      <p:sp>
        <p:nvSpPr>
          <p:cNvPr id="3" name="object 3"/>
          <p:cNvSpPr txBox="1"/>
          <p:nvPr/>
        </p:nvSpPr>
        <p:spPr>
          <a:xfrm>
            <a:off x="835025" y="1769427"/>
            <a:ext cx="10975975" cy="3722173"/>
          </a:xfrm>
          <a:prstGeom prst="rect">
            <a:avLst/>
          </a:prstGeom>
        </p:spPr>
        <p:txBody>
          <a:bodyPr vert="horz" wrap="square" lIns="0" tIns="15875" rIns="0" bIns="0" rtlCol="0">
            <a:spAutoFit/>
          </a:bodyPr>
          <a:lstStyle/>
          <a:p>
            <a:r>
              <a:rPr lang="en-US" sz="2400" dirty="0"/>
              <a:t>Currently, government departments depend on manual reports, traditional databases, and fragmented records.</a:t>
            </a:r>
            <a:br>
              <a:rPr lang="en-US" sz="2400" dirty="0"/>
            </a:br>
            <a:r>
              <a:rPr lang="en-US" sz="2400" dirty="0"/>
              <a:t>Key issues in the existing setup:</a:t>
            </a:r>
          </a:p>
          <a:p>
            <a:pPr marL="342900" indent="-342900">
              <a:buFont typeface="Wingdings" panose="05000000000000000000" pitchFamily="2" charset="2"/>
              <a:buChar char="§"/>
            </a:pPr>
            <a:r>
              <a:rPr lang="en-US" sz="2400" dirty="0"/>
              <a:t>Data stored in multiple departments without integration</a:t>
            </a:r>
          </a:p>
          <a:p>
            <a:pPr marL="342900" indent="-342900">
              <a:buFont typeface="Wingdings" panose="05000000000000000000" pitchFamily="2" charset="2"/>
              <a:buChar char="§"/>
            </a:pPr>
            <a:r>
              <a:rPr lang="en-US" sz="2400" dirty="0"/>
              <a:t>Paper-based or spreadsheet tracking</a:t>
            </a:r>
          </a:p>
          <a:p>
            <a:pPr marL="342900" indent="-342900">
              <a:buFont typeface="Wingdings" panose="05000000000000000000" pitchFamily="2" charset="2"/>
              <a:buChar char="§"/>
            </a:pPr>
            <a:r>
              <a:rPr lang="en-US" sz="2400" dirty="0"/>
              <a:t>No real-time insights on usage</a:t>
            </a:r>
          </a:p>
          <a:p>
            <a:pPr marL="342900" indent="-342900">
              <a:buFont typeface="Wingdings" panose="05000000000000000000" pitchFamily="2" charset="2"/>
              <a:buChar char="§"/>
            </a:pPr>
            <a:r>
              <a:rPr lang="en-US" sz="2400" dirty="0"/>
              <a:t>Difficulty detecting low awareness or exclusion in regions</a:t>
            </a:r>
          </a:p>
          <a:p>
            <a:pPr marL="342900" indent="-342900">
              <a:buFont typeface="Wingdings" panose="05000000000000000000" pitchFamily="2" charset="2"/>
              <a:buChar char="§"/>
            </a:pPr>
            <a:r>
              <a:rPr lang="en-US" sz="2400" dirty="0"/>
              <a:t>Lack of analytics for decision-making</a:t>
            </a:r>
          </a:p>
          <a:p>
            <a:r>
              <a:rPr lang="en-US" sz="2400" dirty="0"/>
              <a:t>This results in inefficiency, delays, and poor monitoring of beneficiary reach.</a:t>
            </a:r>
          </a:p>
          <a:p>
            <a:pPr marL="12700">
              <a:lnSpc>
                <a:spcPct val="100000"/>
              </a:lnSpc>
              <a:spcBef>
                <a:spcPts val="125"/>
              </a:spcBef>
              <a:buClr>
                <a:srgbClr val="CC0000"/>
              </a:buClr>
              <a:tabLst>
                <a:tab pos="482600" algn="l"/>
              </a:tabLst>
            </a:pPr>
            <a:endParaRP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4</a:t>
            </a:fld>
            <a:endParaRPr spc="-50" dirty="0"/>
          </a:p>
        </p:txBody>
      </p:sp>
      <p:sp>
        <p:nvSpPr>
          <p:cNvPr id="3" name="object 3"/>
          <p:cNvSpPr txBox="1"/>
          <p:nvPr/>
        </p:nvSpPr>
        <p:spPr>
          <a:xfrm>
            <a:off x="835025" y="1769427"/>
            <a:ext cx="10975975" cy="508473"/>
          </a:xfrm>
          <a:prstGeom prst="rect">
            <a:avLst/>
          </a:prstGeom>
        </p:spPr>
        <p:txBody>
          <a:bodyPr vert="horz" wrap="square" lIns="0" tIns="15875" rIns="0" bIns="0" rtlCol="0">
            <a:spAutoFit/>
          </a:bodyPr>
          <a:lstStyle/>
          <a:p>
            <a:pPr marL="12700">
              <a:lnSpc>
                <a:spcPct val="100000"/>
              </a:lnSpc>
              <a:spcBef>
                <a:spcPts val="125"/>
              </a:spcBef>
              <a:buClr>
                <a:srgbClr val="CC0000"/>
              </a:buClr>
              <a:tabLst>
                <a:tab pos="482600" algn="l"/>
              </a:tabLst>
            </a:pPr>
            <a:r>
              <a:rPr lang="en-IN" sz="3200" dirty="0">
                <a:latin typeface="Times New Roman"/>
                <a:cs typeface="Times New Roman"/>
              </a:rPr>
              <a:t> </a:t>
            </a:r>
            <a:endParaRPr sz="3200" dirty="0">
              <a:latin typeface="Times New Roman"/>
              <a:cs typeface="Times New Roman"/>
            </a:endParaRPr>
          </a:p>
        </p:txBody>
      </p:sp>
      <p:sp>
        <p:nvSpPr>
          <p:cNvPr id="10" name="Rectangle 4">
            <a:extLst>
              <a:ext uri="{FF2B5EF4-FFF2-40B4-BE49-F238E27FC236}">
                <a16:creationId xmlns:a16="http://schemas.microsoft.com/office/drawing/2014/main" id="{A97B1469-08B5-F4E1-208D-B212DD3AA38E}"/>
              </a:ext>
            </a:extLst>
          </p:cNvPr>
          <p:cNvSpPr>
            <a:spLocks noChangeArrowheads="1"/>
          </p:cNvSpPr>
          <p:nvPr/>
        </p:nvSpPr>
        <p:spPr bwMode="auto">
          <a:xfrm>
            <a:off x="333248" y="2165866"/>
            <a:ext cx="115437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To collect, process, and analyze data related to public welfare schemes using Big Data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To identify patterns of usage across states, income groups, genders, and social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To detect low-awareness regions, underutilized schemes, and demographic gaps.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To generate Key Performance Indicators (KPIs) like usage rate, region-wise adoption, and demographic reach.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To visualize insights using dashboards for policymakers and administrators.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To improve efficiency, transparency, and service delivery in welfare </a:t>
            </a:r>
            <a:r>
              <a:rPr kumimoji="0" lang="en-US" altLang="en-US" sz="2400" b="0" i="0" u="none" strike="noStrike" cap="none" normalizeH="0" baseline="0" dirty="0">
                <a:ln>
                  <a:noFill/>
                </a:ln>
                <a:solidFill>
                  <a:schemeClr val="tx1"/>
                </a:solidFill>
                <a:effectLst/>
                <a:latin typeface="Arial" panose="020B0604020202020204" pitchFamily="34" charset="0"/>
              </a:rPr>
              <a:t>schemes.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Abstract</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5</a:t>
            </a:fld>
            <a:endParaRPr spc="-50" dirty="0"/>
          </a:p>
        </p:txBody>
      </p:sp>
      <p:sp>
        <p:nvSpPr>
          <p:cNvPr id="8" name="Rectangle 7"/>
          <p:cNvSpPr/>
          <p:nvPr/>
        </p:nvSpPr>
        <p:spPr>
          <a:xfrm>
            <a:off x="762000" y="1752600"/>
            <a:ext cx="10820400" cy="3416320"/>
          </a:xfrm>
          <a:prstGeom prst="rect">
            <a:avLst/>
          </a:prstGeom>
        </p:spPr>
        <p:txBody>
          <a:bodyPr wrap="square">
            <a:spAutoFit/>
          </a:bodyPr>
          <a:lstStyle/>
          <a:p>
            <a:r>
              <a:rPr lang="en-US" sz="2400" dirty="0"/>
              <a:t>The project “Public Welfare Scheme Usage Analysis using Big Data Analytics” aims to evaluate how various government welfare programs are being used by the public.</a:t>
            </a:r>
            <a:br>
              <a:rPr lang="en-US" sz="2400" dirty="0"/>
            </a:br>
            <a:r>
              <a:rPr lang="en-US" sz="2400" dirty="0"/>
              <a:t>Large datasets related to scheme beneficiaries, demographics, and regional adoption are processed using technologies like Spark, Hadoop, and SQL.</a:t>
            </a:r>
            <a:br>
              <a:rPr lang="en-US" sz="2400" dirty="0"/>
            </a:br>
            <a:r>
              <a:rPr lang="en-US" sz="2400" dirty="0"/>
              <a:t>The system helps identify which schemes are widely used, which regions show low participation, and which groups are underserved.</a:t>
            </a:r>
            <a:br>
              <a:rPr lang="en-US" sz="2400" dirty="0"/>
            </a:br>
            <a:r>
              <a:rPr lang="en-US" sz="2400" dirty="0"/>
              <a:t>By generating analytics and dashboards, policymakers can optimize resource allocation, improve awareness, and enhance the delivery of benefits.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978" y="3463671"/>
            <a:ext cx="303466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90" dirty="0"/>
              <a:t> </a:t>
            </a:r>
            <a:r>
              <a:rPr sz="3950" spc="-25" dirty="0"/>
              <a:t>You</a:t>
            </a:r>
            <a:endParaRPr sz="3950" dirty="0"/>
          </a:p>
        </p:txBody>
      </p:sp>
      <p:sp>
        <p:nvSpPr>
          <p:cNvPr id="3" name="object 3"/>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6</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442</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Verdana</vt:lpstr>
      <vt:lpstr>Wingdings</vt:lpstr>
      <vt:lpstr>Office Theme</vt:lpstr>
      <vt:lpstr>Department of Artificial Intelligence and Data Science</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Mahisha Nm</dc:creator>
  <cp:lastModifiedBy>Selvi T</cp:lastModifiedBy>
  <cp:revision>9</cp:revision>
  <dcterms:created xsi:type="dcterms:W3CDTF">2025-10-15T15:04:36Z</dcterms:created>
  <dcterms:modified xsi:type="dcterms:W3CDTF">2025-10-15T18:30:21Z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2025-10-09T00:00:00Z</vt:filetime>
  </property>
  <property fmtid="{D5CDD505-2E9C-101B-9397-08002B2CF9AE}" pid="3" name="LastSaved">
    <vt:filetime>2025-10-15T00:00:00Z</vt:filetime>
  </property>
</Properties>
</file>