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71"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22484194/f/d86d7488-e9e6-4ae9-864b-476418a09cd0/EMPLOYEE%20DATA%20.XLSX.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 Dataset SELVI.xlsx] PIVOT TABLE!PivotTable1</c:name>
    <c:fmtId val="0"/>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600">
                <a:solidFill>
                  <a:schemeClr val="accent1"/>
                </a:solidFill>
              </a:rPr>
              <a:t>Employee Performance Analysis</a:t>
            </a:r>
          </a:p>
        </c:rich>
      </c:tx>
      <c:layout>
        <c:manualLayout>
          <c:xMode val="edge"/>
          <c:yMode val="edge"/>
          <c:x val="0.279513779527559"/>
          <c:y val="0.07203266258384369"/>
        </c:manualLayout>
      </c:layout>
      <c:overlay val="0"/>
      <c:spPr>
        <a:solidFill>
          <a:schemeClr val="accent1">
            <a:lumMod val="20000"/>
            <a:lumOff val="80000"/>
          </a:schemeClr>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s>
    <c:plotArea>
      <c:layout/>
      <c:ofPieChart>
        <c:ofPieType val="bar"/>
        <c:varyColors val="1"/>
        <c:ser>
          <c:idx val="0"/>
          <c:order val="0"/>
          <c:tx>
            <c:strRef>
              <c:f>' PIVOT TABLE'!$B$3:$B$4</c:f>
              <c:strCache>
                <c:ptCount val="2"/>
                <c:pt idx="0">
                  <c:v>Column Labels</c:v>
                </c:pt>
                <c:pt idx="1">
                  <c:v>FUNCTIONAL</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 PIVOT TABLE'!$B$5:$B$15</c:f>
              <c:numCache>
                <c:formatCode>General</c:formatCode>
                <c:ptCount val="11"/>
                <c:pt idx="0">
                  <c:v>85.0</c:v>
                </c:pt>
                <c:pt idx="1">
                  <c:v>65.0</c:v>
                </c:pt>
                <c:pt idx="2">
                  <c:v>78.0</c:v>
                </c:pt>
                <c:pt idx="3">
                  <c:v>92.0</c:v>
                </c:pt>
                <c:pt idx="4">
                  <c:v>77.0</c:v>
                </c:pt>
                <c:pt idx="5">
                  <c:v>69.0</c:v>
                </c:pt>
                <c:pt idx="6">
                  <c:v>74.0</c:v>
                </c:pt>
                <c:pt idx="7">
                  <c:v>82.0</c:v>
                </c:pt>
                <c:pt idx="8">
                  <c:v>71.0</c:v>
                </c:pt>
                <c:pt idx="9">
                  <c:v>84.0</c:v>
                </c:pt>
                <c:pt idx="10">
                  <c:v>777.0</c:v>
                </c:pt>
              </c:numCache>
            </c:numRef>
          </c:val>
        </c:ser>
        <c:ser>
          <c:idx val="1"/>
          <c:order val="1"/>
          <c:tx>
            <c:strRef>
              <c:f>' PIVOT TABLE'!$C$3:$C$4</c:f>
              <c:strCache>
                <c:ptCount val="2"/>
                <c:pt idx="0">
                  <c:v>Column Labels</c:v>
                </c:pt>
                <c:pt idx="1">
                  <c:v>IMPECCABLE</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 PIVOT TABLE'!$C$5:$C$15</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2"/>
          <c:order val="2"/>
          <c:tx>
            <c:strRef>
              <c:f>' PIVOT TABLE'!$D$3:$D$4</c:f>
              <c:strCache>
                <c:ptCount val="2"/>
                <c:pt idx="0">
                  <c:v>Column Labels</c:v>
                </c:pt>
                <c:pt idx="1">
                  <c:v>INACTIVE</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 PIVOT TABLE'!$D$5:$D$15</c:f>
              <c:numCache>
                <c:formatCode>General</c:formatCode>
                <c:ptCount val="11"/>
                <c:pt idx="0">
                  <c:v>34.0</c:v>
                </c:pt>
                <c:pt idx="1">
                  <c:v>47.0</c:v>
                </c:pt>
                <c:pt idx="2">
                  <c:v>41.0</c:v>
                </c:pt>
                <c:pt idx="3">
                  <c:v>39.0</c:v>
                </c:pt>
                <c:pt idx="4">
                  <c:v>41.0</c:v>
                </c:pt>
                <c:pt idx="5">
                  <c:v>33.0</c:v>
                </c:pt>
                <c:pt idx="6">
                  <c:v>41.0</c:v>
                </c:pt>
                <c:pt idx="7">
                  <c:v>43.0</c:v>
                </c:pt>
                <c:pt idx="8">
                  <c:v>44.0</c:v>
                </c:pt>
                <c:pt idx="9">
                  <c:v>33.0</c:v>
                </c:pt>
                <c:pt idx="10">
                  <c:v>396.0</c:v>
                </c:pt>
              </c:numCache>
            </c:numRef>
          </c:val>
        </c:ser>
        <c:ser>
          <c:idx val="3"/>
          <c:order val="3"/>
          <c:tx>
            <c:strRef>
              <c:f>' PIVOT TABLE'!$E$3:$E$4</c:f>
              <c:strCache>
                <c:ptCount val="2"/>
                <c:pt idx="0">
                  <c:v>Column Labels</c:v>
                </c:pt>
                <c:pt idx="1">
                  <c:v>STELLAR</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 PIVOT TABLE'!$E$5:$E$15</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4"/>
          <c:order val="4"/>
          <c:tx>
            <c:strRef>
              <c:f>' PIVOT TABLE'!$F$3:$F$4</c:f>
              <c:strCache>
                <c:ptCount val="2"/>
                <c:pt idx="0">
                  <c:v>Column Labels</c:v>
                </c:pt>
                <c:pt idx="1">
                  <c:v>(blank)</c:v>
                </c:pt>
              </c:strCache>
            </c:strRef>
          </c:tx>
          <c:dPt>
            <c:idx val="0"/>
            <c:bubble3D val="0"/>
            <c:spPr>
              <a:solidFill>
                <a:schemeClr val="accent1"/>
              </a:solidFill>
              <a:ln>
                <a:noFill/>
              </a:ln>
              <a:effectLst>
                <a:outerShdw blurRad="254000" sx="102000" sy="102000" algn="ctr" rotWithShape="0">
                  <a:prstClr val="black">
                    <a:alpha val="20000"/>
                  </a:prstClr>
                </a:outerShdw>
              </a:effectLst>
            </c:spPr>
          </c:dPt>
          <c:dPt>
            <c:idx val="1"/>
            <c:bubble3D val="0"/>
            <c:spPr>
              <a:solidFill>
                <a:schemeClr val="accent2"/>
              </a:solidFill>
              <a:ln>
                <a:noFill/>
              </a:ln>
              <a:effectLst>
                <a:outerShdw blurRad="254000" sx="102000" sy="102000" algn="ctr" rotWithShape="0">
                  <a:prstClr val="black">
                    <a:alpha val="20000"/>
                  </a:prstClr>
                </a:outerShdw>
              </a:effectLst>
            </c:spPr>
          </c:dPt>
          <c:dPt>
            <c:idx val="2"/>
            <c:bubble3D val="0"/>
            <c:spPr>
              <a:solidFill>
                <a:schemeClr val="accent3"/>
              </a:solidFill>
              <a:ln>
                <a:noFill/>
              </a:ln>
              <a:effectLst>
                <a:outerShdw blurRad="254000" sx="102000" sy="102000" algn="ctr" rotWithShape="0">
                  <a:prstClr val="black">
                    <a:alpha val="20000"/>
                  </a:prstClr>
                </a:outerShdw>
              </a:effectLst>
            </c:spPr>
          </c:dPt>
          <c:dPt>
            <c:idx val="3"/>
            <c:bubble3D val="0"/>
            <c:spPr>
              <a:solidFill>
                <a:schemeClr val="accent4"/>
              </a:solidFill>
              <a:ln>
                <a:noFill/>
              </a:ln>
              <a:effectLst>
                <a:outerShdw blurRad="254000" sx="102000" sy="102000" algn="ctr" rotWithShape="0">
                  <a:prstClr val="black">
                    <a:alpha val="20000"/>
                  </a:prstClr>
                </a:outerShdw>
              </a:effectLst>
            </c:spPr>
          </c:dPt>
          <c:dPt>
            <c:idx val="4"/>
            <c:bubble3D val="0"/>
            <c:spPr>
              <a:solidFill>
                <a:schemeClr val="accent5"/>
              </a:solidFill>
              <a:ln>
                <a:noFill/>
              </a:ln>
              <a:effectLst>
                <a:outerShdw blurRad="254000" sx="102000" sy="102000" algn="ctr" rotWithShape="0">
                  <a:prstClr val="black">
                    <a:alpha val="20000"/>
                  </a:prstClr>
                </a:outerShdw>
              </a:effectLst>
            </c:spPr>
          </c:dPt>
          <c:dPt>
            <c:idx val="5"/>
            <c:bubble3D val="0"/>
            <c:spPr>
              <a:solidFill>
                <a:schemeClr val="accent6"/>
              </a:solidFill>
              <a:ln>
                <a:noFill/>
              </a:ln>
              <a:effectLst>
                <a:outerShdw blurRad="254000" sx="102000" sy="102000" algn="ctr" rotWithShape="0">
                  <a:prstClr val="black">
                    <a:alpha val="20000"/>
                  </a:prstClr>
                </a:outerShdw>
              </a:effectLst>
            </c:spPr>
          </c:dPt>
          <c:dPt>
            <c:idx val="6"/>
            <c:bubble3D val="0"/>
            <c:spPr>
              <a:solidFill>
                <a:schemeClr val="accent1">
                  <a:lumMod val="60000"/>
                </a:schemeClr>
              </a:solidFill>
              <a:ln>
                <a:noFill/>
              </a:ln>
              <a:effectLst>
                <a:outerShdw blurRad="254000" sx="102000" sy="102000" algn="ctr" rotWithShape="0">
                  <a:prstClr val="black">
                    <a:alpha val="20000"/>
                  </a:prstClr>
                </a:outerShdw>
              </a:effectLst>
            </c:spPr>
          </c:dPt>
          <c:dPt>
            <c:idx val="7"/>
            <c:bubble3D val="0"/>
            <c:spPr>
              <a:solidFill>
                <a:schemeClr val="accent2">
                  <a:lumMod val="60000"/>
                </a:schemeClr>
              </a:solidFill>
              <a:ln>
                <a:noFill/>
              </a:ln>
              <a:effectLst>
                <a:outerShdw blurRad="254000" sx="102000" sy="102000" algn="ctr" rotWithShape="0">
                  <a:prstClr val="black">
                    <a:alpha val="20000"/>
                  </a:prstClr>
                </a:outerShdw>
              </a:effectLst>
            </c:spPr>
          </c:dPt>
          <c:dPt>
            <c:idx val="8"/>
            <c:bubble3D val="0"/>
            <c:spPr>
              <a:solidFill>
                <a:schemeClr val="accent3">
                  <a:lumMod val="60000"/>
                </a:schemeClr>
              </a:solidFill>
              <a:ln>
                <a:noFill/>
              </a:ln>
              <a:effectLst>
                <a:outerShdw blurRad="254000" sx="102000" sy="102000" algn="ctr" rotWithShape="0">
                  <a:prstClr val="black">
                    <a:alpha val="20000"/>
                  </a:prstClr>
                </a:outerShdw>
              </a:effectLst>
            </c:spPr>
          </c:dPt>
          <c:dPt>
            <c:idx val="9"/>
            <c:bubble3D val="0"/>
            <c:spPr>
              <a:solidFill>
                <a:schemeClr val="accent4">
                  <a:lumMod val="60000"/>
                </a:schemeClr>
              </a:solidFill>
              <a:ln>
                <a:noFill/>
              </a:ln>
              <a:effectLst>
                <a:outerShdw blurRad="254000" sx="102000" sy="102000" algn="ctr" rotWithShape="0">
                  <a:prstClr val="black">
                    <a:alpha val="20000"/>
                  </a:prstClr>
                </a:outerShdw>
              </a:effectLst>
            </c:spPr>
          </c:dPt>
          <c:dPt>
            <c:idx val="10"/>
            <c:bubble3D val="0"/>
            <c:spPr>
              <a:solidFill>
                <a:schemeClr val="accent5">
                  <a:lumMod val="60000"/>
                </a:schemeClr>
              </a:solidFill>
              <a:ln>
                <a:noFill/>
              </a:ln>
              <a:effectLst>
                <a:outerShdw blurRad="254000" sx="102000" sy="102000" algn="ctr" rotWithShape="0">
                  <a:prstClr val="black">
                    <a:alpha val="20000"/>
                  </a:prstClr>
                </a:outerShdw>
              </a:effectLst>
            </c:spPr>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 PIVOT TABLE'!$A$5:$A$15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 PIVOT TABLE'!$F$5:$F$15</c:f>
              <c:numCache>
                <c:formatCode>General</c:formatCode>
                <c:ptCount val="11"/>
                <c:pt idx="0">
                  <c:v>152.0</c:v>
                </c:pt>
                <c:pt idx="1">
                  <c:v>155.0</c:v>
                </c:pt>
                <c:pt idx="2">
                  <c:v>148.0</c:v>
                </c:pt>
                <c:pt idx="3">
                  <c:v>139.0</c:v>
                </c:pt>
                <c:pt idx="4">
                  <c:v>150.0</c:v>
                </c:pt>
                <c:pt idx="5">
                  <c:v>158.0</c:v>
                </c:pt>
                <c:pt idx="6">
                  <c:v>142.0</c:v>
                </c:pt>
                <c:pt idx="7">
                  <c:v>136.0</c:v>
                </c:pt>
                <c:pt idx="8">
                  <c:v>147.0</c:v>
                </c:pt>
                <c:pt idx="9">
                  <c:v>138.0</c:v>
                </c:pt>
                <c:pt idx="10">
                  <c:v>1465.0</c:v>
                </c:pt>
              </c:numCache>
            </c:numRef>
          </c:val>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overlay val="0"/>
      <c:spPr>
        <a:solidFill>
          <a:schemeClr val="accent1">
            <a:lumMod val="40000"/>
            <a:lumOff val="60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92" name=""/>
        <p:cNvGrpSpPr/>
        <p:nvPr/>
      </p:nvGrpSpPr>
      <p:grpSpPr>
        <a:xfrm>
          <a:off x="0" y="0"/>
          <a:ext cx="0" cy="0"/>
          <a:chOff x="0" y="0"/>
          <a:chExt cx="0" cy="0"/>
        </a:xfrm>
      </p:grpSpPr>
      <p:sp>
        <p:nvSpPr>
          <p:cNvPr id="10488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6"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8/31/2024</a:t>
            </a:fld>
            <a:endParaRPr altLang="en-US" sz="1200" lang="zh-CN">
              <a:latin typeface="Calibri" pitchFamily="0" charset="0"/>
              <a:ea typeface="等线" pitchFamily="0" charset="0"/>
              <a:cs typeface="Calibri" pitchFamily="0" charset="0"/>
            </a:endParaRPr>
          </a:p>
        </p:txBody>
      </p:sp>
      <p:sp>
        <p:nvSpPr>
          <p:cNvPr id="1048807"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8"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9"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2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4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14</a:t>
            </a:fld>
            <a:endParaRPr altLang="en-US" sz="1200" lang="zh-CN">
              <a:latin typeface="Calibri" pitchFamily="0" charset="0"/>
              <a:ea typeface="等线" pitchFamily="0" charset="0"/>
              <a:cs typeface="Calibri" pitchFamily="0" charset="0"/>
            </a:endParaRPr>
          </a:p>
        </p:txBody>
      </p:sp>
      <p:sp>
        <p:nvSpPr>
          <p:cNvPr id="1048744"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4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6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8"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9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0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0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0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1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1" name=""/>
        <p:cNvGrpSpPr/>
        <p:nvPr/>
      </p:nvGrpSpPr>
      <p:grpSpPr>
        <a:xfrm>
          <a:off x="0" y="0"/>
          <a:ext cx="0" cy="0"/>
          <a:chOff x="0" y="0"/>
          <a:chExt cx="0" cy="0"/>
        </a:xfrm>
      </p:grpSpPr>
      <p:sp>
        <p:nvSpPr>
          <p:cNvPr id="1048746"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7"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9" name=""/>
        <p:cNvGrpSpPr/>
        <p:nvPr/>
      </p:nvGrpSpPr>
      <p:grpSpPr>
        <a:xfrm>
          <a:off x="0" y="0"/>
          <a:ext cx="0" cy="0"/>
          <a:chOff x="0" y="0"/>
          <a:chExt cx="0" cy="0"/>
        </a:xfrm>
      </p:grpSpPr>
      <p:sp>
        <p:nvSpPr>
          <p:cNvPr id="1048787" name="文本框"/>
          <p:cNvSpPr>
            <a:spLocks noGrp="1"/>
          </p:cNvSpPr>
          <p:nvPr>
            <p:ph type="title"/>
          </p:nvPr>
        </p:nvSpPr>
        <p:spPr/>
        <p:txBody>
          <a:bodyPr/>
          <a:p>
            <a:r>
              <a:rPr altLang="en-US" lang="zh-CN" smtClean="0"/>
              <a:t>单击此处编辑母版标题样式</a:t>
            </a:r>
            <a:endParaRPr altLang="en-US" lang="zh-CN"/>
          </a:p>
        </p:txBody>
      </p:sp>
      <p:sp>
        <p:nvSpPr>
          <p:cNvPr id="1048788"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0" name="文本框"/>
          <p:cNvSpPr>
            <a:spLocks noGrp="1"/>
          </p:cNvSpPr>
          <p:nvPr>
            <p:ph type="ftr" sz="quarter" idx="11"/>
          </p:nvPr>
        </p:nvSpPr>
        <p:spPr/>
        <p:txBody>
          <a:bodyPr/>
          <a:p>
            <a:endParaRPr altLang="en-US" lang="zh-CN"/>
          </a:p>
        </p:txBody>
      </p:sp>
      <p:sp>
        <p:nvSpPr>
          <p:cNvPr id="104879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83" name=""/>
        <p:cNvGrpSpPr/>
        <p:nvPr/>
      </p:nvGrpSpPr>
      <p:grpSpPr>
        <a:xfrm>
          <a:off x="0" y="0"/>
          <a:ext cx="0" cy="0"/>
          <a:chOff x="0" y="0"/>
          <a:chExt cx="0" cy="0"/>
        </a:xfrm>
      </p:grpSpPr>
      <p:sp>
        <p:nvSpPr>
          <p:cNvPr id="1048755"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6"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5"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8" name=""/>
        <p:cNvGrpSpPr/>
        <p:nvPr/>
      </p:nvGrpSpPr>
      <p:grpSpPr>
        <a:xfrm>
          <a:off x="0" y="0"/>
          <a:ext cx="0" cy="0"/>
          <a:chOff x="0" y="0"/>
          <a:chExt cx="0" cy="0"/>
        </a:xfrm>
      </p:grpSpPr>
      <p:sp>
        <p:nvSpPr>
          <p:cNvPr id="1048782" name="文本框"/>
          <p:cNvSpPr>
            <a:spLocks noGrp="1"/>
          </p:cNvSpPr>
          <p:nvPr>
            <p:ph type="title"/>
          </p:nvPr>
        </p:nvSpPr>
        <p:spPr/>
        <p:txBody>
          <a:bodyPr/>
          <a:p>
            <a:r>
              <a:rPr altLang="en-US" lang="zh-CN" smtClean="0"/>
              <a:t>单击此处编辑母版标题样式</a:t>
            </a:r>
            <a:endParaRPr altLang="en-US" lang="zh-CN"/>
          </a:p>
        </p:txBody>
      </p:sp>
      <p:sp>
        <p:nvSpPr>
          <p:cNvPr id="1048783"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5" name=""/>
        <p:cNvGrpSpPr/>
        <p:nvPr/>
      </p:nvGrpSpPr>
      <p:grpSpPr>
        <a:xfrm>
          <a:off x="0" y="0"/>
          <a:ext cx="0" cy="0"/>
          <a:chOff x="0" y="0"/>
          <a:chExt cx="0" cy="0"/>
        </a:xfrm>
      </p:grpSpPr>
      <p:sp>
        <p:nvSpPr>
          <p:cNvPr id="1048766"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7"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0" name=""/>
        <p:cNvGrpSpPr/>
        <p:nvPr/>
      </p:nvGrpSpPr>
      <p:grpSpPr>
        <a:xfrm>
          <a:off x="0" y="0"/>
          <a:ext cx="0" cy="0"/>
          <a:chOff x="0" y="0"/>
          <a:chExt cx="0" cy="0"/>
        </a:xfrm>
      </p:grpSpPr>
      <p:sp>
        <p:nvSpPr>
          <p:cNvPr id="1048792" name="文本框"/>
          <p:cNvSpPr>
            <a:spLocks noGrp="1"/>
          </p:cNvSpPr>
          <p:nvPr>
            <p:ph type="title"/>
          </p:nvPr>
        </p:nvSpPr>
        <p:spPr/>
        <p:txBody>
          <a:bodyPr/>
          <a:p>
            <a:r>
              <a:rPr altLang="en-US" lang="zh-CN" smtClean="0"/>
              <a:t>单击此处编辑母版标题样式</a:t>
            </a:r>
            <a:endParaRPr altLang="en-US" lang="zh-CN"/>
          </a:p>
        </p:txBody>
      </p:sp>
      <p:sp>
        <p:nvSpPr>
          <p:cNvPr id="104879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6" name="文本框"/>
          <p:cNvSpPr>
            <a:spLocks noGrp="1"/>
          </p:cNvSpPr>
          <p:nvPr>
            <p:ph type="ftr" sz="quarter" idx="11"/>
          </p:nvPr>
        </p:nvSpPr>
        <p:spPr/>
        <p:txBody>
          <a:bodyPr/>
          <a:p>
            <a:endParaRPr altLang="en-US" lang="zh-CN"/>
          </a:p>
        </p:txBody>
      </p:sp>
      <p:sp>
        <p:nvSpPr>
          <p:cNvPr id="104879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6"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5"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2" name=""/>
        <p:cNvGrpSpPr/>
        <p:nvPr/>
      </p:nvGrpSpPr>
      <p:grpSpPr>
        <a:xfrm>
          <a:off x="0" y="0"/>
          <a:ext cx="0" cy="0"/>
          <a:chOff x="0" y="0"/>
          <a:chExt cx="0" cy="0"/>
        </a:xfrm>
      </p:grpSpPr>
      <p:sp>
        <p:nvSpPr>
          <p:cNvPr id="1048751" name="文本框"/>
          <p:cNvSpPr>
            <a:spLocks noGrp="1"/>
          </p:cNvSpPr>
          <p:nvPr>
            <p:ph type="title"/>
          </p:nvPr>
        </p:nvSpPr>
        <p:spPr/>
        <p:txBody>
          <a:bodyPr/>
          <a:p>
            <a:r>
              <a:rPr altLang="en-US" lang="zh-CN" smtClean="0"/>
              <a:t>单击此处编辑母版标题样式</a:t>
            </a:r>
            <a:endParaRPr altLang="en-US" lang="zh-CN"/>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7" name=""/>
        <p:cNvGrpSpPr/>
        <p:nvPr/>
      </p:nvGrpSpPr>
      <p:grpSpPr>
        <a:xfrm>
          <a:off x="0" y="0"/>
          <a:ext cx="0" cy="0"/>
          <a:chOff x="0" y="0"/>
          <a:chExt cx="0" cy="0"/>
        </a:xfrm>
      </p:grpSpPr>
      <p:sp>
        <p:nvSpPr>
          <p:cNvPr id="104877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1" name=""/>
        <p:cNvGrpSpPr/>
        <p:nvPr/>
      </p:nvGrpSpPr>
      <p:grpSpPr>
        <a:xfrm>
          <a:off x="0" y="0"/>
          <a:ext cx="0" cy="0"/>
          <a:chOff x="0" y="0"/>
          <a:chExt cx="0" cy="0"/>
        </a:xfrm>
      </p:grpSpPr>
      <p:sp>
        <p:nvSpPr>
          <p:cNvPr id="1048798"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9"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800"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2" name="文本框"/>
          <p:cNvSpPr>
            <a:spLocks noGrp="1"/>
          </p:cNvSpPr>
          <p:nvPr>
            <p:ph type="ftr" sz="quarter" idx="11"/>
          </p:nvPr>
        </p:nvSpPr>
        <p:spPr/>
        <p:txBody>
          <a:bodyPr/>
          <a:p>
            <a:endParaRPr altLang="en-US" lang="zh-CN"/>
          </a:p>
        </p:txBody>
      </p:sp>
      <p:sp>
        <p:nvSpPr>
          <p:cNvPr id="10488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4" name=""/>
        <p:cNvGrpSpPr/>
        <p:nvPr/>
      </p:nvGrpSpPr>
      <p:grpSpPr>
        <a:xfrm>
          <a:off x="0" y="0"/>
          <a:ext cx="0" cy="0"/>
          <a:chOff x="0" y="0"/>
          <a:chExt cx="0" cy="0"/>
        </a:xfrm>
      </p:grpSpPr>
      <p:sp>
        <p:nvSpPr>
          <p:cNvPr id="104876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6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8"/>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8/31/2024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1464309"/>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580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L</a:t>
            </a:r>
            <a:r>
              <a:rPr altLang="zh-CN" baseline="0" b="0" cap="none" sz="2400" i="0" kern="1200" lang="en-US" spc="0" strike="noStrike" u="none">
                <a:solidFill>
                  <a:schemeClr val="tx1"/>
                </a:solidFill>
                <a:latin typeface="Calibri" pitchFamily="0" charset="0"/>
                <a:ea typeface="宋体" pitchFamily="0" charset="0"/>
                <a:cs typeface="Calibri" pitchFamily="0" charset="0"/>
              </a:rPr>
              <a:t>V</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a:t>
            </a:r>
            <a:r>
              <a:rPr altLang="zh-CN" baseline="0" b="0" cap="none" sz="2400" i="0" kern="1200" lang="en-US" spc="0" strike="noStrike" u="none">
                <a:solidFill>
                  <a:schemeClr val="tx1"/>
                </a:solidFill>
                <a:latin typeface="Calibri" pitchFamily="0" charset="0"/>
                <a:ea typeface="宋体" pitchFamily="0" charset="0"/>
                <a:cs typeface="Calibri" pitchFamily="0" charset="0"/>
              </a:rPr>
              <a:t>312218</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CC178FF98730E318F7847755AC8976C2</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a:t>
            </a:r>
            <a:r>
              <a:rPr altLang="zh-CN" baseline="0" b="0" cap="none" sz="2400" i="0" kern="1200" lang="en-US" spc="0" strike="noStrike" u="none">
                <a:solidFill>
                  <a:schemeClr val="tx1"/>
                </a:solidFill>
                <a:latin typeface="Calibri" pitchFamily="0" charset="0"/>
                <a:ea typeface="宋体" pitchFamily="0" charset="0"/>
                <a:cs typeface="Calibri" pitchFamily="0" charset="0"/>
              </a:rPr>
              <a:t>B. com general (commerce)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a:t>
            </a:r>
            <a:r>
              <a:rPr altLang="zh-CN" baseline="0" b="0" cap="none" sz="2400" i="0" kern="1200" lang="en-US" spc="0" strike="noStrike" u="none">
                <a:solidFill>
                  <a:schemeClr val="tx1"/>
                </a:solidFill>
                <a:latin typeface="Calibri" pitchFamily="0" charset="0"/>
                <a:ea typeface="宋体" pitchFamily="0" charset="0"/>
                <a:cs typeface="Calibri" pitchFamily="0" charset="0"/>
              </a:rPr>
              <a:t>:GOVERNMENT ARTS AND SCIENCE COLLEGE,R. K NAGAR ,TONDIARPET , CHENNAI —81</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1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2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1" name="矩形"/>
          <p:cNvSpPr/>
          <p:nvPr/>
        </p:nvSpPr>
        <p:spPr>
          <a:xfrm rot="0">
            <a:off x="739774" y="291147"/>
            <a:ext cx="3303904"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2"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3" name="矩形"/>
          <p:cNvSpPr/>
          <p:nvPr/>
        </p:nvSpPr>
        <p:spPr>
          <a:xfrm rot="18449">
            <a:off x="1923888" y="1466012"/>
            <a:ext cx="6476069" cy="51714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a. Using the charts and graphs.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b. Collection of data from Kaggle.</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c. Cleaning unwanted data.</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d. Selection of data.</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e. Selection of analysis. (gender and department analysis)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f. Use of various techniques from excel (conditional formatting, sorting, filtering, table, pivot table, pivot charts, slicers etc.....</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g. Finding the results.</a:t>
            </a:r>
            <a:endParaRPr altLang="en-US" baseline="0" b="0" cap="none" sz="2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9" name=""/>
        <p:cNvGrpSpPr/>
        <p:nvPr/>
      </p:nvGrpSpPr>
      <p:grpSpPr>
        <a:xfrm>
          <a:off x="0" y="0"/>
          <a:ext cx="0" cy="0"/>
          <a:chOff x="0" y="0"/>
          <a:chExt cx="0" cy="0"/>
        </a:xfrm>
      </p:grpSpPr>
      <p:sp>
        <p:nvSpPr>
          <p:cNvPr id="104872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29" name="文本框"/>
          <p:cNvSpPr>
            <a:spLocks noGrp="1"/>
          </p:cNvSpPr>
          <p:nvPr>
            <p:ph type="title"/>
          </p:nvPr>
        </p:nvSpPr>
        <p:spPr>
          <a:xfrm rot="0">
            <a:off x="755332" y="385444"/>
            <a:ext cx="243713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graphicFrame>
        <p:nvGraphicFramePr>
          <p:cNvPr id="4194304" name="图表 1"/>
          <p:cNvGraphicFramePr>
            <a:graphicFrameLocks/>
          </p:cNvGraphicFramePr>
          <p:nvPr/>
        </p:nvGraphicFramePr>
        <p:xfrm>
          <a:off x="2796670" y="2064046"/>
          <a:ext cx="6598659" cy="272990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8" name=""/>
        <p:cNvGrpSpPr/>
        <p:nvPr/>
      </p:nvGrpSpPr>
      <p:grpSpPr>
        <a:xfrm>
          <a:off x="0" y="0"/>
          <a:ext cx="0" cy="0"/>
          <a:chOff x="0" y="0"/>
          <a:chExt cx="0" cy="0"/>
        </a:xfrm>
      </p:grpSpPr>
      <p:sp>
        <p:nvSpPr>
          <p:cNvPr id="1048740" name="文本框"/>
          <p:cNvSpPr>
            <a:spLocks noGrp="1"/>
          </p:cNvSpPr>
          <p:nvPr>
            <p:ph type="ctrTitle"/>
          </p:nvPr>
        </p:nvSpPr>
        <p:spPr>
          <a:xfrm rot="21597252">
            <a:off x="621515" y="978660"/>
            <a:ext cx="10367842" cy="428623"/>
          </a:xfrm>
          <a:prstGeom prst="rect"/>
          <a:noFill/>
          <a:ln w="12700" cap="flat" cmpd="sng">
            <a:noFill/>
            <a:prstDash val="solid"/>
            <a:miter/>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800" i="0" kern="0" lang="en-US" spc="0" strike="noStrike" u="none">
                <a:latin typeface="Calibri" pitchFamily="0" charset="0"/>
                <a:ea typeface="宋体" pitchFamily="0" charset="0"/>
                <a:cs typeface="Lucida Sans" pitchFamily="0" charset="0"/>
              </a:rPr>
              <a:t>conclusion</a:t>
            </a:r>
            <a:endParaRPr altLang="en-US" baseline="0" b="1" cap="none" sz="2800" i="0" kern="0" lang="zh-CN" spc="0" strike="noStrike" u="none">
              <a:latin typeface="Calibri" pitchFamily="0" charset="0"/>
              <a:ea typeface="宋体" pitchFamily="0" charset="0"/>
              <a:cs typeface="Lucida Sans" pitchFamily="0" charset="0"/>
            </a:endParaRPr>
          </a:p>
        </p:txBody>
      </p:sp>
      <p:sp>
        <p:nvSpPr>
          <p:cNvPr id="1048741" name="矩形"/>
          <p:cNvSpPr/>
          <p:nvPr/>
        </p:nvSpPr>
        <p:spPr>
          <a:xfrm rot="21588414">
            <a:off x="1342882" y="1722702"/>
            <a:ext cx="8213337" cy="4853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Finally I here by conclude that in my project the following outcomes: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1. With my project we can find the total number of employees.</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2. We can find the total number of male and female in the working population of the company.</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3. We can also find the total number of department that are operating in the company and division of male and female in the particular department.</a:t>
            </a: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2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200" i="0" kern="1200" lang="en-US" spc="0" strike="noStrike" u="none">
                <a:solidFill>
                  <a:schemeClr val="tx1"/>
                </a:solidFill>
                <a:latin typeface="Droid Sans" pitchFamily="0" charset="0"/>
                <a:ea typeface="宋体" pitchFamily="0" charset="0"/>
                <a:cs typeface="Lucida Sans" pitchFamily="0" charset="0"/>
              </a:rPr>
              <a:t>4. With all this the company find the requirement of employees in the organisation and recruit according to that.</a:t>
            </a:r>
            <a:endParaRPr altLang="en-US" baseline="0" b="0" cap="none" sz="2200" i="0" kern="1200" lang="zh-CN" spc="0" strike="noStrike" u="none">
              <a:solidFill>
                <a:schemeClr val="tx1"/>
              </a:solidFill>
              <a:latin typeface="Droid Sans" pitchFamily="0" charset="0"/>
              <a:ea typeface="宋体" pitchFamily="0" charset="0"/>
              <a:cs typeface="Lucida Sans" pitchFamily="0" charset="0"/>
            </a:endParaRPr>
          </a:p>
        </p:txBody>
      </p:sp>
      <p:sp>
        <p:nvSpPr>
          <p:cNvPr id="1048742" name="矩形"/>
          <p:cNvSpPr/>
          <p:nvPr/>
        </p:nvSpPr>
        <p:spPr>
          <a:xfrm rot="0">
            <a:off x="5467266" y="2806657"/>
            <a:ext cx="1257280" cy="358140"/>
          </a:xfrm>
          <a:prstGeom prst="rect"/>
          <a:noFill/>
          <a:ln w="12700" cap="flat" cmpd="sng">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00B050"/>
        </a:solidFill>
      </p:bgPr>
    </p:bg>
    <p:spTree>
      <p:nvGrpSpPr>
        <p:cNvPr id="36"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7" name="组合"/>
          <p:cNvGrpSpPr/>
          <p:nvPr/>
        </p:nvGrpSpPr>
        <p:grpSpPr>
          <a:xfrm>
            <a:off x="7448612" y="0"/>
            <a:ext cx="4743794" cy="6858466"/>
            <a:chOff x="7448612" y="0"/>
            <a:chExt cx="4743794"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8"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141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M</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P</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L</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OYEE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D</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A</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T</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A</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INSIGHTS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W</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I</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T</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H</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EXCEL </a:t>
            </a: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1"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42" name="组合"/>
          <p:cNvGrpSpPr/>
          <p:nvPr/>
        </p:nvGrpSpPr>
        <p:grpSpPr>
          <a:xfrm>
            <a:off x="7448612" y="0"/>
            <a:ext cx="4743794" cy="6858466"/>
            <a:chOff x="7448612" y="0"/>
            <a:chExt cx="4743794" cy="6858466"/>
          </a:xfrm>
        </p:grpSpPr>
        <p:sp>
          <p:nvSpPr>
            <p:cNvPr id="104865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7"/>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8"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8"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8" cy="247650"/>
          </a:xfrm>
          <a:prstGeom prst="rect"/>
          <a:noFill/>
          <a:ln w="12700" cap="flat" cmpd="sng">
            <a:noFill/>
            <a:prstDash val="solid"/>
            <a:miter/>
          </a:ln>
        </p:spPr>
      </p:pic>
      <p:grpSp>
        <p:nvGrpSpPr>
          <p:cNvPr id="43"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6"/>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7991475" y="2933700"/>
              <a:ext cx="2762249" cy="3257550"/>
            </a:xfrm>
            <a:prstGeom prst="rect"/>
            <a:noFill/>
            <a:ln w="12700" cap="flat" cmpd="sng">
              <a:noFill/>
              <a:prstDash val="solid"/>
              <a:miter/>
            </a:ln>
          </p:spPr>
        </p:pic>
      </p:grpSp>
      <p:sp>
        <p:nvSpPr>
          <p:cNvPr id="1048672"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21571510">
            <a:off x="912090" y="1823520"/>
            <a:ext cx="5698300"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1. To know the total working population.</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2. To know the total number of working male and female.</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3. To know the total number of department in the company.</a:t>
            </a:r>
            <a:endParaRPr altLang="en-US" baseline="0" b="0" cap="none" sz="2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990600" y="2133600"/>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84" name="矩形"/>
          <p:cNvSpPr/>
          <p:nvPr/>
        </p:nvSpPr>
        <p:spPr>
          <a:xfrm rot="2102">
            <a:off x="838186" y="2353383"/>
            <a:ext cx="7201783" cy="25488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700" i="0" kern="1200" lang="en-US" spc="0" strike="noStrike" u="none">
                <a:solidFill>
                  <a:schemeClr val="tx1"/>
                </a:solidFill>
                <a:latin typeface="Droid Sans" pitchFamily="0" charset="0"/>
                <a:ea typeface="宋体" pitchFamily="0" charset="0"/>
                <a:cs typeface="Droid Sans" pitchFamily="0" charset="0"/>
              </a:rPr>
              <a:t>•I have analysied the gender and department in the company from the data set using various techniques from excel like Creating tables, sorting, filtering and grouping and using pivot tables, slicers etc,...and expressed my result at the end.</a:t>
            </a:r>
            <a:endParaRPr altLang="en-US" baseline="0" b="0" cap="none" sz="27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699452" y="891793"/>
            <a:ext cx="5014595" cy="981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2" name="矩形"/>
          <p:cNvSpPr/>
          <p:nvPr/>
        </p:nvSpPr>
        <p:spPr>
          <a:xfrm rot="0">
            <a:off x="1771623" y="2057367"/>
            <a:ext cx="4762427" cy="3774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1.Management of the company</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2. Employees</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3.Researchers</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4.Statistical department</a:t>
            </a: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5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500" i="0" kern="1200" lang="en-US" spc="0" strike="noStrike" u="none">
                <a:solidFill>
                  <a:schemeClr val="tx1"/>
                </a:solidFill>
                <a:latin typeface="Droid Sans" pitchFamily="0" charset="0"/>
                <a:ea typeface="宋体" pitchFamily="0" charset="0"/>
                <a:cs typeface="Lucida Sans" pitchFamily="0" charset="0"/>
              </a:rPr>
              <a:t>5.Employers</a:t>
            </a:r>
            <a:endParaRPr altLang="en-US" baseline="0" b="0" cap="none" sz="25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8" name="文本框"/>
          <p:cNvSpPr>
            <a:spLocks noGrp="1"/>
          </p:cNvSpPr>
          <p:nvPr>
            <p:ph type="title"/>
          </p:nvPr>
        </p:nvSpPr>
        <p:spPr>
          <a:xfrm rot="0">
            <a:off x="558165" y="857885"/>
            <a:ext cx="9763125" cy="1080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cstate="print"/>
          <a:stretch>
            <a:fillRect/>
          </a:stretch>
        </p:blipFill>
        <p:spPr>
          <a:xfrm rot="0">
            <a:off x="676275" y="6467475"/>
            <a:ext cx="2143125" cy="200023"/>
          </a:xfrm>
          <a:prstGeom prst="rect"/>
          <a:noFill/>
          <a:ln w="12700" cap="flat" cmpd="sng">
            <a:noFill/>
            <a:prstDash val="solid"/>
            <a:miter/>
          </a:ln>
        </p:spPr>
      </p:pic>
      <p:sp>
        <p:nvSpPr>
          <p:cNvPr id="104869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0" name="矩形"/>
          <p:cNvSpPr/>
          <p:nvPr/>
        </p:nvSpPr>
        <p:spPr>
          <a:xfrm rot="21587072">
            <a:off x="3362273" y="2092291"/>
            <a:ext cx="4762427" cy="4003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I have used various techniques in excel like</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1.Conditional formatting: for finding the null values.</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2. Table: to make look the data in presentable and neat manner.</a:t>
            </a: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Droid Sans" pitchFamily="0" charset="0"/>
                <a:ea typeface="宋体" pitchFamily="0" charset="0"/>
                <a:cs typeface="Lucida Sans" pitchFamily="0" charset="0"/>
              </a:rPr>
              <a:t>3.alignment:to center the data so that it will look nice.</a:t>
            </a:r>
            <a:endParaRPr altLang="en-US" baseline="0" b="0" cap="none" sz="2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5" name="矩形"/>
          <p:cNvSpPr/>
          <p:nvPr/>
        </p:nvSpPr>
        <p:spPr>
          <a:xfrm rot="36459">
            <a:off x="1562076" y="1562075"/>
            <a:ext cx="7559828" cy="49682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 have used the data which I is collected from Kaggle.com. Various data which is been used in my</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project are I. Employee id: alpha numeric.</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II. Name: alphabets.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III. Gender: alphabet.</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IV. Salary: numbers.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 Start date: alpha numeric.</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VI. Employee type: alphabets.</a:t>
            </a: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endParaRPr altLang="zh-CN" baseline="0" b="0" cap="none" sz="21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None/>
            </a:pPr>
            <a:r>
              <a:rPr altLang="zh-CN" baseline="0" b="0" cap="none" sz="2100" i="0" kern="1200" lang="en-US" spc="0" strike="noStrike" u="none">
                <a:solidFill>
                  <a:schemeClr val="tx1"/>
                </a:solidFill>
                <a:latin typeface="Droid Sans" pitchFamily="0" charset="0"/>
                <a:ea typeface="宋体" pitchFamily="0" charset="0"/>
                <a:cs typeface="Lucida Sans" pitchFamily="0" charset="0"/>
              </a:rPr>
              <a:t>VII. Work location: alphabets.</a:t>
            </a:r>
            <a:endParaRPr altLang="en-US" baseline="0" b="0" cap="none" sz="21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09"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cstate="print"/>
          <a:stretch>
            <a:fillRect/>
          </a:stretch>
        </p:blipFill>
        <p:spPr>
          <a:xfrm rot="0">
            <a:off x="66675" y="3381373"/>
            <a:ext cx="2466975" cy="3419473"/>
          </a:xfrm>
          <a:prstGeom prst="rect"/>
          <a:noFill/>
          <a:ln w="12700" cap="flat" cmpd="sng">
            <a:noFill/>
            <a:prstDash val="solid"/>
            <a:miter/>
          </a:ln>
        </p:spPr>
      </p:pic>
      <p:sp>
        <p:nvSpPr>
          <p:cNvPr id="1048712"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4"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5" name="矩形"/>
          <p:cNvSpPr/>
          <p:nvPr/>
        </p:nvSpPr>
        <p:spPr>
          <a:xfrm rot="25931">
            <a:off x="3143201" y="1755743"/>
            <a:ext cx="4762427" cy="36474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400" i="0" kern="1200" lang="en-US" spc="0" strike="noStrike" u="none">
                <a:solidFill>
                  <a:schemeClr val="tx1"/>
                </a:solidFill>
                <a:latin typeface="Droid Sans" pitchFamily="0" charset="0"/>
                <a:ea typeface="宋体" pitchFamily="0" charset="0"/>
                <a:cs typeface="Lucida Sans" pitchFamily="0" charset="0"/>
              </a:rPr>
              <a:t>I have used both the pivot charts and slicers at the same time in data analysis so it makes it easy to understand for the users who uses it.</a:t>
            </a:r>
            <a:endParaRPr altLang="en-US" baseline="0" b="0" cap="none" sz="34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2024-03-29T04:07:22Z</dcterms:created>
  <dcterms:modified xsi:type="dcterms:W3CDTF">2024-09-10T17:09:02Z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cba2db6f4c7844219d92d77d02be12c4</vt:lpwstr>
  </property>
</Properties>
</file>