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7" r:id="rId3"/>
    <p:sldId id="260" r:id="rId4"/>
    <p:sldId id="258" r:id="rId5"/>
    <p:sldId id="259" r:id="rId6"/>
    <p:sldId id="257" r:id="rId7"/>
    <p:sldId id="261" r:id="rId8"/>
    <p:sldId id="262" r:id="rId9"/>
    <p:sldId id="263" r:id="rId10"/>
    <p:sldId id="264" r:id="rId11"/>
    <p:sldId id="265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824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141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186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944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19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714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816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73340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53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4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194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16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276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15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605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247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528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6843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45F86BF-FD4F-C063-CBF6-579C88E2F264}"/>
              </a:ext>
            </a:extLst>
          </p:cNvPr>
          <p:cNvSpPr txBox="1"/>
          <p:nvPr/>
        </p:nvSpPr>
        <p:spPr>
          <a:xfrm>
            <a:off x="602039" y="616040"/>
            <a:ext cx="224014" cy="1820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E845A0-CBC8-3F79-96B4-7111F95E5483}"/>
              </a:ext>
            </a:extLst>
          </p:cNvPr>
          <p:cNvSpPr txBox="1"/>
          <p:nvPr/>
        </p:nvSpPr>
        <p:spPr>
          <a:xfrm>
            <a:off x="1263466" y="678420"/>
            <a:ext cx="498034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9600" i="1" dirty="0">
                <a:latin typeface="Modern Love"/>
                <a:ea typeface="Calibri"/>
                <a:cs typeface="Calibri"/>
              </a:rPr>
              <a:t>S</a:t>
            </a:r>
            <a:r>
              <a:rPr lang="en-US" sz="6600" i="1" dirty="0">
                <a:latin typeface="Modern Love"/>
                <a:ea typeface="Calibri"/>
                <a:cs typeface="Calibri"/>
              </a:rPr>
              <a:t>OFTWARE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E20E99-CA27-944F-17F3-6E7FC35E3036}"/>
              </a:ext>
            </a:extLst>
          </p:cNvPr>
          <p:cNvSpPr txBox="1"/>
          <p:nvPr/>
        </p:nvSpPr>
        <p:spPr>
          <a:xfrm>
            <a:off x="3177814" y="2562167"/>
            <a:ext cx="6365309" cy="15773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9650" i="1" dirty="0">
                <a:latin typeface="Modern Love"/>
                <a:ea typeface="Calibri"/>
                <a:cs typeface="Calibri"/>
              </a:rPr>
              <a:t>R</a:t>
            </a:r>
            <a:r>
              <a:rPr lang="en-US" sz="6600" i="1" dirty="0">
                <a:latin typeface="Modern Love"/>
                <a:ea typeface="Calibri"/>
                <a:cs typeface="Calibri"/>
              </a:rPr>
              <a:t>EQURIMENT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A01A15-9A36-DB4A-3435-FA90419F383D}"/>
              </a:ext>
            </a:extLst>
          </p:cNvPr>
          <p:cNvSpPr txBox="1"/>
          <p:nvPr/>
        </p:nvSpPr>
        <p:spPr>
          <a:xfrm>
            <a:off x="5219455" y="4744493"/>
            <a:ext cx="6365308" cy="15773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9650" i="1" dirty="0">
                <a:latin typeface="Modern Love"/>
              </a:rPr>
              <a:t>S</a:t>
            </a:r>
            <a:r>
              <a:rPr lang="en-US" sz="6600" i="1" dirty="0">
                <a:latin typeface="Modern Love"/>
              </a:rPr>
              <a:t>PECIFICATION</a:t>
            </a:r>
          </a:p>
        </p:txBody>
      </p:sp>
      <p:sp>
        <p:nvSpPr>
          <p:cNvPr id="23" name="Star: 4 Points 22">
            <a:extLst>
              <a:ext uri="{FF2B5EF4-FFF2-40B4-BE49-F238E27FC236}">
                <a16:creationId xmlns:a16="http://schemas.microsoft.com/office/drawing/2014/main" id="{392FD5A6-D86B-B999-8A53-1C5E1ED9ECDA}"/>
              </a:ext>
            </a:extLst>
          </p:cNvPr>
          <p:cNvSpPr/>
          <p:nvPr/>
        </p:nvSpPr>
        <p:spPr>
          <a:xfrm>
            <a:off x="11032721" y="826054"/>
            <a:ext cx="914400" cy="914400"/>
          </a:xfrm>
          <a:prstGeom prst="star4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8714E-1C7D-6268-9260-C378DCE82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966" y="359080"/>
            <a:ext cx="9223287" cy="913472"/>
          </a:xfrm>
        </p:spPr>
        <p:txBody>
          <a:bodyPr>
            <a:normAutofit/>
          </a:bodyPr>
          <a:lstStyle/>
          <a:p>
            <a:r>
              <a:rPr lang="en-US" b="1" i="1" dirty="0">
                <a:latin typeface="Times New Roman"/>
                <a:ea typeface="Calibri Light"/>
                <a:cs typeface="Calibri Light"/>
              </a:rPr>
              <a:t>Non-functional requirements</a:t>
            </a:r>
            <a:r>
              <a:rPr lang="en-US" b="1" dirty="0">
                <a:latin typeface="Times New Roman"/>
                <a:ea typeface="Calibri Light"/>
                <a:cs typeface="Calibri Light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7CF93-B1EE-2446-E0FC-BB3270694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4375" y="1714096"/>
            <a:ext cx="8022879" cy="5486281"/>
          </a:xfrm>
        </p:spPr>
        <p:txBody>
          <a:bodyPr>
            <a:normAutofit fontScale="92500" lnSpcReduction="10000"/>
          </a:bodyPr>
          <a:lstStyle/>
          <a:p>
            <a:pPr>
              <a:buFont typeface="Wingdings"/>
              <a:buChar char="v"/>
            </a:pPr>
            <a:r>
              <a:rPr lang="en-US" sz="2800" i="1" dirty="0">
                <a:latin typeface="Times New Roman"/>
                <a:ea typeface="Calibri" panose="020F0502020204030204"/>
                <a:cs typeface="Calibri" panose="020F0502020204030204"/>
              </a:rPr>
              <a:t> </a:t>
            </a:r>
            <a:r>
              <a:rPr lang="en-US" sz="2800" b="1" i="1" dirty="0">
                <a:latin typeface="Times New Roman"/>
                <a:ea typeface="Calibri" panose="020F0502020204030204"/>
                <a:cs typeface="Calibri" panose="020F0502020204030204"/>
              </a:rPr>
              <a:t>Usability: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en-US" sz="2800" i="1" dirty="0">
                <a:latin typeface="Times New Roman"/>
                <a:ea typeface="Calibri" panose="020F0502020204030204"/>
                <a:cs typeface="Calibri" panose="020F0502020204030204"/>
              </a:rPr>
              <a:t>         - Simple, intuitive UI for low-tech users.</a:t>
            </a:r>
          </a:p>
          <a:p>
            <a:pPr>
              <a:buClr>
                <a:srgbClr val="FFFFFF"/>
              </a:buClr>
              <a:buFont typeface="Wingdings"/>
              <a:buChar char="v"/>
            </a:pPr>
            <a:r>
              <a:rPr lang="en-US" sz="2800" i="1" dirty="0">
                <a:latin typeface="Times New Roman"/>
                <a:ea typeface="Calibri" panose="020F0502020204030204"/>
                <a:cs typeface="Calibri" panose="020F0502020204030204"/>
              </a:rPr>
              <a:t> </a:t>
            </a:r>
            <a:r>
              <a:rPr lang="en-US" sz="2800" b="1" i="1" dirty="0">
                <a:latin typeface="Times New Roman"/>
                <a:ea typeface="Calibri" panose="020F0502020204030204"/>
                <a:cs typeface="Calibri" panose="020F0502020204030204"/>
              </a:rPr>
              <a:t>Security: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en-US" sz="2800" i="1" dirty="0">
                <a:latin typeface="Times New Roman"/>
                <a:ea typeface="Calibri" panose="020F0502020204030204"/>
                <a:cs typeface="Calibri" panose="020F0502020204030204"/>
              </a:rPr>
              <a:t>         - Secure user data  storage.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en-US" sz="2800" i="1" dirty="0">
                <a:latin typeface="Times New Roman"/>
                <a:ea typeface="Calibri" panose="020F0502020204030204"/>
                <a:cs typeface="Calibri" panose="020F0502020204030204"/>
              </a:rPr>
              <a:t>         - Encrypted payment transactions.</a:t>
            </a:r>
          </a:p>
          <a:p>
            <a:pPr>
              <a:buFont typeface="Wingdings"/>
              <a:buChar char="v"/>
            </a:pPr>
            <a:r>
              <a:rPr lang="en-US" sz="2800" b="1" i="1" dirty="0">
                <a:latin typeface="Times New Roman"/>
                <a:ea typeface="Calibri" panose="020F0502020204030204"/>
                <a:cs typeface="Calibri" panose="020F0502020204030204"/>
              </a:rPr>
              <a:t> Performance: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en-US" sz="2800" i="1" dirty="0">
                <a:latin typeface="Times New Roman"/>
                <a:ea typeface="Calibri" panose="020F0502020204030204"/>
                <a:cs typeface="Calibri" panose="020F0502020204030204"/>
              </a:rPr>
              <a:t>          - Real-time update for inventory and orders.</a:t>
            </a:r>
          </a:p>
          <a:p>
            <a:pPr>
              <a:buClr>
                <a:srgbClr val="FFFFFF"/>
              </a:buClr>
              <a:buFont typeface="Wingdings"/>
              <a:buChar char="v"/>
            </a:pPr>
            <a:r>
              <a:rPr lang="en-US" sz="2800" i="1" dirty="0">
                <a:latin typeface="Times New Roman"/>
                <a:ea typeface="Calibri" panose="020F0502020204030204"/>
                <a:cs typeface="Calibri" panose="020F0502020204030204"/>
              </a:rPr>
              <a:t> </a:t>
            </a:r>
            <a:r>
              <a:rPr lang="en-US" sz="2800" b="1" i="1" dirty="0">
                <a:latin typeface="Times New Roman"/>
                <a:ea typeface="Calibri" panose="020F0502020204030204"/>
                <a:cs typeface="Calibri" panose="020F0502020204030204"/>
              </a:rPr>
              <a:t>Availability: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en-US" sz="2800" i="1" dirty="0">
                <a:latin typeface="Times New Roman"/>
                <a:ea typeface="Calibri" panose="020F0502020204030204"/>
                <a:cs typeface="Calibri" panose="020F0502020204030204"/>
              </a:rPr>
              <a:t>          - Platform accessible 24/7</a:t>
            </a:r>
          </a:p>
          <a:p>
            <a:pPr>
              <a:buFont typeface="Wingdings"/>
              <a:buChar char="v"/>
            </a:pPr>
            <a:r>
              <a:rPr lang="en-US" sz="2800" i="1" dirty="0">
                <a:latin typeface="Times New Roman"/>
                <a:ea typeface="Calibri" panose="020F0502020204030204"/>
                <a:cs typeface="Calibri" panose="020F0502020204030204"/>
              </a:rPr>
              <a:t> </a:t>
            </a:r>
            <a:r>
              <a:rPr lang="en-US" sz="2800" b="1" i="1" dirty="0">
                <a:latin typeface="Times New Roman"/>
                <a:ea typeface="Calibri" panose="020F0502020204030204"/>
                <a:cs typeface="Calibri" panose="020F0502020204030204"/>
              </a:rPr>
              <a:t>Scalability: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en-US" sz="2800" i="1" dirty="0">
                <a:latin typeface="Times New Roman"/>
                <a:ea typeface="Calibri" panose="020F0502020204030204"/>
                <a:cs typeface="Calibri" panose="020F0502020204030204"/>
              </a:rPr>
              <a:t>          - Support growing number of users and orders.</a:t>
            </a:r>
          </a:p>
          <a:p>
            <a:pPr>
              <a:buClr>
                <a:prstClr val="white"/>
              </a:buClr>
              <a:buFont typeface="Wingdings"/>
              <a:buChar char="v"/>
            </a:pPr>
            <a:endParaRPr lang="en-US" sz="2800" i="1" dirty="0">
              <a:latin typeface="Times New Roman"/>
              <a:ea typeface="Calibri" panose="020F0502020204030204"/>
              <a:cs typeface="Calibri" panose="020F0502020204030204"/>
            </a:endParaRPr>
          </a:p>
          <a:p>
            <a:pPr>
              <a:buClr>
                <a:prstClr val="white"/>
              </a:buClr>
              <a:buFont typeface="Wingdings"/>
              <a:buChar char="v"/>
            </a:pPr>
            <a:endParaRPr lang="en-US" sz="2800" dirty="0">
              <a:latin typeface="Times New Roman"/>
              <a:ea typeface="Calibri" panose="020F0502020204030204"/>
              <a:cs typeface="Calibri" panose="020F0502020204030204"/>
            </a:endParaRPr>
          </a:p>
          <a:p>
            <a:pPr>
              <a:buClr>
                <a:srgbClr val="FFFFFF"/>
              </a:buClr>
              <a:buFont typeface="Wingdings"/>
              <a:buChar char="v"/>
            </a:pPr>
            <a:endParaRPr lang="en-US" sz="2800" dirty="0">
              <a:latin typeface="Times New Roman"/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83847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1AEC1-55EF-B792-6578-E40C1FE5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775" y="212943"/>
            <a:ext cx="8763998" cy="1247499"/>
          </a:xfrm>
        </p:spPr>
        <p:txBody>
          <a:bodyPr>
            <a:normAutofit/>
          </a:bodyPr>
          <a:lstStyle/>
          <a:p>
            <a:r>
              <a:rPr lang="en-US" sz="3200" b="1" i="1" dirty="0">
                <a:latin typeface="Times New Roman"/>
                <a:ea typeface="Calibri Light"/>
                <a:cs typeface="Calibri Light"/>
              </a:rPr>
              <a:t>External interface requirements: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DC528-0750-CBCC-36B4-6485685F1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6485" y="1348752"/>
            <a:ext cx="9400741" cy="6060392"/>
          </a:xfrm>
        </p:spPr>
        <p:txBody>
          <a:bodyPr>
            <a:normAutofit/>
          </a:bodyPr>
          <a:lstStyle/>
          <a:p>
            <a:pPr>
              <a:buFont typeface="Wingdings"/>
              <a:buChar char="v"/>
            </a:pPr>
            <a:r>
              <a:rPr lang="en-US" sz="2800" b="1" i="1" dirty="0">
                <a:latin typeface="Times New Roman"/>
                <a:ea typeface="Calibri"/>
                <a:cs typeface="Calibri"/>
              </a:rPr>
              <a:t>User Interface:</a:t>
            </a:r>
            <a:endParaRPr lang="en-US" b="1">
              <a:latin typeface="Times New Roman"/>
              <a:ea typeface="Calibri" panose="020F0502020204030204"/>
              <a:cs typeface="Calibri" panose="020F0502020204030204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2800" b="1" i="1" dirty="0">
                <a:latin typeface="Times New Roman"/>
                <a:ea typeface="Calibri"/>
                <a:cs typeface="Calibri"/>
              </a:rPr>
              <a:t>    </a:t>
            </a:r>
            <a:r>
              <a:rPr lang="en-US" sz="2800" i="1" dirty="0">
                <a:latin typeface="Times New Roman"/>
                <a:ea typeface="Calibri"/>
                <a:cs typeface="Calibri"/>
              </a:rPr>
              <a:t>   -Responsive design for mobile and desktop.</a:t>
            </a:r>
          </a:p>
          <a:p>
            <a:pPr>
              <a:buClr>
                <a:srgbClr val="FFFFFF"/>
              </a:buClr>
              <a:buFont typeface="Wingdings"/>
              <a:buChar char="v"/>
            </a:pPr>
            <a:r>
              <a:rPr lang="en-US" sz="2800" b="1" i="1" dirty="0">
                <a:latin typeface="Times New Roman"/>
                <a:ea typeface="Calibri"/>
                <a:cs typeface="Calibri"/>
              </a:rPr>
              <a:t>Hardware interface</a:t>
            </a:r>
            <a:r>
              <a:rPr lang="en-US" sz="2800" i="1" dirty="0">
                <a:latin typeface="Times New Roman"/>
                <a:ea typeface="Calibri"/>
                <a:cs typeface="Calibri"/>
              </a:rPr>
              <a:t>: 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en-US" sz="2800" i="1" dirty="0">
                <a:latin typeface="Times New Roman"/>
                <a:ea typeface="Calibri"/>
                <a:cs typeface="Calibri"/>
              </a:rPr>
              <a:t>       -Works on smartphones, tables, and  PCs.</a:t>
            </a:r>
          </a:p>
          <a:p>
            <a:pPr>
              <a:buClr>
                <a:srgbClr val="FFFFFF"/>
              </a:buClr>
              <a:buFont typeface="Wingdings"/>
              <a:buChar char="v"/>
            </a:pPr>
            <a:r>
              <a:rPr lang="en-US" sz="2800" b="1" i="1" dirty="0">
                <a:latin typeface="Times New Roman"/>
                <a:ea typeface="Calibri"/>
                <a:cs typeface="Calibri"/>
              </a:rPr>
              <a:t>Software Interfaces: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en-US" sz="2800" i="1" dirty="0">
                <a:latin typeface="Times New Roman"/>
                <a:ea typeface="Calibri"/>
                <a:cs typeface="Calibri"/>
              </a:rPr>
              <a:t>       -Payment gateway integration.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en-US" sz="2800" i="1" dirty="0">
                <a:latin typeface="Times New Roman"/>
                <a:ea typeface="Calibri"/>
                <a:cs typeface="Calibri"/>
              </a:rPr>
              <a:t>       -SMS/Email services for notifications.</a:t>
            </a:r>
          </a:p>
          <a:p>
            <a:pPr>
              <a:buClr>
                <a:srgbClr val="FFFFFF"/>
              </a:buClr>
              <a:buFont typeface="Wingdings"/>
              <a:buChar char="v"/>
            </a:pPr>
            <a:r>
              <a:rPr lang="en-US" sz="2800" b="1" i="1" dirty="0">
                <a:latin typeface="Times New Roman"/>
                <a:ea typeface="Calibri"/>
                <a:cs typeface="Calibri"/>
              </a:rPr>
              <a:t>Communication Interfaces</a:t>
            </a:r>
            <a:r>
              <a:rPr lang="en-US" sz="2800" i="1" dirty="0">
                <a:latin typeface="Times New Roman"/>
                <a:ea typeface="Calibri"/>
                <a:cs typeface="Calibri"/>
              </a:rPr>
              <a:t>: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en-US" sz="2800" i="1" dirty="0">
                <a:latin typeface="Times New Roman"/>
                <a:ea typeface="Calibri"/>
                <a:cs typeface="Calibri"/>
              </a:rPr>
              <a:t>        -Internet access required for real-time operation.</a:t>
            </a:r>
          </a:p>
          <a:p>
            <a:pPr marL="0" indent="0">
              <a:buClr>
                <a:srgbClr val="FFFFFF"/>
              </a:buClr>
              <a:buNone/>
            </a:pPr>
            <a:endParaRPr lang="en-US" sz="2800" i="1" dirty="0">
              <a:latin typeface="Times New Roman"/>
              <a:ea typeface="Calibri"/>
              <a:cs typeface="Calibri"/>
            </a:endParaRPr>
          </a:p>
          <a:p>
            <a:pPr>
              <a:buClr>
                <a:srgbClr val="FFFFFF"/>
              </a:buClr>
              <a:buFont typeface="Wingdings"/>
              <a:buChar char="v"/>
            </a:pPr>
            <a:endParaRPr lang="en-US" sz="2800" i="1" dirty="0"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4286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563C39B-72C4-4FA6-6650-22160B375C3E}"/>
              </a:ext>
            </a:extLst>
          </p:cNvPr>
          <p:cNvSpPr/>
          <p:nvPr/>
        </p:nvSpPr>
        <p:spPr>
          <a:xfrm>
            <a:off x="8616374" y="4698362"/>
            <a:ext cx="1986705" cy="4200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271775-D1FE-46E3-23BC-F9EAFBB93AF5}"/>
              </a:ext>
            </a:extLst>
          </p:cNvPr>
          <p:cNvSpPr/>
          <p:nvPr/>
        </p:nvSpPr>
        <p:spPr>
          <a:xfrm>
            <a:off x="8616374" y="4072060"/>
            <a:ext cx="1986705" cy="4304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41C99C-E687-0263-89DB-4B9D80A781A7}"/>
              </a:ext>
            </a:extLst>
          </p:cNvPr>
          <p:cNvSpPr/>
          <p:nvPr/>
        </p:nvSpPr>
        <p:spPr>
          <a:xfrm>
            <a:off x="8616374" y="3466635"/>
            <a:ext cx="1986704" cy="3887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2B4689-378E-4C52-EE28-F315630F99D4}"/>
              </a:ext>
            </a:extLst>
          </p:cNvPr>
          <p:cNvSpPr/>
          <p:nvPr/>
        </p:nvSpPr>
        <p:spPr>
          <a:xfrm>
            <a:off x="8616374" y="2809019"/>
            <a:ext cx="1986705" cy="3991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F13959-C3A8-FFE1-23DB-6D5A9EFD2925}"/>
              </a:ext>
            </a:extLst>
          </p:cNvPr>
          <p:cNvSpPr/>
          <p:nvPr/>
        </p:nvSpPr>
        <p:spPr>
          <a:xfrm>
            <a:off x="4952511" y="5209841"/>
            <a:ext cx="2174595" cy="3365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60F934-F89C-E872-12AB-4111A62F7987}"/>
              </a:ext>
            </a:extLst>
          </p:cNvPr>
          <p:cNvSpPr/>
          <p:nvPr/>
        </p:nvSpPr>
        <p:spPr>
          <a:xfrm>
            <a:off x="4952511" y="4687923"/>
            <a:ext cx="2174595" cy="3469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84669E-821B-0CD6-8982-6D9A171C10FE}"/>
              </a:ext>
            </a:extLst>
          </p:cNvPr>
          <p:cNvSpPr/>
          <p:nvPr/>
        </p:nvSpPr>
        <p:spPr>
          <a:xfrm>
            <a:off x="4952511" y="4082498"/>
            <a:ext cx="2164156" cy="3782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8AEDB6-6006-DAE6-B2DB-D5B712A61960}"/>
              </a:ext>
            </a:extLst>
          </p:cNvPr>
          <p:cNvSpPr/>
          <p:nvPr/>
        </p:nvSpPr>
        <p:spPr>
          <a:xfrm>
            <a:off x="4952511" y="3477073"/>
            <a:ext cx="2164157" cy="3782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A08531-095A-2A42-2418-3A3D09029909}"/>
              </a:ext>
            </a:extLst>
          </p:cNvPr>
          <p:cNvSpPr/>
          <p:nvPr/>
        </p:nvSpPr>
        <p:spPr>
          <a:xfrm>
            <a:off x="4952511" y="3007347"/>
            <a:ext cx="2153719" cy="3887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437A50-AD85-7F33-51B4-257BD5FD7D4D}"/>
              </a:ext>
            </a:extLst>
          </p:cNvPr>
          <p:cNvSpPr/>
          <p:nvPr/>
        </p:nvSpPr>
        <p:spPr>
          <a:xfrm>
            <a:off x="4952511" y="2318416"/>
            <a:ext cx="2153718" cy="482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7A7C3D-D14C-4877-2A54-9954A1C4FF7A}"/>
              </a:ext>
            </a:extLst>
          </p:cNvPr>
          <p:cNvSpPr/>
          <p:nvPr/>
        </p:nvSpPr>
        <p:spPr>
          <a:xfrm>
            <a:off x="4952511" y="1880005"/>
            <a:ext cx="2132842" cy="3260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9F1819-4853-CBFF-B196-E69EFB1F93D2}"/>
              </a:ext>
            </a:extLst>
          </p:cNvPr>
          <p:cNvSpPr/>
          <p:nvPr/>
        </p:nvSpPr>
        <p:spPr>
          <a:xfrm>
            <a:off x="4942073" y="1347650"/>
            <a:ext cx="2132842" cy="3887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FF8050-F560-7824-ECE1-6556635F9B9D}"/>
              </a:ext>
            </a:extLst>
          </p:cNvPr>
          <p:cNvSpPr txBox="1"/>
          <p:nvPr/>
        </p:nvSpPr>
        <p:spPr>
          <a:xfrm>
            <a:off x="4949459" y="1338476"/>
            <a:ext cx="2697014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>
                <a:ea typeface="Calibri"/>
                <a:cs typeface="Calibri"/>
              </a:rPr>
              <a:t>         REGISTER</a:t>
            </a:r>
          </a:p>
          <a:p>
            <a:endParaRPr lang="en-US" i="1" dirty="0">
              <a:ea typeface="Calibri"/>
              <a:cs typeface="Calibri"/>
            </a:endParaRPr>
          </a:p>
          <a:p>
            <a:r>
              <a:rPr lang="en-US" i="1" dirty="0">
                <a:ea typeface="Calibri"/>
                <a:cs typeface="Calibri"/>
              </a:rPr>
              <a:t>           LOGIN</a:t>
            </a:r>
          </a:p>
          <a:p>
            <a:endParaRPr lang="en-US" i="1" dirty="0">
              <a:ea typeface="Calibri"/>
              <a:cs typeface="Calibri"/>
            </a:endParaRPr>
          </a:p>
          <a:p>
            <a:r>
              <a:rPr lang="en-US" i="1" dirty="0">
                <a:ea typeface="Calibri"/>
                <a:cs typeface="Calibri"/>
              </a:rPr>
              <a:t>  MANAGE ORDER</a:t>
            </a:r>
          </a:p>
          <a:p>
            <a:endParaRPr lang="en-US" i="1" dirty="0">
              <a:ea typeface="Calibri"/>
              <a:cs typeface="Calibri"/>
            </a:endParaRPr>
          </a:p>
          <a:p>
            <a:r>
              <a:rPr lang="en-US" i="1" dirty="0">
                <a:ea typeface="Calibri"/>
                <a:cs typeface="Calibri"/>
              </a:rPr>
              <a:t>  SEARCH PRODUCT</a:t>
            </a:r>
          </a:p>
          <a:p>
            <a:endParaRPr lang="en-US" i="1" dirty="0">
              <a:ea typeface="Calibri"/>
              <a:cs typeface="Calibri"/>
            </a:endParaRPr>
          </a:p>
          <a:p>
            <a:r>
              <a:rPr lang="en-US" i="1" dirty="0">
                <a:ea typeface="Calibri"/>
                <a:cs typeface="Calibri"/>
              </a:rPr>
              <a:t> MANAGE PRODUCT</a:t>
            </a:r>
          </a:p>
          <a:p>
            <a:endParaRPr lang="en-US" i="1" dirty="0">
              <a:ea typeface="Calibri"/>
              <a:cs typeface="Calibri"/>
            </a:endParaRPr>
          </a:p>
          <a:p>
            <a:r>
              <a:rPr lang="en-US" i="1" dirty="0">
                <a:ea typeface="Calibri"/>
                <a:cs typeface="Calibri"/>
              </a:rPr>
              <a:t> CHANGE PASSWORD</a:t>
            </a:r>
          </a:p>
          <a:p>
            <a:endParaRPr lang="en-US" i="1" dirty="0">
              <a:ea typeface="Calibri"/>
              <a:cs typeface="Calibri"/>
            </a:endParaRPr>
          </a:p>
          <a:p>
            <a:r>
              <a:rPr lang="en-US" i="1" dirty="0">
                <a:ea typeface="Calibri"/>
                <a:cs typeface="Calibri"/>
              </a:rPr>
              <a:t>    MANAGE PROFILE</a:t>
            </a:r>
          </a:p>
          <a:p>
            <a:endParaRPr lang="en-US" i="1" dirty="0">
              <a:ea typeface="Calibri"/>
              <a:cs typeface="Calibri"/>
            </a:endParaRPr>
          </a:p>
          <a:p>
            <a:r>
              <a:rPr lang="en-US" i="1" dirty="0">
                <a:ea typeface="Calibri"/>
                <a:cs typeface="Calibri"/>
              </a:rPr>
              <a:t>          LOGOUT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08D5A99-35CC-875F-8F98-A40BDE220D22}"/>
              </a:ext>
            </a:extLst>
          </p:cNvPr>
          <p:cNvSpPr txBox="1"/>
          <p:nvPr/>
        </p:nvSpPr>
        <p:spPr>
          <a:xfrm>
            <a:off x="8724410" y="4857300"/>
            <a:ext cx="26057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>
                <a:ea typeface="Calibri"/>
                <a:cs typeface="Calibri"/>
              </a:rPr>
              <a:t>EDIT PROFILE</a:t>
            </a:r>
            <a:endParaRPr lang="en-US" i="1">
              <a:ea typeface="Calibri"/>
              <a:cs typeface="Calibri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4D6C3B-ECFC-A84D-8157-8EF13F936283}"/>
              </a:ext>
            </a:extLst>
          </p:cNvPr>
          <p:cNvSpPr txBox="1"/>
          <p:nvPr/>
        </p:nvSpPr>
        <p:spPr>
          <a:xfrm>
            <a:off x="8611783" y="2853201"/>
            <a:ext cx="28586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>
                <a:ea typeface="Calibri"/>
                <a:cs typeface="Calibri"/>
              </a:rPr>
              <a:t>ADD PRODUCT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7396065-17A9-DD9E-FC2D-BECD2838CA2E}"/>
              </a:ext>
            </a:extLst>
          </p:cNvPr>
          <p:cNvSpPr txBox="1"/>
          <p:nvPr/>
        </p:nvSpPr>
        <p:spPr>
          <a:xfrm>
            <a:off x="8721344" y="3473457"/>
            <a:ext cx="3008746" cy="369332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>
                <a:ea typeface="Calibri"/>
                <a:cs typeface="Calibri"/>
              </a:rPr>
              <a:t>DELETE PRODUCT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AFE3B3B-760E-254E-7C9F-C59895C9785B}"/>
              </a:ext>
            </a:extLst>
          </p:cNvPr>
          <p:cNvSpPr txBox="1"/>
          <p:nvPr/>
        </p:nvSpPr>
        <p:spPr>
          <a:xfrm>
            <a:off x="8721557" y="4137096"/>
            <a:ext cx="260465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>
                <a:ea typeface="Calibri"/>
                <a:cs typeface="Calibri"/>
              </a:rPr>
              <a:t>EDIT PRODUCT</a:t>
            </a:r>
          </a:p>
          <a:p>
            <a:endParaRPr lang="en-US" i="1" dirty="0">
              <a:ea typeface="Calibri"/>
              <a:cs typeface="Calibri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8A5023F-14D9-9B88-11CA-EECF7DDE36BC}"/>
              </a:ext>
            </a:extLst>
          </p:cNvPr>
          <p:cNvSpPr txBox="1"/>
          <p:nvPr/>
        </p:nvSpPr>
        <p:spPr>
          <a:xfrm rot="16200000">
            <a:off x="256563" y="2316284"/>
            <a:ext cx="4117107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 i="1" dirty="0">
                <a:latin typeface="Times New Roman"/>
                <a:ea typeface="Calibri"/>
                <a:cs typeface="Calibri"/>
              </a:rPr>
              <a:t>FARMER</a:t>
            </a:r>
          </a:p>
          <a:p>
            <a:endParaRPr lang="en-US" i="1" dirty="0">
              <a:ea typeface="Calibri"/>
              <a:cs typeface="Calibri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A58262A-7F5D-8F03-708A-0A23067F0D56}"/>
              </a:ext>
            </a:extLst>
          </p:cNvPr>
          <p:cNvCxnSpPr/>
          <p:nvPr/>
        </p:nvCxnSpPr>
        <p:spPr>
          <a:xfrm flipV="1">
            <a:off x="2366901" y="1554883"/>
            <a:ext cx="2538370" cy="2065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F57650A-2E5D-22F3-28D7-4847739DF935}"/>
              </a:ext>
            </a:extLst>
          </p:cNvPr>
          <p:cNvCxnSpPr>
            <a:cxnSpLocks/>
          </p:cNvCxnSpPr>
          <p:nvPr/>
        </p:nvCxnSpPr>
        <p:spPr>
          <a:xfrm>
            <a:off x="2450406" y="3547328"/>
            <a:ext cx="2475742" cy="157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C508956-033A-5726-98BA-B897380571B3}"/>
              </a:ext>
            </a:extLst>
          </p:cNvPr>
          <p:cNvCxnSpPr>
            <a:cxnSpLocks/>
          </p:cNvCxnSpPr>
          <p:nvPr/>
        </p:nvCxnSpPr>
        <p:spPr>
          <a:xfrm flipV="1">
            <a:off x="2346025" y="3266773"/>
            <a:ext cx="2569684" cy="30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B8A5F6-091C-7B17-3550-7AB556607957}"/>
              </a:ext>
            </a:extLst>
          </p:cNvPr>
          <p:cNvCxnSpPr>
            <a:cxnSpLocks/>
          </p:cNvCxnSpPr>
          <p:nvPr/>
        </p:nvCxnSpPr>
        <p:spPr>
          <a:xfrm flipV="1">
            <a:off x="2366900" y="2087239"/>
            <a:ext cx="2548808" cy="1533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CD60C4-2BCC-0CC2-6CE9-E7CD8350F0F8}"/>
              </a:ext>
            </a:extLst>
          </p:cNvPr>
          <p:cNvCxnSpPr>
            <a:cxnSpLocks/>
          </p:cNvCxnSpPr>
          <p:nvPr/>
        </p:nvCxnSpPr>
        <p:spPr>
          <a:xfrm flipV="1">
            <a:off x="2356462" y="2567402"/>
            <a:ext cx="2548808" cy="1032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04762A6-1B2B-DD22-F4FD-FD40356D469F}"/>
              </a:ext>
            </a:extLst>
          </p:cNvPr>
          <p:cNvCxnSpPr>
            <a:cxnSpLocks/>
          </p:cNvCxnSpPr>
          <p:nvPr/>
        </p:nvCxnSpPr>
        <p:spPr>
          <a:xfrm>
            <a:off x="2471284" y="3536889"/>
            <a:ext cx="2423549" cy="1285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E5E226E-AC81-9A0A-A991-DB7C7E507A5E}"/>
              </a:ext>
            </a:extLst>
          </p:cNvPr>
          <p:cNvCxnSpPr>
            <a:cxnSpLocks/>
          </p:cNvCxnSpPr>
          <p:nvPr/>
        </p:nvCxnSpPr>
        <p:spPr>
          <a:xfrm>
            <a:off x="2460845" y="3526450"/>
            <a:ext cx="2444425" cy="763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DE3FAA0-EDD2-9A60-0C67-FAF17779C41C}"/>
              </a:ext>
            </a:extLst>
          </p:cNvPr>
          <p:cNvCxnSpPr>
            <a:cxnSpLocks/>
          </p:cNvCxnSpPr>
          <p:nvPr/>
        </p:nvCxnSpPr>
        <p:spPr>
          <a:xfrm>
            <a:off x="2471282" y="3526451"/>
            <a:ext cx="2402674" cy="1827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AFD3A13-54B5-CFD3-034A-75E5471CCEF6}"/>
              </a:ext>
            </a:extLst>
          </p:cNvPr>
          <p:cNvCxnSpPr>
            <a:cxnSpLocks/>
          </p:cNvCxnSpPr>
          <p:nvPr/>
        </p:nvCxnSpPr>
        <p:spPr>
          <a:xfrm flipV="1">
            <a:off x="7116351" y="3037127"/>
            <a:ext cx="1473660" cy="572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4D1DAB8-0BAE-5F6B-9A56-026730A1F4A5}"/>
              </a:ext>
            </a:extLst>
          </p:cNvPr>
          <p:cNvCxnSpPr>
            <a:cxnSpLocks/>
          </p:cNvCxnSpPr>
          <p:nvPr/>
        </p:nvCxnSpPr>
        <p:spPr>
          <a:xfrm>
            <a:off x="7095474" y="3683025"/>
            <a:ext cx="1400592" cy="11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45D23E4-16EC-65FB-6C93-96B2700C6937}"/>
              </a:ext>
            </a:extLst>
          </p:cNvPr>
          <p:cNvCxnSpPr>
            <a:cxnSpLocks/>
          </p:cNvCxnSpPr>
          <p:nvPr/>
        </p:nvCxnSpPr>
        <p:spPr>
          <a:xfrm>
            <a:off x="7095473" y="3745656"/>
            <a:ext cx="1473661" cy="54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F431466-BFA7-AD45-AAAE-4850C8342F1B}"/>
              </a:ext>
            </a:extLst>
          </p:cNvPr>
          <p:cNvCxnSpPr>
            <a:cxnSpLocks/>
          </p:cNvCxnSpPr>
          <p:nvPr/>
        </p:nvCxnSpPr>
        <p:spPr>
          <a:xfrm flipV="1">
            <a:off x="7147667" y="4884717"/>
            <a:ext cx="1348399" cy="19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FCE40F4-44BE-7C3C-3768-BFE6C583D103}"/>
              </a:ext>
            </a:extLst>
          </p:cNvPr>
          <p:cNvCxnSpPr>
            <a:cxnSpLocks/>
          </p:cNvCxnSpPr>
          <p:nvPr/>
        </p:nvCxnSpPr>
        <p:spPr>
          <a:xfrm flipH="1">
            <a:off x="7222586" y="2910587"/>
            <a:ext cx="1323819" cy="272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78F8DC3-94D7-6995-843F-C9D6084CE0C0}"/>
              </a:ext>
            </a:extLst>
          </p:cNvPr>
          <p:cNvSpPr txBox="1"/>
          <p:nvPr/>
        </p:nvSpPr>
        <p:spPr>
          <a:xfrm>
            <a:off x="183768" y="139915"/>
            <a:ext cx="5258841" cy="6672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i="1" dirty="0">
                <a:latin typeface="Times New Roman"/>
                <a:cs typeface="Times New Roman"/>
              </a:rPr>
              <a:t>USE CASE DIAGRAM</a:t>
            </a:r>
            <a:r>
              <a:rPr lang="en-US" sz="3600" dirty="0">
                <a:latin typeface="Times New Roman"/>
                <a:cs typeface="Times New Roman"/>
              </a:rPr>
              <a:t>:</a:t>
            </a:r>
            <a:endParaRPr lang="en-US" i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8436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86C4BD06-6A31-7C9E-D2B1-2D88E740B261}"/>
              </a:ext>
            </a:extLst>
          </p:cNvPr>
          <p:cNvSpPr/>
          <p:nvPr/>
        </p:nvSpPr>
        <p:spPr>
          <a:xfrm>
            <a:off x="5069506" y="415397"/>
            <a:ext cx="1697276" cy="6012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User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01FF535-CA18-E935-D7B0-CBAD80BBF9C3}"/>
              </a:ext>
            </a:extLst>
          </p:cNvPr>
          <p:cNvSpPr/>
          <p:nvPr/>
        </p:nvSpPr>
        <p:spPr>
          <a:xfrm>
            <a:off x="4683287" y="2484717"/>
            <a:ext cx="2594974" cy="15093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MANAGEMENT SYSTEM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35CCAE-F7CC-E8B3-25EC-6984B602E25F}"/>
              </a:ext>
            </a:extLst>
          </p:cNvPr>
          <p:cNvSpPr/>
          <p:nvPr/>
        </p:nvSpPr>
        <p:spPr>
          <a:xfrm>
            <a:off x="3042188" y="5586365"/>
            <a:ext cx="1624207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MANAGE PRODUCT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1C8FEA-5A15-1CEC-82B7-7D8EFE0305AA}"/>
              </a:ext>
            </a:extLst>
          </p:cNvPr>
          <p:cNvSpPr/>
          <p:nvPr/>
        </p:nvSpPr>
        <p:spPr>
          <a:xfrm>
            <a:off x="7406911" y="5584549"/>
            <a:ext cx="1498947" cy="8100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MANAGE PROFILE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595D60-E762-19CE-C745-81249C7BFAC3}"/>
              </a:ext>
            </a:extLst>
          </p:cNvPr>
          <p:cNvCxnSpPr/>
          <p:nvPr/>
        </p:nvCxnSpPr>
        <p:spPr>
          <a:xfrm flipH="1">
            <a:off x="3998805" y="3854529"/>
            <a:ext cx="901874" cy="15198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5EF318-04FF-2937-C51B-FFC1CA8160D7}"/>
              </a:ext>
            </a:extLst>
          </p:cNvPr>
          <p:cNvCxnSpPr/>
          <p:nvPr/>
        </p:nvCxnSpPr>
        <p:spPr>
          <a:xfrm>
            <a:off x="6853002" y="4169136"/>
            <a:ext cx="1425879" cy="15615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26A532-F615-B0EF-4163-879BC5B6EC68}"/>
              </a:ext>
            </a:extLst>
          </p:cNvPr>
          <p:cNvCxnSpPr/>
          <p:nvPr/>
        </p:nvCxnSpPr>
        <p:spPr>
          <a:xfrm flipH="1">
            <a:off x="3995632" y="4433907"/>
            <a:ext cx="797489" cy="17703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7BA32A-B7C1-5C38-1EE1-7B93B1FC94BB}"/>
              </a:ext>
            </a:extLst>
          </p:cNvPr>
          <p:cNvCxnSpPr/>
          <p:nvPr/>
        </p:nvCxnSpPr>
        <p:spPr>
          <a:xfrm>
            <a:off x="6466357" y="4154636"/>
            <a:ext cx="1154481" cy="14050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EACB3D7-4132-69D9-6C52-41E4467689E6}"/>
              </a:ext>
            </a:extLst>
          </p:cNvPr>
          <p:cNvCxnSpPr/>
          <p:nvPr/>
        </p:nvCxnSpPr>
        <p:spPr>
          <a:xfrm>
            <a:off x="5810779" y="1180766"/>
            <a:ext cx="37579" cy="12797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554486F-A0AC-C256-F8C3-8E0BA1C3639C}"/>
              </a:ext>
            </a:extLst>
          </p:cNvPr>
          <p:cNvSpPr txBox="1"/>
          <p:nvPr/>
        </p:nvSpPr>
        <p:spPr>
          <a:xfrm rot="-5400000">
            <a:off x="4882504" y="1161893"/>
            <a:ext cx="16680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Calibri"/>
                <a:cs typeface="Calibri"/>
              </a:rPr>
              <a:t>LOGIIN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EF3C88-BA31-190A-6184-40FA42EA07A3}"/>
              </a:ext>
            </a:extLst>
          </p:cNvPr>
          <p:cNvSpPr txBox="1"/>
          <p:nvPr/>
        </p:nvSpPr>
        <p:spPr>
          <a:xfrm rot="16080000">
            <a:off x="5671056" y="1426057"/>
            <a:ext cx="13131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Calibri"/>
                <a:cs typeface="Calibri"/>
              </a:rPr>
              <a:t>REGISTER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FE4618-814D-1728-FA92-4FB538A62318}"/>
              </a:ext>
            </a:extLst>
          </p:cNvPr>
          <p:cNvSpPr txBox="1"/>
          <p:nvPr/>
        </p:nvSpPr>
        <p:spPr>
          <a:xfrm rot="17940000">
            <a:off x="3022461" y="3813449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ADD PRODUCT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BAB5E8-F99D-00F6-3EB8-01A1EB62EF89}"/>
              </a:ext>
            </a:extLst>
          </p:cNvPr>
          <p:cNvSpPr txBox="1"/>
          <p:nvPr/>
        </p:nvSpPr>
        <p:spPr>
          <a:xfrm rot="17700000">
            <a:off x="3680730" y="4439608"/>
            <a:ext cx="23047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DELETE PRODUCT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7C12B9-7F0F-24C0-208F-B75DEF12F4F5}"/>
              </a:ext>
            </a:extLst>
          </p:cNvPr>
          <p:cNvSpPr txBox="1"/>
          <p:nvPr/>
        </p:nvSpPr>
        <p:spPr>
          <a:xfrm rot="17700000">
            <a:off x="4408389" y="4828791"/>
            <a:ext cx="18037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EDIT PRODUCT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2ED398-7F50-4EB4-AF6E-79805D1CD694}"/>
              </a:ext>
            </a:extLst>
          </p:cNvPr>
          <p:cNvSpPr txBox="1"/>
          <p:nvPr/>
        </p:nvSpPr>
        <p:spPr>
          <a:xfrm rot="2820000">
            <a:off x="7091183" y="4237670"/>
            <a:ext cx="12922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ADD IMAGE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51F918-1E28-495B-4221-D1F5E14AF8AC}"/>
              </a:ext>
            </a:extLst>
          </p:cNvPr>
          <p:cNvSpPr txBox="1"/>
          <p:nvPr/>
        </p:nvSpPr>
        <p:spPr>
          <a:xfrm rot="3060000">
            <a:off x="6615836" y="4692905"/>
            <a:ext cx="15532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EDIT PROFILE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E93B28-F44E-0C6F-18FE-FE388845564B}"/>
              </a:ext>
            </a:extLst>
          </p:cNvPr>
          <p:cNvSpPr txBox="1"/>
          <p:nvPr/>
        </p:nvSpPr>
        <p:spPr>
          <a:xfrm>
            <a:off x="204628" y="238038"/>
            <a:ext cx="425676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i="1" dirty="0">
                <a:latin typeface="Times New Roman"/>
                <a:ea typeface="Calibri"/>
                <a:cs typeface="Calibri"/>
              </a:rPr>
              <a:t>DATA FLOW DIAGRAM:</a:t>
            </a:r>
          </a:p>
        </p:txBody>
      </p:sp>
    </p:spTree>
    <p:extLst>
      <p:ext uri="{BB962C8B-B14F-4D97-AF65-F5344CB8AC3E}">
        <p14:creationId xmlns:p14="http://schemas.microsoft.com/office/powerpoint/2010/main" val="2022795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C9E0E-04D5-0A4B-D680-0AC46AB6C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528" y="390395"/>
            <a:ext cx="3022904" cy="840403"/>
          </a:xfrm>
        </p:spPr>
        <p:txBody>
          <a:bodyPr>
            <a:noAutofit/>
          </a:bodyPr>
          <a:lstStyle/>
          <a:p>
            <a:r>
              <a:rPr lang="en-US" b="1" i="1" dirty="0">
                <a:latin typeface="Times New Roman"/>
                <a:cs typeface="Times New Roman"/>
              </a:rPr>
              <a:t>APPENDIX: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3C66C-2659-A057-680A-CFAE0942E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95" y="1526204"/>
            <a:ext cx="11133506" cy="4264996"/>
          </a:xfrm>
        </p:spPr>
        <p:txBody>
          <a:bodyPr>
            <a:normAutofit/>
          </a:bodyPr>
          <a:lstStyle/>
          <a:p>
            <a:pPr>
              <a:buFont typeface="Wingdings"/>
              <a:buChar char="v"/>
            </a:pPr>
            <a:r>
              <a:rPr lang="en-US" sz="2800" b="1" i="1" dirty="0">
                <a:latin typeface="Times New Roman"/>
                <a:ea typeface="Calibri" panose="020F0502020204030204"/>
                <a:cs typeface="Calibri" panose="020F0502020204030204"/>
              </a:rPr>
              <a:t>Farmer / wholesaler:</a:t>
            </a:r>
            <a:endParaRPr lang="en-US" b="1" dirty="0">
              <a:ea typeface="Calibri"/>
              <a:cs typeface="Calibri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2800" i="1" dirty="0">
                <a:latin typeface="Times New Roman"/>
                <a:ea typeface="Calibri" panose="020F0502020204030204"/>
                <a:cs typeface="Calibri" panose="020F0502020204030204"/>
              </a:rPr>
              <a:t>                                      Individuals who produce (farmer) or buy and resell 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sz="2800" i="1" dirty="0">
                <a:latin typeface="Times New Roman"/>
                <a:ea typeface="Calibri" panose="020F0502020204030204"/>
                <a:cs typeface="Calibri" panose="020F0502020204030204"/>
              </a:rPr>
              <a:t>(wholesaler) agricultural products on the platform</a:t>
            </a:r>
          </a:p>
          <a:p>
            <a:pPr marL="0" indent="0">
              <a:buNone/>
            </a:pPr>
            <a:endParaRPr lang="en-US" sz="2800" i="1" dirty="0">
              <a:latin typeface="Times New Roman"/>
              <a:ea typeface="Calibri" panose="020F0502020204030204"/>
              <a:cs typeface="Calibri" panose="020F0502020204030204"/>
            </a:endParaRPr>
          </a:p>
          <a:p>
            <a:pPr>
              <a:buFont typeface="Wingdings"/>
              <a:buChar char="v"/>
            </a:pPr>
            <a:r>
              <a:rPr lang="en-US" sz="2800" b="1" i="1" dirty="0">
                <a:latin typeface="Times New Roman"/>
                <a:ea typeface="Calibri" panose="020F0502020204030204"/>
                <a:cs typeface="Calibri" panose="020F0502020204030204"/>
              </a:rPr>
              <a:t>Product Listing / Order: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en-US" sz="2800" i="1" dirty="0">
                <a:latin typeface="Times New Roman"/>
                <a:ea typeface="Calibri" panose="020F0502020204030204"/>
                <a:cs typeface="Calibri" panose="020F0502020204030204"/>
              </a:rPr>
              <a:t>                                        Product details (name, price, quality, location) displayed for sale; an </a:t>
            </a:r>
            <a:r>
              <a:rPr lang="en-US" sz="2800" i="1" dirty="0" err="1">
                <a:latin typeface="Times New Roman"/>
                <a:ea typeface="Calibri" panose="020F0502020204030204"/>
                <a:cs typeface="Calibri" panose="020F0502020204030204"/>
              </a:rPr>
              <a:t>irder</a:t>
            </a:r>
            <a:r>
              <a:rPr lang="en-US" sz="2800" i="1" dirty="0">
                <a:latin typeface="Times New Roman"/>
                <a:ea typeface="Calibri" panose="020F0502020204030204"/>
                <a:cs typeface="Calibri" panose="020F0502020204030204"/>
              </a:rPr>
              <a:t> is a customer's purchase request.</a:t>
            </a:r>
          </a:p>
        </p:txBody>
      </p:sp>
    </p:spTree>
    <p:extLst>
      <p:ext uri="{BB962C8B-B14F-4D97-AF65-F5344CB8AC3E}">
        <p14:creationId xmlns:p14="http://schemas.microsoft.com/office/powerpoint/2010/main" val="163600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A122F-A9F1-00B9-D1BC-5F789B62E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471" y="2321490"/>
            <a:ext cx="7448768" cy="2541856"/>
          </a:xfrm>
        </p:spPr>
        <p:txBody>
          <a:bodyPr>
            <a:normAutofit/>
          </a:bodyPr>
          <a:lstStyle/>
          <a:p>
            <a:r>
              <a:rPr lang="en-US" sz="8800" b="1" i="1" dirty="0">
                <a:latin typeface="Times New Roman"/>
                <a:ea typeface="Calibri Light"/>
                <a:cs typeface="Calibri Light"/>
              </a:rPr>
              <a:t>THANK  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AE1683-13E8-65D2-74C2-8F7BEF4C1681}"/>
              </a:ext>
            </a:extLst>
          </p:cNvPr>
          <p:cNvSpPr txBox="1"/>
          <p:nvPr/>
        </p:nvSpPr>
        <p:spPr>
          <a:xfrm>
            <a:off x="9284607" y="4745740"/>
            <a:ext cx="2680569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i="1" dirty="0">
                <a:latin typeface="Times New Roman"/>
                <a:cs typeface="Times New Roman"/>
              </a:rPr>
              <a:t>BY:</a:t>
            </a:r>
          </a:p>
          <a:p>
            <a:r>
              <a:rPr lang="en-US" sz="2800" i="1" dirty="0">
                <a:latin typeface="Times New Roman"/>
                <a:cs typeface="Times New Roman"/>
              </a:rPr>
              <a:t>        SELVI.E</a:t>
            </a:r>
          </a:p>
          <a:p>
            <a:r>
              <a:rPr lang="en-US" sz="2800" i="1" dirty="0">
                <a:latin typeface="Times New Roman"/>
                <a:cs typeface="Times New Roman"/>
              </a:rPr>
              <a:t>      EEV-VLSI</a:t>
            </a:r>
          </a:p>
        </p:txBody>
      </p:sp>
    </p:spTree>
    <p:extLst>
      <p:ext uri="{BB962C8B-B14F-4D97-AF65-F5344CB8AC3E}">
        <p14:creationId xmlns:p14="http://schemas.microsoft.com/office/powerpoint/2010/main" val="3310487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68F22-68BC-2AF4-CE77-D76291E98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799479" cy="5495910"/>
          </a:xfrm>
        </p:spPr>
        <p:txBody>
          <a:bodyPr>
            <a:normAutofit/>
          </a:bodyPr>
          <a:lstStyle/>
          <a:p>
            <a:r>
              <a:rPr lang="en-US" sz="8000" b="1" i="1" dirty="0">
                <a:latin typeface="Times New Roman"/>
                <a:ea typeface="Calibri Light"/>
                <a:cs typeface="Calibri Light"/>
              </a:rPr>
              <a:t>AGRI SHOP- FARMER       </a:t>
            </a:r>
            <a:br>
              <a:rPr lang="en-US" sz="8000" b="1" i="1" dirty="0">
                <a:latin typeface="Times New Roman"/>
                <a:ea typeface="Calibri Light"/>
                <a:cs typeface="Calibri Light"/>
              </a:rPr>
            </a:br>
            <a:r>
              <a:rPr lang="en-US" sz="8000" b="1" i="1" dirty="0">
                <a:latin typeface="Times New Roman"/>
                <a:ea typeface="Calibri Light"/>
                <a:cs typeface="Calibri Light"/>
              </a:rPr>
              <a:t>   ONLINE SELLING</a:t>
            </a:r>
          </a:p>
        </p:txBody>
      </p:sp>
    </p:spTree>
    <p:extLst>
      <p:ext uri="{BB962C8B-B14F-4D97-AF65-F5344CB8AC3E}">
        <p14:creationId xmlns:p14="http://schemas.microsoft.com/office/powerpoint/2010/main" val="3500279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E8272-7D33-E9B5-033E-977D0F654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06" y="317327"/>
            <a:ext cx="10799479" cy="788211"/>
          </a:xfrm>
        </p:spPr>
        <p:txBody>
          <a:bodyPr/>
          <a:lstStyle/>
          <a:p>
            <a:r>
              <a:rPr lang="en-US" sz="4000" b="1" i="1" dirty="0">
                <a:latin typeface="Times New Roman"/>
                <a:ea typeface="Calibri Light"/>
                <a:cs typeface="Calibri Light"/>
              </a:rPr>
              <a:t>TOPIC</a:t>
            </a:r>
            <a:r>
              <a:rPr lang="en-US" b="1" i="1" dirty="0">
                <a:latin typeface="Times New Roman"/>
                <a:ea typeface="Calibri Light"/>
                <a:cs typeface="Calibri Light"/>
              </a:rPr>
              <a:t>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17CAC-917D-EC68-943E-2881EB7E0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596" y="1254807"/>
            <a:ext cx="5736877" cy="5110502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Wingdings"/>
              <a:buChar char="v"/>
            </a:pPr>
            <a:r>
              <a:rPr lang="en-US" sz="3200" i="1" dirty="0">
                <a:latin typeface="Times New Roman"/>
                <a:ea typeface="Calibri"/>
                <a:cs typeface="Calibri"/>
              </a:rPr>
              <a:t>Purpose</a:t>
            </a:r>
            <a:endParaRPr lang="en-US" i="1">
              <a:latin typeface="Times New Roman"/>
              <a:ea typeface="Calibri" panose="020F0502020204030204"/>
              <a:cs typeface="Calibri" panose="020F0502020204030204"/>
            </a:endParaRPr>
          </a:p>
          <a:p>
            <a:pPr marL="514350" indent="-514350">
              <a:buClr>
                <a:srgbClr val="FFFFFF"/>
              </a:buClr>
              <a:buFont typeface="Wingdings"/>
              <a:buChar char="v"/>
            </a:pPr>
            <a:r>
              <a:rPr lang="en-US" sz="3200" i="1" dirty="0">
                <a:latin typeface="Times New Roman"/>
                <a:ea typeface="Calibri"/>
                <a:cs typeface="Calibri"/>
              </a:rPr>
              <a:t>Scope</a:t>
            </a:r>
          </a:p>
          <a:p>
            <a:pPr marL="514350" indent="-514350">
              <a:buClr>
                <a:srgbClr val="FFFFFF"/>
              </a:buClr>
              <a:buFont typeface="Wingdings"/>
              <a:buChar char="v"/>
            </a:pPr>
            <a:r>
              <a:rPr lang="en-US" sz="3200" i="1" dirty="0">
                <a:latin typeface="Times New Roman"/>
                <a:ea typeface="Calibri"/>
                <a:cs typeface="Calibri"/>
              </a:rPr>
              <a:t>Benefits</a:t>
            </a:r>
          </a:p>
          <a:p>
            <a:pPr marL="514350" indent="-514350">
              <a:buClr>
                <a:srgbClr val="FFFFFF"/>
              </a:buClr>
              <a:buFont typeface="Wingdings"/>
              <a:buChar char="v"/>
            </a:pPr>
            <a:r>
              <a:rPr lang="en-US" sz="3200" i="1" dirty="0">
                <a:latin typeface="Times New Roman"/>
                <a:ea typeface="Calibri"/>
                <a:cs typeface="Calibri"/>
              </a:rPr>
              <a:t>Users class and characteristics</a:t>
            </a:r>
          </a:p>
          <a:p>
            <a:pPr marL="514350" indent="-514350">
              <a:buClr>
                <a:srgbClr val="FFFFFF"/>
              </a:buClr>
              <a:buFont typeface="Wingdings"/>
              <a:buChar char="v"/>
            </a:pPr>
            <a:r>
              <a:rPr lang="en-US" sz="3200" i="1" dirty="0">
                <a:latin typeface="Times New Roman"/>
                <a:ea typeface="Calibri"/>
                <a:cs typeface="Calibri"/>
              </a:rPr>
              <a:t>Specific requirements(Functional   requirements ,</a:t>
            </a:r>
            <a:r>
              <a:rPr lang="en-US" sz="3200" i="1" err="1">
                <a:latin typeface="Times New Roman"/>
                <a:ea typeface="Calibri"/>
                <a:cs typeface="Calibri"/>
              </a:rPr>
              <a:t>Non functional</a:t>
            </a:r>
            <a:r>
              <a:rPr lang="en-US" sz="3200" i="1" dirty="0">
                <a:latin typeface="Times New Roman"/>
                <a:ea typeface="Calibri"/>
                <a:cs typeface="Calibri"/>
              </a:rPr>
              <a:t> requirements ,External   interface requirements)</a:t>
            </a:r>
          </a:p>
          <a:p>
            <a:pPr marL="514350" indent="-514350">
              <a:buClr>
                <a:srgbClr val="FFFFFF"/>
              </a:buClr>
              <a:buFont typeface="Wingdings"/>
              <a:buChar char="v"/>
            </a:pPr>
            <a:endParaRPr lang="en-US" sz="3200" dirty="0">
              <a:latin typeface="Times New Roman"/>
              <a:ea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72FB52-3660-56E4-B619-8322DC044B37}"/>
              </a:ext>
            </a:extLst>
          </p:cNvPr>
          <p:cNvSpPr txBox="1"/>
          <p:nvPr/>
        </p:nvSpPr>
        <p:spPr>
          <a:xfrm>
            <a:off x="6656774" y="1114477"/>
            <a:ext cx="4977006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Font typeface="Wingdings"/>
              <a:buChar char="v"/>
            </a:pPr>
            <a:r>
              <a:rPr lang="en-US" sz="2800" i="1" dirty="0">
                <a:latin typeface="Times New Roman"/>
                <a:ea typeface="Calibri"/>
                <a:cs typeface="Calibri"/>
              </a:rPr>
              <a:t>System models(Use case diagram ,Data flow diagram ,Entity relationship requirements)</a:t>
            </a:r>
          </a:p>
          <a:p>
            <a:pPr marL="571500" indent="-571500">
              <a:buFont typeface="Wingdings"/>
              <a:buChar char="v"/>
            </a:pPr>
            <a:r>
              <a:rPr lang="en-US" sz="2800" i="1" dirty="0">
                <a:latin typeface="Times New Roman"/>
                <a:ea typeface="Calibri"/>
                <a:cs typeface="Calibri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053009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0DB0B6-7F51-F792-024B-022CED72F798}"/>
              </a:ext>
            </a:extLst>
          </p:cNvPr>
          <p:cNvSpPr txBox="1"/>
          <p:nvPr/>
        </p:nvSpPr>
        <p:spPr>
          <a:xfrm>
            <a:off x="364023" y="378024"/>
            <a:ext cx="304053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i="1" dirty="0">
                <a:latin typeface="Times New Roman"/>
                <a:ea typeface="Calibri"/>
                <a:cs typeface="Calibri"/>
              </a:rPr>
              <a:t>PURPOSE</a:t>
            </a:r>
            <a:r>
              <a:rPr lang="en-US" sz="3200" i="1" dirty="0">
                <a:latin typeface="Times New Roman"/>
                <a:ea typeface="Calibri"/>
                <a:cs typeface="Calibri"/>
              </a:rPr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594CFB-6E7A-59DB-514D-835B504C23A2}"/>
              </a:ext>
            </a:extLst>
          </p:cNvPr>
          <p:cNvSpPr txBox="1"/>
          <p:nvPr/>
        </p:nvSpPr>
        <p:spPr>
          <a:xfrm>
            <a:off x="730362" y="1704299"/>
            <a:ext cx="10770295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/>
              <a:buChar char="v"/>
            </a:pPr>
            <a:r>
              <a:rPr lang="en-US" sz="2800" i="1" dirty="0">
                <a:latin typeface="Times New Roman"/>
                <a:ea typeface="Calibri" panose="020F0502020204030204"/>
                <a:cs typeface="Calibri" panose="020F0502020204030204"/>
              </a:rPr>
              <a:t>Define requirements for an online platform for direct farm produce sales.</a:t>
            </a:r>
            <a:endParaRPr lang="en-US" i="1">
              <a:latin typeface="Times New Roman"/>
              <a:ea typeface="Calibri"/>
              <a:cs typeface="Calibri"/>
            </a:endParaRPr>
          </a:p>
          <a:p>
            <a:pPr marL="457200" indent="-457200">
              <a:buFont typeface="Wingdings"/>
              <a:buChar char="v"/>
            </a:pPr>
            <a:r>
              <a:rPr lang="en-US" sz="2800" i="1" dirty="0">
                <a:latin typeface="Times New Roman"/>
                <a:ea typeface="Calibri" panose="020F0502020204030204"/>
                <a:cs typeface="Calibri" panose="020F0502020204030204"/>
              </a:rPr>
              <a:t>Enable framers to sell directly to consumers ,retailers ,and wholesalers.</a:t>
            </a:r>
          </a:p>
          <a:p>
            <a:pPr marL="457200" indent="-457200">
              <a:buFont typeface="Wingdings"/>
              <a:buChar char="v"/>
            </a:pPr>
            <a:r>
              <a:rPr lang="en-US" sz="2800" i="1" dirty="0">
                <a:latin typeface="Times New Roman"/>
                <a:ea typeface="Calibri" panose="020F0502020204030204"/>
                <a:cs typeface="Calibri" panose="020F0502020204030204"/>
              </a:rPr>
              <a:t>Eliminate middlemen to ensure fair and transparent pricing.</a:t>
            </a:r>
          </a:p>
          <a:p>
            <a:pPr marL="457200" indent="-457200">
              <a:buFont typeface="Wingdings"/>
              <a:buChar char="v"/>
            </a:pPr>
            <a:r>
              <a:rPr lang="en-US" sz="2800" i="1" dirty="0">
                <a:latin typeface="Times New Roman"/>
                <a:ea typeface="Calibri" panose="020F0502020204030204"/>
                <a:cs typeface="Calibri" panose="020F0502020204030204"/>
              </a:rPr>
              <a:t>Empower framers with improved market access.</a:t>
            </a:r>
          </a:p>
          <a:p>
            <a:pPr marL="457200" indent="-457200">
              <a:buFont typeface="Wingdings"/>
              <a:buChar char="v"/>
            </a:pPr>
            <a:r>
              <a:rPr lang="en-US" sz="2800" i="1" dirty="0">
                <a:latin typeface="Times New Roman"/>
                <a:ea typeface="Calibri" panose="020F0502020204030204"/>
                <a:cs typeface="Calibri" panose="020F0502020204030204"/>
              </a:rPr>
              <a:t>Server as a reference for developers and  stakeholders.</a:t>
            </a:r>
          </a:p>
          <a:p>
            <a:pPr marL="457200" indent="-457200">
              <a:buFont typeface="Wingdings"/>
              <a:buChar char="v"/>
            </a:pPr>
            <a:r>
              <a:rPr lang="en-US" sz="2800" i="1" dirty="0">
                <a:latin typeface="Times New Roman"/>
                <a:ea typeface="Calibri" panose="020F0502020204030204"/>
                <a:cs typeface="Calibri" panose="020F0502020204030204"/>
              </a:rPr>
              <a:t>Describe system functionally, constraints, and interfaces.</a:t>
            </a:r>
          </a:p>
          <a:p>
            <a:pPr marL="457200" indent="-457200">
              <a:buFont typeface="Wingdings"/>
              <a:buChar char="v"/>
            </a:pPr>
            <a:r>
              <a:rPr lang="en-US" sz="2800" i="1" dirty="0">
                <a:latin typeface="Times New Roman"/>
                <a:ea typeface="Calibri" panose="020F0502020204030204"/>
                <a:cs typeface="Calibri" panose="020F0502020204030204"/>
              </a:rPr>
              <a:t>Provide a single, user-friendly interface accessible to framers with minimal technical skills</a:t>
            </a:r>
            <a:r>
              <a:rPr lang="en-US" sz="2800" dirty="0">
                <a:latin typeface="Times New Roman"/>
                <a:ea typeface="Calibri" panose="020F0502020204030204"/>
                <a:cs typeface="Calibri" panose="020F050202020403020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4446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95ACF-E0B7-A867-926A-13F628F92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95" y="1505327"/>
            <a:ext cx="11039561" cy="42858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Font typeface="Wingdings"/>
              <a:buChar char="v"/>
            </a:pPr>
            <a:r>
              <a:rPr lang="en-US" sz="2800" i="1" dirty="0">
                <a:latin typeface="Times New Roman"/>
                <a:ea typeface="Calibri" panose="020F0502020204030204"/>
                <a:cs typeface="Calibri" panose="020F0502020204030204"/>
              </a:rPr>
              <a:t>Web-based marketplace connecting farmers with consumers, retailers , and wholesalers.</a:t>
            </a:r>
          </a:p>
          <a:p>
            <a:pPr algn="just">
              <a:buClr>
                <a:srgbClr val="FFFFFF"/>
              </a:buClr>
              <a:buFont typeface="Wingdings"/>
              <a:buChar char="v"/>
            </a:pPr>
            <a:r>
              <a:rPr lang="en-US" sz="2800" i="1" dirty="0">
                <a:latin typeface="Times New Roman"/>
                <a:ea typeface="Calibri" panose="020F0502020204030204"/>
                <a:cs typeface="Calibri" panose="020F0502020204030204"/>
              </a:rPr>
              <a:t>Enables direct selling and buying of agriculture products.</a:t>
            </a:r>
          </a:p>
          <a:p>
            <a:pPr algn="just">
              <a:buClr>
                <a:srgbClr val="FFFFFF"/>
              </a:buClr>
              <a:buFont typeface="Wingdings"/>
              <a:buChar char="v"/>
            </a:pPr>
            <a:r>
              <a:rPr lang="en-US" sz="2800" i="1" dirty="0">
                <a:latin typeface="Times New Roman"/>
                <a:ea typeface="Calibri" panose="020F0502020204030204"/>
                <a:cs typeface="Calibri" panose="020F0502020204030204"/>
              </a:rPr>
              <a:t>Users can list products, manage orders, make payments, and track deliveries.</a:t>
            </a:r>
          </a:p>
          <a:p>
            <a:pPr algn="just">
              <a:buClr>
                <a:srgbClr val="FFFFFF"/>
              </a:buClr>
              <a:buFont typeface="Wingdings"/>
              <a:buChar char="v"/>
            </a:pPr>
            <a:r>
              <a:rPr lang="en-US" sz="2800" i="1" dirty="0">
                <a:latin typeface="Times New Roman"/>
                <a:ea typeface="Calibri" panose="020F0502020204030204"/>
                <a:cs typeface="Calibri" panose="020F0502020204030204"/>
              </a:rPr>
              <a:t>May offer agriculture-related information and guidance.</a:t>
            </a:r>
          </a:p>
          <a:p>
            <a:pPr algn="just">
              <a:buClr>
                <a:srgbClr val="FFFFFF"/>
              </a:buClr>
              <a:buFont typeface="Wingdings"/>
              <a:buChar char="v"/>
            </a:pPr>
            <a:r>
              <a:rPr lang="en-US" sz="2800" i="1" dirty="0">
                <a:latin typeface="Times New Roman"/>
                <a:ea typeface="Calibri" panose="020F0502020204030204"/>
                <a:cs typeface="Calibri" panose="020F0502020204030204"/>
              </a:rPr>
              <a:t>Supports features like product reviews and ratings.</a:t>
            </a:r>
          </a:p>
          <a:p>
            <a:pPr algn="just">
              <a:buClr>
                <a:srgbClr val="FFFFFF"/>
              </a:buClr>
              <a:buFont typeface="Wingdings"/>
              <a:buChar char="v"/>
            </a:pPr>
            <a:r>
              <a:rPr lang="en-US" sz="2800" i="1" dirty="0">
                <a:latin typeface="Times New Roman"/>
                <a:ea typeface="Calibri" panose="020F0502020204030204"/>
                <a:cs typeface="Calibri" panose="020F0502020204030204"/>
              </a:rPr>
              <a:t>Aims to improve farmer profitability and reduce costs for buyer</a:t>
            </a:r>
            <a:r>
              <a:rPr lang="en-US" sz="2800" dirty="0">
                <a:latin typeface="Times New Roman"/>
                <a:ea typeface="Calibri" panose="020F0502020204030204"/>
                <a:cs typeface="Calibri" panose="020F0502020204030204"/>
              </a:rPr>
              <a:t>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16C625-ED62-1CC0-FD39-7FBBA08667C0}"/>
              </a:ext>
            </a:extLst>
          </p:cNvPr>
          <p:cNvSpPr txBox="1"/>
          <p:nvPr/>
        </p:nvSpPr>
        <p:spPr>
          <a:xfrm>
            <a:off x="185857" y="227256"/>
            <a:ext cx="25970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i="1" dirty="0">
                <a:latin typeface="Times New Roman"/>
                <a:ea typeface="Calibri"/>
                <a:cs typeface="Calibri"/>
              </a:rPr>
              <a:t>SCOPE</a:t>
            </a:r>
            <a:r>
              <a:rPr lang="en-US" sz="3200" dirty="0">
                <a:latin typeface="Times New Roman"/>
                <a:ea typeface="Calibri"/>
                <a:cs typeface="Calibri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504670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BCE18-E5BE-251B-7A70-9D3FF85F6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336" y="317327"/>
            <a:ext cx="2500986" cy="913472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latin typeface="Times New Roman"/>
                <a:ea typeface="Calibri Light"/>
                <a:cs typeface="Calibri Light"/>
              </a:rPr>
              <a:t>BENEFITS</a:t>
            </a:r>
            <a:r>
              <a:rPr lang="en-US" sz="3200" b="1" i="1" dirty="0">
                <a:latin typeface="Times New Roman"/>
                <a:ea typeface="Calibri Light"/>
                <a:cs typeface="Calibri Light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ABCFC-50B4-E1F2-6E71-4D6F3F5C1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119108"/>
            <a:ext cx="10371507" cy="5747242"/>
          </a:xfrm>
        </p:spPr>
        <p:txBody>
          <a:bodyPr>
            <a:normAutofit/>
          </a:bodyPr>
          <a:lstStyle/>
          <a:p>
            <a:pPr>
              <a:buFont typeface="Wingdings"/>
              <a:buChar char="v"/>
            </a:pPr>
            <a:r>
              <a:rPr lang="en-US" sz="2800" i="1" dirty="0">
                <a:latin typeface="Times New Roman"/>
                <a:ea typeface="Calibri"/>
                <a:cs typeface="Calibri"/>
              </a:rPr>
              <a:t>Eliminates intermediaries for fair farmer pricing and better customer deals.</a:t>
            </a:r>
          </a:p>
          <a:p>
            <a:pPr>
              <a:buClr>
                <a:srgbClr val="FFFFFF"/>
              </a:buClr>
              <a:buFont typeface="Wingdings"/>
              <a:buChar char="v"/>
            </a:pPr>
            <a:r>
              <a:rPr lang="en-US" sz="2800" i="1" dirty="0">
                <a:latin typeface="Times New Roman"/>
                <a:ea typeface="Calibri"/>
                <a:cs typeface="Calibri"/>
              </a:rPr>
              <a:t>Expand market access for farmers across the country.</a:t>
            </a:r>
          </a:p>
          <a:p>
            <a:pPr>
              <a:buClr>
                <a:srgbClr val="FFFFFF"/>
              </a:buClr>
              <a:buFont typeface="Wingdings"/>
              <a:buChar char="v"/>
            </a:pPr>
            <a:r>
              <a:rPr lang="en-US" sz="2800" i="1" dirty="0">
                <a:latin typeface="Times New Roman"/>
                <a:ea typeface="Calibri"/>
                <a:cs typeface="Calibri"/>
              </a:rPr>
              <a:t>Ensure transparent transactions with secure payments and order management.</a:t>
            </a:r>
          </a:p>
          <a:p>
            <a:pPr>
              <a:buClr>
                <a:srgbClr val="FFFFFF"/>
              </a:buClr>
              <a:buFont typeface="Wingdings"/>
              <a:buChar char="v"/>
            </a:pPr>
            <a:r>
              <a:rPr lang="en-US" sz="2800" i="1" dirty="0">
                <a:latin typeface="Times New Roman"/>
                <a:ea typeface="Calibri"/>
                <a:cs typeface="Calibri"/>
              </a:rPr>
              <a:t>Provides real-time agriculture information and market prices.</a:t>
            </a:r>
          </a:p>
          <a:p>
            <a:pPr>
              <a:buClr>
                <a:srgbClr val="FFFFFF"/>
              </a:buClr>
              <a:buFont typeface="Wingdings"/>
              <a:buChar char="v"/>
            </a:pPr>
            <a:r>
              <a:rPr lang="en-US" sz="2800" i="1" dirty="0">
                <a:latin typeface="Times New Roman"/>
                <a:ea typeface="Calibri"/>
                <a:cs typeface="Calibri"/>
              </a:rPr>
              <a:t>Offers a convenient, time-saving experience for both farmers and buyers.</a:t>
            </a:r>
          </a:p>
          <a:p>
            <a:pPr>
              <a:buClr>
                <a:srgbClr val="FFFFFF"/>
              </a:buClr>
              <a:buFont typeface="Wingdings"/>
              <a:buChar char="v"/>
            </a:pPr>
            <a:endParaRPr lang="en-US" sz="2800" i="1" dirty="0">
              <a:latin typeface="Times New Roman"/>
              <a:ea typeface="Calibri"/>
              <a:cs typeface="Calibri"/>
            </a:endParaRPr>
          </a:p>
          <a:p>
            <a:pPr>
              <a:buClr>
                <a:srgbClr val="FFFFFF"/>
              </a:buClr>
              <a:buFont typeface="Wingdings"/>
              <a:buChar char="v"/>
            </a:pPr>
            <a:endParaRPr lang="en-US" sz="2800" dirty="0"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3317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744E3-693D-C9E3-F117-1996CFE59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281" y="379957"/>
            <a:ext cx="11310960" cy="642074"/>
          </a:xfrm>
        </p:spPr>
        <p:txBody>
          <a:bodyPr>
            <a:normAutofit/>
          </a:bodyPr>
          <a:lstStyle/>
          <a:p>
            <a:r>
              <a:rPr lang="en-US" b="1" i="1" dirty="0">
                <a:latin typeface="Times New Roman"/>
                <a:ea typeface="Calibri Light"/>
                <a:cs typeface="Calibri Light"/>
              </a:rPr>
              <a:t>USERS CLASS AND CHARACTERISTICS</a:t>
            </a:r>
            <a:r>
              <a:rPr lang="en-US" b="1" dirty="0">
                <a:latin typeface="Times New Roman"/>
                <a:ea typeface="Calibri Light"/>
                <a:cs typeface="Calibri Light"/>
              </a:rPr>
              <a:t>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2F763-7CB9-5E59-6377-29E3B530C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281" y="1265245"/>
            <a:ext cx="6509315" cy="5371459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>
              <a:buFont typeface="Wingdings"/>
              <a:buChar char="v"/>
            </a:pPr>
            <a:r>
              <a:rPr lang="en-US" sz="3300" b="1" i="1" dirty="0">
                <a:latin typeface="Times New Roman"/>
                <a:ea typeface="Calibri"/>
                <a:cs typeface="Calibri"/>
              </a:rPr>
              <a:t>Farmers(</a:t>
            </a:r>
            <a:r>
              <a:rPr lang="en-US" sz="3300" b="1" i="1" err="1">
                <a:latin typeface="Times New Roman"/>
                <a:ea typeface="Calibri"/>
                <a:cs typeface="Calibri"/>
              </a:rPr>
              <a:t>Agro</a:t>
            </a:r>
            <a:r>
              <a:rPr lang="en-US" sz="3300" b="1" i="1" dirty="0">
                <a:latin typeface="Times New Roman"/>
                <a:ea typeface="Calibri"/>
                <a:cs typeface="Calibri"/>
              </a:rPr>
              <a:t> Producers):</a:t>
            </a:r>
            <a:endParaRPr lang="en-US" sz="3300" b="1" i="1">
              <a:latin typeface="Times New Roman"/>
              <a:ea typeface="Calibri" panose="020F0502020204030204"/>
              <a:cs typeface="Calibri" panose="020F0502020204030204"/>
            </a:endParaRPr>
          </a:p>
          <a:p>
            <a:pPr marL="0" indent="0" algn="just">
              <a:buClr>
                <a:srgbClr val="FFFFFF"/>
              </a:buClr>
              <a:buNone/>
            </a:pPr>
            <a:r>
              <a:rPr lang="en-US" sz="2800" dirty="0">
                <a:latin typeface="Times New Roman"/>
                <a:ea typeface="Calibri"/>
                <a:cs typeface="Calibri"/>
              </a:rPr>
              <a:t>      </a:t>
            </a:r>
            <a:r>
              <a:rPr lang="en-US" sz="2800" i="1" dirty="0">
                <a:latin typeface="Times New Roman"/>
                <a:ea typeface="Calibri"/>
                <a:cs typeface="Calibri"/>
              </a:rPr>
              <a:t> 1)sell agriculture products</a:t>
            </a:r>
          </a:p>
          <a:p>
            <a:pPr marL="0" indent="0" algn="just">
              <a:buNone/>
            </a:pPr>
            <a:r>
              <a:rPr lang="en-US" sz="2800" i="1" dirty="0">
                <a:latin typeface="Times New Roman"/>
                <a:ea typeface="Calibri"/>
                <a:cs typeface="Calibri"/>
              </a:rPr>
              <a:t>          2)post farming-related queries</a:t>
            </a:r>
          </a:p>
          <a:p>
            <a:pPr marL="0" indent="0" algn="just">
              <a:buNone/>
            </a:pPr>
            <a:r>
              <a:rPr lang="en-US" sz="2800" i="1" dirty="0">
                <a:latin typeface="Times New Roman"/>
                <a:ea typeface="Calibri"/>
                <a:cs typeface="Calibri"/>
              </a:rPr>
              <a:t>             3)manage their online store</a:t>
            </a:r>
          </a:p>
          <a:p>
            <a:pPr algn="just">
              <a:buFont typeface="Wingdings"/>
              <a:buChar char="v"/>
            </a:pPr>
            <a:r>
              <a:rPr lang="en-US" sz="3300" b="1" i="1" dirty="0">
                <a:latin typeface="Times New Roman"/>
                <a:ea typeface="Calibri"/>
                <a:cs typeface="Calibri"/>
              </a:rPr>
              <a:t>Customers(Consumers, Retailers, Wholesalers):</a:t>
            </a:r>
          </a:p>
          <a:p>
            <a:pPr marL="0" indent="0" algn="just">
              <a:buClr>
                <a:srgbClr val="FFFFFF"/>
              </a:buClr>
              <a:buNone/>
            </a:pPr>
            <a:r>
              <a:rPr lang="en-US" sz="2800" dirty="0">
                <a:latin typeface="Times New Roman"/>
                <a:ea typeface="Calibri"/>
                <a:cs typeface="Calibri"/>
              </a:rPr>
              <a:t>       </a:t>
            </a:r>
            <a:r>
              <a:rPr lang="en-US" sz="2800" i="1" dirty="0">
                <a:latin typeface="Times New Roman"/>
                <a:ea typeface="Calibri"/>
                <a:cs typeface="Calibri"/>
              </a:rPr>
              <a:t>1)Browse and purchase products</a:t>
            </a:r>
          </a:p>
          <a:p>
            <a:pPr marL="0" indent="0" algn="just">
              <a:buClr>
                <a:srgbClr val="FFFFFF"/>
              </a:buClr>
              <a:buNone/>
            </a:pPr>
            <a:r>
              <a:rPr lang="en-US" sz="2800" i="1" dirty="0">
                <a:latin typeface="Times New Roman"/>
                <a:ea typeface="Calibri"/>
                <a:cs typeface="Calibri"/>
              </a:rPr>
              <a:t>          2)Place and track orders</a:t>
            </a:r>
          </a:p>
          <a:p>
            <a:pPr marL="0" indent="0" algn="just">
              <a:buClr>
                <a:srgbClr val="FFFFFF"/>
              </a:buClr>
              <a:buNone/>
            </a:pPr>
            <a:r>
              <a:rPr lang="en-US" sz="2800" i="1" dirty="0">
                <a:latin typeface="Times New Roman"/>
                <a:ea typeface="Calibri"/>
                <a:cs typeface="Calibri"/>
              </a:rPr>
              <a:t>             3)Provide reviews and feedback</a:t>
            </a:r>
          </a:p>
          <a:p>
            <a:pPr algn="just">
              <a:buFont typeface="Wingdings"/>
              <a:buChar char="v"/>
            </a:pPr>
            <a:r>
              <a:rPr lang="en-US" sz="3300" b="1" i="1" dirty="0">
                <a:latin typeface="Times New Roman"/>
                <a:ea typeface="Calibri"/>
                <a:cs typeface="Calibri"/>
              </a:rPr>
              <a:t>Administrators</a:t>
            </a:r>
            <a:r>
              <a:rPr lang="en-US" sz="3300" i="1" dirty="0">
                <a:latin typeface="Times New Roman"/>
                <a:ea typeface="Calibri"/>
                <a:cs typeface="Calibri"/>
              </a:rPr>
              <a:t>:</a:t>
            </a:r>
          </a:p>
          <a:p>
            <a:pPr marL="0" indent="0" algn="just">
              <a:buClr>
                <a:srgbClr val="FFFFFF"/>
              </a:buClr>
              <a:buNone/>
            </a:pPr>
            <a:r>
              <a:rPr lang="en-US" sz="2800" dirty="0">
                <a:latin typeface="Times New Roman"/>
                <a:ea typeface="Calibri"/>
                <a:cs typeface="Calibri"/>
              </a:rPr>
              <a:t>       </a:t>
            </a:r>
            <a:r>
              <a:rPr lang="en-US" sz="2800" i="1" dirty="0">
                <a:latin typeface="Times New Roman"/>
                <a:ea typeface="Calibri"/>
                <a:cs typeface="Calibri"/>
              </a:rPr>
              <a:t>1)manage users and platform content</a:t>
            </a:r>
          </a:p>
          <a:p>
            <a:pPr marL="0" indent="0" algn="just">
              <a:buClr>
                <a:srgbClr val="FFFFFF"/>
              </a:buClr>
              <a:buNone/>
            </a:pPr>
            <a:r>
              <a:rPr lang="en-US" sz="2800" i="1" dirty="0">
                <a:latin typeface="Times New Roman"/>
                <a:ea typeface="Calibri"/>
                <a:cs typeface="Calibri"/>
              </a:rPr>
              <a:t>           2)Validate product listings and information</a:t>
            </a:r>
          </a:p>
          <a:p>
            <a:pPr marL="0" indent="0" algn="just">
              <a:buClr>
                <a:srgbClr val="FFFFFF"/>
              </a:buClr>
              <a:buNone/>
            </a:pPr>
            <a:r>
              <a:rPr lang="en-US" sz="2800" i="1" dirty="0">
                <a:latin typeface="Times New Roman"/>
                <a:ea typeface="Calibri"/>
                <a:cs typeface="Calibri"/>
              </a:rPr>
              <a:t>              3)Update agricultural resources</a:t>
            </a:r>
          </a:p>
          <a:p>
            <a:pPr marL="0" indent="0" algn="just">
              <a:buClr>
                <a:srgbClr val="FFFFFF"/>
              </a:buClr>
              <a:buNone/>
            </a:pPr>
            <a:r>
              <a:rPr lang="en-US" sz="2800" i="1" dirty="0">
                <a:latin typeface="Times New Roman"/>
                <a:ea typeface="Calibri"/>
                <a:cs typeface="Calibri"/>
              </a:rPr>
              <a:t>                  4)Configure and maintain system settings</a:t>
            </a:r>
          </a:p>
          <a:p>
            <a:pPr algn="just">
              <a:buFont typeface="Wingdings"/>
              <a:buChar char="v"/>
            </a:pPr>
            <a:r>
              <a:rPr lang="en-US" sz="3300" b="1" i="1" dirty="0">
                <a:latin typeface="Times New Roman"/>
                <a:ea typeface="Calibri"/>
                <a:cs typeface="Calibri"/>
              </a:rPr>
              <a:t>Agricultural experts(optional)</a:t>
            </a:r>
          </a:p>
          <a:p>
            <a:pPr marL="0" indent="0" algn="just">
              <a:buClr>
                <a:srgbClr val="FFFFFF"/>
              </a:buClr>
              <a:buNone/>
            </a:pPr>
            <a:r>
              <a:rPr lang="en-US" sz="2800" dirty="0">
                <a:latin typeface="Times New Roman"/>
                <a:ea typeface="Calibri"/>
                <a:cs typeface="Calibri"/>
              </a:rPr>
              <a:t>      </a:t>
            </a:r>
            <a:r>
              <a:rPr lang="en-US" sz="2800" i="1" dirty="0">
                <a:latin typeface="Times New Roman"/>
                <a:ea typeface="Calibri"/>
                <a:cs typeface="Calibri"/>
              </a:rPr>
              <a:t> 1)Respond to farmer and customer queries</a:t>
            </a:r>
          </a:p>
          <a:p>
            <a:pPr marL="0" indent="0" algn="just">
              <a:buClr>
                <a:srgbClr val="FFFFFF"/>
              </a:buClr>
              <a:buNone/>
            </a:pPr>
            <a:r>
              <a:rPr lang="en-US" sz="2800" i="1" dirty="0">
                <a:latin typeface="Times New Roman"/>
                <a:ea typeface="Calibri"/>
                <a:cs typeface="Calibri"/>
              </a:rPr>
              <a:t>          2)Provide expert agricultural advices and guidance</a:t>
            </a:r>
          </a:p>
          <a:p>
            <a:pPr marL="0" indent="0" algn="just">
              <a:buClr>
                <a:srgbClr val="FFFFFF"/>
              </a:buClr>
              <a:buNone/>
            </a:pPr>
            <a:endParaRPr lang="en-US" sz="2800" dirty="0">
              <a:latin typeface="Times New Roman"/>
              <a:ea typeface="Calibri"/>
              <a:cs typeface="Calibri"/>
            </a:endParaRPr>
          </a:p>
          <a:p>
            <a:pPr algn="just">
              <a:buClr>
                <a:srgbClr val="FFFFFF"/>
              </a:buClr>
              <a:buFont typeface="Wingdings"/>
              <a:buChar char="v"/>
            </a:pPr>
            <a:endParaRPr lang="en-US" sz="2800" dirty="0">
              <a:latin typeface="Times New Roman"/>
              <a:ea typeface="Calibri"/>
              <a:cs typeface="Calibri"/>
            </a:endParaRPr>
          </a:p>
          <a:p>
            <a:pPr algn="just">
              <a:buClr>
                <a:srgbClr val="FFFFFF"/>
              </a:buClr>
              <a:buFont typeface="Wingdings"/>
              <a:buChar char="v"/>
            </a:pPr>
            <a:endParaRPr lang="en-US" sz="2800" dirty="0">
              <a:latin typeface="Times New Roman"/>
              <a:ea typeface="Calibri"/>
              <a:cs typeface="Calibri"/>
            </a:endParaRPr>
          </a:p>
          <a:p>
            <a:pPr algn="just">
              <a:buClr>
                <a:srgbClr val="FFFFFF"/>
              </a:buClr>
              <a:buFont typeface="Wingdings"/>
              <a:buChar char="v"/>
            </a:pPr>
            <a:endParaRPr lang="en-US" sz="2800" dirty="0">
              <a:latin typeface="Times New Roman"/>
              <a:ea typeface="Calibri"/>
              <a:cs typeface="Calibri"/>
            </a:endParaRPr>
          </a:p>
          <a:p>
            <a:pPr marL="0" indent="0" algn="just">
              <a:buClr>
                <a:srgbClr val="FFFFFF"/>
              </a:buClr>
              <a:buNone/>
            </a:pPr>
            <a:endParaRPr lang="en-US" sz="2800" dirty="0"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4971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8267-6B4D-DD76-B488-1744292A8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966" y="359080"/>
            <a:ext cx="10413260" cy="923909"/>
          </a:xfrm>
        </p:spPr>
        <p:txBody>
          <a:bodyPr/>
          <a:lstStyle/>
          <a:p>
            <a:r>
              <a:rPr lang="en-US" b="1" i="1" dirty="0">
                <a:latin typeface="Times New Roman"/>
                <a:ea typeface="Calibri Light"/>
                <a:cs typeface="Calibri Light"/>
              </a:rPr>
              <a:t>Specific requirements: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1BE2D-B5AC-EAF4-6B5C-DD0E5F897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6376" y="1390506"/>
            <a:ext cx="7010357" cy="4400694"/>
          </a:xfrm>
        </p:spPr>
        <p:txBody>
          <a:bodyPr>
            <a:normAutofit/>
          </a:bodyPr>
          <a:lstStyle/>
          <a:p>
            <a:pPr algn="ctr">
              <a:buFont typeface="Wingdings"/>
              <a:buChar char="v"/>
            </a:pPr>
            <a:r>
              <a:rPr lang="en-US" sz="2800" i="1" dirty="0">
                <a:latin typeface="Times New Roman"/>
                <a:ea typeface="Calibri" panose="020F0502020204030204"/>
                <a:cs typeface="Calibri" panose="020F0502020204030204"/>
              </a:rPr>
              <a:t>Functional requirements </a:t>
            </a:r>
          </a:p>
          <a:p>
            <a:pPr algn="ctr">
              <a:buClr>
                <a:srgbClr val="FFFFFF"/>
              </a:buClr>
              <a:buFont typeface="Wingdings"/>
              <a:buChar char="v"/>
            </a:pPr>
            <a:r>
              <a:rPr lang="en-US" sz="2800" i="1" dirty="0">
                <a:latin typeface="Times New Roman"/>
                <a:ea typeface="Calibri" panose="020F0502020204030204"/>
                <a:cs typeface="Calibri" panose="020F0502020204030204"/>
              </a:rPr>
              <a:t>Non-functional requirements</a:t>
            </a:r>
          </a:p>
          <a:p>
            <a:pPr algn="ctr">
              <a:buClr>
                <a:srgbClr val="FFFFFF"/>
              </a:buClr>
              <a:buFont typeface="Wingdings"/>
              <a:buChar char="v"/>
            </a:pPr>
            <a:r>
              <a:rPr lang="en-US" sz="2800" i="1" dirty="0">
                <a:latin typeface="Times New Roman"/>
                <a:ea typeface="Calibri" panose="020F0502020204030204"/>
                <a:cs typeface="Calibri" panose="020F0502020204030204"/>
              </a:rPr>
              <a:t>External interface requirements</a:t>
            </a:r>
          </a:p>
        </p:txBody>
      </p:sp>
    </p:spTree>
    <p:extLst>
      <p:ext uri="{BB962C8B-B14F-4D97-AF65-F5344CB8AC3E}">
        <p14:creationId xmlns:p14="http://schemas.microsoft.com/office/powerpoint/2010/main" val="643741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82C93-97AD-B9A5-0CE1-94345CC03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678" y="432148"/>
            <a:ext cx="9045836" cy="986543"/>
          </a:xfrm>
        </p:spPr>
        <p:txBody>
          <a:bodyPr/>
          <a:lstStyle/>
          <a:p>
            <a:r>
              <a:rPr lang="en-US" b="1" i="1" dirty="0">
                <a:latin typeface="Times New Roman"/>
                <a:cs typeface="Times New Roman"/>
              </a:rPr>
              <a:t>Functional requirements: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AE5C7-8869-2980-248E-7423D6D51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0239" y="1578396"/>
            <a:ext cx="9390302" cy="5277515"/>
          </a:xfrm>
        </p:spPr>
        <p:txBody>
          <a:bodyPr>
            <a:normAutofit/>
          </a:bodyPr>
          <a:lstStyle/>
          <a:p>
            <a:pPr>
              <a:buFont typeface="Wingdings"/>
              <a:buChar char="v"/>
            </a:pPr>
            <a:r>
              <a:rPr lang="en-US" sz="2800" i="1" dirty="0">
                <a:latin typeface="Times New Roman"/>
                <a:ea typeface="Calibri" panose="020F0502020204030204"/>
                <a:cs typeface="Calibri" panose="020F0502020204030204"/>
              </a:rPr>
              <a:t> User registration and login (authentication).</a:t>
            </a:r>
            <a:endParaRPr lang="en-US" i="1">
              <a:latin typeface="Times New Roman"/>
              <a:ea typeface="Calibri"/>
              <a:cs typeface="Calibri"/>
            </a:endParaRPr>
          </a:p>
          <a:p>
            <a:pPr>
              <a:buClr>
                <a:srgbClr val="FFFFFF"/>
              </a:buClr>
              <a:buFont typeface="Wingdings"/>
              <a:buChar char="v"/>
            </a:pPr>
            <a:r>
              <a:rPr lang="en-US" sz="2800" i="1" dirty="0">
                <a:latin typeface="Times New Roman"/>
                <a:ea typeface="Calibri" panose="020F0502020204030204"/>
                <a:cs typeface="Calibri" panose="020F0502020204030204"/>
              </a:rPr>
              <a:t> </a:t>
            </a:r>
            <a:r>
              <a:rPr lang="en-US" sz="2800" b="1" i="1" dirty="0">
                <a:latin typeface="Times New Roman"/>
                <a:ea typeface="Calibri" panose="020F0502020204030204"/>
                <a:cs typeface="Calibri" panose="020F0502020204030204"/>
              </a:rPr>
              <a:t>Product listings with: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en-US" sz="2800" i="1" dirty="0">
                <a:latin typeface="Times New Roman"/>
                <a:ea typeface="Calibri" panose="020F0502020204030204"/>
                <a:cs typeface="Calibri" panose="020F0502020204030204"/>
              </a:rPr>
              <a:t>       - Name, price ,quantity , and location.</a:t>
            </a:r>
          </a:p>
          <a:p>
            <a:pPr>
              <a:buFont typeface="Wingdings"/>
              <a:buChar char="v"/>
            </a:pPr>
            <a:r>
              <a:rPr lang="en-US" sz="2800" i="1" dirty="0">
                <a:latin typeface="Times New Roman"/>
                <a:ea typeface="Calibri" panose="020F0502020204030204"/>
                <a:cs typeface="Calibri" panose="020F0502020204030204"/>
              </a:rPr>
              <a:t> Product search and filter functionality.</a:t>
            </a:r>
          </a:p>
          <a:p>
            <a:pPr>
              <a:buClr>
                <a:srgbClr val="FFFFFF"/>
              </a:buClr>
              <a:buFont typeface="Wingdings"/>
              <a:buChar char="v"/>
            </a:pPr>
            <a:r>
              <a:rPr lang="en-US" sz="2800" i="1" dirty="0">
                <a:latin typeface="Times New Roman"/>
                <a:ea typeface="Calibri" panose="020F0502020204030204"/>
                <a:cs typeface="Calibri" panose="020F0502020204030204"/>
              </a:rPr>
              <a:t> Order tracking and delivery coordination.</a:t>
            </a:r>
          </a:p>
          <a:p>
            <a:pPr>
              <a:buClr>
                <a:srgbClr val="FFFFFF"/>
              </a:buClr>
              <a:buFont typeface="Wingdings"/>
              <a:buChar char="v"/>
            </a:pPr>
            <a:r>
              <a:rPr lang="en-US" sz="2800" i="1" dirty="0">
                <a:latin typeface="Times New Roman"/>
                <a:ea typeface="Calibri" panose="020F0502020204030204"/>
                <a:cs typeface="Calibri" panose="020F0502020204030204"/>
              </a:rPr>
              <a:t> User reviews and product ratings.</a:t>
            </a:r>
          </a:p>
          <a:p>
            <a:pPr>
              <a:buClr>
                <a:srgbClr val="FFFFFF"/>
              </a:buClr>
              <a:buFont typeface="Wingdings"/>
              <a:buChar char="v"/>
            </a:pPr>
            <a:r>
              <a:rPr lang="en-US" sz="2800" i="1" dirty="0">
                <a:latin typeface="Times New Roman"/>
                <a:ea typeface="Calibri" panose="020F0502020204030204"/>
                <a:cs typeface="Calibri" panose="020F0502020204030204"/>
              </a:rPr>
              <a:t> </a:t>
            </a:r>
            <a:r>
              <a:rPr lang="en-US" sz="2800" b="1" i="1" dirty="0">
                <a:latin typeface="Times New Roman"/>
                <a:ea typeface="Calibri" panose="020F0502020204030204"/>
                <a:cs typeface="Calibri" panose="020F0502020204030204"/>
              </a:rPr>
              <a:t>Admin </a:t>
            </a:r>
            <a:r>
              <a:rPr lang="en-US" sz="2800" b="1" i="1" err="1">
                <a:latin typeface="Times New Roman"/>
                <a:ea typeface="Calibri" panose="020F0502020204030204"/>
                <a:cs typeface="Calibri" panose="020F0502020204030204"/>
              </a:rPr>
              <a:t>panet</a:t>
            </a:r>
            <a:r>
              <a:rPr lang="en-US" sz="2800" b="1" i="1" dirty="0">
                <a:latin typeface="Times New Roman"/>
                <a:ea typeface="Calibri" panose="020F0502020204030204"/>
                <a:cs typeface="Calibri" panose="020F0502020204030204"/>
              </a:rPr>
              <a:t> to manage: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en-US" sz="2800" i="1" dirty="0">
                <a:latin typeface="Times New Roman"/>
                <a:ea typeface="Calibri" panose="020F0502020204030204"/>
                <a:cs typeface="Calibri" panose="020F0502020204030204"/>
              </a:rPr>
              <a:t>       - Users, products ,and content.</a:t>
            </a:r>
          </a:p>
          <a:p>
            <a:pPr>
              <a:buFont typeface="Wingdings"/>
              <a:buChar char="v"/>
            </a:pPr>
            <a:r>
              <a:rPr lang="en-US" sz="2800" i="1" dirty="0">
                <a:latin typeface="Times New Roman"/>
                <a:ea typeface="Calibri" panose="020F0502020204030204"/>
                <a:cs typeface="Calibri" panose="020F0502020204030204"/>
              </a:rPr>
              <a:t>(Optional) Agricultural Q&amp;A with experts</a:t>
            </a:r>
          </a:p>
          <a:p>
            <a:pPr>
              <a:buClr>
                <a:srgbClr val="FFFFFF"/>
              </a:buClr>
              <a:buFont typeface="Wingdings"/>
              <a:buChar char="v"/>
            </a:pPr>
            <a:endParaRPr lang="en-US" sz="2800" dirty="0">
              <a:latin typeface="Times New Roman"/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458313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Celestial</vt:lpstr>
      <vt:lpstr>PowerPoint Presentation</vt:lpstr>
      <vt:lpstr>AGRI SHOP- FARMER           ONLINE SELLING</vt:lpstr>
      <vt:lpstr>TOPIC: </vt:lpstr>
      <vt:lpstr>PowerPoint Presentation</vt:lpstr>
      <vt:lpstr>PowerPoint Presentation</vt:lpstr>
      <vt:lpstr>BENEFITS:</vt:lpstr>
      <vt:lpstr>USERS CLASS AND CHARACTERISTICS: </vt:lpstr>
      <vt:lpstr>Specific requirements:</vt:lpstr>
      <vt:lpstr>Functional requirements:</vt:lpstr>
      <vt:lpstr>Non-functional requirements:</vt:lpstr>
      <vt:lpstr>External interface requirements:</vt:lpstr>
      <vt:lpstr>PowerPoint Presentation</vt:lpstr>
      <vt:lpstr>PowerPoint Presentation</vt:lpstr>
      <vt:lpstr>APPENDIX:</vt:lpstr>
      <vt:lpstr>THANK  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Selvi E Selvi E</cp:lastModifiedBy>
  <cp:revision>1985</cp:revision>
  <dcterms:created xsi:type="dcterms:W3CDTF">2025-09-30T17:01:19Z</dcterms:created>
  <dcterms:modified xsi:type="dcterms:W3CDTF">2025-10-02T19:16:38Z</dcterms:modified>
</cp:coreProperties>
</file>