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5" d="100"/>
          <a:sy n="115" d="100"/>
        </p:scale>
        <p:origin x="-3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3A98EE3D-8CD1-4C3F-BD1C-C98C9596463C}" type="slidenum">
              <a:rPr lang="en-US" smtClean="0"/>
              <a:t>‹#›</a:t>
            </a:fld>
            <a:endParaRPr 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14"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8125714" cy="1279012"/>
          </a:xfrm>
          <a:solidFill>
            <a:schemeClr val="bg2">
              <a:lumMod val="75000"/>
            </a:schemeClr>
          </a:solidFill>
          <a:ln>
            <a:solidFill>
              <a:schemeClr val="bg2">
                <a:lumMod val="10000"/>
              </a:schemeClr>
            </a:solidFill>
          </a:ln>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tx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3258846" y="4478299"/>
            <a:ext cx="7980183" cy="1323439"/>
          </a:xfrm>
          <a:prstGeom prst="rect">
            <a:avLst/>
          </a:prstGeom>
          <a:noFill/>
        </p:spPr>
        <p:txBody>
          <a:bodyPr wrap="square" lIns="91440" tIns="45720" rIns="91440" bIns="45720" rtlCol="0" anchor="t">
            <a:spAutoFit/>
          </a:bodyPr>
          <a:lstStyle/>
          <a:p>
            <a:r>
              <a:rPr lang="en-US" sz="2000" b="1" dirty="0">
                <a:solidFill>
                  <a:schemeClr val="tx2">
                    <a:lumMod val="50000"/>
                  </a:schemeClr>
                </a:solidFill>
                <a:latin typeface="+mj-lt"/>
                <a:cs typeface="Arial" pitchFamily="34" charset="0"/>
              </a:rPr>
              <a:t>Presented By:</a:t>
            </a:r>
          </a:p>
          <a:p>
            <a:r>
              <a:rPr lang="en-US" sz="2000" b="1" dirty="0">
                <a:solidFill>
                  <a:schemeClr val="tx2">
                    <a:lumMod val="50000"/>
                  </a:schemeClr>
                </a:solidFill>
                <a:latin typeface="+mj-lt"/>
                <a:cs typeface="Arial"/>
              </a:rPr>
              <a:t>	</a:t>
            </a:r>
            <a:r>
              <a:rPr lang="en-US" sz="2000" b="1" dirty="0" smtClean="0">
                <a:solidFill>
                  <a:schemeClr val="tx2">
                    <a:lumMod val="50000"/>
                  </a:schemeClr>
                </a:solidFill>
                <a:latin typeface="+mj-lt"/>
                <a:cs typeface="Arial"/>
              </a:rPr>
              <a:t>S.ANITHA </a:t>
            </a:r>
            <a:r>
              <a:rPr lang="en-US" sz="2000" b="1" dirty="0">
                <a:solidFill>
                  <a:schemeClr val="tx2">
                    <a:lumMod val="50000"/>
                  </a:schemeClr>
                </a:solidFill>
                <a:latin typeface="+mj-lt"/>
                <a:cs typeface="Arial"/>
              </a:rPr>
              <a:t>(</a:t>
            </a:r>
            <a:r>
              <a:rPr lang="en-US" sz="2000" b="1" dirty="0" smtClean="0">
                <a:solidFill>
                  <a:schemeClr val="tx2">
                    <a:lumMod val="50000"/>
                  </a:schemeClr>
                </a:solidFill>
                <a:latin typeface="+mj-lt"/>
                <a:cs typeface="Arial"/>
              </a:rPr>
              <a:t>AU810621104004)</a:t>
            </a:r>
            <a:endParaRPr lang="en-US" sz="2000" b="1" dirty="0">
              <a:solidFill>
                <a:schemeClr val="tx2">
                  <a:lumMod val="50000"/>
                </a:schemeClr>
              </a:solidFill>
              <a:latin typeface="+mj-lt"/>
              <a:cs typeface="Arial"/>
            </a:endParaRPr>
          </a:p>
          <a:p>
            <a:r>
              <a:rPr lang="en-US" sz="2000" b="1" dirty="0">
                <a:solidFill>
                  <a:schemeClr val="tx2">
                    <a:lumMod val="50000"/>
                  </a:schemeClr>
                </a:solidFill>
                <a:latin typeface="+mj-lt"/>
                <a:cs typeface="Arial"/>
              </a:rPr>
              <a:t>	Computer Science and Engineering</a:t>
            </a:r>
          </a:p>
          <a:p>
            <a:r>
              <a:rPr lang="en-US" sz="2000" b="1" dirty="0">
                <a:solidFill>
                  <a:schemeClr val="tx2">
                    <a:lumMod val="50000"/>
                  </a:schemeClr>
                </a:solidFill>
                <a:latin typeface="+mj-lt"/>
                <a:cs typeface="Arial"/>
              </a:rPr>
              <a:t>	Dr.Navalar Nedunchezhiyan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676709" y="2102722"/>
            <a:ext cx="10262212" cy="3067482"/>
          </a:xfrm>
        </p:spPr>
        <p:txBody>
          <a:bodyPr>
            <a:normAutofit/>
          </a:bodyPr>
          <a:lstStyle/>
          <a:p>
            <a:pPr>
              <a:buFont typeface="Wingdings" panose="05000000000000000000" pitchFamily="2" charset="2"/>
              <a:buChar char="§"/>
            </a:pPr>
            <a:r>
              <a:rPr lang="en-IN" dirty="0" smtClean="0"/>
              <a:t> </a:t>
            </a:r>
            <a:r>
              <a:rPr lang="en-IN" dirty="0"/>
              <a:t>Nyang, DaeHun; Mohaisen, Aziz; Kang, Jeonil (2014-11-01</a:t>
            </a:r>
            <a:r>
              <a:rPr lang="en-IN" dirty="0" smtClean="0"/>
              <a:t>).</a:t>
            </a:r>
          </a:p>
          <a:p>
            <a:pPr>
              <a:buFont typeface="Wingdings" panose="05000000000000000000" pitchFamily="2" charset="2"/>
              <a:buChar char="§"/>
            </a:pPr>
            <a:r>
              <a:rPr lang="en-IN" dirty="0" smtClean="0"/>
              <a:t> “Keylogging-Resistant </a:t>
            </a:r>
            <a:r>
              <a:rPr lang="en-IN" dirty="0"/>
              <a:t>Visual </a:t>
            </a:r>
            <a:r>
              <a:rPr lang="en-IN" dirty="0" smtClean="0"/>
              <a:t>Authentication Protocols’’. </a:t>
            </a:r>
          </a:p>
          <a:p>
            <a:pPr>
              <a:buFont typeface="Wingdings" panose="05000000000000000000" pitchFamily="2" charset="2"/>
              <a:buChar char="§"/>
            </a:pPr>
            <a:r>
              <a:rPr lang="en-IN" dirty="0" smtClean="0"/>
              <a:t>IEEE </a:t>
            </a:r>
            <a:r>
              <a:rPr lang="en-IN" dirty="0"/>
              <a:t>Transactions on Mobile Computing. </a:t>
            </a:r>
            <a:endParaRPr lang="en-IN" dirty="0" smtClean="0"/>
          </a:p>
          <a:p>
            <a:pPr>
              <a:buFont typeface="Wingdings" panose="05000000000000000000" pitchFamily="2" charset="2"/>
              <a:buChar char="§"/>
            </a:pPr>
            <a:r>
              <a:rPr lang="en-IN" dirty="0" smtClean="0"/>
              <a:t>13 </a:t>
            </a:r>
            <a:r>
              <a:rPr lang="en-IN" dirty="0"/>
              <a:t>(11): </a:t>
            </a:r>
            <a:r>
              <a:rPr lang="en-IN" dirty="0" smtClean="0"/>
              <a:t>2566–2579</a:t>
            </a:r>
            <a:r>
              <a:rPr lang="en-IN" dirty="0"/>
              <a:t>. doi:10.1109/TMC.2014.2307331. ISSN 1536-1233. S2CID 8161528</a:t>
            </a:r>
            <a:r>
              <a:rPr lang="en-IN" dirty="0" smtClean="0"/>
              <a:t>.</a:t>
            </a:r>
          </a:p>
          <a:p>
            <a:pPr>
              <a:buFont typeface="Wingdings" panose="05000000000000000000" pitchFamily="2" charset="2"/>
              <a:buChar char="§"/>
            </a:pPr>
            <a:r>
              <a:rPr lang="en-IN" dirty="0" smtClean="0"/>
              <a:t> </a:t>
            </a:r>
            <a:r>
              <a:rPr lang="en-IN" dirty="0"/>
              <a:t>Conijn, Rianne; Cook, Christine; van Zaanen, Menno; Van Waes, Luuk (2021-08-24</a:t>
            </a:r>
            <a:r>
              <a:rPr lang="en-IN" dirty="0" smtClean="0"/>
              <a:t>).</a:t>
            </a:r>
            <a:endParaRPr lang="en-IN" dirty="0"/>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24619"/>
            <a:ext cx="11029616" cy="654482"/>
          </a:xfrm>
        </p:spPr>
        <p:txBody>
          <a:bodyPr>
            <a:normAutofit fontScale="90000"/>
          </a:bodyPr>
          <a:lstStyle/>
          <a:p>
            <a:pPr algn="l"/>
            <a:r>
              <a:rPr lang="en-US" sz="4400" b="1" dirty="0" smtClean="0">
                <a:solidFill>
                  <a:schemeClr val="tx1"/>
                </a:solidFill>
                <a:latin typeface="Arial"/>
                <a:ea typeface="+mj-lt"/>
                <a:cs typeface="Arial"/>
              </a:rPr>
              <a:t>References:</a:t>
            </a:r>
            <a:endParaRPr lang="en-US"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tx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endParaRPr lang="en-US" sz="2000" b="1" dirty="0">
              <a:latin typeface="Arial"/>
              <a:ea typeface="+mn-lt"/>
              <a:cs typeface="Arial"/>
            </a:endParaRPr>
          </a:p>
          <a:p>
            <a:pPr marL="305435" indent="-305435"/>
            <a:r>
              <a:rPr lang="en-US" sz="2000" b="1" dirty="0" smtClean="0">
                <a:latin typeface="+mj-lt"/>
                <a:ea typeface="+mn-lt"/>
                <a:cs typeface="Arial"/>
              </a:rPr>
              <a:t>Definition</a:t>
            </a:r>
            <a:endParaRPr lang="en-US" sz="2000" b="1" dirty="0">
              <a:latin typeface="+mj-lt"/>
              <a:ea typeface="+mn-lt"/>
              <a:cs typeface="Arial"/>
            </a:endParaRPr>
          </a:p>
          <a:p>
            <a:pPr marL="305435" indent="-305435"/>
            <a:r>
              <a:rPr lang="en-US" sz="2000" b="1" dirty="0" smtClean="0">
                <a:latin typeface="+mj-lt"/>
                <a:ea typeface="+mn-lt"/>
                <a:cs typeface="Arial"/>
              </a:rPr>
              <a:t>Hardware &amp; Software </a:t>
            </a:r>
            <a:endParaRPr lang="en-US" dirty="0">
              <a:latin typeface="+mj-lt"/>
              <a:cs typeface="Arial"/>
            </a:endParaRPr>
          </a:p>
          <a:p>
            <a:pPr marL="305435" indent="-305435"/>
            <a:r>
              <a:rPr lang="en-US" sz="2000" b="1" dirty="0">
                <a:latin typeface="+mj-lt"/>
                <a:ea typeface="+mn-lt"/>
                <a:cs typeface="Calibri"/>
              </a:rPr>
              <a:t>System </a:t>
            </a:r>
            <a:r>
              <a:rPr lang="en-US" sz="2000" b="1" dirty="0">
                <a:latin typeface="+mj-lt"/>
                <a:ea typeface="+mn-lt"/>
                <a:cs typeface="+mn-lt"/>
              </a:rPr>
              <a:t>Development Approach </a:t>
            </a:r>
            <a:endParaRPr lang="en-US" dirty="0">
              <a:latin typeface="+mj-lt"/>
              <a:ea typeface="+mn-lt"/>
              <a:cs typeface="+mn-lt"/>
            </a:endParaRPr>
          </a:p>
          <a:p>
            <a:pPr marL="305435" indent="-305435"/>
            <a:r>
              <a:rPr lang="en-US" sz="2000" b="1" dirty="0">
                <a:latin typeface="+mj-lt"/>
                <a:ea typeface="+mn-lt"/>
                <a:cs typeface="+mn-lt"/>
              </a:rPr>
              <a:t>Implementation</a:t>
            </a:r>
            <a:endParaRPr lang="en-US" dirty="0">
              <a:latin typeface="+mj-lt"/>
              <a:cs typeface="Calibri"/>
            </a:endParaRPr>
          </a:p>
          <a:p>
            <a:pPr marL="305435" indent="-305435"/>
            <a:r>
              <a:rPr lang="en-US" sz="2000" b="1" dirty="0">
                <a:latin typeface="+mj-lt"/>
                <a:ea typeface="+mn-lt"/>
                <a:cs typeface="Arial"/>
              </a:rPr>
              <a:t>Result (Output Image)</a:t>
            </a:r>
          </a:p>
          <a:p>
            <a:pPr marL="305435" indent="-305435"/>
            <a:r>
              <a:rPr lang="en-US" sz="2000" b="1" dirty="0">
                <a:latin typeface="+mj-lt"/>
                <a:ea typeface="+mn-lt"/>
                <a:cs typeface="Arial"/>
              </a:rPr>
              <a:t>Conclusion</a:t>
            </a:r>
            <a:endParaRPr lang="en-US" dirty="0">
              <a:latin typeface="+mj-lt"/>
              <a:cs typeface="Arial"/>
            </a:endParaRPr>
          </a:p>
          <a:p>
            <a:pPr marL="305435" indent="-305435"/>
            <a:r>
              <a:rPr lang="en-US" sz="2000" b="1" dirty="0">
                <a:latin typeface="+mj-lt"/>
                <a:ea typeface="+mn-lt"/>
                <a:cs typeface="Arial"/>
              </a:rPr>
              <a:t>Future Scope</a:t>
            </a:r>
          </a:p>
          <a:p>
            <a:pPr marL="305435" indent="-305435"/>
            <a:r>
              <a:rPr lang="en-US" sz="2000" b="1" dirty="0">
                <a:latin typeface="+mj-lt"/>
                <a:ea typeface="+mn-lt"/>
                <a:cs typeface="Arial"/>
              </a:rPr>
              <a:t>References</a:t>
            </a:r>
            <a:endParaRPr lang="en-US" dirty="0">
              <a:latin typeface="+mj-lt"/>
              <a:cs typeface="Arial"/>
            </a:endParaRPr>
          </a:p>
          <a:p>
            <a:pPr marL="305435" indent="-305435"/>
            <a:endParaRPr lang="en-US" dirty="0">
              <a:latin typeface="Arial"/>
              <a:cs typeface="Arial"/>
            </a:endParaRPr>
          </a:p>
        </p:txBody>
      </p:sp>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95954" y="1453291"/>
            <a:ext cx="11200092" cy="2954805"/>
          </a:xfrm>
        </p:spPr>
        <p:txBody>
          <a:bodyPr>
            <a:noAutofit/>
          </a:bodyPr>
          <a:lstStyle/>
          <a:p>
            <a:pPr marL="0" indent="0">
              <a:buNone/>
            </a:pPr>
            <a:r>
              <a:rPr lang="en-IN" sz="2200" dirty="0"/>
              <a:t>	</a:t>
            </a:r>
            <a:endParaRPr lang="en-IN" sz="2200" dirty="0" smtClean="0"/>
          </a:p>
          <a:p>
            <a:pPr marL="0" indent="0">
              <a:buNone/>
            </a:pPr>
            <a:endParaRPr lang="en-IN" sz="2200" dirty="0"/>
          </a:p>
          <a:p>
            <a:pPr marL="0" indent="0">
              <a:buNone/>
            </a:pPr>
            <a:r>
              <a:rPr lang="en-IN" sz="2200" dirty="0" smtClean="0"/>
              <a:t>      </a:t>
            </a:r>
            <a:r>
              <a:rPr lang="en-US" sz="2200" dirty="0"/>
              <a:t>A keylogger or keystroke logger/keyboard capturing is a form of malware or hardware that keeps track of and records your keystrokes as you type. </a:t>
            </a:r>
            <a:endParaRPr lang="en-US" sz="2200" dirty="0" smtClean="0"/>
          </a:p>
          <a:p>
            <a:pPr marL="0" indent="0">
              <a:buNone/>
            </a:pPr>
            <a:r>
              <a:rPr lang="en-US" sz="2200" dirty="0"/>
              <a:t> </a:t>
            </a:r>
            <a:r>
              <a:rPr lang="en-US" sz="2200" dirty="0" smtClean="0"/>
              <a:t>      </a:t>
            </a:r>
            <a:r>
              <a:rPr lang="en-US" sz="2200" dirty="0" smtClean="0"/>
              <a:t>It </a:t>
            </a:r>
            <a:r>
              <a:rPr lang="en-US" sz="2200" dirty="0"/>
              <a:t>takes the information and sends it to a hacker using a command-and-control (C&amp;C) server</a:t>
            </a:r>
            <a:r>
              <a:rPr lang="en-US" sz="2200" dirty="0" smtClean="0"/>
              <a:t>.</a:t>
            </a:r>
          </a:p>
          <a:p>
            <a:pPr marL="0" indent="0">
              <a:buNone/>
            </a:pPr>
            <a:r>
              <a:rPr lang="en-US" sz="2200" dirty="0"/>
              <a:t>        Keyloggers can be installed on a computer or device either intentionally or without the user's knowledge</a:t>
            </a:r>
            <a:r>
              <a:rPr lang="en-US" sz="2200" dirty="0" smtClean="0"/>
              <a:t>.</a:t>
            </a:r>
          </a:p>
          <a:p>
            <a:pPr marL="0" indent="0">
              <a:buNone/>
            </a:pPr>
            <a:r>
              <a:rPr lang="en-US" sz="2200" dirty="0" smtClean="0"/>
              <a:t>        They </a:t>
            </a:r>
            <a:r>
              <a:rPr lang="en-US" sz="2200" dirty="0"/>
              <a:t>can operate at various levels of sophistication, from basic software applications to more advanced forms of malware capable of evading detection by antivirus programs. </a:t>
            </a:r>
            <a:endParaRPr lang="en-IN" sz="2200" dirty="0"/>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95954" y="1004080"/>
            <a:ext cx="11029616" cy="530296"/>
          </a:xfrm>
        </p:spPr>
        <p:txBody>
          <a:bodyPr>
            <a:noAutofit/>
          </a:bodyPr>
          <a:lstStyle/>
          <a:p>
            <a:pPr algn="l"/>
            <a:r>
              <a:rPr lang="en-US" sz="4000" dirty="0" smtClean="0">
                <a:solidFill>
                  <a:schemeClr val="tx1"/>
                </a:solidFill>
              </a:rPr>
              <a:t>Definition:</a:t>
            </a:r>
            <a:endParaRPr lang="en-US" sz="40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958196"/>
            <a:ext cx="10910691" cy="5305246"/>
          </a:xfrm>
        </p:spPr>
        <p:txBody>
          <a:bodyPr vert="horz" lIns="91440" tIns="45720" rIns="91440" bIns="45720" rtlCol="0" anchor="ctr">
            <a:noAutofit/>
          </a:bodyPr>
          <a:lstStyle/>
          <a:p>
            <a:pPr marL="0" indent="0">
              <a:buNone/>
            </a:pPr>
            <a:r>
              <a:rPr lang="en-US" sz="1400" b="1" dirty="0">
                <a:cs typeface="Arial" pitchFamily="34" charset="0"/>
              </a:rPr>
              <a:t>Hardware Solutions:</a:t>
            </a:r>
          </a:p>
          <a:p>
            <a:pPr marL="0" indent="0">
              <a:buNone/>
            </a:pPr>
            <a:endParaRPr lang="en-US" sz="1400" dirty="0">
              <a:cs typeface="Arial" pitchFamily="34" charset="0"/>
            </a:endParaRPr>
          </a:p>
          <a:p>
            <a:pPr marL="0" indent="0">
              <a:buNone/>
            </a:pPr>
            <a:r>
              <a:rPr lang="en-US" sz="1400" dirty="0">
                <a:cs typeface="Arial" pitchFamily="34" charset="0"/>
              </a:rPr>
              <a:t>Secure Input Devices</a:t>
            </a:r>
            <a:r>
              <a:rPr lang="en-US" sz="1400" dirty="0" smtClean="0">
                <a:cs typeface="Arial" pitchFamily="34" charset="0"/>
              </a:rPr>
              <a:t>:</a:t>
            </a:r>
          </a:p>
          <a:p>
            <a:pPr marL="0" indent="0">
              <a:buNone/>
            </a:pPr>
            <a:r>
              <a:rPr lang="en-US" sz="1400" dirty="0">
                <a:cs typeface="Arial" pitchFamily="34" charset="0"/>
              </a:rPr>
              <a:t> </a:t>
            </a:r>
            <a:r>
              <a:rPr lang="en-US" sz="1400" dirty="0" smtClean="0">
                <a:cs typeface="Arial" pitchFamily="34" charset="0"/>
              </a:rPr>
              <a:t>      </a:t>
            </a:r>
            <a:r>
              <a:rPr lang="en-US" sz="1400" dirty="0">
                <a:cs typeface="Arial" pitchFamily="34" charset="0"/>
              </a:rPr>
              <a:t>Using hardware-based encryption or secure input devices can help prevent hardware keyloggers from intercepting keystrokes. These devices encrypt keystrokes before they are transmitted to the computer, making it difficult for keyloggers to capture sensitive information</a:t>
            </a:r>
            <a:r>
              <a:rPr lang="en-US" sz="1400" dirty="0" smtClean="0">
                <a:cs typeface="Arial" pitchFamily="34" charset="0"/>
              </a:rPr>
              <a:t>.</a:t>
            </a:r>
          </a:p>
          <a:p>
            <a:pPr marL="0" indent="0">
              <a:buNone/>
            </a:pPr>
            <a:r>
              <a:rPr lang="en-US" sz="1400" dirty="0" smtClean="0">
                <a:cs typeface="Arial" pitchFamily="34" charset="0"/>
              </a:rPr>
              <a:t> Physical </a:t>
            </a:r>
            <a:r>
              <a:rPr lang="en-US" sz="1400" dirty="0">
                <a:cs typeface="Arial" pitchFamily="34" charset="0"/>
              </a:rPr>
              <a:t>Security </a:t>
            </a:r>
            <a:r>
              <a:rPr lang="en-US" sz="1400" dirty="0" smtClean="0">
                <a:cs typeface="Arial" pitchFamily="34" charset="0"/>
              </a:rPr>
              <a:t>Measures:</a:t>
            </a:r>
          </a:p>
          <a:p>
            <a:pPr marL="0" indent="0">
              <a:buNone/>
            </a:pPr>
            <a:r>
              <a:rPr lang="en-US" sz="1400" dirty="0">
                <a:cs typeface="Arial" pitchFamily="34" charset="0"/>
              </a:rPr>
              <a:t> </a:t>
            </a:r>
            <a:r>
              <a:rPr lang="en-US" sz="1400" dirty="0" smtClean="0">
                <a:cs typeface="Arial" pitchFamily="34" charset="0"/>
              </a:rPr>
              <a:t>      </a:t>
            </a:r>
            <a:r>
              <a:rPr lang="en-US" sz="1400" dirty="0">
                <a:cs typeface="Arial" pitchFamily="34" charset="0"/>
              </a:rPr>
              <a:t>Implementing physical security measures such as locks or biometric authentication for access to computers or input devices can prevent unauthorized installation of hardware keyloggers.</a:t>
            </a:r>
          </a:p>
          <a:p>
            <a:pPr marL="0" indent="0">
              <a:buNone/>
            </a:pPr>
            <a:r>
              <a:rPr lang="en-US" sz="1400" b="1" dirty="0" smtClean="0">
                <a:cs typeface="Arial" pitchFamily="34" charset="0"/>
              </a:rPr>
              <a:t>Software </a:t>
            </a:r>
            <a:r>
              <a:rPr lang="en-US" sz="1400" b="1" dirty="0">
                <a:cs typeface="Arial" pitchFamily="34" charset="0"/>
              </a:rPr>
              <a:t>Solutions:</a:t>
            </a:r>
          </a:p>
          <a:p>
            <a:pPr marL="0" indent="0">
              <a:buNone/>
            </a:pPr>
            <a:r>
              <a:rPr lang="en-US" sz="1400" dirty="0" smtClean="0">
                <a:cs typeface="Arial" pitchFamily="34" charset="0"/>
              </a:rPr>
              <a:t>      Antivirus </a:t>
            </a:r>
            <a:r>
              <a:rPr lang="en-US" sz="1400" dirty="0">
                <a:cs typeface="Arial" pitchFamily="34" charset="0"/>
              </a:rPr>
              <a:t>and Antimalware Software: Installing reputable antivirus and antimalware software can help detect and remove software-based keyloggers. These programs often include features specifically designed to identify and eliminate keylogging malware.</a:t>
            </a:r>
          </a:p>
          <a:p>
            <a:pPr marL="0" indent="0">
              <a:buNone/>
            </a:pPr>
            <a:r>
              <a:rPr lang="en-US" sz="1400" dirty="0">
                <a:cs typeface="Arial" pitchFamily="34" charset="0"/>
              </a:rPr>
              <a:t>Firewalls: </a:t>
            </a:r>
            <a:endParaRPr lang="en-US" sz="1400" dirty="0" smtClean="0">
              <a:cs typeface="Arial" pitchFamily="34" charset="0"/>
            </a:endParaRPr>
          </a:p>
          <a:p>
            <a:pPr marL="0" indent="0">
              <a:buNone/>
            </a:pPr>
            <a:r>
              <a:rPr lang="en-US" sz="1400" dirty="0">
                <a:cs typeface="Arial" pitchFamily="34" charset="0"/>
              </a:rPr>
              <a:t> </a:t>
            </a:r>
            <a:r>
              <a:rPr lang="en-US" sz="1400" dirty="0" smtClean="0">
                <a:cs typeface="Arial" pitchFamily="34" charset="0"/>
              </a:rPr>
              <a:t>     Configuring </a:t>
            </a:r>
            <a:r>
              <a:rPr lang="en-US" sz="1400" dirty="0">
                <a:cs typeface="Arial" pitchFamily="34" charset="0"/>
              </a:rPr>
              <a:t>firewalls to block unauthorized network traffic can prevent keyloggers from sending captured data to remote servers controlled by cybercriminals.</a:t>
            </a:r>
          </a:p>
          <a:p>
            <a:pPr marL="0" indent="0">
              <a:buNone/>
            </a:pPr>
            <a:r>
              <a:rPr lang="en-US" sz="1400" dirty="0">
                <a:cs typeface="Arial" pitchFamily="34" charset="0"/>
              </a:rPr>
              <a:t>Endpoint Security Solutions</a:t>
            </a:r>
            <a:r>
              <a:rPr lang="en-US" sz="1400" dirty="0" smtClean="0">
                <a:cs typeface="Arial" pitchFamily="34" charset="0"/>
              </a:rPr>
              <a:t>:</a:t>
            </a:r>
          </a:p>
          <a:p>
            <a:pPr marL="0" indent="0">
              <a:buNone/>
            </a:pPr>
            <a:r>
              <a:rPr lang="en-US" sz="1400" dirty="0">
                <a:cs typeface="Arial" pitchFamily="34" charset="0"/>
              </a:rPr>
              <a:t> </a:t>
            </a:r>
            <a:r>
              <a:rPr lang="en-US" sz="1400" dirty="0" smtClean="0">
                <a:cs typeface="Arial" pitchFamily="34" charset="0"/>
              </a:rPr>
              <a:t>     </a:t>
            </a:r>
            <a:r>
              <a:rPr lang="en-US" sz="1400" dirty="0">
                <a:cs typeface="Arial" pitchFamily="34" charset="0"/>
              </a:rPr>
              <a:t>Endpoint security solutions, such as intrusion detection/prevention systems (IDS/IPS) or endpoint detection and response (EDR) platforms, can help detect and respond to keylogging activity on individual devices.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pPr algn="l"/>
            <a:r>
              <a:rPr lang="en-US" b="1" dirty="0" smtClean="0">
                <a:solidFill>
                  <a:schemeClr val="tx1"/>
                </a:solidFill>
                <a:latin typeface="Arial" panose="020B0604020202020204" pitchFamily="34" charset="0"/>
                <a:cs typeface="Arial" panose="020B0604020202020204" pitchFamily="34" charset="0"/>
              </a:rPr>
              <a:t>Hardware &amp; Software:</a:t>
            </a:r>
            <a:endParaRPr lang="en-US" sz="4000"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endParaRPr lang="en-IN" sz="1800" b="1" dirty="0" smtClean="0">
              <a:solidFill>
                <a:srgbClr val="0F0F0F"/>
              </a:solidFill>
              <a:latin typeface="Times New Roman" panose="02020603050405020304" pitchFamily="18" charset="0"/>
              <a:cs typeface="Times New Roman" panose="02020603050405020304" pitchFamily="18" charset="0"/>
            </a:endParaRPr>
          </a:p>
          <a:p>
            <a:pPr marL="305435" indent="-305435"/>
            <a:endParaRPr lang="en-IN" sz="1800" b="1" dirty="0" smtClean="0">
              <a:solidFill>
                <a:srgbClr val="0F0F0F"/>
              </a:solidFill>
              <a:latin typeface="Times New Roman" panose="02020603050405020304" pitchFamily="18" charset="0"/>
              <a:cs typeface="Times New Roman" panose="02020603050405020304" pitchFamily="18" charset="0"/>
            </a:endParaRPr>
          </a:p>
          <a:p>
            <a:pPr marL="305435" indent="-305435"/>
            <a:endParaRPr lang="en-IN" sz="1800" b="1" dirty="0">
              <a:solidFill>
                <a:srgbClr val="0F0F0F"/>
              </a:solidFill>
              <a:latin typeface="Times New Roman" panose="02020603050405020304" pitchFamily="18" charset="0"/>
              <a:cs typeface="Times New Roman" panose="02020603050405020304" pitchFamily="18" charset="0"/>
            </a:endParaRPr>
          </a:p>
          <a:p>
            <a:pPr marL="305435" indent="-305435"/>
            <a:r>
              <a:rPr lang="en-IN" sz="1800" b="1" dirty="0" smtClean="0">
                <a:solidFill>
                  <a:srgbClr val="0F0F0F"/>
                </a:solidFill>
                <a:cs typeface="Times New Roman" panose="02020603050405020304" pitchFamily="18" charset="0"/>
              </a:rPr>
              <a:t>System </a:t>
            </a:r>
            <a:r>
              <a:rPr lang="en-IN" sz="1800" b="1" dirty="0">
                <a:solidFill>
                  <a:srgbClr val="0F0F0F"/>
                </a:solidFill>
                <a:cs typeface="Times New Roman" panose="02020603050405020304" pitchFamily="18" charset="0"/>
              </a:rPr>
              <a:t>requirements:</a:t>
            </a:r>
          </a:p>
          <a:p>
            <a:pPr marL="0" indent="0">
              <a:buNone/>
            </a:pPr>
            <a:r>
              <a:rPr lang="en-IN" sz="1800" b="1" dirty="0">
                <a:solidFill>
                  <a:srgbClr val="0F0F0F"/>
                </a:solidFill>
                <a:cs typeface="Times New Roman" panose="02020603050405020304" pitchFamily="18" charset="0"/>
              </a:rPr>
              <a:t>	</a:t>
            </a:r>
            <a:r>
              <a:rPr lang="en-IN" sz="1800" dirty="0">
                <a:solidFill>
                  <a:schemeClr val="bg2">
                    <a:lumMod val="50000"/>
                  </a:schemeClr>
                </a:solidFill>
                <a:cs typeface="Times New Roman" panose="02020603050405020304" pitchFamily="18" charset="0"/>
              </a:rPr>
              <a:t>Python IDLE.</a:t>
            </a:r>
          </a:p>
          <a:p>
            <a:pPr marL="305435" indent="-305435"/>
            <a:r>
              <a:rPr lang="en-IN" sz="1800" b="1" dirty="0">
                <a:solidFill>
                  <a:srgbClr val="0F0F0F"/>
                </a:solidFill>
                <a:cs typeface="Times New Roman" panose="02020603050405020304" pitchFamily="18" charset="0"/>
              </a:rPr>
              <a:t>Library required to build the model:</a:t>
            </a:r>
          </a:p>
          <a:p>
            <a:pPr marL="0" indent="0">
              <a:buNone/>
            </a:pPr>
            <a:r>
              <a:rPr lang="en-IN" sz="1800" b="1" dirty="0">
                <a:solidFill>
                  <a:srgbClr val="0F0F0F"/>
                </a:solidFill>
                <a:cs typeface="Times New Roman" panose="02020603050405020304" pitchFamily="18" charset="0"/>
              </a:rPr>
              <a:t>	</a:t>
            </a:r>
            <a:r>
              <a:rPr lang="en-IN" sz="1800" dirty="0">
                <a:solidFill>
                  <a:schemeClr val="bg2">
                    <a:lumMod val="50000"/>
                  </a:schemeClr>
                </a:solidFill>
                <a:cs typeface="Times New Roman" panose="02020603050405020304" pitchFamily="18" charset="0"/>
              </a:rPr>
              <a:t>pip install pynput.</a:t>
            </a:r>
          </a:p>
          <a:p>
            <a:pPr marL="0" indent="0">
              <a:buNone/>
            </a:pPr>
            <a:r>
              <a:rPr lang="en-IN" sz="1800" dirty="0">
                <a:solidFill>
                  <a:schemeClr val="bg2">
                    <a:lumMod val="50000"/>
                  </a:schemeClr>
                </a:solidFill>
                <a:cs typeface="Times New Roman" panose="02020603050405020304" pitchFamily="18" charset="0"/>
              </a:rPr>
              <a:t>	pip install jsonlib.</a:t>
            </a:r>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05358"/>
            <a:ext cx="11029616" cy="563140"/>
          </a:xfrm>
        </p:spPr>
        <p:txBody>
          <a:bodyPr>
            <a:normAutofit fontScale="90000"/>
          </a:bodyPr>
          <a:lstStyle/>
          <a:p>
            <a:pPr algn="l"/>
            <a:r>
              <a:rPr lang="en-US" sz="4400" dirty="0" smtClean="0">
                <a:solidFill>
                  <a:schemeClr val="tx1"/>
                </a:solidFill>
                <a:latin typeface="Calibri Light"/>
                <a:cs typeface="Calibri Light"/>
              </a:rPr>
              <a:t>System Approach:</a:t>
            </a:r>
            <a:endParaRPr lang="en-US" sz="4400" dirty="0">
              <a:solidFill>
                <a:schemeClr val="tx1"/>
              </a:solidFill>
              <a:latin typeface="Calibri Light"/>
              <a:cs typeface="Calibri Ligh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pPr algn="l"/>
            <a:r>
              <a:rPr lang="en-US" dirty="0">
                <a:solidFill>
                  <a:schemeClr val="tx1"/>
                </a:solidFill>
              </a:rPr>
              <a:t>Implementation </a:t>
            </a:r>
            <a:r>
              <a:rPr lang="en-US" dirty="0">
                <a:solidFill>
                  <a:schemeClr val="tx1"/>
                </a:solidFill>
              </a:rPr>
              <a:t>:</a:t>
            </a:r>
            <a:endParaRPr lang="en-US" dirty="0">
              <a:solidFill>
                <a:schemeClr val="tx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739" y="1644160"/>
            <a:ext cx="6135511" cy="3451225"/>
          </a:xfr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105" y="2377440"/>
            <a:ext cx="3433155" cy="424780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pPr algn="l"/>
            <a:r>
              <a:rPr lang="en-US" sz="4400" b="1" dirty="0" smtClean="0">
                <a:solidFill>
                  <a:schemeClr val="tx1"/>
                </a:solidFill>
                <a:latin typeface="Arial"/>
                <a:ea typeface="+mj-lt"/>
                <a:cs typeface="Arial"/>
              </a:rPr>
              <a:t>Output:</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622" y="2455372"/>
            <a:ext cx="6841374" cy="318897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162757" y="1745673"/>
            <a:ext cx="9877777" cy="4380490"/>
          </a:xfrm>
        </p:spPr>
        <p:txBody>
          <a:bodyPr>
            <a:normAutofit/>
          </a:bodyPr>
          <a:lstStyle/>
          <a:p>
            <a:r>
              <a:rPr lang="en-US" sz="2000" dirty="0"/>
              <a:t>In conclusion, securing against keyloggers requires a multifaceted approach that combines both hardware and software solutions, along with user education and awareness. Keylogger security measures should encompass:</a:t>
            </a:r>
          </a:p>
          <a:p>
            <a:pPr marL="0" indent="0">
              <a:buNone/>
            </a:pPr>
            <a:r>
              <a:rPr lang="en-US" sz="2000" dirty="0"/>
              <a:t> </a:t>
            </a:r>
            <a:r>
              <a:rPr lang="en-US" sz="2000" dirty="0" smtClean="0"/>
              <a:t>    </a:t>
            </a:r>
          </a:p>
          <a:p>
            <a:r>
              <a:rPr lang="en-US" sz="2000" b="1" dirty="0"/>
              <a:t> </a:t>
            </a:r>
            <a:r>
              <a:rPr lang="en-US" sz="2000" b="1" dirty="0" smtClean="0"/>
              <a:t> Regular </a:t>
            </a:r>
            <a:r>
              <a:rPr lang="en-US" sz="2000" b="1" dirty="0"/>
              <a:t>Software Updates:</a:t>
            </a:r>
            <a:r>
              <a:rPr lang="en-US" sz="2000" dirty="0"/>
              <a:t> </a:t>
            </a:r>
            <a:endParaRPr lang="en-US" sz="2000" dirty="0" smtClean="0"/>
          </a:p>
          <a:p>
            <a:pPr marL="0" indent="0">
              <a:buNone/>
            </a:pPr>
            <a:r>
              <a:rPr lang="en-US" sz="2000" dirty="0"/>
              <a:t> </a:t>
            </a:r>
            <a:r>
              <a:rPr lang="en-US" sz="2000" dirty="0" smtClean="0"/>
              <a:t>                 Ensuring </a:t>
            </a:r>
            <a:r>
              <a:rPr lang="en-US" sz="2000" dirty="0"/>
              <a:t>that operating systems, applications, and security software are regularly updated with the latest patches and security fixes to mitigate vulnerabilities that keyloggers may exploit.</a:t>
            </a:r>
          </a:p>
          <a:p>
            <a:r>
              <a:rPr lang="en-US" sz="2000" b="1" dirty="0" smtClean="0"/>
              <a:t> User </a:t>
            </a:r>
            <a:r>
              <a:rPr lang="en-US" sz="2000" b="1" dirty="0"/>
              <a:t>Education and Awareness:</a:t>
            </a:r>
            <a:r>
              <a:rPr lang="en-US" sz="2000" dirty="0"/>
              <a:t> </a:t>
            </a:r>
            <a:endParaRPr lang="en-US" sz="2000" dirty="0" smtClean="0"/>
          </a:p>
          <a:p>
            <a:pPr marL="0" indent="0">
              <a:buNone/>
            </a:pPr>
            <a:r>
              <a:rPr lang="en-US" sz="2000" dirty="0"/>
              <a:t> </a:t>
            </a:r>
            <a:r>
              <a:rPr lang="en-US" sz="2000" dirty="0" smtClean="0"/>
              <a:t>                Training </a:t>
            </a:r>
            <a:r>
              <a:rPr lang="en-US" sz="2000" dirty="0"/>
              <a:t>users to recognize phishing attempts, avoid downloading suspicious software, and practice good cybersecurity habits to prevent keyloggers from being installed or activated.</a:t>
            </a:r>
          </a:p>
          <a:p>
            <a:pPr>
              <a:buFont typeface="Arial" panose="020B0604020202020204" pitchFamily="34" charset="0"/>
              <a:buChar char="•"/>
            </a:pPr>
            <a:endParaRPr lang="en-US" sz="2000" dirty="0">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pPr algn="l"/>
            <a:r>
              <a:rPr lang="en-US" sz="4400" b="1" dirty="0" smtClean="0">
                <a:solidFill>
                  <a:schemeClr val="tx1"/>
                </a:solidFill>
                <a:latin typeface="Arial"/>
                <a:ea typeface="+mj-lt"/>
                <a:cs typeface="Arial"/>
              </a:rPr>
              <a:t>Conclusion:</a:t>
            </a:r>
            <a:endParaRPr lang="en-US"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819510" y="1414732"/>
            <a:ext cx="10004251" cy="4701395"/>
          </a:xfrm>
        </p:spPr>
        <p:txBody>
          <a:bodyPr>
            <a:normAutofit fontScale="92500" lnSpcReduction="20000"/>
          </a:bodyPr>
          <a:lstStyle/>
          <a:p>
            <a:pPr marL="0" indent="0">
              <a:buNone/>
            </a:pPr>
            <a:r>
              <a:rPr lang="en-US" dirty="0">
                <a:cs typeface="Arial" pitchFamily="34" charset="0"/>
              </a:rPr>
              <a:t>Behavioral Biometrics: </a:t>
            </a:r>
            <a:endParaRPr lang="en-US" dirty="0" smtClean="0">
              <a:cs typeface="Arial" pitchFamily="34" charset="0"/>
            </a:endParaRPr>
          </a:p>
          <a:p>
            <a:pPr marL="0" indent="0">
              <a:buNone/>
            </a:pPr>
            <a:r>
              <a:rPr lang="en-US" dirty="0">
                <a:cs typeface="Arial" pitchFamily="34" charset="0"/>
              </a:rPr>
              <a:t> </a:t>
            </a:r>
            <a:r>
              <a:rPr lang="en-US" dirty="0" smtClean="0">
                <a:cs typeface="Arial" pitchFamily="34" charset="0"/>
              </a:rPr>
              <a:t>      Leveraging </a:t>
            </a:r>
            <a:r>
              <a:rPr lang="en-US" dirty="0">
                <a:cs typeface="Arial" pitchFamily="34" charset="0"/>
              </a:rPr>
              <a:t>behavioral biometrics, such as typing dynamics, mouse movement patterns, and touchscreen interactions, to authenticate users and detect anomalies indicative of keylogging </a:t>
            </a:r>
            <a:r>
              <a:rPr lang="en-US" dirty="0" smtClean="0">
                <a:cs typeface="Arial" pitchFamily="34" charset="0"/>
              </a:rPr>
              <a:t>activity</a:t>
            </a:r>
            <a:endParaRPr lang="en-US" dirty="0">
              <a:cs typeface="Arial" pitchFamily="34" charset="0"/>
            </a:endParaRPr>
          </a:p>
          <a:p>
            <a:pPr marL="0" indent="0">
              <a:buNone/>
            </a:pPr>
            <a:r>
              <a:rPr lang="en-US" dirty="0">
                <a:cs typeface="Arial" pitchFamily="34" charset="0"/>
              </a:rPr>
              <a:t>Machine Learning and AI</a:t>
            </a:r>
            <a:r>
              <a:rPr lang="en-US" dirty="0" smtClean="0">
                <a:cs typeface="Arial" pitchFamily="34" charset="0"/>
              </a:rPr>
              <a:t>:</a:t>
            </a:r>
          </a:p>
          <a:p>
            <a:pPr marL="0" indent="0">
              <a:buNone/>
            </a:pPr>
            <a:r>
              <a:rPr lang="en-US" dirty="0">
                <a:cs typeface="Arial" pitchFamily="34" charset="0"/>
              </a:rPr>
              <a:t> </a:t>
            </a:r>
            <a:r>
              <a:rPr lang="en-US" dirty="0" smtClean="0">
                <a:cs typeface="Arial" pitchFamily="34" charset="0"/>
              </a:rPr>
              <a:t>     </a:t>
            </a:r>
            <a:r>
              <a:rPr lang="en-US" dirty="0">
                <a:cs typeface="Arial" pitchFamily="34" charset="0"/>
              </a:rPr>
              <a:t>Utilizing machine learning and artificial intelligence algorithms to analyze user behavior and identify patterns associated with keylogging activity. </a:t>
            </a:r>
          </a:p>
          <a:p>
            <a:pPr marL="0" indent="0">
              <a:buNone/>
            </a:pPr>
            <a:r>
              <a:rPr lang="en-US" dirty="0">
                <a:cs typeface="Arial" pitchFamily="34" charset="0"/>
              </a:rPr>
              <a:t>Endpoint Detection and Response (EDR</a:t>
            </a:r>
            <a:r>
              <a:rPr lang="en-US" dirty="0" smtClean="0">
                <a:cs typeface="Arial" pitchFamily="34" charset="0"/>
              </a:rPr>
              <a:t>):</a:t>
            </a:r>
          </a:p>
          <a:p>
            <a:pPr marL="0" indent="0">
              <a:buNone/>
            </a:pPr>
            <a:r>
              <a:rPr lang="en-US" dirty="0">
                <a:cs typeface="Arial" pitchFamily="34" charset="0"/>
              </a:rPr>
              <a:t> </a:t>
            </a:r>
            <a:r>
              <a:rPr lang="en-US" dirty="0" smtClean="0">
                <a:cs typeface="Arial" pitchFamily="34" charset="0"/>
              </a:rPr>
              <a:t>     </a:t>
            </a:r>
            <a:r>
              <a:rPr lang="en-US" dirty="0">
                <a:cs typeface="Arial" pitchFamily="34" charset="0"/>
              </a:rPr>
              <a:t>Expanding the capabilities of endpoint detection and response solutions to include real-time monitoring and response to keylogging activity on individual devices</a:t>
            </a:r>
            <a:r>
              <a:rPr lang="en-US" dirty="0" smtClean="0">
                <a:cs typeface="Arial" pitchFamily="34" charset="0"/>
              </a:rPr>
              <a:t>..</a:t>
            </a:r>
            <a:endParaRPr lang="en-US" dirty="0">
              <a:cs typeface="Arial" pitchFamily="34" charset="0"/>
            </a:endParaRPr>
          </a:p>
          <a:p>
            <a:pPr marL="0" indent="0">
              <a:buNone/>
            </a:pPr>
            <a:r>
              <a:rPr lang="en-US" dirty="0" smtClean="0">
                <a:cs typeface="Arial" pitchFamily="34" charset="0"/>
              </a:rPr>
              <a:t>Zero </a:t>
            </a:r>
            <a:r>
              <a:rPr lang="en-US" dirty="0">
                <a:cs typeface="Arial" pitchFamily="34" charset="0"/>
              </a:rPr>
              <a:t>Trust Security Models</a:t>
            </a:r>
            <a:r>
              <a:rPr lang="en-US" dirty="0" smtClean="0">
                <a:cs typeface="Arial" pitchFamily="34" charset="0"/>
              </a:rPr>
              <a:t>:</a:t>
            </a:r>
          </a:p>
          <a:p>
            <a:pPr marL="0" indent="0">
              <a:buNone/>
            </a:pPr>
            <a:r>
              <a:rPr lang="en-US" dirty="0">
                <a:cs typeface="Arial" pitchFamily="34" charset="0"/>
              </a:rPr>
              <a:t> </a:t>
            </a:r>
            <a:r>
              <a:rPr lang="en-US" dirty="0" smtClean="0">
                <a:cs typeface="Arial" pitchFamily="34" charset="0"/>
              </a:rPr>
              <a:t>     </a:t>
            </a:r>
            <a:r>
              <a:rPr lang="en-US" dirty="0">
                <a:cs typeface="Arial" pitchFamily="34" charset="0"/>
              </a:rPr>
              <a:t>Embracing zero trust security models that assume zero trust in both internal and external networks, applications, and users. </a:t>
            </a:r>
            <a:endParaRPr lang="en-US" dirty="0">
              <a:effectLst/>
              <a:cs typeface="Arial" pitchFamily="34" charset="0"/>
            </a:endParaRPr>
          </a:p>
          <a:p>
            <a:pPr lvl="1"/>
            <a:endParaRPr lang="en-US" sz="1700" dirty="0">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tx1"/>
                </a:solidFill>
                <a:latin typeface="Arial"/>
                <a:cs typeface="Arial"/>
              </a:rPr>
              <a:t>  Future scope:</a:t>
            </a:r>
            <a:endParaRPr lang="en-US" sz="4400" b="1" dirty="0">
              <a:solidFill>
                <a:schemeClr val="tx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9162bd5b-4ed9-4da3-b376-05204580ba3f"/>
    <ds:schemaRef ds:uri="http://purl.org/dc/elements/1.1/"/>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Waveform</Template>
  <TotalTime>58</TotalTime>
  <Words>487</Words>
  <Application>Microsoft Office PowerPoint</Application>
  <PresentationFormat>Custom</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 Keylogger &amp; security</vt:lpstr>
      <vt:lpstr>OUTLINE</vt:lpstr>
      <vt:lpstr>Definition:</vt:lpstr>
      <vt:lpstr>Hardware &amp; Software:</vt:lpstr>
      <vt:lpstr>System Approach:</vt:lpstr>
      <vt:lpstr>Implementation :</vt:lpstr>
      <vt:lpstr>Output: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31</cp:revision>
  <dcterms:created xsi:type="dcterms:W3CDTF">2021-05-26T16:50:10Z</dcterms:created>
  <dcterms:modified xsi:type="dcterms:W3CDTF">2024-04-04T06:27:28Z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