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444" r:id="rId3"/>
    <p:sldId id="450" r:id="rId4"/>
    <p:sldId id="441" r:id="rId5"/>
    <p:sldId id="504" r:id="rId6"/>
    <p:sldId id="479" r:id="rId7"/>
    <p:sldId id="477" r:id="rId8"/>
    <p:sldId id="505" r:id="rId9"/>
    <p:sldId id="476" r:id="rId10"/>
    <p:sldId id="402" r:id="rId11"/>
    <p:sldId id="268"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76B900"/>
    <a:srgbClr val="4472C4"/>
    <a:srgbClr val="D9D9D9"/>
    <a:srgbClr val="144BBC"/>
    <a:srgbClr val="70C633"/>
    <a:srgbClr val="A3D8FF"/>
    <a:srgbClr val="F8CE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9069" autoAdjust="0"/>
  </p:normalViewPr>
  <p:slideViewPr>
    <p:cSldViewPr snapToGrid="0" snapToObjects="1">
      <p:cViewPr varScale="1">
        <p:scale>
          <a:sx n="56" d="100"/>
          <a:sy n="56" d="100"/>
        </p:scale>
        <p:origin x="7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ECF19-DA68-43BB-B793-0C306BC43E12}" type="datetimeFigureOut">
              <a:rPr lang="it-IT" smtClean="0"/>
              <a:t>03/07/2022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51CD0-5A07-44A5-8754-707545A2DCF9}" type="slidenum">
              <a:rPr lang="it-IT" smtClean="0"/>
              <a:t>‹N›</a:t>
            </a:fld>
            <a:endParaRPr lang="it-IT"/>
          </a:p>
        </p:txBody>
      </p:sp>
    </p:spTree>
    <p:extLst>
      <p:ext uri="{BB962C8B-B14F-4D97-AF65-F5344CB8AC3E}">
        <p14:creationId xmlns:p14="http://schemas.microsoft.com/office/powerpoint/2010/main" val="98433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Register</a:t>
            </a:r>
            <a:r>
              <a:rPr lang="it-IT" dirty="0"/>
              <a:t> = small </a:t>
            </a:r>
            <a:r>
              <a:rPr lang="it-IT" dirty="0" err="1"/>
              <a:t>amount</a:t>
            </a:r>
            <a:r>
              <a:rPr lang="it-IT" dirty="0"/>
              <a:t> of fast storage</a:t>
            </a:r>
          </a:p>
        </p:txBody>
      </p:sp>
      <p:sp>
        <p:nvSpPr>
          <p:cNvPr id="4" name="Segnaposto numero diapositiva 3"/>
          <p:cNvSpPr>
            <a:spLocks noGrp="1"/>
          </p:cNvSpPr>
          <p:nvPr>
            <p:ph type="sldNum" sz="quarter" idx="5"/>
          </p:nvPr>
        </p:nvSpPr>
        <p:spPr/>
        <p:txBody>
          <a:bodyPr/>
          <a:lstStyle/>
          <a:p>
            <a:fld id="{ECA51CD0-5A07-44A5-8754-707545A2DCF9}" type="slidenum">
              <a:rPr lang="it-IT" smtClean="0"/>
              <a:t>4</a:t>
            </a:fld>
            <a:endParaRPr lang="it-IT"/>
          </a:p>
        </p:txBody>
      </p:sp>
    </p:spTree>
    <p:extLst>
      <p:ext uri="{BB962C8B-B14F-4D97-AF65-F5344CB8AC3E}">
        <p14:creationId xmlns:p14="http://schemas.microsoft.com/office/powerpoint/2010/main" val="255024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Register</a:t>
            </a:r>
            <a:r>
              <a:rPr lang="it-IT" dirty="0"/>
              <a:t> = small </a:t>
            </a:r>
            <a:r>
              <a:rPr lang="it-IT" dirty="0" err="1"/>
              <a:t>amount</a:t>
            </a:r>
            <a:r>
              <a:rPr lang="it-IT" dirty="0"/>
              <a:t> of fast storage</a:t>
            </a:r>
          </a:p>
        </p:txBody>
      </p:sp>
      <p:sp>
        <p:nvSpPr>
          <p:cNvPr id="4" name="Segnaposto numero diapositiva 3"/>
          <p:cNvSpPr>
            <a:spLocks noGrp="1"/>
          </p:cNvSpPr>
          <p:nvPr>
            <p:ph type="sldNum" sz="quarter" idx="5"/>
          </p:nvPr>
        </p:nvSpPr>
        <p:spPr/>
        <p:txBody>
          <a:bodyPr/>
          <a:lstStyle/>
          <a:p>
            <a:fld id="{ECA51CD0-5A07-44A5-8754-707545A2DCF9}" type="slidenum">
              <a:rPr lang="it-IT" smtClean="0"/>
              <a:t>6</a:t>
            </a:fld>
            <a:endParaRPr lang="it-IT"/>
          </a:p>
        </p:txBody>
      </p:sp>
    </p:spTree>
    <p:extLst>
      <p:ext uri="{BB962C8B-B14F-4D97-AF65-F5344CB8AC3E}">
        <p14:creationId xmlns:p14="http://schemas.microsoft.com/office/powerpoint/2010/main" val="12400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Register</a:t>
            </a:r>
            <a:r>
              <a:rPr lang="it-IT" dirty="0"/>
              <a:t> = small </a:t>
            </a:r>
            <a:r>
              <a:rPr lang="it-IT" dirty="0" err="1"/>
              <a:t>amount</a:t>
            </a:r>
            <a:r>
              <a:rPr lang="it-IT" dirty="0"/>
              <a:t> of fast storage</a:t>
            </a:r>
          </a:p>
        </p:txBody>
      </p:sp>
      <p:sp>
        <p:nvSpPr>
          <p:cNvPr id="4" name="Segnaposto numero diapositiva 3"/>
          <p:cNvSpPr>
            <a:spLocks noGrp="1"/>
          </p:cNvSpPr>
          <p:nvPr>
            <p:ph type="sldNum" sz="quarter" idx="5"/>
          </p:nvPr>
        </p:nvSpPr>
        <p:spPr/>
        <p:txBody>
          <a:bodyPr/>
          <a:lstStyle/>
          <a:p>
            <a:fld id="{ECA51CD0-5A07-44A5-8754-707545A2DCF9}" type="slidenum">
              <a:rPr lang="it-IT" smtClean="0"/>
              <a:t>7</a:t>
            </a:fld>
            <a:endParaRPr lang="it-IT"/>
          </a:p>
        </p:txBody>
      </p:sp>
    </p:spTree>
    <p:extLst>
      <p:ext uri="{BB962C8B-B14F-4D97-AF65-F5344CB8AC3E}">
        <p14:creationId xmlns:p14="http://schemas.microsoft.com/office/powerpoint/2010/main" val="195092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Register</a:t>
            </a:r>
            <a:r>
              <a:rPr lang="it-IT" dirty="0"/>
              <a:t> = small </a:t>
            </a:r>
            <a:r>
              <a:rPr lang="it-IT" dirty="0" err="1"/>
              <a:t>amount</a:t>
            </a:r>
            <a:r>
              <a:rPr lang="it-IT" dirty="0"/>
              <a:t> of fast storage</a:t>
            </a:r>
          </a:p>
        </p:txBody>
      </p:sp>
      <p:sp>
        <p:nvSpPr>
          <p:cNvPr id="4" name="Segnaposto numero diapositiva 3"/>
          <p:cNvSpPr>
            <a:spLocks noGrp="1"/>
          </p:cNvSpPr>
          <p:nvPr>
            <p:ph type="sldNum" sz="quarter" idx="5"/>
          </p:nvPr>
        </p:nvSpPr>
        <p:spPr/>
        <p:txBody>
          <a:bodyPr/>
          <a:lstStyle/>
          <a:p>
            <a:fld id="{ECA51CD0-5A07-44A5-8754-707545A2DCF9}" type="slidenum">
              <a:rPr lang="it-IT" smtClean="0"/>
              <a:t>8</a:t>
            </a:fld>
            <a:endParaRPr lang="it-IT"/>
          </a:p>
        </p:txBody>
      </p:sp>
    </p:spTree>
    <p:extLst>
      <p:ext uri="{BB962C8B-B14F-4D97-AF65-F5344CB8AC3E}">
        <p14:creationId xmlns:p14="http://schemas.microsoft.com/office/powerpoint/2010/main" val="282159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CA51CD0-5A07-44A5-8754-707545A2DCF9}" type="slidenum">
              <a:rPr lang="it-IT" smtClean="0"/>
              <a:t>10</a:t>
            </a:fld>
            <a:endParaRPr lang="it-IT"/>
          </a:p>
        </p:txBody>
      </p:sp>
    </p:spTree>
    <p:extLst>
      <p:ext uri="{BB962C8B-B14F-4D97-AF65-F5344CB8AC3E}">
        <p14:creationId xmlns:p14="http://schemas.microsoft.com/office/powerpoint/2010/main" val="40604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7ADFA2-1F84-B448-AFDD-7D6E8B10D12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1793196-1789-AC44-93B9-EF4509E4A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6A004B3-A68B-494C-B59D-E0D585CAFE8F}"/>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5" name="Segnaposto piè di pagina 4">
            <a:extLst>
              <a:ext uri="{FF2B5EF4-FFF2-40B4-BE49-F238E27FC236}">
                <a16:creationId xmlns:a16="http://schemas.microsoft.com/office/drawing/2014/main" id="{6271521D-E7C2-EC44-B3AC-E8D0088EF0E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EEC342-1420-E04A-A167-82CB4F2E5CB8}"/>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135746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2969E8-609F-914E-AE53-841F44FDE4C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450544C-11BC-7346-98B1-C9930A1B31DC}"/>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472D3F9D-831D-AC46-A17F-DDE1341745F2}"/>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5" name="Segnaposto piè di pagina 4">
            <a:extLst>
              <a:ext uri="{FF2B5EF4-FFF2-40B4-BE49-F238E27FC236}">
                <a16:creationId xmlns:a16="http://schemas.microsoft.com/office/drawing/2014/main" id="{4EF1DBF1-A531-F64D-88DA-FF71C62E70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919450B-3C53-504D-87FC-2A1F1E522F53}"/>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352259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7890C12-0195-3D44-881E-7CD6472AF91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E98A5DD-2911-B44D-BD57-F1D546B5FE87}"/>
              </a:ext>
            </a:extLst>
          </p:cNvPr>
          <p:cNvSpPr>
            <a:spLocks noGrp="1"/>
          </p:cNvSpPr>
          <p:nvPr>
            <p:ph type="body" orient="vert" idx="1"/>
          </p:nvPr>
        </p:nvSpPr>
        <p:spPr>
          <a:xfrm>
            <a:off x="838200" y="365125"/>
            <a:ext cx="7734300" cy="5811838"/>
          </a:xfrm>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57621813-BBDA-D943-9926-CC5603B2B7A9}"/>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5" name="Segnaposto piè di pagina 4">
            <a:extLst>
              <a:ext uri="{FF2B5EF4-FFF2-40B4-BE49-F238E27FC236}">
                <a16:creationId xmlns:a16="http://schemas.microsoft.com/office/drawing/2014/main" id="{0FA35E1C-57E3-5741-9060-779073E27D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D9EDFAD-0C9A-C14F-A15E-D8508912688E}"/>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73828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C0718E-0FA3-9E4D-AECF-A7AB393370A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ADEB7E7-D80C-8542-B4D3-D2D5BDC2673D}"/>
              </a:ext>
            </a:extLst>
          </p:cNvPr>
          <p:cNvSpPr>
            <a:spLocks noGrp="1"/>
          </p:cNvSpPr>
          <p:nvPr>
            <p:ph idx="1"/>
          </p:nvPr>
        </p:nvSpPr>
        <p:spPr/>
        <p:txBody>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9A5D6B3-AD42-244F-8F70-467CAEB0F38E}"/>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5" name="Segnaposto piè di pagina 4">
            <a:extLst>
              <a:ext uri="{FF2B5EF4-FFF2-40B4-BE49-F238E27FC236}">
                <a16:creationId xmlns:a16="http://schemas.microsoft.com/office/drawing/2014/main" id="{597E5F6C-95C3-4246-BE28-0879ABFEC90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474F09-AB37-FD4A-AD0D-C99184213CC6}"/>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381564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0639C-639A-F74F-858F-B541BBB8CFC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D9515C8-D05B-BA4D-816F-BAB70C02C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680DD8EA-1760-8242-B56E-096DB3C980F5}"/>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5" name="Segnaposto piè di pagina 4">
            <a:extLst>
              <a:ext uri="{FF2B5EF4-FFF2-40B4-BE49-F238E27FC236}">
                <a16:creationId xmlns:a16="http://schemas.microsoft.com/office/drawing/2014/main" id="{62FB2BED-AEB7-A44B-A873-A1C1D48E552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DE13AE-21F0-A14E-B2B4-B492B7162EDB}"/>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39817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D4DAAF-B05E-AB4B-A035-A9359D18406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2EA9B7B-90C4-EC44-9388-B467242BAE96}"/>
              </a:ext>
            </a:extLst>
          </p:cNvPr>
          <p:cNvSpPr>
            <a:spLocks noGrp="1"/>
          </p:cNvSpPr>
          <p:nvPr>
            <p:ph sz="half" idx="1"/>
          </p:nvPr>
        </p:nvSpPr>
        <p:spPr>
          <a:xfrm>
            <a:off x="838200" y="1825625"/>
            <a:ext cx="5181600" cy="4351338"/>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5A248A55-6461-7F4F-8CF1-DAAA97CF6262}"/>
              </a:ext>
            </a:extLst>
          </p:cNvPr>
          <p:cNvSpPr>
            <a:spLocks noGrp="1"/>
          </p:cNvSpPr>
          <p:nvPr>
            <p:ph sz="half" idx="2"/>
          </p:nvPr>
        </p:nvSpPr>
        <p:spPr>
          <a:xfrm>
            <a:off x="6172200" y="1825625"/>
            <a:ext cx="5181600" cy="4351338"/>
          </a:xfrm>
        </p:spPr>
        <p:txBody>
          <a:body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83317020-7D18-574F-9B4D-E4A0DB345C70}"/>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6" name="Segnaposto piè di pagina 5">
            <a:extLst>
              <a:ext uri="{FF2B5EF4-FFF2-40B4-BE49-F238E27FC236}">
                <a16:creationId xmlns:a16="http://schemas.microsoft.com/office/drawing/2014/main" id="{B291ADC6-3B34-EE4C-AC82-FAB4228725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6C0E432-F950-6B4B-91C2-0B7B6A6B722A}"/>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66937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0E6535-3F9C-AE4F-A893-2EC1AFC0937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ABC8381-9AF0-CC43-95D0-D591ED476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867C1DC2-F8E9-B548-B16E-51710026CBE1}"/>
              </a:ext>
            </a:extLst>
          </p:cNvPr>
          <p:cNvSpPr>
            <a:spLocks noGrp="1"/>
          </p:cNvSpPr>
          <p:nvPr>
            <p:ph sz="half" idx="2"/>
          </p:nvPr>
        </p:nvSpPr>
        <p:spPr>
          <a:xfrm>
            <a:off x="839788" y="2505075"/>
            <a:ext cx="5157787" cy="3684588"/>
          </a:xfrm>
        </p:spPr>
        <p:txBody>
          <a:bodyPr/>
          <a:lstStyle/>
          <a:p>
            <a:r>
              <a:rPr lang="it-IT"/>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83923ED9-B7DC-D447-9226-683131353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CD99329B-45DD-8E4D-B066-8C9D5E60378F}"/>
              </a:ext>
            </a:extLst>
          </p:cNvPr>
          <p:cNvSpPr>
            <a:spLocks noGrp="1"/>
          </p:cNvSpPr>
          <p:nvPr>
            <p:ph sz="quarter" idx="4"/>
          </p:nvPr>
        </p:nvSpPr>
        <p:spPr>
          <a:xfrm>
            <a:off x="6172200" y="2505075"/>
            <a:ext cx="5183188" cy="3684588"/>
          </a:xfrm>
        </p:spPr>
        <p:txBody>
          <a:bodyPr/>
          <a:lstStyle/>
          <a:p>
            <a:r>
              <a:rPr lang="it-IT"/>
              <a:t>Modifica gli stili del testo dello schema
Secondo livello
Terzo livello
Quarto livello
Quinto livello</a:t>
            </a:r>
          </a:p>
        </p:txBody>
      </p:sp>
      <p:sp>
        <p:nvSpPr>
          <p:cNvPr id="7" name="Segnaposto data 6">
            <a:extLst>
              <a:ext uri="{FF2B5EF4-FFF2-40B4-BE49-F238E27FC236}">
                <a16:creationId xmlns:a16="http://schemas.microsoft.com/office/drawing/2014/main" id="{D1E4F781-DBB7-4D4E-A387-E88C8E516CB0}"/>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8" name="Segnaposto piè di pagina 7">
            <a:extLst>
              <a:ext uri="{FF2B5EF4-FFF2-40B4-BE49-F238E27FC236}">
                <a16:creationId xmlns:a16="http://schemas.microsoft.com/office/drawing/2014/main" id="{F339BE6E-C2D4-6F41-86BE-F84079BD4C0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C6FB355-DD94-2341-A95E-3C06D1624E0D}"/>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189499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DE17FA-BF85-1C4B-9401-E77B06E0A50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2A75904-186F-314C-A93E-346A99DDABE7}"/>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4" name="Segnaposto piè di pagina 3">
            <a:extLst>
              <a:ext uri="{FF2B5EF4-FFF2-40B4-BE49-F238E27FC236}">
                <a16:creationId xmlns:a16="http://schemas.microsoft.com/office/drawing/2014/main" id="{0D715899-8C31-F54C-9591-8F612DFFB48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B576F8C-0F14-6148-805E-ADF5F3E88268}"/>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34897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27EFAF1-380A-EF40-95A7-5D623FDB86B9}"/>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3" name="Segnaposto piè di pagina 2">
            <a:extLst>
              <a:ext uri="{FF2B5EF4-FFF2-40B4-BE49-F238E27FC236}">
                <a16:creationId xmlns:a16="http://schemas.microsoft.com/office/drawing/2014/main" id="{F51B4DB2-EBDF-5B4D-9B30-0132A0B7694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2E50AC3-3FF9-9842-8EFF-C2F496FC3D2E}"/>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54030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25051-3B7F-F14E-AE19-B584CAE21C2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BF585A-E8AA-1C4B-AFA0-405FA4486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4725F3B0-DF64-C846-9E4E-F8E877C23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6040737B-F73E-5844-B03F-84732BD3CD41}"/>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6" name="Segnaposto piè di pagina 5">
            <a:extLst>
              <a:ext uri="{FF2B5EF4-FFF2-40B4-BE49-F238E27FC236}">
                <a16:creationId xmlns:a16="http://schemas.microsoft.com/office/drawing/2014/main" id="{05FC385B-2E76-964E-B813-11C8152C4A7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1450F81-84A9-6443-932F-2FC3D11A0DA1}"/>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186757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37F59-1D7F-0346-9BC9-FD3B490220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FAC3403-1382-6C4F-9312-6AB28B4AB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CCF3155-6B22-8D46-86BF-617FE3B74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AA477109-2014-FD4A-AB19-855340EDD6C0}"/>
              </a:ext>
            </a:extLst>
          </p:cNvPr>
          <p:cNvSpPr>
            <a:spLocks noGrp="1"/>
          </p:cNvSpPr>
          <p:nvPr>
            <p:ph type="dt" sz="half" idx="10"/>
          </p:nvPr>
        </p:nvSpPr>
        <p:spPr/>
        <p:txBody>
          <a:bodyPr/>
          <a:lstStyle/>
          <a:p>
            <a:fld id="{91E78ECF-52B6-974C-890F-CF507B677172}" type="datetimeFigureOut">
              <a:rPr lang="it-IT" smtClean="0"/>
              <a:t>03/07/2022</a:t>
            </a:fld>
            <a:endParaRPr lang="it-IT"/>
          </a:p>
        </p:txBody>
      </p:sp>
      <p:sp>
        <p:nvSpPr>
          <p:cNvPr id="6" name="Segnaposto piè di pagina 5">
            <a:extLst>
              <a:ext uri="{FF2B5EF4-FFF2-40B4-BE49-F238E27FC236}">
                <a16:creationId xmlns:a16="http://schemas.microsoft.com/office/drawing/2014/main" id="{A15C27A3-10F6-9748-B94E-F792767A0D6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C86508-7D68-AF43-A8A4-76EE57CDA563}"/>
              </a:ext>
            </a:extLst>
          </p:cNvPr>
          <p:cNvSpPr>
            <a:spLocks noGrp="1"/>
          </p:cNvSpPr>
          <p:nvPr>
            <p:ph type="sldNum" sz="quarter" idx="12"/>
          </p:nvPr>
        </p:nvSpPr>
        <p:spPr/>
        <p:txBody>
          <a:bodyPr/>
          <a:lstStyle/>
          <a:p>
            <a:fld id="{08CCE792-9F17-CD46-8AC1-9D70392CC889}" type="slidenum">
              <a:rPr lang="it-IT" smtClean="0"/>
              <a:t>‹N›</a:t>
            </a:fld>
            <a:endParaRPr lang="it-IT"/>
          </a:p>
        </p:txBody>
      </p:sp>
    </p:spTree>
    <p:extLst>
      <p:ext uri="{BB962C8B-B14F-4D97-AF65-F5344CB8AC3E}">
        <p14:creationId xmlns:p14="http://schemas.microsoft.com/office/powerpoint/2010/main" val="405997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4F9E5BF-B000-B547-A1E4-FF5F518DA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7012070-BFC2-954B-8055-7DFE560B1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DBF27CED-99F3-CE4E-A6E5-7999552F4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78ECF-52B6-974C-890F-CF507B677172}" type="datetimeFigureOut">
              <a:rPr lang="it-IT" smtClean="0"/>
              <a:t>03/07/2022</a:t>
            </a:fld>
            <a:endParaRPr lang="it-IT"/>
          </a:p>
        </p:txBody>
      </p:sp>
      <p:sp>
        <p:nvSpPr>
          <p:cNvPr id="5" name="Segnaposto piè di pagina 4">
            <a:extLst>
              <a:ext uri="{FF2B5EF4-FFF2-40B4-BE49-F238E27FC236}">
                <a16:creationId xmlns:a16="http://schemas.microsoft.com/office/drawing/2014/main" id="{2E74D7FE-F1A0-794D-8ABC-FAD3FF5F1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72E852D-E63A-1E45-9C7D-4A02B0191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CE792-9F17-CD46-8AC1-9D70392CC889}" type="slidenum">
              <a:rPr lang="it-IT" smtClean="0"/>
              <a:t>‹N›</a:t>
            </a:fld>
            <a:endParaRPr lang="it-IT"/>
          </a:p>
        </p:txBody>
      </p:sp>
    </p:spTree>
    <p:extLst>
      <p:ext uri="{BB962C8B-B14F-4D97-AF65-F5344CB8AC3E}">
        <p14:creationId xmlns:p14="http://schemas.microsoft.com/office/powerpoint/2010/main" val="1095483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hyperlink" Target="https://www.olcf.ornl.gov/calendar/introduction-to-cuda-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9894B00-DD52-774F-B65D-63AC37C889C6}"/>
              </a:ext>
            </a:extLst>
          </p:cNvPr>
          <p:cNvSpPr/>
          <p:nvPr/>
        </p:nvSpPr>
        <p:spPr>
          <a:xfrm>
            <a:off x="3" y="0"/>
            <a:ext cx="12191998" cy="6858000"/>
          </a:xfrm>
          <a:prstGeom prst="rect">
            <a:avLst/>
          </a:prstGeom>
          <a:solidFill>
            <a:srgbClr val="104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body-blu.jpg">
            <a:extLst>
              <a:ext uri="{FF2B5EF4-FFF2-40B4-BE49-F238E27FC236}">
                <a16:creationId xmlns:a16="http://schemas.microsoft.com/office/drawing/2014/main" id="{7FB15366-3697-0A46-8865-499DD3580FD6}"/>
              </a:ext>
            </a:extLst>
          </p:cNvPr>
          <p:cNvPicPr>
            <a:picLocks noChangeAspect="1"/>
          </p:cNvPicPr>
          <p:nvPr/>
        </p:nvPicPr>
        <p:blipFill rotWithShape="1">
          <a:blip r:embed="rId2" cstate="screen">
            <a:duotone>
              <a:schemeClr val="accent1">
                <a:shade val="45000"/>
                <a:satMod val="135000"/>
              </a:schemeClr>
              <a:prstClr val="white"/>
            </a:duotone>
            <a:alphaModFix amt="5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6" name="Google Shape;164;p25">
            <a:extLst>
              <a:ext uri="{FF2B5EF4-FFF2-40B4-BE49-F238E27FC236}">
                <a16:creationId xmlns:a16="http://schemas.microsoft.com/office/drawing/2014/main" id="{2854A611-26B0-4944-A998-FED6C800CEEF}"/>
              </a:ext>
            </a:extLst>
          </p:cNvPr>
          <p:cNvSpPr txBox="1"/>
          <p:nvPr/>
        </p:nvSpPr>
        <p:spPr>
          <a:xfrm>
            <a:off x="-1" y="1998920"/>
            <a:ext cx="12192000" cy="1945305"/>
          </a:xfrm>
          <a:prstGeom prst="rect">
            <a:avLst/>
          </a:prstGeom>
          <a:noFill/>
          <a:ln>
            <a:noFill/>
          </a:ln>
        </p:spPr>
        <p:txBody>
          <a:bodyPr spcFirstLastPara="1" wrap="square" lIns="91425" tIns="45700" rIns="91425" bIns="45700" anchor="t" anchorCtr="0">
            <a:noAutofit/>
          </a:bodyPr>
          <a:lstStyle/>
          <a:p>
            <a:pPr marL="0" marR="0" lvl="0" indent="0" algn="ctr" rtl="0">
              <a:lnSpc>
                <a:spcPts val="7000"/>
              </a:lnSpc>
              <a:spcBef>
                <a:spcPts val="0"/>
              </a:spcBef>
              <a:spcAft>
                <a:spcPts val="0"/>
              </a:spcAft>
              <a:buNone/>
            </a:pPr>
            <a:r>
              <a:rPr lang="it-IT" sz="5400" b="1" dirty="0">
                <a:solidFill>
                  <a:schemeClr val="lt1"/>
                </a:solidFill>
                <a:latin typeface="Century Gothic"/>
                <a:sym typeface="Century Gothic"/>
              </a:rPr>
              <a:t>CUDA: kernel &amp; </a:t>
            </a:r>
            <a:r>
              <a:rPr lang="it-IT" sz="5400" b="1" dirty="0" err="1">
                <a:solidFill>
                  <a:schemeClr val="lt1"/>
                </a:solidFill>
                <a:latin typeface="Century Gothic"/>
                <a:sym typeface="Century Gothic"/>
              </a:rPr>
              <a:t>memory</a:t>
            </a:r>
            <a:endParaRPr lang="it-IT" sz="5400" b="1" dirty="0">
              <a:solidFill>
                <a:schemeClr val="lt1"/>
              </a:solidFill>
              <a:latin typeface="Century Gothic"/>
              <a:sym typeface="Century Gothic"/>
            </a:endParaRPr>
          </a:p>
          <a:p>
            <a:pPr marL="0" marR="0" lvl="0" indent="0" algn="ctr" rtl="0">
              <a:lnSpc>
                <a:spcPts val="7000"/>
              </a:lnSpc>
              <a:spcBef>
                <a:spcPts val="0"/>
              </a:spcBef>
              <a:spcAft>
                <a:spcPts val="0"/>
              </a:spcAft>
              <a:buNone/>
            </a:pPr>
            <a:r>
              <a:rPr lang="it-IT" sz="5400" b="1" dirty="0" err="1">
                <a:solidFill>
                  <a:schemeClr val="lt1"/>
                </a:solidFill>
                <a:latin typeface="Century Gothic"/>
                <a:sym typeface="Century Gothic"/>
              </a:rPr>
              <a:t>final</a:t>
            </a:r>
            <a:r>
              <a:rPr lang="it-IT" sz="5400" b="1" dirty="0">
                <a:solidFill>
                  <a:schemeClr val="lt1"/>
                </a:solidFill>
                <a:latin typeface="Century Gothic"/>
                <a:sym typeface="Century Gothic"/>
              </a:rPr>
              <a:t> </a:t>
            </a:r>
            <a:r>
              <a:rPr lang="it-IT" sz="5400" b="1" dirty="0" err="1">
                <a:solidFill>
                  <a:schemeClr val="lt1"/>
                </a:solidFill>
                <a:latin typeface="Century Gothic"/>
                <a:sym typeface="Century Gothic"/>
              </a:rPr>
              <a:t>exercise</a:t>
            </a:r>
            <a:r>
              <a:rPr lang="it-IT" sz="5400" b="1" dirty="0">
                <a:solidFill>
                  <a:schemeClr val="lt1"/>
                </a:solidFill>
                <a:latin typeface="Century Gothic"/>
                <a:sym typeface="Century Gothic"/>
              </a:rPr>
              <a:t> &amp; </a:t>
            </a:r>
            <a:r>
              <a:rPr lang="it-IT" sz="5400" b="1" dirty="0" err="1">
                <a:solidFill>
                  <a:schemeClr val="lt1"/>
                </a:solidFill>
                <a:latin typeface="Century Gothic"/>
                <a:sym typeface="Century Gothic"/>
              </a:rPr>
              <a:t>advanced</a:t>
            </a:r>
            <a:r>
              <a:rPr lang="it-IT" sz="5400" b="1" dirty="0">
                <a:solidFill>
                  <a:schemeClr val="lt1"/>
                </a:solidFill>
                <a:latin typeface="Century Gothic"/>
                <a:sym typeface="Century Gothic"/>
              </a:rPr>
              <a:t> </a:t>
            </a:r>
            <a:r>
              <a:rPr lang="it-IT" sz="5400" b="1" dirty="0" err="1">
                <a:solidFill>
                  <a:schemeClr val="lt1"/>
                </a:solidFill>
                <a:latin typeface="Century Gothic"/>
                <a:sym typeface="Century Gothic"/>
              </a:rPr>
              <a:t>content</a:t>
            </a:r>
            <a:endParaRPr lang="en-US" sz="3600" dirty="0"/>
          </a:p>
        </p:txBody>
      </p:sp>
      <p:sp>
        <p:nvSpPr>
          <p:cNvPr id="7" name="Google Shape;167;p25">
            <a:extLst>
              <a:ext uri="{FF2B5EF4-FFF2-40B4-BE49-F238E27FC236}">
                <a16:creationId xmlns:a16="http://schemas.microsoft.com/office/drawing/2014/main" id="{310C098C-1F64-1A46-B5F5-15ADB877E7B6}"/>
              </a:ext>
            </a:extLst>
          </p:cNvPr>
          <p:cNvSpPr txBox="1"/>
          <p:nvPr/>
        </p:nvSpPr>
        <p:spPr>
          <a:xfrm>
            <a:off x="2104722" y="4531460"/>
            <a:ext cx="7982556" cy="482100"/>
          </a:xfrm>
          <a:prstGeom prst="rect">
            <a:avLst/>
          </a:prstGeom>
          <a:noFill/>
          <a:ln>
            <a:noFill/>
          </a:ln>
        </p:spPr>
        <p:txBody>
          <a:bodyPr spcFirstLastPara="1" wrap="square" lIns="92150" tIns="46075" rIns="92150" bIns="46075" anchor="t" anchorCtr="0">
            <a:noAutofit/>
          </a:bodyPr>
          <a:lstStyle/>
          <a:p>
            <a:pPr marL="0" lvl="0" indent="0" algn="ctr" rtl="0">
              <a:spcBef>
                <a:spcPts val="0"/>
              </a:spcBef>
              <a:spcAft>
                <a:spcPts val="0"/>
              </a:spcAft>
              <a:buClr>
                <a:srgbClr val="004586"/>
              </a:buClr>
              <a:buSzPts val="2000"/>
              <a:buFont typeface="Arial"/>
              <a:buNone/>
            </a:pPr>
            <a:r>
              <a:rPr lang="it-IT" sz="2800" b="1" dirty="0">
                <a:solidFill>
                  <a:schemeClr val="lt1"/>
                </a:solidFill>
                <a:latin typeface="Century Gothic"/>
                <a:ea typeface="Century Gothic"/>
                <a:cs typeface="Century Gothic"/>
                <a:sym typeface="Century Gothic"/>
              </a:rPr>
              <a:t>Lara Querciagrossa, Andrew Emerson, </a:t>
            </a:r>
            <a:r>
              <a:rPr lang="it-IT" sz="2800" b="1" dirty="0" err="1">
                <a:solidFill>
                  <a:schemeClr val="lt1"/>
                </a:solidFill>
                <a:latin typeface="Century Gothic"/>
                <a:ea typeface="Century Gothic"/>
                <a:cs typeface="Century Gothic"/>
                <a:sym typeface="Century Gothic"/>
              </a:rPr>
              <a:t>Nitin</a:t>
            </a:r>
            <a:r>
              <a:rPr lang="it-IT" sz="2800" b="1" dirty="0">
                <a:solidFill>
                  <a:schemeClr val="lt1"/>
                </a:solidFill>
                <a:latin typeface="Century Gothic"/>
                <a:ea typeface="Century Gothic"/>
                <a:cs typeface="Century Gothic"/>
                <a:sym typeface="Century Gothic"/>
              </a:rPr>
              <a:t> </a:t>
            </a:r>
            <a:r>
              <a:rPr lang="it-IT" sz="2800" b="1" dirty="0" err="1">
                <a:solidFill>
                  <a:schemeClr val="lt1"/>
                </a:solidFill>
                <a:latin typeface="Century Gothic"/>
                <a:ea typeface="Century Gothic"/>
                <a:cs typeface="Century Gothic"/>
                <a:sym typeface="Century Gothic"/>
              </a:rPr>
              <a:t>Shukla</a:t>
            </a:r>
            <a:r>
              <a:rPr lang="it-IT" sz="2800" b="1" dirty="0">
                <a:solidFill>
                  <a:schemeClr val="lt1"/>
                </a:solidFill>
                <a:latin typeface="Century Gothic"/>
                <a:ea typeface="Century Gothic"/>
                <a:cs typeface="Century Gothic"/>
                <a:sym typeface="Century Gothic"/>
              </a:rPr>
              <a:t>, Luca Ferraro, Sergio Orlandini</a:t>
            </a:r>
          </a:p>
          <a:p>
            <a:pPr marL="0" lvl="0" indent="0" algn="ctr" rtl="0">
              <a:spcBef>
                <a:spcPts val="0"/>
              </a:spcBef>
              <a:spcAft>
                <a:spcPts val="0"/>
              </a:spcAft>
              <a:buClr>
                <a:srgbClr val="004586"/>
              </a:buClr>
              <a:buSzPts val="2000"/>
              <a:buFont typeface="Arial"/>
              <a:buNone/>
            </a:pPr>
            <a:endParaRPr sz="1200" b="1" i="0" u="none" strike="noStrike" cap="none" dirty="0">
              <a:solidFill>
                <a:schemeClr val="lt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4586"/>
              </a:buClr>
              <a:buSzPts val="2000"/>
              <a:buFont typeface="Arial"/>
              <a:buNone/>
            </a:pPr>
            <a:r>
              <a:rPr lang="en-US" sz="2000" b="0" i="0" u="none" strike="noStrike" cap="none" dirty="0">
                <a:solidFill>
                  <a:schemeClr val="lt1"/>
                </a:solidFill>
                <a:latin typeface="Century Gothic"/>
                <a:ea typeface="Century Gothic"/>
                <a:cs typeface="Century Gothic"/>
                <a:sym typeface="Century Gothic"/>
              </a:rPr>
              <a:t>l.</a:t>
            </a:r>
            <a:r>
              <a:rPr lang="en-US" sz="2000" dirty="0">
                <a:solidFill>
                  <a:schemeClr val="lt1"/>
                </a:solidFill>
                <a:latin typeface="Century Gothic"/>
                <a:ea typeface="Century Gothic"/>
                <a:cs typeface="Century Gothic"/>
                <a:sym typeface="Century Gothic"/>
              </a:rPr>
              <a:t>querciagrossa</a:t>
            </a:r>
            <a:r>
              <a:rPr lang="en-US" sz="2000" b="0" i="0" u="none" strike="noStrike" cap="none" dirty="0">
                <a:solidFill>
                  <a:schemeClr val="lt1"/>
                </a:solidFill>
                <a:latin typeface="Century Gothic"/>
                <a:ea typeface="Century Gothic"/>
                <a:cs typeface="Century Gothic"/>
                <a:sym typeface="Century Gothic"/>
              </a:rPr>
              <a:t>@cineca.it</a:t>
            </a:r>
          </a:p>
          <a:p>
            <a:pPr marL="0" marR="0" lvl="0" indent="0" algn="ctr" rtl="0">
              <a:lnSpc>
                <a:spcPct val="100000"/>
              </a:lnSpc>
              <a:spcBef>
                <a:spcPts val="0"/>
              </a:spcBef>
              <a:spcAft>
                <a:spcPts val="0"/>
              </a:spcAft>
              <a:buClr>
                <a:srgbClr val="004586"/>
              </a:buClr>
              <a:buSzPts val="2000"/>
              <a:buFont typeface="Arial"/>
              <a:buNone/>
            </a:pPr>
            <a:endParaRPr sz="2000" b="0" i="0" u="none" strike="noStrike" cap="none" dirty="0">
              <a:solidFill>
                <a:schemeClr val="lt1"/>
              </a:solidFill>
              <a:latin typeface="Century Gothic"/>
              <a:ea typeface="Century Gothic"/>
              <a:cs typeface="Century Gothic"/>
              <a:sym typeface="Century Gothic"/>
            </a:endParaRPr>
          </a:p>
        </p:txBody>
      </p:sp>
      <p:sp>
        <p:nvSpPr>
          <p:cNvPr id="8" name="Google Shape;168;p25">
            <a:extLst>
              <a:ext uri="{FF2B5EF4-FFF2-40B4-BE49-F238E27FC236}">
                <a16:creationId xmlns:a16="http://schemas.microsoft.com/office/drawing/2014/main" id="{ED2F0262-DBF7-E54B-8D15-F0AD19CB260A}"/>
              </a:ext>
            </a:extLst>
          </p:cNvPr>
          <p:cNvSpPr/>
          <p:nvPr/>
        </p:nvSpPr>
        <p:spPr>
          <a:xfrm>
            <a:off x="505649" y="6007772"/>
            <a:ext cx="111807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FDFDFD"/>
                </a:solidFill>
                <a:latin typeface="Century Gothic"/>
                <a:ea typeface="Century Gothic"/>
                <a:cs typeface="Century Gothic"/>
                <a:sym typeface="Century Gothic"/>
              </a:rPr>
              <a:t>July 12</a:t>
            </a:r>
            <a:r>
              <a:rPr lang="en-US" baseline="30000">
                <a:solidFill>
                  <a:srgbClr val="FDFDFD"/>
                </a:solidFill>
                <a:latin typeface="Century Gothic"/>
                <a:ea typeface="Century Gothic"/>
                <a:cs typeface="Century Gothic"/>
                <a:sym typeface="Century Gothic"/>
              </a:rPr>
              <a:t>th</a:t>
            </a:r>
            <a:r>
              <a:rPr lang="en-US">
                <a:solidFill>
                  <a:srgbClr val="FDFDFD"/>
                </a:solidFill>
                <a:latin typeface="Century Gothic"/>
                <a:ea typeface="Century Gothic"/>
                <a:cs typeface="Century Gothic"/>
                <a:sym typeface="Century Gothic"/>
              </a:rPr>
              <a:t>, </a:t>
            </a:r>
            <a:r>
              <a:rPr lang="en-US" sz="1800">
                <a:solidFill>
                  <a:srgbClr val="FDFDFD"/>
                </a:solidFill>
                <a:latin typeface="Century Gothic"/>
                <a:ea typeface="Century Gothic"/>
                <a:cs typeface="Century Gothic"/>
                <a:sym typeface="Century Gothic"/>
              </a:rPr>
              <a:t>2022</a:t>
            </a:r>
            <a:endParaRPr sz="1800" i="0" u="none" strike="noStrike" cap="none" dirty="0">
              <a:solidFill>
                <a:srgbClr val="FDFDFD"/>
              </a:solidFill>
              <a:latin typeface="Century Gothic"/>
              <a:ea typeface="Century Gothic"/>
              <a:cs typeface="Century Gothic"/>
              <a:sym typeface="Century Gothic"/>
            </a:endParaRPr>
          </a:p>
        </p:txBody>
      </p:sp>
      <p:pic>
        <p:nvPicPr>
          <p:cNvPr id="9" name="Immagine 8">
            <a:extLst>
              <a:ext uri="{FF2B5EF4-FFF2-40B4-BE49-F238E27FC236}">
                <a16:creationId xmlns:a16="http://schemas.microsoft.com/office/drawing/2014/main" id="{A9466938-75E4-A44A-9BF8-3C3DFB0E36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4319" y="338174"/>
            <a:ext cx="2383361" cy="1684962"/>
          </a:xfrm>
          <a:prstGeom prst="rect">
            <a:avLst/>
          </a:prstGeom>
        </p:spPr>
      </p:pic>
    </p:spTree>
    <p:extLst>
      <p:ext uri="{BB962C8B-B14F-4D97-AF65-F5344CB8AC3E}">
        <p14:creationId xmlns:p14="http://schemas.microsoft.com/office/powerpoint/2010/main" val="294032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egnaposto testo 3">
            <a:extLst>
              <a:ext uri="{FF2B5EF4-FFF2-40B4-BE49-F238E27FC236}">
                <a16:creationId xmlns:a16="http://schemas.microsoft.com/office/drawing/2014/main" id="{3E21AEF3-FABE-A743-8E1A-572DA9F2A5ED}"/>
              </a:ext>
            </a:extLst>
          </p:cNvPr>
          <p:cNvSpPr txBox="1">
            <a:spLocks/>
          </p:cNvSpPr>
          <p:nvPr/>
        </p:nvSpPr>
        <p:spPr>
          <a:xfrm>
            <a:off x="740778" y="1822790"/>
            <a:ext cx="10789010" cy="4051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it-IT" sz="1600" dirty="0">
              <a:latin typeface="Century Gothic" panose="020B0502020202020204" pitchFamily="34" charset="0"/>
            </a:endParaRPr>
          </a:p>
        </p:txBody>
      </p:sp>
      <p:sp>
        <p:nvSpPr>
          <p:cNvPr id="23" name="Rettangolo 22">
            <a:extLst>
              <a:ext uri="{FF2B5EF4-FFF2-40B4-BE49-F238E27FC236}">
                <a16:creationId xmlns:a16="http://schemas.microsoft.com/office/drawing/2014/main" id="{1049C7B8-21A6-A944-AA54-66532A62D9BE}"/>
              </a:ext>
            </a:extLst>
          </p:cNvPr>
          <p:cNvSpPr/>
          <p:nvPr/>
        </p:nvSpPr>
        <p:spPr>
          <a:xfrm>
            <a:off x="506153" y="509286"/>
            <a:ext cx="127321"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2">
            <a:extLst>
              <a:ext uri="{FF2B5EF4-FFF2-40B4-BE49-F238E27FC236}">
                <a16:creationId xmlns:a16="http://schemas.microsoft.com/office/drawing/2014/main" id="{167E4132-9516-4EBF-B419-B2BBC93CBD54}"/>
              </a:ext>
            </a:extLst>
          </p:cNvPr>
          <p:cNvSpPr>
            <a:spLocks noGrp="1"/>
          </p:cNvSpPr>
          <p:nvPr>
            <p:ph idx="1"/>
          </p:nvPr>
        </p:nvSpPr>
        <p:spPr>
          <a:xfrm>
            <a:off x="792029" y="1447800"/>
            <a:ext cx="10607942" cy="4811486"/>
          </a:xfrm>
        </p:spPr>
        <p:txBody>
          <a:bodyPr>
            <a:normAutofit/>
          </a:bodyPr>
          <a:lstStyle/>
          <a:p>
            <a:pPr>
              <a:spcBef>
                <a:spcPct val="50000"/>
              </a:spcBef>
            </a:pPr>
            <a:r>
              <a:rPr lang="en-US" dirty="0">
                <a:latin typeface="Century Gothic" panose="020B0502020202020204" pitchFamily="34" charset="0"/>
              </a:rPr>
              <a:t>Previous editions of this school at CINECA</a:t>
            </a:r>
          </a:p>
          <a:p>
            <a:pPr>
              <a:spcBef>
                <a:spcPct val="50000"/>
              </a:spcBef>
            </a:pPr>
            <a:r>
              <a:rPr lang="en-US" dirty="0">
                <a:latin typeface="Century Gothic" panose="020B0502020202020204" pitchFamily="34" charset="0"/>
              </a:rPr>
              <a:t>Oakridge National Laboratory’s “Introduction to CUDA C++”: </a:t>
            </a:r>
            <a:r>
              <a:rPr lang="en-US" dirty="0">
                <a:latin typeface="Century Gothic" panose="020B0502020202020204" pitchFamily="34" charset="0"/>
                <a:hlinkClick r:id="rId3"/>
              </a:rPr>
              <a:t>https://www.olcf.ornl.gov/calendar/introduction-to-cuda-c/</a:t>
            </a:r>
            <a:endParaRPr lang="en-US" dirty="0">
              <a:latin typeface="Century Gothic" panose="020B0502020202020204" pitchFamily="34" charset="0"/>
            </a:endParaRPr>
          </a:p>
          <a:p>
            <a:pPr>
              <a:spcBef>
                <a:spcPct val="50000"/>
              </a:spcBef>
            </a:pPr>
            <a:r>
              <a:rPr lang="en-US" dirty="0">
                <a:latin typeface="Century Gothic" panose="020B0502020202020204" pitchFamily="34" charset="0"/>
              </a:rPr>
              <a:t>NVIDIA DL Institute Online Course: </a:t>
            </a:r>
            <a:r>
              <a:rPr lang="en-US" b="1" dirty="0">
                <a:latin typeface="Century Gothic" panose="020B0502020202020204" pitchFamily="34" charset="0"/>
              </a:rPr>
              <a:t>main source of exercises</a:t>
            </a:r>
            <a:endParaRPr lang="en-US" dirty="0">
              <a:latin typeface="Century Gothic" panose="020B0502020202020204" pitchFamily="34" charset="0"/>
            </a:endParaRPr>
          </a:p>
          <a:p>
            <a:pPr>
              <a:spcBef>
                <a:spcPct val="50000"/>
              </a:spcBef>
            </a:pPr>
            <a:r>
              <a:rPr lang="en-US" dirty="0">
                <a:latin typeface="Century Gothic" panose="020B0502020202020204" pitchFamily="34" charset="0"/>
              </a:rPr>
              <a:t>blogs.nvidia.com</a:t>
            </a:r>
          </a:p>
          <a:p>
            <a:pPr>
              <a:spcBef>
                <a:spcPct val="50000"/>
              </a:spcBef>
            </a:pPr>
            <a:r>
              <a:rPr lang="en-US" dirty="0">
                <a:latin typeface="Century Gothic" panose="020B0502020202020204" pitchFamily="34" charset="0"/>
              </a:rPr>
              <a:t>Wikipedia</a:t>
            </a:r>
          </a:p>
        </p:txBody>
      </p:sp>
      <p:sp>
        <p:nvSpPr>
          <p:cNvPr id="33" name="CasellaDiTesto 32">
            <a:extLst>
              <a:ext uri="{FF2B5EF4-FFF2-40B4-BE49-F238E27FC236}">
                <a16:creationId xmlns:a16="http://schemas.microsoft.com/office/drawing/2014/main" id="{FC88E915-A38C-4408-8675-CC8854B7B97E}"/>
              </a:ext>
            </a:extLst>
          </p:cNvPr>
          <p:cNvSpPr txBox="1"/>
          <p:nvPr/>
        </p:nvSpPr>
        <p:spPr>
          <a:xfrm>
            <a:off x="740777" y="381963"/>
            <a:ext cx="8065765" cy="584775"/>
          </a:xfrm>
          <a:prstGeom prst="rect">
            <a:avLst/>
          </a:prstGeom>
          <a:noFill/>
        </p:spPr>
        <p:txBody>
          <a:bodyPr wrap="square" rtlCol="0">
            <a:spAutoFit/>
          </a:bodyPr>
          <a:lstStyle/>
          <a:p>
            <a:r>
              <a:rPr lang="it-IT" sz="3200" b="1">
                <a:solidFill>
                  <a:schemeClr val="accent1"/>
                </a:solidFill>
                <a:latin typeface="Century Gothic" panose="020B0502020202020204" pitchFamily="34" charset="0"/>
              </a:rPr>
              <a:t>References</a:t>
            </a:r>
            <a:endParaRPr lang="it-IT" sz="3200" b="1" dirty="0">
              <a:solidFill>
                <a:schemeClr val="accent1"/>
              </a:solidFill>
              <a:latin typeface="Century Gothic" panose="020B0502020202020204" pitchFamily="34" charset="0"/>
            </a:endParaRPr>
          </a:p>
        </p:txBody>
      </p:sp>
      <p:pic>
        <p:nvPicPr>
          <p:cNvPr id="7" name="Picture 2" descr="Certificates – NVIDIA">
            <a:extLst>
              <a:ext uri="{FF2B5EF4-FFF2-40B4-BE49-F238E27FC236}">
                <a16:creationId xmlns:a16="http://schemas.microsoft.com/office/drawing/2014/main" id="{57B61774-9DEA-4F00-9E0C-E913706EB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906" y="4523775"/>
            <a:ext cx="4088850" cy="172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7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E258881-853E-7D46-91DC-220907FAF81F}"/>
              </a:ext>
            </a:extLst>
          </p:cNvPr>
          <p:cNvSpPr/>
          <p:nvPr/>
        </p:nvSpPr>
        <p:spPr>
          <a:xfrm>
            <a:off x="0" y="0"/>
            <a:ext cx="12195326" cy="6858000"/>
          </a:xfrm>
          <a:prstGeom prst="rect">
            <a:avLst/>
          </a:prstGeom>
          <a:solidFill>
            <a:srgbClr val="107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Google Shape;164;p25">
            <a:extLst>
              <a:ext uri="{FF2B5EF4-FFF2-40B4-BE49-F238E27FC236}">
                <a16:creationId xmlns:a16="http://schemas.microsoft.com/office/drawing/2014/main" id="{CC522E92-F3BB-2549-A070-E7AD9DEBC5B2}"/>
              </a:ext>
            </a:extLst>
          </p:cNvPr>
          <p:cNvSpPr txBox="1"/>
          <p:nvPr/>
        </p:nvSpPr>
        <p:spPr>
          <a:xfrm>
            <a:off x="-1" y="2912720"/>
            <a:ext cx="12192000" cy="2355332"/>
          </a:xfrm>
          <a:prstGeom prst="rect">
            <a:avLst/>
          </a:prstGeom>
          <a:noFill/>
          <a:ln>
            <a:noFill/>
          </a:ln>
        </p:spPr>
        <p:txBody>
          <a:bodyPr spcFirstLastPara="1" wrap="square" lIns="91425" tIns="45700" rIns="91425" bIns="45700" anchor="t" anchorCtr="0">
            <a:noAutofit/>
          </a:bodyPr>
          <a:lstStyle/>
          <a:p>
            <a:pPr marL="0" marR="0" lvl="0" indent="0" algn="ctr" rtl="0">
              <a:lnSpc>
                <a:spcPts val="7000"/>
              </a:lnSpc>
              <a:spcBef>
                <a:spcPts val="0"/>
              </a:spcBef>
              <a:spcAft>
                <a:spcPts val="0"/>
              </a:spcAft>
              <a:buNone/>
            </a:pPr>
            <a:r>
              <a:rPr lang="en-US" sz="6600" b="1" dirty="0">
                <a:solidFill>
                  <a:schemeClr val="lt1"/>
                </a:solidFill>
                <a:latin typeface="Century Gothic"/>
                <a:ea typeface="Century Gothic"/>
                <a:cs typeface="Century Gothic"/>
                <a:sym typeface="Century Gothic"/>
              </a:rPr>
              <a:t>THANK YOU!</a:t>
            </a:r>
            <a:endParaRPr sz="6600" dirty="0"/>
          </a:p>
        </p:txBody>
      </p:sp>
      <p:sp>
        <p:nvSpPr>
          <p:cNvPr id="4" name="Google Shape;167;p25">
            <a:extLst>
              <a:ext uri="{FF2B5EF4-FFF2-40B4-BE49-F238E27FC236}">
                <a16:creationId xmlns:a16="http://schemas.microsoft.com/office/drawing/2014/main" id="{B73DBDA1-44C5-1C4D-8F17-B678DAB17760}"/>
              </a:ext>
            </a:extLst>
          </p:cNvPr>
          <p:cNvSpPr txBox="1"/>
          <p:nvPr/>
        </p:nvSpPr>
        <p:spPr>
          <a:xfrm>
            <a:off x="3703795" y="4785952"/>
            <a:ext cx="4784408" cy="482100"/>
          </a:xfrm>
          <a:prstGeom prst="rect">
            <a:avLst/>
          </a:prstGeom>
          <a:noFill/>
          <a:ln>
            <a:noFill/>
          </a:ln>
        </p:spPr>
        <p:txBody>
          <a:bodyPr spcFirstLastPara="1" wrap="square" lIns="92150" tIns="46075" rIns="92150" bIns="46075" anchor="t" anchorCtr="0">
            <a:noAutofit/>
          </a:bodyPr>
          <a:lstStyle/>
          <a:p>
            <a:pPr marL="0" lvl="0" indent="0" algn="ctr" rtl="0">
              <a:spcBef>
                <a:spcPts val="0"/>
              </a:spcBef>
              <a:spcAft>
                <a:spcPts val="0"/>
              </a:spcAft>
              <a:buClr>
                <a:srgbClr val="004586"/>
              </a:buClr>
              <a:buSzPts val="2000"/>
              <a:buFont typeface="Arial"/>
              <a:buNone/>
            </a:pPr>
            <a:r>
              <a:rPr lang="it-IT" sz="2800" b="1" i="0" u="none" strike="noStrike" cap="none" dirty="0">
                <a:solidFill>
                  <a:schemeClr val="lt1"/>
                </a:solidFill>
                <a:latin typeface="Century Gothic"/>
                <a:ea typeface="Century Gothic"/>
                <a:cs typeface="Century Gothic"/>
                <a:sym typeface="Century Gothic"/>
              </a:rPr>
              <a:t>Lara Querciagrossa</a:t>
            </a:r>
            <a:endParaRPr lang="it-IT" sz="2800" b="1" dirty="0">
              <a:solidFill>
                <a:schemeClr val="lt1"/>
              </a:solidFill>
              <a:latin typeface="Century Gothic"/>
              <a:ea typeface="Century Gothic"/>
              <a:cs typeface="Century Gothic"/>
              <a:sym typeface="Century Gothic"/>
            </a:endParaRPr>
          </a:p>
          <a:p>
            <a:pPr marL="0" lvl="0" indent="0" algn="ctr" rtl="0">
              <a:spcBef>
                <a:spcPts val="0"/>
              </a:spcBef>
              <a:spcAft>
                <a:spcPts val="0"/>
              </a:spcAft>
              <a:buClr>
                <a:srgbClr val="004586"/>
              </a:buClr>
              <a:buSzPts val="2000"/>
              <a:buFont typeface="Arial"/>
              <a:buNone/>
            </a:pPr>
            <a:r>
              <a:rPr lang="en-US" sz="2000" dirty="0">
                <a:solidFill>
                  <a:schemeClr val="lt1"/>
                </a:solidFill>
                <a:latin typeface="Century Gothic"/>
                <a:ea typeface="Century Gothic"/>
                <a:cs typeface="Century Gothic"/>
                <a:sym typeface="Century Gothic"/>
              </a:rPr>
              <a:t>l.querciagrossa</a:t>
            </a:r>
            <a:r>
              <a:rPr lang="en-US" sz="2000" b="0" i="0" u="none" strike="noStrike" cap="none" dirty="0">
                <a:solidFill>
                  <a:schemeClr val="lt1"/>
                </a:solidFill>
                <a:latin typeface="Century Gothic"/>
                <a:ea typeface="Century Gothic"/>
                <a:cs typeface="Century Gothic"/>
                <a:sym typeface="Century Gothic"/>
              </a:rPr>
              <a:t>@cineca.it</a:t>
            </a:r>
          </a:p>
          <a:p>
            <a:pPr marL="0" marR="0" lvl="0" indent="0" algn="ctr" rtl="0">
              <a:lnSpc>
                <a:spcPct val="100000"/>
              </a:lnSpc>
              <a:spcBef>
                <a:spcPts val="0"/>
              </a:spcBef>
              <a:spcAft>
                <a:spcPts val="0"/>
              </a:spcAft>
              <a:buClr>
                <a:srgbClr val="004586"/>
              </a:buClr>
              <a:buSzPts val="2000"/>
              <a:buFont typeface="Arial"/>
              <a:buNone/>
            </a:pPr>
            <a:endParaRPr sz="2000" b="0" i="0" u="none" strike="noStrike" cap="none" dirty="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3685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29D270ED-8F15-D549-A72E-159D072A3C21}"/>
              </a:ext>
            </a:extLst>
          </p:cNvPr>
          <p:cNvSpPr/>
          <p:nvPr/>
        </p:nvSpPr>
        <p:spPr>
          <a:xfrm>
            <a:off x="506153" y="509286"/>
            <a:ext cx="142029" cy="4574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solidFill>
            </a:endParaRPr>
          </a:p>
        </p:txBody>
      </p:sp>
      <p:sp>
        <p:nvSpPr>
          <p:cNvPr id="9" name="CasellaDiTesto 8">
            <a:extLst>
              <a:ext uri="{FF2B5EF4-FFF2-40B4-BE49-F238E27FC236}">
                <a16:creationId xmlns:a16="http://schemas.microsoft.com/office/drawing/2014/main" id="{C8206B1A-A1A8-C94D-9722-59EFF5D1F019}"/>
              </a:ext>
            </a:extLst>
          </p:cNvPr>
          <p:cNvSpPr txBox="1"/>
          <p:nvPr/>
        </p:nvSpPr>
        <p:spPr>
          <a:xfrm>
            <a:off x="740778" y="381962"/>
            <a:ext cx="9387070" cy="584775"/>
          </a:xfrm>
          <a:prstGeom prst="rect">
            <a:avLst/>
          </a:prstGeom>
          <a:noFill/>
        </p:spPr>
        <p:txBody>
          <a:bodyPr wrap="square" rtlCol="0">
            <a:spAutoFit/>
          </a:bodyPr>
          <a:lstStyle/>
          <a:p>
            <a:r>
              <a:rPr lang="it-IT" sz="3200" b="1" dirty="0">
                <a:solidFill>
                  <a:schemeClr val="accent1"/>
                </a:solidFill>
                <a:latin typeface="Century Gothic" panose="020B0502020202020204" pitchFamily="34" charset="0"/>
              </a:rPr>
              <a:t>In </a:t>
            </a:r>
            <a:r>
              <a:rPr lang="it-IT" sz="3200" b="1" dirty="0" err="1">
                <a:solidFill>
                  <a:schemeClr val="accent1"/>
                </a:solidFill>
                <a:latin typeface="Century Gothic" panose="020B0502020202020204" pitchFamily="34" charset="0"/>
              </a:rPr>
              <a:t>this</a:t>
            </a:r>
            <a:r>
              <a:rPr lang="it-IT" sz="3200" b="1" dirty="0">
                <a:solidFill>
                  <a:schemeClr val="accent1"/>
                </a:solidFill>
                <a:latin typeface="Century Gothic" panose="020B0502020202020204" pitchFamily="34" charset="0"/>
              </a:rPr>
              <a:t> </a:t>
            </a:r>
            <a:r>
              <a:rPr lang="it-IT" sz="3200" b="1" dirty="0" err="1">
                <a:solidFill>
                  <a:schemeClr val="accent1"/>
                </a:solidFill>
                <a:latin typeface="Century Gothic" panose="020B0502020202020204" pitchFamily="34" charset="0"/>
              </a:rPr>
              <a:t>lecture</a:t>
            </a:r>
            <a:r>
              <a:rPr lang="it-IT" sz="3200" b="1" dirty="0">
                <a:solidFill>
                  <a:schemeClr val="accent1"/>
                </a:solidFill>
                <a:latin typeface="Century Gothic" panose="020B0502020202020204" pitchFamily="34" charset="0"/>
              </a:rPr>
              <a:t>…</a:t>
            </a:r>
          </a:p>
        </p:txBody>
      </p:sp>
      <p:sp>
        <p:nvSpPr>
          <p:cNvPr id="2" name="CasellaDiTesto 1">
            <a:extLst>
              <a:ext uri="{FF2B5EF4-FFF2-40B4-BE49-F238E27FC236}">
                <a16:creationId xmlns:a16="http://schemas.microsoft.com/office/drawing/2014/main" id="{4A2CE31F-82F5-064B-8D34-B223917D65C6}"/>
              </a:ext>
            </a:extLst>
          </p:cNvPr>
          <p:cNvSpPr txBox="1"/>
          <p:nvPr/>
        </p:nvSpPr>
        <p:spPr>
          <a:xfrm>
            <a:off x="1192193" y="1010323"/>
            <a:ext cx="9942653" cy="1388650"/>
          </a:xfrm>
          <a:prstGeom prst="rect">
            <a:avLst/>
          </a:prstGeom>
          <a:noFill/>
        </p:spPr>
        <p:txBody>
          <a:bodyPr wrap="square" rtlCol="0">
            <a:spAutoFit/>
          </a:bodyPr>
          <a:lstStyle/>
          <a:p>
            <a:pPr>
              <a:lnSpc>
                <a:spcPct val="190000"/>
              </a:lnSpc>
            </a:pPr>
            <a:r>
              <a:rPr lang="it-IT" sz="2400" b="1" dirty="0">
                <a:latin typeface="Century Gothic" panose="020B0502020202020204" pitchFamily="34" charset="0"/>
              </a:rPr>
              <a:t>CUDA kernels and </a:t>
            </a:r>
            <a:r>
              <a:rPr lang="it-IT" sz="2400" b="1" dirty="0" err="1">
                <a:latin typeface="Century Gothic" panose="020B0502020202020204" pitchFamily="34" charset="0"/>
              </a:rPr>
              <a:t>memory</a:t>
            </a:r>
            <a:r>
              <a:rPr lang="it-IT" sz="2400" b="1" dirty="0">
                <a:latin typeface="Century Gothic" panose="020B0502020202020204" pitchFamily="34" charset="0"/>
              </a:rPr>
              <a:t>: </a:t>
            </a:r>
            <a:r>
              <a:rPr lang="it-IT" sz="2400" b="1" dirty="0" err="1">
                <a:latin typeface="Century Gothic" panose="020B0502020202020204" pitchFamily="34" charset="0"/>
              </a:rPr>
              <a:t>final</a:t>
            </a:r>
            <a:r>
              <a:rPr lang="it-IT" sz="2400" b="1" dirty="0">
                <a:latin typeface="Century Gothic" panose="020B0502020202020204" pitchFamily="34" charset="0"/>
              </a:rPr>
              <a:t> </a:t>
            </a:r>
            <a:r>
              <a:rPr lang="it-IT" sz="2400" b="1" dirty="0" err="1">
                <a:latin typeface="Century Gothic" panose="020B0502020202020204" pitchFamily="34" charset="0"/>
              </a:rPr>
              <a:t>exercise</a:t>
            </a:r>
            <a:endParaRPr lang="it-IT" sz="2400" b="1" dirty="0">
              <a:latin typeface="Century Gothic" panose="020B0502020202020204" pitchFamily="34" charset="0"/>
            </a:endParaRPr>
          </a:p>
          <a:p>
            <a:pPr>
              <a:lnSpc>
                <a:spcPct val="190000"/>
              </a:lnSpc>
            </a:pPr>
            <a:r>
              <a:rPr lang="it-IT" sz="2400" b="1" dirty="0">
                <a:latin typeface="Century Gothic" panose="020B0502020202020204" pitchFamily="34" charset="0"/>
              </a:rPr>
              <a:t>Advanced </a:t>
            </a:r>
            <a:r>
              <a:rPr lang="it-IT" sz="2400" b="1" dirty="0" err="1">
                <a:latin typeface="Century Gothic" panose="020B0502020202020204" pitchFamily="34" charset="0"/>
              </a:rPr>
              <a:t>content</a:t>
            </a:r>
            <a:r>
              <a:rPr lang="it-IT" sz="2400" b="1" dirty="0">
                <a:latin typeface="Century Gothic" panose="020B0502020202020204" pitchFamily="34" charset="0"/>
              </a:rPr>
              <a:t>: </a:t>
            </a:r>
            <a:r>
              <a:rPr lang="it-IT" sz="2400" b="1" dirty="0" err="1">
                <a:latin typeface="Century Gothic" panose="020B0502020202020204" pitchFamily="34" charset="0"/>
              </a:rPr>
              <a:t>multidimensional</a:t>
            </a:r>
            <a:r>
              <a:rPr lang="it-IT" sz="2400" b="1" dirty="0">
                <a:latin typeface="Century Gothic" panose="020B0502020202020204" pitchFamily="34" charset="0"/>
              </a:rPr>
              <a:t> </a:t>
            </a:r>
            <a:r>
              <a:rPr lang="it-IT" sz="2400" b="1" dirty="0" err="1">
                <a:latin typeface="Century Gothic" panose="020B0502020202020204" pitchFamily="34" charset="0"/>
              </a:rPr>
              <a:t>blocks</a:t>
            </a:r>
            <a:r>
              <a:rPr lang="it-IT" sz="2400" b="1" dirty="0">
                <a:latin typeface="Century Gothic" panose="020B0502020202020204" pitchFamily="34" charset="0"/>
              </a:rPr>
              <a:t> and </a:t>
            </a:r>
            <a:r>
              <a:rPr lang="it-IT" sz="2400" b="1" dirty="0" err="1">
                <a:latin typeface="Century Gothic" panose="020B0502020202020204" pitchFamily="34" charset="0"/>
              </a:rPr>
              <a:t>grids</a:t>
            </a:r>
            <a:endParaRPr lang="it-IT" sz="2400" dirty="0">
              <a:latin typeface="Century Gothic" panose="020B0502020202020204" pitchFamily="34" charset="0"/>
            </a:endParaRPr>
          </a:p>
        </p:txBody>
      </p:sp>
      <p:pic>
        <p:nvPicPr>
          <p:cNvPr id="17" name="Immagine 16">
            <a:extLst>
              <a:ext uri="{FF2B5EF4-FFF2-40B4-BE49-F238E27FC236}">
                <a16:creationId xmlns:a16="http://schemas.microsoft.com/office/drawing/2014/main" id="{0FF0E09D-5192-AA4F-8EA4-B61ACDDA50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8854" y="1904648"/>
            <a:ext cx="566057" cy="566057"/>
          </a:xfrm>
          <a:prstGeom prst="rect">
            <a:avLst/>
          </a:prstGeom>
        </p:spPr>
      </p:pic>
      <p:pic>
        <p:nvPicPr>
          <p:cNvPr id="18" name="Immagine 17">
            <a:extLst>
              <a:ext uri="{FF2B5EF4-FFF2-40B4-BE49-F238E27FC236}">
                <a16:creationId xmlns:a16="http://schemas.microsoft.com/office/drawing/2014/main" id="{1008D94D-6BBE-3747-AEAF-22915987EAF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8854" y="1234144"/>
            <a:ext cx="566057" cy="566057"/>
          </a:xfrm>
          <a:prstGeom prst="rect">
            <a:avLst/>
          </a:prstGeom>
        </p:spPr>
      </p:pic>
      <p:pic>
        <p:nvPicPr>
          <p:cNvPr id="12" name="Picture 4">
            <a:extLst>
              <a:ext uri="{FF2B5EF4-FFF2-40B4-BE49-F238E27FC236}">
                <a16:creationId xmlns:a16="http://schemas.microsoft.com/office/drawing/2014/main" id="{60638520-ED60-4A9D-ABF1-D18F20CFC7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0948"/>
          <a:stretch/>
        </p:blipFill>
        <p:spPr bwMode="auto">
          <a:xfrm>
            <a:off x="7703114" y="3504686"/>
            <a:ext cx="3178246" cy="234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63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013FAC-B508-8A4A-A4F9-81F19C89D93C}"/>
              </a:ext>
            </a:extLst>
          </p:cNvPr>
          <p:cNvSpPr/>
          <p:nvPr/>
        </p:nvSpPr>
        <p:spPr>
          <a:xfrm>
            <a:off x="0" y="0"/>
            <a:ext cx="12192000" cy="2943810"/>
          </a:xfrm>
          <a:prstGeom prst="rect">
            <a:avLst/>
          </a:prstGeom>
          <a:solidFill>
            <a:srgbClr val="107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B6187909-5186-2042-B995-9B0DA4935A59}"/>
              </a:ext>
            </a:extLst>
          </p:cNvPr>
          <p:cNvSpPr/>
          <p:nvPr/>
        </p:nvSpPr>
        <p:spPr>
          <a:xfrm>
            <a:off x="0" y="2943811"/>
            <a:ext cx="12191999" cy="391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CBBC3D14-3B96-2349-9C8D-A30D97D0F485}"/>
              </a:ext>
            </a:extLst>
          </p:cNvPr>
          <p:cNvPicPr>
            <a:picLocks noChangeAspect="1"/>
          </p:cNvPicPr>
          <p:nvPr/>
        </p:nvPicPr>
        <p:blipFill rotWithShape="1">
          <a:blip r:embed="rId2">
            <a:alphaModFix amt="50000"/>
          </a:blip>
          <a:srcRect b="56989"/>
          <a:stretch/>
        </p:blipFill>
        <p:spPr>
          <a:xfrm>
            <a:off x="0" y="0"/>
            <a:ext cx="12191998" cy="2943810"/>
          </a:xfrm>
          <a:prstGeom prst="rect">
            <a:avLst/>
          </a:prstGeom>
        </p:spPr>
      </p:pic>
      <p:sp>
        <p:nvSpPr>
          <p:cNvPr id="6" name="CasellaDiTesto 5">
            <a:extLst>
              <a:ext uri="{FF2B5EF4-FFF2-40B4-BE49-F238E27FC236}">
                <a16:creationId xmlns:a16="http://schemas.microsoft.com/office/drawing/2014/main" id="{8B6A8B95-77E1-FA47-A08B-F2221BA715DB}"/>
              </a:ext>
            </a:extLst>
          </p:cNvPr>
          <p:cNvSpPr txBox="1"/>
          <p:nvPr/>
        </p:nvSpPr>
        <p:spPr>
          <a:xfrm>
            <a:off x="-3" y="3664419"/>
            <a:ext cx="12192001" cy="1754326"/>
          </a:xfrm>
          <a:prstGeom prst="rect">
            <a:avLst/>
          </a:prstGeom>
          <a:noFill/>
        </p:spPr>
        <p:txBody>
          <a:bodyPr wrap="square" rtlCol="0">
            <a:spAutoFit/>
          </a:bodyPr>
          <a:lstStyle>
            <a:defPPr>
              <a:defRPr lang="it-IT"/>
            </a:defPPr>
            <a:lvl1pPr algn="ctr">
              <a:defRPr sz="4800" b="1">
                <a:solidFill>
                  <a:srgbClr val="1072BD"/>
                </a:solidFill>
                <a:latin typeface="Century Gothic" panose="020B0502020202020204" pitchFamily="34" charset="0"/>
              </a:defRPr>
            </a:lvl1pPr>
          </a:lstStyle>
          <a:p>
            <a:r>
              <a:rPr lang="it-IT" sz="5400" b="1" dirty="0">
                <a:latin typeface="Century Gothic" panose="020B0502020202020204" pitchFamily="34" charset="0"/>
              </a:rPr>
              <a:t>CUDA kernels and </a:t>
            </a:r>
            <a:r>
              <a:rPr lang="it-IT" sz="5400" b="1" dirty="0" err="1">
                <a:latin typeface="Century Gothic" panose="020B0502020202020204" pitchFamily="34" charset="0"/>
              </a:rPr>
              <a:t>memory</a:t>
            </a:r>
            <a:r>
              <a:rPr lang="it-IT" sz="5400" b="1" dirty="0">
                <a:latin typeface="Century Gothic" panose="020B0502020202020204" pitchFamily="34" charset="0"/>
              </a:rPr>
              <a:t>: </a:t>
            </a:r>
          </a:p>
          <a:p>
            <a:r>
              <a:rPr lang="it-IT" sz="5400" b="1" dirty="0" err="1">
                <a:latin typeface="Century Gothic" panose="020B0502020202020204" pitchFamily="34" charset="0"/>
              </a:rPr>
              <a:t>final</a:t>
            </a:r>
            <a:r>
              <a:rPr lang="it-IT" sz="5400" b="1" dirty="0">
                <a:latin typeface="Century Gothic" panose="020B0502020202020204" pitchFamily="34" charset="0"/>
              </a:rPr>
              <a:t> </a:t>
            </a:r>
            <a:r>
              <a:rPr lang="it-IT" sz="5400" b="1" dirty="0" err="1">
                <a:latin typeface="Century Gothic" panose="020B0502020202020204" pitchFamily="34" charset="0"/>
              </a:rPr>
              <a:t>exercise</a:t>
            </a:r>
            <a:endParaRPr lang="it-IT" sz="5400" dirty="0">
              <a:latin typeface="Century Gothic" panose="020B0502020202020204" pitchFamily="34" charset="0"/>
            </a:endParaRPr>
          </a:p>
        </p:txBody>
      </p:sp>
      <p:sp>
        <p:nvSpPr>
          <p:cNvPr id="9" name="Ovale 8">
            <a:extLst>
              <a:ext uri="{FF2B5EF4-FFF2-40B4-BE49-F238E27FC236}">
                <a16:creationId xmlns:a16="http://schemas.microsoft.com/office/drawing/2014/main" id="{7E83E351-9BAF-FA45-84BC-C8FF6A499A14}"/>
              </a:ext>
            </a:extLst>
          </p:cNvPr>
          <p:cNvSpPr/>
          <p:nvPr/>
        </p:nvSpPr>
        <p:spPr>
          <a:xfrm>
            <a:off x="5381119" y="2250672"/>
            <a:ext cx="1429761" cy="1431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8953AAD1-BB3F-3B48-9734-150DC769D60B}"/>
              </a:ext>
            </a:extLst>
          </p:cNvPr>
          <p:cNvPicPr>
            <a:picLocks noChangeAspect="1"/>
          </p:cNvPicPr>
          <p:nvPr/>
        </p:nvPicPr>
        <p:blipFill>
          <a:blip r:embed="rId3"/>
          <a:stretch>
            <a:fillRect/>
          </a:stretch>
        </p:blipFill>
        <p:spPr>
          <a:xfrm>
            <a:off x="5750431" y="2616926"/>
            <a:ext cx="698500" cy="698500"/>
          </a:xfrm>
          <a:prstGeom prst="rect">
            <a:avLst/>
          </a:prstGeom>
        </p:spPr>
      </p:pic>
      <p:pic>
        <p:nvPicPr>
          <p:cNvPr id="14" name="Immagine 13">
            <a:extLst>
              <a:ext uri="{FF2B5EF4-FFF2-40B4-BE49-F238E27FC236}">
                <a16:creationId xmlns:a16="http://schemas.microsoft.com/office/drawing/2014/main" id="{E04F0E25-F70B-5B4D-826F-D5D6FEA76F74}"/>
              </a:ext>
            </a:extLst>
          </p:cNvPr>
          <p:cNvPicPr>
            <a:picLocks noChangeAspect="1"/>
          </p:cNvPicPr>
          <p:nvPr/>
        </p:nvPicPr>
        <p:blipFill>
          <a:blip r:embed="rId4"/>
          <a:stretch>
            <a:fillRect/>
          </a:stretch>
        </p:blipFill>
        <p:spPr>
          <a:xfrm>
            <a:off x="4759285" y="581226"/>
            <a:ext cx="2664669" cy="1883839"/>
          </a:xfrm>
          <a:prstGeom prst="rect">
            <a:avLst/>
          </a:prstGeom>
        </p:spPr>
      </p:pic>
    </p:spTree>
    <p:extLst>
      <p:ext uri="{BB962C8B-B14F-4D97-AF65-F5344CB8AC3E}">
        <p14:creationId xmlns:p14="http://schemas.microsoft.com/office/powerpoint/2010/main" val="12014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1049C7B8-21A6-A944-AA54-66532A62D9BE}"/>
              </a:ext>
            </a:extLst>
          </p:cNvPr>
          <p:cNvSpPr/>
          <p:nvPr/>
        </p:nvSpPr>
        <p:spPr>
          <a:xfrm>
            <a:off x="506153" y="509286"/>
            <a:ext cx="127321"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FC88E915-A38C-4408-8675-CC8854B7B97E}"/>
              </a:ext>
            </a:extLst>
          </p:cNvPr>
          <p:cNvSpPr txBox="1"/>
          <p:nvPr/>
        </p:nvSpPr>
        <p:spPr>
          <a:xfrm>
            <a:off x="792029" y="357743"/>
            <a:ext cx="8065765" cy="584775"/>
          </a:xfrm>
          <a:prstGeom prst="rect">
            <a:avLst/>
          </a:prstGeom>
          <a:noFill/>
        </p:spPr>
        <p:txBody>
          <a:bodyPr wrap="square" rtlCol="0">
            <a:spAutoFit/>
          </a:bodyPr>
          <a:lstStyle/>
          <a:p>
            <a:r>
              <a:rPr lang="it-IT" sz="3200" b="1" dirty="0" err="1">
                <a:solidFill>
                  <a:schemeClr val="accent1"/>
                </a:solidFill>
                <a:latin typeface="Century Gothic" panose="020B0502020202020204" pitchFamily="34" charset="0"/>
              </a:rPr>
              <a:t>Final</a:t>
            </a:r>
            <a:r>
              <a:rPr lang="it-IT" sz="3200" b="1" dirty="0">
                <a:solidFill>
                  <a:schemeClr val="accent1"/>
                </a:solidFill>
                <a:latin typeface="Century Gothic" panose="020B0502020202020204" pitchFamily="34" charset="0"/>
              </a:rPr>
              <a:t> </a:t>
            </a:r>
            <a:r>
              <a:rPr lang="it-IT" sz="3200" b="1" dirty="0" err="1">
                <a:solidFill>
                  <a:schemeClr val="accent1"/>
                </a:solidFill>
                <a:latin typeface="Century Gothic" panose="020B0502020202020204" pitchFamily="34" charset="0"/>
              </a:rPr>
              <a:t>exercise</a:t>
            </a:r>
            <a:r>
              <a:rPr lang="it-IT" sz="3200" b="1" dirty="0">
                <a:solidFill>
                  <a:schemeClr val="accent1"/>
                </a:solidFill>
                <a:latin typeface="Century Gothic" panose="020B0502020202020204" pitchFamily="34" charset="0"/>
              </a:rPr>
              <a:t>: 11_vector_add</a:t>
            </a:r>
          </a:p>
        </p:txBody>
      </p:sp>
      <p:sp>
        <p:nvSpPr>
          <p:cNvPr id="7" name="CasellaDiTesto 6">
            <a:extLst>
              <a:ext uri="{FF2B5EF4-FFF2-40B4-BE49-F238E27FC236}">
                <a16:creationId xmlns:a16="http://schemas.microsoft.com/office/drawing/2014/main" id="{B6816716-994C-4CF5-9B60-AEF6D03F4330}"/>
              </a:ext>
            </a:extLst>
          </p:cNvPr>
          <p:cNvSpPr txBox="1"/>
          <p:nvPr/>
        </p:nvSpPr>
        <p:spPr>
          <a:xfrm>
            <a:off x="792029" y="1094061"/>
            <a:ext cx="11232331" cy="5262979"/>
          </a:xfrm>
          <a:prstGeom prst="rect">
            <a:avLst/>
          </a:prstGeom>
          <a:noFill/>
        </p:spPr>
        <p:txBody>
          <a:bodyPr wrap="square">
            <a:spAutoFit/>
          </a:bodyPr>
          <a:lstStyle/>
          <a:p>
            <a:r>
              <a:rPr lang="en-US" sz="2400" dirty="0">
                <a:latin typeface="Century Gothic" panose="020B0502020202020204" pitchFamily="34" charset="0"/>
              </a:rPr>
              <a:t>The starting code contains a CPU vector addition function. Using what you have learned  so far, accelerate the </a:t>
            </a:r>
            <a:r>
              <a:rPr lang="en-US" sz="2400" dirty="0" err="1">
                <a:latin typeface="Consolas" panose="020B0609020204030204" pitchFamily="49" charset="0"/>
              </a:rPr>
              <a:t>addVectorsInto</a:t>
            </a:r>
            <a:r>
              <a:rPr lang="en-US" sz="2400" dirty="0">
                <a:latin typeface="Consolas" panose="020B0609020204030204" pitchFamily="49" charset="0"/>
              </a:rPr>
              <a:t> </a:t>
            </a:r>
            <a:r>
              <a:rPr lang="en-US" sz="2400" dirty="0">
                <a:latin typeface="Century Gothic" panose="020B0502020202020204" pitchFamily="34" charset="0"/>
              </a:rPr>
              <a:t>function to run as a CUDA kernel on the GPU and to do its work in parallel. Consider the following guidelines:</a:t>
            </a:r>
          </a:p>
          <a:p>
            <a:pPr marL="457200" indent="-457200">
              <a:buAutoNum type="arabicPeriod"/>
            </a:pPr>
            <a:r>
              <a:rPr lang="en-US" sz="2400" dirty="0">
                <a:latin typeface="Century Gothic" panose="020B0502020202020204" pitchFamily="34" charset="0"/>
              </a:rPr>
              <a:t>Augment the </a:t>
            </a:r>
            <a:r>
              <a:rPr lang="en-US" sz="2400" dirty="0" err="1">
                <a:latin typeface="Consolas" panose="020B0609020204030204" pitchFamily="49" charset="0"/>
              </a:rPr>
              <a:t>addVectorsInto</a:t>
            </a:r>
            <a:r>
              <a:rPr lang="en-US" sz="2400" dirty="0">
                <a:latin typeface="Consolas" panose="020B0609020204030204" pitchFamily="49" charset="0"/>
              </a:rPr>
              <a:t> </a:t>
            </a:r>
            <a:r>
              <a:rPr lang="en-US" sz="2400" dirty="0">
                <a:latin typeface="Century Gothic" panose="020B0502020202020204" pitchFamily="34" charset="0"/>
              </a:rPr>
              <a:t>definition so that it is a </a:t>
            </a:r>
            <a:r>
              <a:rPr lang="en-US" sz="2400" b="1" dirty="0">
                <a:latin typeface="Century Gothic" panose="020B0502020202020204" pitchFamily="34" charset="0"/>
              </a:rPr>
              <a:t>CUDA kernel</a:t>
            </a:r>
            <a:r>
              <a:rPr lang="en-US" sz="2400" dirty="0">
                <a:latin typeface="Century Gothic" panose="020B0502020202020204" pitchFamily="34" charset="0"/>
              </a:rPr>
              <a:t>.</a:t>
            </a:r>
          </a:p>
          <a:p>
            <a:pPr marL="457200" indent="-457200">
              <a:buAutoNum type="arabicPeriod"/>
            </a:pPr>
            <a:r>
              <a:rPr lang="en-US" sz="2400" dirty="0">
                <a:latin typeface="Century Gothic" panose="020B0502020202020204" pitchFamily="34" charset="0"/>
              </a:rPr>
              <a:t>Choose a </a:t>
            </a:r>
            <a:r>
              <a:rPr lang="en-US" sz="2400" b="1" dirty="0">
                <a:latin typeface="Century Gothic" panose="020B0502020202020204" pitchFamily="34" charset="0"/>
              </a:rPr>
              <a:t>working execution configuration</a:t>
            </a:r>
            <a:r>
              <a:rPr lang="en-US" sz="2400" dirty="0">
                <a:latin typeface="Century Gothic" panose="020B0502020202020204" pitchFamily="34" charset="0"/>
              </a:rPr>
              <a:t> for </a:t>
            </a:r>
            <a:r>
              <a:rPr lang="en-US" sz="2400" dirty="0" err="1">
                <a:latin typeface="Consolas" panose="020B0609020204030204" pitchFamily="49" charset="0"/>
              </a:rPr>
              <a:t>addVectorsInto</a:t>
            </a:r>
            <a:r>
              <a:rPr lang="en-US" sz="2400" dirty="0">
                <a:latin typeface="Century Gothic" panose="020B0502020202020204" pitchFamily="34" charset="0"/>
              </a:rPr>
              <a:t>.</a:t>
            </a:r>
          </a:p>
          <a:p>
            <a:pPr marL="457200" indent="-457200">
              <a:buAutoNum type="arabicPeriod"/>
            </a:pPr>
            <a:r>
              <a:rPr lang="en-US" sz="2400" b="1" dirty="0">
                <a:latin typeface="Century Gothic" panose="020B0502020202020204" pitchFamily="34" charset="0"/>
              </a:rPr>
              <a:t>Update memory </a:t>
            </a:r>
            <a:r>
              <a:rPr lang="en-US" sz="2400" dirty="0">
                <a:latin typeface="Century Gothic" panose="020B0502020202020204" pitchFamily="34" charset="0"/>
              </a:rPr>
              <a:t>allocations and freeing considering that vectors need to be accessed by host and device code.</a:t>
            </a:r>
          </a:p>
          <a:p>
            <a:pPr marL="457200" indent="-457200">
              <a:buAutoNum type="arabicPeriod"/>
            </a:pPr>
            <a:r>
              <a:rPr lang="en-US" sz="2400" b="1" dirty="0">
                <a:latin typeface="Century Gothic" panose="020B0502020202020204" pitchFamily="34" charset="0"/>
              </a:rPr>
              <a:t>Refactor the body </a:t>
            </a:r>
            <a:r>
              <a:rPr lang="en-US" sz="2400" dirty="0">
                <a:latin typeface="Century Gothic" panose="020B0502020202020204" pitchFamily="34" charset="0"/>
              </a:rPr>
              <a:t>of </a:t>
            </a:r>
            <a:r>
              <a:rPr lang="en-US" sz="2400" dirty="0" err="1">
                <a:latin typeface="Consolas" panose="020B0609020204030204" pitchFamily="49" charset="0"/>
              </a:rPr>
              <a:t>addVectorsInto</a:t>
            </a:r>
            <a:r>
              <a:rPr lang="en-US" sz="2400" dirty="0">
                <a:latin typeface="Century Gothic" panose="020B0502020202020204" pitchFamily="34" charset="0"/>
              </a:rPr>
              <a:t> to fit in a single thread. Be sure the thread will never try to access elements outside the range of the input vectors, and take care to note if the thread needs to do work on more than one element of the input vectors.</a:t>
            </a:r>
          </a:p>
          <a:p>
            <a:pPr marL="457200" indent="-457200">
              <a:buAutoNum type="arabicPeriod"/>
            </a:pPr>
            <a:r>
              <a:rPr lang="en-US" sz="2400" dirty="0">
                <a:latin typeface="Century Gothic" panose="020B0502020202020204" pitchFamily="34" charset="0"/>
              </a:rPr>
              <a:t>Add </a:t>
            </a:r>
            <a:r>
              <a:rPr lang="en-US" sz="2400" b="1" dirty="0">
                <a:latin typeface="Century Gothic" panose="020B0502020202020204" pitchFamily="34" charset="0"/>
              </a:rPr>
              <a:t>error handling </a:t>
            </a:r>
            <a:r>
              <a:rPr lang="en-US" sz="2400" dirty="0">
                <a:latin typeface="Century Gothic" panose="020B0502020202020204" pitchFamily="34" charset="0"/>
              </a:rPr>
              <a:t>in locations where CUDA code might otherwise silently fail.</a:t>
            </a:r>
          </a:p>
        </p:txBody>
      </p:sp>
    </p:spTree>
    <p:extLst>
      <p:ext uri="{BB962C8B-B14F-4D97-AF65-F5344CB8AC3E}">
        <p14:creationId xmlns:p14="http://schemas.microsoft.com/office/powerpoint/2010/main" val="29672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013FAC-B508-8A4A-A4F9-81F19C89D93C}"/>
              </a:ext>
            </a:extLst>
          </p:cNvPr>
          <p:cNvSpPr/>
          <p:nvPr/>
        </p:nvSpPr>
        <p:spPr>
          <a:xfrm>
            <a:off x="0" y="0"/>
            <a:ext cx="12192000" cy="2943810"/>
          </a:xfrm>
          <a:prstGeom prst="rect">
            <a:avLst/>
          </a:prstGeom>
          <a:solidFill>
            <a:srgbClr val="107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B6187909-5186-2042-B995-9B0DA4935A59}"/>
              </a:ext>
            </a:extLst>
          </p:cNvPr>
          <p:cNvSpPr/>
          <p:nvPr/>
        </p:nvSpPr>
        <p:spPr>
          <a:xfrm>
            <a:off x="0" y="3137157"/>
            <a:ext cx="12191999" cy="391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CBBC3D14-3B96-2349-9C8D-A30D97D0F485}"/>
              </a:ext>
            </a:extLst>
          </p:cNvPr>
          <p:cNvPicPr>
            <a:picLocks noChangeAspect="1"/>
          </p:cNvPicPr>
          <p:nvPr/>
        </p:nvPicPr>
        <p:blipFill rotWithShape="1">
          <a:blip r:embed="rId2">
            <a:alphaModFix amt="50000"/>
          </a:blip>
          <a:srcRect b="56989"/>
          <a:stretch/>
        </p:blipFill>
        <p:spPr>
          <a:xfrm>
            <a:off x="0" y="0"/>
            <a:ext cx="12191998" cy="2943810"/>
          </a:xfrm>
          <a:prstGeom prst="rect">
            <a:avLst/>
          </a:prstGeom>
        </p:spPr>
      </p:pic>
      <p:sp>
        <p:nvSpPr>
          <p:cNvPr id="6" name="CasellaDiTesto 5">
            <a:extLst>
              <a:ext uri="{FF2B5EF4-FFF2-40B4-BE49-F238E27FC236}">
                <a16:creationId xmlns:a16="http://schemas.microsoft.com/office/drawing/2014/main" id="{8B6A8B95-77E1-FA47-A08B-F2221BA715DB}"/>
              </a:ext>
            </a:extLst>
          </p:cNvPr>
          <p:cNvSpPr txBox="1"/>
          <p:nvPr/>
        </p:nvSpPr>
        <p:spPr>
          <a:xfrm>
            <a:off x="-3" y="3664419"/>
            <a:ext cx="12192001" cy="1754326"/>
          </a:xfrm>
          <a:prstGeom prst="rect">
            <a:avLst/>
          </a:prstGeom>
          <a:noFill/>
        </p:spPr>
        <p:txBody>
          <a:bodyPr wrap="square" rtlCol="0">
            <a:spAutoFit/>
          </a:bodyPr>
          <a:lstStyle>
            <a:defPPr>
              <a:defRPr lang="it-IT"/>
            </a:defPPr>
            <a:lvl1pPr algn="ctr">
              <a:defRPr sz="4800" b="1">
                <a:solidFill>
                  <a:srgbClr val="1072BD"/>
                </a:solidFill>
                <a:latin typeface="Century Gothic" panose="020B0502020202020204" pitchFamily="34" charset="0"/>
              </a:defRPr>
            </a:lvl1pPr>
          </a:lstStyle>
          <a:p>
            <a:r>
              <a:rPr lang="it-IT" sz="5400" b="1" dirty="0">
                <a:latin typeface="Century Gothic" panose="020B0502020202020204" pitchFamily="34" charset="0"/>
              </a:rPr>
              <a:t>Advanced </a:t>
            </a:r>
            <a:r>
              <a:rPr lang="it-IT" sz="5400" b="1" dirty="0" err="1">
                <a:latin typeface="Century Gothic" panose="020B0502020202020204" pitchFamily="34" charset="0"/>
              </a:rPr>
              <a:t>content</a:t>
            </a:r>
            <a:r>
              <a:rPr lang="it-IT" sz="5400" b="1" dirty="0">
                <a:latin typeface="Century Gothic" panose="020B0502020202020204" pitchFamily="34" charset="0"/>
              </a:rPr>
              <a:t>: </a:t>
            </a:r>
            <a:r>
              <a:rPr lang="it-IT" sz="5400" b="1" dirty="0" err="1">
                <a:latin typeface="Century Gothic" panose="020B0502020202020204" pitchFamily="34" charset="0"/>
              </a:rPr>
              <a:t>multidimensional</a:t>
            </a:r>
            <a:r>
              <a:rPr lang="it-IT" sz="5400" b="1" dirty="0">
                <a:latin typeface="Century Gothic" panose="020B0502020202020204" pitchFamily="34" charset="0"/>
              </a:rPr>
              <a:t> </a:t>
            </a:r>
            <a:r>
              <a:rPr lang="it-IT" sz="5400" b="1" dirty="0" err="1">
                <a:latin typeface="Century Gothic" panose="020B0502020202020204" pitchFamily="34" charset="0"/>
              </a:rPr>
              <a:t>blocks</a:t>
            </a:r>
            <a:r>
              <a:rPr lang="it-IT" sz="5400" b="1" dirty="0">
                <a:latin typeface="Century Gothic" panose="020B0502020202020204" pitchFamily="34" charset="0"/>
              </a:rPr>
              <a:t> and </a:t>
            </a:r>
            <a:r>
              <a:rPr lang="it-IT" sz="5400" b="1" dirty="0" err="1">
                <a:latin typeface="Century Gothic" panose="020B0502020202020204" pitchFamily="34" charset="0"/>
              </a:rPr>
              <a:t>grids</a:t>
            </a:r>
            <a:endParaRPr lang="it-IT" sz="5400" dirty="0">
              <a:latin typeface="Century Gothic" panose="020B0502020202020204" pitchFamily="34" charset="0"/>
            </a:endParaRPr>
          </a:p>
        </p:txBody>
      </p:sp>
      <p:sp>
        <p:nvSpPr>
          <p:cNvPr id="9" name="Ovale 8">
            <a:extLst>
              <a:ext uri="{FF2B5EF4-FFF2-40B4-BE49-F238E27FC236}">
                <a16:creationId xmlns:a16="http://schemas.microsoft.com/office/drawing/2014/main" id="{7E83E351-9BAF-FA45-84BC-C8FF6A499A14}"/>
              </a:ext>
            </a:extLst>
          </p:cNvPr>
          <p:cNvSpPr/>
          <p:nvPr/>
        </p:nvSpPr>
        <p:spPr>
          <a:xfrm>
            <a:off x="5381119" y="2250672"/>
            <a:ext cx="1429761" cy="1431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8953AAD1-BB3F-3B48-9734-150DC769D60B}"/>
              </a:ext>
            </a:extLst>
          </p:cNvPr>
          <p:cNvPicPr>
            <a:picLocks noChangeAspect="1"/>
          </p:cNvPicPr>
          <p:nvPr/>
        </p:nvPicPr>
        <p:blipFill>
          <a:blip r:embed="rId3"/>
          <a:stretch>
            <a:fillRect/>
          </a:stretch>
        </p:blipFill>
        <p:spPr>
          <a:xfrm>
            <a:off x="5750431" y="2616926"/>
            <a:ext cx="698500" cy="698500"/>
          </a:xfrm>
          <a:prstGeom prst="rect">
            <a:avLst/>
          </a:prstGeom>
        </p:spPr>
      </p:pic>
      <p:pic>
        <p:nvPicPr>
          <p:cNvPr id="14" name="Immagine 13">
            <a:extLst>
              <a:ext uri="{FF2B5EF4-FFF2-40B4-BE49-F238E27FC236}">
                <a16:creationId xmlns:a16="http://schemas.microsoft.com/office/drawing/2014/main" id="{E04F0E25-F70B-5B4D-826F-D5D6FEA76F74}"/>
              </a:ext>
            </a:extLst>
          </p:cNvPr>
          <p:cNvPicPr>
            <a:picLocks noChangeAspect="1"/>
          </p:cNvPicPr>
          <p:nvPr/>
        </p:nvPicPr>
        <p:blipFill>
          <a:blip r:embed="rId4"/>
          <a:stretch>
            <a:fillRect/>
          </a:stretch>
        </p:blipFill>
        <p:spPr>
          <a:xfrm>
            <a:off x="4759285" y="581226"/>
            <a:ext cx="2664669" cy="1883839"/>
          </a:xfrm>
          <a:prstGeom prst="rect">
            <a:avLst/>
          </a:prstGeom>
        </p:spPr>
      </p:pic>
    </p:spTree>
    <p:extLst>
      <p:ext uri="{BB962C8B-B14F-4D97-AF65-F5344CB8AC3E}">
        <p14:creationId xmlns:p14="http://schemas.microsoft.com/office/powerpoint/2010/main" val="195323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1049C7B8-21A6-A944-AA54-66532A62D9BE}"/>
              </a:ext>
            </a:extLst>
          </p:cNvPr>
          <p:cNvSpPr/>
          <p:nvPr/>
        </p:nvSpPr>
        <p:spPr>
          <a:xfrm>
            <a:off x="506153" y="509286"/>
            <a:ext cx="127321"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FC88E915-A38C-4408-8675-CC8854B7B97E}"/>
              </a:ext>
            </a:extLst>
          </p:cNvPr>
          <p:cNvSpPr txBox="1"/>
          <p:nvPr/>
        </p:nvSpPr>
        <p:spPr>
          <a:xfrm>
            <a:off x="792029" y="357743"/>
            <a:ext cx="8065765" cy="584775"/>
          </a:xfrm>
          <a:prstGeom prst="rect">
            <a:avLst/>
          </a:prstGeom>
          <a:noFill/>
        </p:spPr>
        <p:txBody>
          <a:bodyPr wrap="square" rtlCol="0">
            <a:spAutoFit/>
          </a:bodyPr>
          <a:lstStyle/>
          <a:p>
            <a:r>
              <a:rPr lang="it-IT" sz="3200" b="1" dirty="0" err="1">
                <a:solidFill>
                  <a:schemeClr val="accent1"/>
                </a:solidFill>
                <a:latin typeface="Century Gothic" panose="020B0502020202020204" pitchFamily="34" charset="0"/>
              </a:rPr>
              <a:t>Multidimensional</a:t>
            </a:r>
            <a:r>
              <a:rPr lang="it-IT" sz="3200" b="1" dirty="0">
                <a:solidFill>
                  <a:schemeClr val="accent1"/>
                </a:solidFill>
                <a:latin typeface="Century Gothic" panose="020B0502020202020204" pitchFamily="34" charset="0"/>
              </a:rPr>
              <a:t> </a:t>
            </a:r>
            <a:r>
              <a:rPr lang="it-IT" sz="3200" b="1" dirty="0" err="1">
                <a:solidFill>
                  <a:schemeClr val="accent1"/>
                </a:solidFill>
                <a:latin typeface="Century Gothic" panose="020B0502020202020204" pitchFamily="34" charset="0"/>
              </a:rPr>
              <a:t>blocks</a:t>
            </a:r>
            <a:r>
              <a:rPr lang="it-IT" sz="3200" b="1" dirty="0">
                <a:solidFill>
                  <a:schemeClr val="accent1"/>
                </a:solidFill>
                <a:latin typeface="Century Gothic" panose="020B0502020202020204" pitchFamily="34" charset="0"/>
              </a:rPr>
              <a:t> and </a:t>
            </a:r>
            <a:r>
              <a:rPr lang="it-IT" sz="3200" b="1" dirty="0" err="1">
                <a:solidFill>
                  <a:schemeClr val="accent1"/>
                </a:solidFill>
                <a:latin typeface="Century Gothic" panose="020B0502020202020204" pitchFamily="34" charset="0"/>
              </a:rPr>
              <a:t>grids</a:t>
            </a:r>
            <a:endParaRPr lang="it-IT" sz="3200" b="1" dirty="0">
              <a:solidFill>
                <a:schemeClr val="accent1"/>
              </a:solidFill>
              <a:latin typeface="Century Gothic" panose="020B0502020202020204" pitchFamily="34" charset="0"/>
            </a:endParaRPr>
          </a:p>
        </p:txBody>
      </p:sp>
      <p:sp>
        <p:nvSpPr>
          <p:cNvPr id="7" name="CasellaDiTesto 6">
            <a:extLst>
              <a:ext uri="{FF2B5EF4-FFF2-40B4-BE49-F238E27FC236}">
                <a16:creationId xmlns:a16="http://schemas.microsoft.com/office/drawing/2014/main" id="{B6816716-994C-4CF5-9B60-AEF6D03F4330}"/>
              </a:ext>
            </a:extLst>
          </p:cNvPr>
          <p:cNvSpPr txBox="1"/>
          <p:nvPr/>
        </p:nvSpPr>
        <p:spPr>
          <a:xfrm>
            <a:off x="769169" y="1094061"/>
            <a:ext cx="10352221" cy="5632311"/>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Century Gothic" panose="020B0502020202020204" pitchFamily="34" charset="0"/>
              </a:rPr>
              <a:t>So far we have seen </a:t>
            </a:r>
            <a:r>
              <a:rPr lang="en-US" sz="2400" dirty="0" err="1">
                <a:effectLst/>
                <a:latin typeface="Century Gothic" panose="020B0502020202020204" pitchFamily="34" charset="0"/>
              </a:rPr>
              <a:t>monodimensional</a:t>
            </a:r>
            <a:r>
              <a:rPr lang="en-US" sz="2400" dirty="0">
                <a:effectLst/>
                <a:latin typeface="Century Gothic" panose="020B0502020202020204" pitchFamily="34" charset="0"/>
              </a:rPr>
              <a:t> grids and blocks:</a:t>
            </a:r>
          </a:p>
          <a:p>
            <a:pPr lvl="1"/>
            <a:r>
              <a:rPr lang="it-IT"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someKernel</a:t>
            </a:r>
            <a:r>
              <a:rPr lang="it-IT" sz="2400" b="0" dirty="0">
                <a:solidFill>
                  <a:srgbClr val="000000"/>
                </a:solidFill>
                <a:effectLst/>
                <a:latin typeface="Consolas" panose="020B0609020204030204" pitchFamily="49" charset="0"/>
              </a:rPr>
              <a:t>&lt;&lt;&lt;</a:t>
            </a:r>
            <a:r>
              <a:rPr lang="it-IT" sz="2400" dirty="0">
                <a:solidFill>
                  <a:srgbClr val="098658"/>
                </a:solidFill>
                <a:latin typeface="Consolas" panose="020B0609020204030204" pitchFamily="49" charset="0"/>
              </a:rPr>
              <a:t>10</a:t>
            </a:r>
            <a:r>
              <a:rPr lang="it-IT" sz="2400" b="0" dirty="0">
                <a:solidFill>
                  <a:srgbClr val="000000"/>
                </a:solidFill>
                <a:effectLst/>
                <a:latin typeface="Consolas" panose="020B0609020204030204" pitchFamily="49" charset="0"/>
              </a:rPr>
              <a:t>, </a:t>
            </a:r>
            <a:r>
              <a:rPr lang="it-IT" sz="2400" b="0" dirty="0">
                <a:solidFill>
                  <a:srgbClr val="098658"/>
                </a:solidFill>
                <a:effectLst/>
                <a:latin typeface="Consolas" panose="020B0609020204030204" pitchFamily="49" charset="0"/>
              </a:rPr>
              <a:t>5</a:t>
            </a:r>
            <a:r>
              <a:rPr lang="it-IT" sz="2400" b="0" dirty="0">
                <a:solidFill>
                  <a:srgbClr val="000000"/>
                </a:solidFill>
                <a:effectLst/>
                <a:latin typeface="Consolas" panose="020B0609020204030204" pitchFamily="49" charset="0"/>
              </a:rPr>
              <a:t>&gt;&gt;&gt;();</a:t>
            </a:r>
          </a:p>
          <a:p>
            <a:pPr lvl="1"/>
            <a:endParaRPr lang="en-US" sz="2400" dirty="0">
              <a:effectLst/>
              <a:latin typeface="Century Gothic" panose="020B0502020202020204" pitchFamily="34" charset="0"/>
            </a:endParaRPr>
          </a:p>
          <a:p>
            <a:pPr marL="342900" indent="-342900">
              <a:buFont typeface="Arial" panose="020B0604020202020204" pitchFamily="34" charset="0"/>
              <a:buChar char="•"/>
            </a:pPr>
            <a:r>
              <a:rPr lang="en-US" sz="2400" dirty="0">
                <a:latin typeface="Century Gothic" panose="020B0502020202020204" pitchFamily="34" charset="0"/>
              </a:rPr>
              <a:t>But both </a:t>
            </a:r>
            <a:r>
              <a:rPr lang="en-US" sz="2400" dirty="0">
                <a:effectLst/>
                <a:latin typeface="Century Gothic" panose="020B0502020202020204" pitchFamily="34" charset="0"/>
              </a:rPr>
              <a:t>can be defined to have up to </a:t>
            </a:r>
            <a:r>
              <a:rPr lang="en-US" sz="2400" b="1" dirty="0">
                <a:effectLst/>
                <a:latin typeface="Century Gothic" panose="020B0502020202020204" pitchFamily="34" charset="0"/>
              </a:rPr>
              <a:t>3 dimensions</a:t>
            </a:r>
            <a:r>
              <a:rPr lang="en-US" sz="2400" dirty="0">
                <a:effectLst/>
                <a:latin typeface="Century Gothic" panose="020B0502020202020204" pitchFamily="34" charset="0"/>
              </a:rPr>
              <a:t>. </a:t>
            </a:r>
          </a:p>
          <a:p>
            <a:pPr marL="342900" indent="-342900">
              <a:buFont typeface="Arial" panose="020B0604020202020204" pitchFamily="34" charset="0"/>
              <a:buChar char="•"/>
            </a:pPr>
            <a:r>
              <a:rPr lang="en-US" sz="2400" dirty="0">
                <a:latin typeface="Century Gothic" panose="020B0502020202020204" pitchFamily="34" charset="0"/>
              </a:rPr>
              <a:t>No impact on performance.</a:t>
            </a:r>
          </a:p>
          <a:p>
            <a:pPr marL="342900" indent="-342900">
              <a:buFont typeface="Arial" panose="020B0604020202020204" pitchFamily="34" charset="0"/>
              <a:buChar char="•"/>
            </a:pPr>
            <a:r>
              <a:rPr lang="en-US" sz="2400" dirty="0">
                <a:latin typeface="Century Gothic" panose="020B0502020202020204" pitchFamily="34" charset="0"/>
              </a:rPr>
              <a:t>Very helpful </a:t>
            </a:r>
            <a:r>
              <a:rPr lang="en-US" sz="2400" b="1" dirty="0">
                <a:effectLst/>
                <a:latin typeface="Century Gothic" panose="020B0502020202020204" pitchFamily="34" charset="0"/>
              </a:rPr>
              <a:t>when dealing with multidimensional data</a:t>
            </a:r>
            <a:r>
              <a:rPr lang="en-US" sz="2400" dirty="0">
                <a:effectLst/>
                <a:latin typeface="Century Gothic" panose="020B0502020202020204" pitchFamily="34" charset="0"/>
              </a:rPr>
              <a:t>, for example, 2D matrices.</a:t>
            </a:r>
            <a:endParaRPr lang="en-US" sz="2400" dirty="0">
              <a:latin typeface="Century Gothic" panose="020B0502020202020204" pitchFamily="34" charset="0"/>
            </a:endParaRPr>
          </a:p>
          <a:p>
            <a:pPr marL="342900" indent="-342900">
              <a:buFont typeface="Arial" panose="020B0604020202020204" pitchFamily="34" charset="0"/>
              <a:buChar char="•"/>
            </a:pPr>
            <a:endParaRPr lang="en-US" sz="2400" dirty="0">
              <a:effectLst/>
              <a:latin typeface="Century Gothic" panose="020B0502020202020204" pitchFamily="34" charset="0"/>
            </a:endParaRPr>
          </a:p>
          <a:p>
            <a:pPr marL="342900" indent="-342900">
              <a:buFont typeface="Arial" panose="020B0604020202020204" pitchFamily="34" charset="0"/>
              <a:buChar char="•"/>
            </a:pPr>
            <a:r>
              <a:rPr lang="en-US" sz="2400" dirty="0">
                <a:effectLst/>
                <a:latin typeface="Century Gothic" panose="020B0502020202020204" pitchFamily="34" charset="0"/>
              </a:rPr>
              <a:t>CUDA's </a:t>
            </a:r>
            <a:r>
              <a:rPr lang="en-US" sz="2400" dirty="0">
                <a:effectLst/>
                <a:latin typeface="Consolas" panose="020B0609020204030204" pitchFamily="49" charset="0"/>
              </a:rPr>
              <a:t>dim3</a:t>
            </a:r>
            <a:r>
              <a:rPr lang="en-US" sz="2400" dirty="0">
                <a:effectLst/>
                <a:latin typeface="Century Gothic" panose="020B0502020202020204" pitchFamily="34" charset="0"/>
              </a:rPr>
              <a:t> type for both 2D and 3D grids and blocks:</a:t>
            </a:r>
          </a:p>
          <a:p>
            <a:r>
              <a:rPr lang="en-US" sz="2400" b="0" dirty="0">
                <a:solidFill>
                  <a:srgbClr val="0000FF"/>
                </a:solidFill>
                <a:effectLst/>
                <a:latin typeface="Consolas" panose="020B0609020204030204" pitchFamily="49" charset="0"/>
              </a:rPr>
              <a:t>	dim3</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threads_per_block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16</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16</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r>
              <a:rPr lang="en-US" sz="2400" b="0" dirty="0">
                <a:solidFill>
                  <a:srgbClr val="0000FF"/>
                </a:solidFill>
                <a:effectLst/>
                <a:latin typeface="Consolas" panose="020B0609020204030204" pitchFamily="49" charset="0"/>
              </a:rPr>
              <a:t>	dim3</a:t>
            </a:r>
            <a:r>
              <a:rPr lang="en-US" sz="2400" b="0" dirty="0">
                <a:solidFill>
                  <a:srgbClr val="000000"/>
                </a:solidFill>
                <a:effectLst/>
                <a:latin typeface="Consolas" panose="020B0609020204030204" pitchFamily="49" charset="0"/>
              </a:rPr>
              <a:t> </a:t>
            </a:r>
            <a:r>
              <a:rPr lang="en-US" sz="2400" dirty="0" err="1">
                <a:solidFill>
                  <a:srgbClr val="795E26"/>
                </a:solidFill>
                <a:latin typeface="Consolas" panose="020B0609020204030204" pitchFamily="49" charset="0"/>
              </a:rPr>
              <a:t>number_of_blocks</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16</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16</a:t>
            </a:r>
            <a:r>
              <a:rPr lang="en-US" sz="2400" b="0" dirty="0">
                <a:solidFill>
                  <a:srgbClr val="000000"/>
                </a:solidFill>
                <a:effectLst/>
                <a:latin typeface="Consolas" panose="020B0609020204030204" pitchFamily="49" charset="0"/>
              </a:rPr>
              <a:t>,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r>
              <a:rPr lang="en-US" sz="2400" b="0" dirty="0">
                <a:solidFill>
                  <a:srgbClr val="00108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someKernel</a:t>
            </a:r>
            <a:r>
              <a:rPr lang="en-US" sz="2400" b="0" dirty="0">
                <a:solidFill>
                  <a:srgbClr val="000000"/>
                </a:solidFill>
                <a:effectLst/>
                <a:latin typeface="Consolas" panose="020B0609020204030204" pitchFamily="49" charset="0"/>
              </a:rPr>
              <a:t>&lt;&lt;&lt;</a:t>
            </a:r>
            <a:r>
              <a:rPr lang="en-US" sz="2400" dirty="0" err="1">
                <a:solidFill>
                  <a:srgbClr val="795E26"/>
                </a:solidFill>
                <a:latin typeface="Consolas" panose="020B0609020204030204" pitchFamily="49" charset="0"/>
              </a:rPr>
              <a:t>number_of_blocks</a:t>
            </a:r>
            <a:r>
              <a:rPr lang="en-US" sz="2400" b="0" dirty="0">
                <a:solidFill>
                  <a:srgbClr val="000000"/>
                </a:solidFill>
                <a:effectLst/>
                <a:latin typeface="Consolas" panose="020B0609020204030204" pitchFamily="49" charset="0"/>
              </a:rPr>
              <a:t>, </a:t>
            </a:r>
            <a:r>
              <a:rPr lang="en-US" sz="2400" dirty="0" err="1">
                <a:solidFill>
                  <a:srgbClr val="795E26"/>
                </a:solidFill>
                <a:latin typeface="Consolas" panose="020B0609020204030204" pitchFamily="49" charset="0"/>
              </a:rPr>
              <a:t>threads_per_block</a:t>
            </a:r>
            <a:r>
              <a:rPr lang="en-US" sz="2400" b="0" dirty="0">
                <a:solidFill>
                  <a:srgbClr val="000000"/>
                </a:solidFill>
                <a:effectLst/>
                <a:latin typeface="Consolas" panose="020B0609020204030204" pitchFamily="49" charset="0"/>
              </a:rPr>
              <a:t>&gt;&gt;&gt;();</a:t>
            </a:r>
          </a:p>
          <a:p>
            <a:pPr marL="342900" indent="-342900">
              <a:buFont typeface="Arial" panose="020B0604020202020204" pitchFamily="34" charset="0"/>
              <a:buChar char="•"/>
            </a:pPr>
            <a:endParaRPr lang="en-US" sz="2400" dirty="0">
              <a:effectLst/>
              <a:latin typeface="Century Gothic" panose="020B0502020202020204" pitchFamily="34" charset="0"/>
            </a:endParaRPr>
          </a:p>
          <a:p>
            <a:pPr marL="342900" indent="-342900">
              <a:buFont typeface="Arial" panose="020B0604020202020204" pitchFamily="34" charset="0"/>
              <a:buChar char="•"/>
            </a:pPr>
            <a:r>
              <a:rPr lang="en-US" sz="2400" dirty="0">
                <a:effectLst/>
                <a:latin typeface="Century Gothic" panose="020B0502020202020204" pitchFamily="34" charset="0"/>
              </a:rPr>
              <a:t>CUDA variables: </a:t>
            </a:r>
            <a:r>
              <a:rPr lang="en-US" sz="2400" b="0" dirty="0" err="1">
                <a:solidFill>
                  <a:srgbClr val="0000FF"/>
                </a:solidFill>
                <a:effectLst/>
                <a:latin typeface="Consolas" panose="020B0609020204030204" pitchFamily="49" charset="0"/>
              </a:rPr>
              <a:t>gridDim.x</a:t>
            </a:r>
            <a:r>
              <a:rPr lang="en-US" sz="2400" b="0" dirty="0">
                <a:solidFill>
                  <a:srgbClr val="0000FF"/>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gridDim.y</a:t>
            </a:r>
            <a:r>
              <a:rPr lang="en-US" sz="2400" b="0" dirty="0">
                <a:solidFill>
                  <a:srgbClr val="0000FF"/>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gridDim.z</a:t>
            </a:r>
            <a:r>
              <a:rPr lang="en-US" sz="2400" dirty="0">
                <a:effectLst/>
                <a:latin typeface="Century Gothic" panose="020B0502020202020204" pitchFamily="34" charset="0"/>
              </a:rPr>
              <a:t>, </a:t>
            </a:r>
            <a:r>
              <a:rPr lang="en-US" sz="2400" b="0" dirty="0" err="1">
                <a:solidFill>
                  <a:srgbClr val="0000FF"/>
                </a:solidFill>
                <a:effectLst/>
                <a:latin typeface="Consolas" panose="020B0609020204030204" pitchFamily="49" charset="0"/>
              </a:rPr>
              <a:t>gridBlock.z</a:t>
            </a:r>
            <a:r>
              <a:rPr lang="en-US" sz="2400" b="0" dirty="0">
                <a:solidFill>
                  <a:srgbClr val="0000FF"/>
                </a:solidFill>
                <a:effectLst/>
                <a:latin typeface="Consolas" panose="020B0609020204030204" pitchFamily="49" charset="0"/>
              </a:rPr>
              <a:t>,…</a:t>
            </a:r>
            <a:endParaRPr lang="en-US" sz="2400" dirty="0">
              <a:effectLst/>
              <a:latin typeface="Century Gothic" panose="020B0502020202020204" pitchFamily="34" charset="0"/>
            </a:endParaRPr>
          </a:p>
        </p:txBody>
      </p:sp>
    </p:spTree>
    <p:extLst>
      <p:ext uri="{BB962C8B-B14F-4D97-AF65-F5344CB8AC3E}">
        <p14:creationId xmlns:p14="http://schemas.microsoft.com/office/powerpoint/2010/main" val="25048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1049C7B8-21A6-A944-AA54-66532A62D9BE}"/>
              </a:ext>
            </a:extLst>
          </p:cNvPr>
          <p:cNvSpPr/>
          <p:nvPr/>
        </p:nvSpPr>
        <p:spPr>
          <a:xfrm>
            <a:off x="506153" y="509286"/>
            <a:ext cx="127321"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FC88E915-A38C-4408-8675-CC8854B7B97E}"/>
              </a:ext>
            </a:extLst>
          </p:cNvPr>
          <p:cNvSpPr txBox="1"/>
          <p:nvPr/>
        </p:nvSpPr>
        <p:spPr>
          <a:xfrm>
            <a:off x="792029" y="357743"/>
            <a:ext cx="8946331" cy="584775"/>
          </a:xfrm>
          <a:prstGeom prst="rect">
            <a:avLst/>
          </a:prstGeom>
          <a:noFill/>
        </p:spPr>
        <p:txBody>
          <a:bodyPr wrap="square" rtlCol="0">
            <a:spAutoFit/>
          </a:bodyPr>
          <a:lstStyle/>
          <a:p>
            <a:r>
              <a:rPr lang="it-IT" sz="3200" b="1" dirty="0" err="1">
                <a:solidFill>
                  <a:schemeClr val="accent1"/>
                </a:solidFill>
                <a:latin typeface="Century Gothic" panose="020B0502020202020204" pitchFamily="34" charset="0"/>
              </a:rPr>
              <a:t>Exercise</a:t>
            </a:r>
            <a:r>
              <a:rPr lang="it-IT" sz="3200" b="1" dirty="0">
                <a:solidFill>
                  <a:schemeClr val="accent1"/>
                </a:solidFill>
                <a:latin typeface="Century Gothic" panose="020B0502020202020204" pitchFamily="34" charset="0"/>
              </a:rPr>
              <a:t>: 12_2D_matrix_multiplication.cu</a:t>
            </a:r>
          </a:p>
        </p:txBody>
      </p:sp>
      <p:sp>
        <p:nvSpPr>
          <p:cNvPr id="7" name="CasellaDiTesto 6">
            <a:extLst>
              <a:ext uri="{FF2B5EF4-FFF2-40B4-BE49-F238E27FC236}">
                <a16:creationId xmlns:a16="http://schemas.microsoft.com/office/drawing/2014/main" id="{B6816716-994C-4CF5-9B60-AEF6D03F4330}"/>
              </a:ext>
            </a:extLst>
          </p:cNvPr>
          <p:cNvSpPr txBox="1"/>
          <p:nvPr/>
        </p:nvSpPr>
        <p:spPr>
          <a:xfrm>
            <a:off x="792029" y="1094061"/>
            <a:ext cx="10432231" cy="4893647"/>
          </a:xfrm>
          <a:prstGeom prst="rect">
            <a:avLst/>
          </a:prstGeom>
          <a:noFill/>
        </p:spPr>
        <p:txBody>
          <a:bodyPr wrap="square">
            <a:spAutoFit/>
          </a:bodyPr>
          <a:lstStyle/>
          <a:p>
            <a:r>
              <a:rPr lang="en-US" sz="2400" dirty="0">
                <a:latin typeface="Century Gothic" panose="020B0502020202020204" pitchFamily="34" charset="0"/>
              </a:rPr>
              <a:t>The starting point of this exercise contains a working host function, called </a:t>
            </a:r>
            <a:r>
              <a:rPr lang="en-US" sz="2400" dirty="0" err="1">
                <a:latin typeface="Consolas" panose="020B0609020204030204" pitchFamily="49" charset="0"/>
              </a:rPr>
              <a:t>matrixMulCPU</a:t>
            </a:r>
            <a:r>
              <a:rPr lang="en-US" sz="2400" dirty="0">
                <a:latin typeface="Century Gothic" panose="020B0502020202020204" pitchFamily="34" charset="0"/>
              </a:rPr>
              <a:t>. Your task is to build out the </a:t>
            </a:r>
            <a:r>
              <a:rPr lang="en-US" sz="2400" dirty="0" err="1">
                <a:latin typeface="Consolas" panose="020B0609020204030204" pitchFamily="49" charset="0"/>
              </a:rPr>
              <a:t>matrixMulGPU</a:t>
            </a:r>
            <a:r>
              <a:rPr lang="en-US" sz="2400" dirty="0">
                <a:latin typeface="Century Gothic" panose="020B0502020202020204" pitchFamily="34" charset="0"/>
              </a:rPr>
              <a:t> CUDA kernel. The source code will execute the matrix multiplication with both functions, and compare their answers to verify the correctness of your CUDA kernel. </a:t>
            </a:r>
          </a:p>
          <a:p>
            <a:endParaRPr lang="en-US" sz="2400" dirty="0">
              <a:latin typeface="Century Gothic" panose="020B0502020202020204" pitchFamily="34" charset="0"/>
            </a:endParaRPr>
          </a:p>
          <a:p>
            <a:r>
              <a:rPr lang="en-US" sz="2400" dirty="0">
                <a:latin typeface="Century Gothic" panose="020B0502020202020204" pitchFamily="34" charset="0"/>
              </a:rPr>
              <a:t>Follow these guidelines.</a:t>
            </a:r>
          </a:p>
          <a:p>
            <a:pPr marL="457200" indent="-457200">
              <a:buAutoNum type="arabicPeriod"/>
            </a:pPr>
            <a:r>
              <a:rPr lang="en-US" sz="2400" dirty="0">
                <a:latin typeface="Century Gothic" panose="020B0502020202020204" pitchFamily="34" charset="0"/>
              </a:rPr>
              <a:t>Create an execution configuration whose arguments are both </a:t>
            </a:r>
            <a:r>
              <a:rPr lang="en-US" sz="2400" dirty="0">
                <a:latin typeface="Consolas" panose="020B0609020204030204" pitchFamily="49" charset="0"/>
              </a:rPr>
              <a:t>dim3</a:t>
            </a:r>
            <a:r>
              <a:rPr lang="en-US" sz="2400" dirty="0">
                <a:latin typeface="Century Gothic" panose="020B0502020202020204" pitchFamily="34" charset="0"/>
              </a:rPr>
              <a:t> values with the </a:t>
            </a:r>
            <a:r>
              <a:rPr lang="en-US" sz="2400" dirty="0">
                <a:latin typeface="Consolas" panose="020B0609020204030204" pitchFamily="49" charset="0"/>
              </a:rPr>
              <a:t>x</a:t>
            </a:r>
            <a:r>
              <a:rPr lang="en-US" sz="2400" dirty="0">
                <a:latin typeface="Century Gothic" panose="020B0502020202020204" pitchFamily="34" charset="0"/>
              </a:rPr>
              <a:t> and </a:t>
            </a:r>
            <a:r>
              <a:rPr lang="en-US" sz="2400" dirty="0">
                <a:latin typeface="Consolas" panose="020B0609020204030204" pitchFamily="49" charset="0"/>
              </a:rPr>
              <a:t>y</a:t>
            </a:r>
            <a:r>
              <a:rPr lang="en-US" sz="2400" dirty="0">
                <a:latin typeface="Century Gothic" panose="020B0502020202020204" pitchFamily="34" charset="0"/>
              </a:rPr>
              <a:t> dimensions set to greater than 1.</a:t>
            </a:r>
          </a:p>
          <a:p>
            <a:pPr marL="457200" indent="-457200">
              <a:buAutoNum type="arabicPeriod"/>
            </a:pPr>
            <a:r>
              <a:rPr lang="en-US" sz="2400" dirty="0">
                <a:latin typeface="Century Gothic" panose="020B0502020202020204" pitchFamily="34" charset="0"/>
              </a:rPr>
              <a:t>Inside the body of the kernel, establish the running thread's unique index within the grid as usual, but you should define two indices for the thread: one for the </a:t>
            </a:r>
            <a:r>
              <a:rPr lang="en-US" sz="2400" dirty="0">
                <a:latin typeface="Consolas" panose="020B0609020204030204" pitchFamily="49" charset="0"/>
              </a:rPr>
              <a:t>x</a:t>
            </a:r>
            <a:r>
              <a:rPr lang="en-US" sz="2400" dirty="0">
                <a:latin typeface="Century Gothic" panose="020B0502020202020204" pitchFamily="34" charset="0"/>
              </a:rPr>
              <a:t> axis of the grid, and one for the </a:t>
            </a:r>
            <a:r>
              <a:rPr lang="en-US" sz="2400" dirty="0">
                <a:latin typeface="Consolas" panose="020B0609020204030204" pitchFamily="49" charset="0"/>
              </a:rPr>
              <a:t>y</a:t>
            </a:r>
            <a:r>
              <a:rPr lang="en-US" sz="2400" dirty="0">
                <a:latin typeface="Century Gothic" panose="020B0502020202020204" pitchFamily="34" charset="0"/>
              </a:rPr>
              <a:t> axis of the grid.</a:t>
            </a:r>
          </a:p>
        </p:txBody>
      </p:sp>
    </p:spTree>
    <p:extLst>
      <p:ext uri="{BB962C8B-B14F-4D97-AF65-F5344CB8AC3E}">
        <p14:creationId xmlns:p14="http://schemas.microsoft.com/office/powerpoint/2010/main" val="41374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1049C7B8-21A6-A944-AA54-66532A62D9BE}"/>
              </a:ext>
            </a:extLst>
          </p:cNvPr>
          <p:cNvSpPr/>
          <p:nvPr/>
        </p:nvSpPr>
        <p:spPr>
          <a:xfrm>
            <a:off x="506153" y="509286"/>
            <a:ext cx="127321"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FC88E915-A38C-4408-8675-CC8854B7B97E}"/>
              </a:ext>
            </a:extLst>
          </p:cNvPr>
          <p:cNvSpPr txBox="1"/>
          <p:nvPr/>
        </p:nvSpPr>
        <p:spPr>
          <a:xfrm>
            <a:off x="792029" y="357743"/>
            <a:ext cx="8946331" cy="584775"/>
          </a:xfrm>
          <a:prstGeom prst="rect">
            <a:avLst/>
          </a:prstGeom>
          <a:noFill/>
        </p:spPr>
        <p:txBody>
          <a:bodyPr wrap="square" rtlCol="0">
            <a:spAutoFit/>
          </a:bodyPr>
          <a:lstStyle/>
          <a:p>
            <a:r>
              <a:rPr lang="it-IT" sz="3200" b="1" dirty="0" err="1">
                <a:solidFill>
                  <a:schemeClr val="accent1"/>
                </a:solidFill>
                <a:latin typeface="Century Gothic" panose="020B0502020202020204" pitchFamily="34" charset="0"/>
              </a:rPr>
              <a:t>Exercise</a:t>
            </a:r>
            <a:r>
              <a:rPr lang="it-IT" sz="3200" b="1" dirty="0">
                <a:solidFill>
                  <a:schemeClr val="accent1"/>
                </a:solidFill>
                <a:latin typeface="Century Gothic" panose="020B0502020202020204" pitchFamily="34" charset="0"/>
              </a:rPr>
              <a:t>: </a:t>
            </a:r>
            <a:r>
              <a:rPr lang="it-IT" sz="3200" b="1">
                <a:solidFill>
                  <a:schemeClr val="accent1"/>
                </a:solidFill>
                <a:latin typeface="Century Gothic" panose="020B0502020202020204" pitchFamily="34" charset="0"/>
              </a:rPr>
              <a:t>13_heat_conduction.</a:t>
            </a:r>
            <a:r>
              <a:rPr lang="it-IT" sz="3200" b="1" dirty="0">
                <a:solidFill>
                  <a:schemeClr val="accent1"/>
                </a:solidFill>
                <a:latin typeface="Century Gothic" panose="020B0502020202020204" pitchFamily="34" charset="0"/>
              </a:rPr>
              <a:t>cu</a:t>
            </a:r>
          </a:p>
        </p:txBody>
      </p:sp>
      <p:sp>
        <p:nvSpPr>
          <p:cNvPr id="7" name="CasellaDiTesto 6">
            <a:extLst>
              <a:ext uri="{FF2B5EF4-FFF2-40B4-BE49-F238E27FC236}">
                <a16:creationId xmlns:a16="http://schemas.microsoft.com/office/drawing/2014/main" id="{B6816716-994C-4CF5-9B60-AEF6D03F4330}"/>
              </a:ext>
            </a:extLst>
          </p:cNvPr>
          <p:cNvSpPr txBox="1"/>
          <p:nvPr/>
        </p:nvSpPr>
        <p:spPr>
          <a:xfrm>
            <a:off x="792029" y="1094061"/>
            <a:ext cx="10432231" cy="4893647"/>
          </a:xfrm>
          <a:prstGeom prst="rect">
            <a:avLst/>
          </a:prstGeom>
          <a:noFill/>
        </p:spPr>
        <p:txBody>
          <a:bodyPr wrap="square">
            <a:spAutoFit/>
          </a:bodyPr>
          <a:lstStyle/>
          <a:p>
            <a:r>
              <a:rPr lang="en-US" sz="2400" dirty="0">
                <a:latin typeface="Century Gothic" panose="020B0502020202020204" pitchFamily="34" charset="0"/>
              </a:rPr>
              <a:t>In this exercise, you will accelerate an application that simulates the thermal conduction of silver in 2 dimensional space.</a:t>
            </a:r>
          </a:p>
          <a:p>
            <a:endParaRPr lang="en-US" sz="2400" dirty="0">
              <a:latin typeface="Century Gothic" panose="020B0502020202020204" pitchFamily="34" charset="0"/>
            </a:endParaRPr>
          </a:p>
          <a:p>
            <a:pPr marL="457200" indent="-457200">
              <a:buAutoNum type="arabicPeriod"/>
            </a:pPr>
            <a:r>
              <a:rPr lang="en-US" sz="2400" dirty="0">
                <a:latin typeface="Century Gothic" panose="020B0502020202020204" pitchFamily="34" charset="0"/>
              </a:rPr>
              <a:t>Convert the </a:t>
            </a:r>
            <a:r>
              <a:rPr lang="en-US" sz="2400" dirty="0" err="1">
                <a:latin typeface="Consolas" panose="020B0609020204030204" pitchFamily="49" charset="0"/>
              </a:rPr>
              <a:t>step_kernel_mod</a:t>
            </a:r>
            <a:r>
              <a:rPr lang="en-US" sz="2400" dirty="0">
                <a:latin typeface="Consolas" panose="020B0609020204030204" pitchFamily="49" charset="0"/>
              </a:rPr>
              <a:t> </a:t>
            </a:r>
            <a:r>
              <a:rPr lang="en-US" sz="2400" dirty="0">
                <a:latin typeface="Century Gothic" panose="020B0502020202020204" pitchFamily="34" charset="0"/>
              </a:rPr>
              <a:t>function to execute on the GPU.</a:t>
            </a:r>
          </a:p>
          <a:p>
            <a:pPr marL="457200" indent="-457200">
              <a:buAutoNum type="arabicPeriod"/>
            </a:pPr>
            <a:r>
              <a:rPr lang="en-US" sz="2400" dirty="0">
                <a:latin typeface="Century Gothic" panose="020B0502020202020204" pitchFamily="34" charset="0"/>
              </a:rPr>
              <a:t>Modify the main function to properly allocate data for use on CPU and GPU. </a:t>
            </a:r>
          </a:p>
          <a:p>
            <a:pPr marL="457200" indent="-457200">
              <a:buAutoNum type="arabicPeriod"/>
            </a:pPr>
            <a:endParaRPr lang="en-US" sz="2400" dirty="0">
              <a:latin typeface="Century Gothic" panose="020B0502020202020204" pitchFamily="34" charset="0"/>
            </a:endParaRPr>
          </a:p>
          <a:p>
            <a:r>
              <a:rPr lang="en-US" sz="2400" dirty="0">
                <a:latin typeface="Century Gothic" panose="020B0502020202020204" pitchFamily="34" charset="0"/>
              </a:rPr>
              <a:t>The </a:t>
            </a:r>
            <a:r>
              <a:rPr lang="en-US" sz="2400" dirty="0" err="1">
                <a:latin typeface="Consolas" panose="020B0609020204030204" pitchFamily="49" charset="0"/>
              </a:rPr>
              <a:t>step_kernel_ref</a:t>
            </a:r>
            <a:r>
              <a:rPr lang="en-US" sz="2400" dirty="0">
                <a:latin typeface="Consolas" panose="020B0609020204030204" pitchFamily="49" charset="0"/>
              </a:rPr>
              <a:t> </a:t>
            </a:r>
            <a:r>
              <a:rPr lang="en-US" sz="2400" dirty="0">
                <a:latin typeface="Century Gothic" panose="020B0502020202020204" pitchFamily="34" charset="0"/>
              </a:rPr>
              <a:t>function executes on the CPU and is used for error checking. Because this code involves floating point calculations, different processors, or even simply reordering operations on the same processor, can result in slightly different results. For this reason, the </a:t>
            </a:r>
            <a:r>
              <a:rPr lang="en-US" sz="2400" b="1" dirty="0">
                <a:latin typeface="Century Gothic" panose="020B0502020202020204" pitchFamily="34" charset="0"/>
              </a:rPr>
              <a:t>error checking </a:t>
            </a:r>
            <a:r>
              <a:rPr lang="en-US" sz="2400" dirty="0">
                <a:latin typeface="Century Gothic" panose="020B0502020202020204" pitchFamily="34" charset="0"/>
              </a:rPr>
              <a:t>code uses an error threshold, instead of looking for an exact match. </a:t>
            </a:r>
          </a:p>
        </p:txBody>
      </p:sp>
    </p:spTree>
    <p:extLst>
      <p:ext uri="{BB962C8B-B14F-4D97-AF65-F5344CB8AC3E}">
        <p14:creationId xmlns:p14="http://schemas.microsoft.com/office/powerpoint/2010/main" val="65089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013FAC-B508-8A4A-A4F9-81F19C89D93C}"/>
              </a:ext>
            </a:extLst>
          </p:cNvPr>
          <p:cNvSpPr/>
          <p:nvPr/>
        </p:nvSpPr>
        <p:spPr>
          <a:xfrm>
            <a:off x="0" y="0"/>
            <a:ext cx="12192000" cy="2943810"/>
          </a:xfrm>
          <a:prstGeom prst="rect">
            <a:avLst/>
          </a:prstGeom>
          <a:solidFill>
            <a:srgbClr val="107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B6187909-5186-2042-B995-9B0DA4935A59}"/>
              </a:ext>
            </a:extLst>
          </p:cNvPr>
          <p:cNvSpPr/>
          <p:nvPr/>
        </p:nvSpPr>
        <p:spPr>
          <a:xfrm>
            <a:off x="0" y="2943811"/>
            <a:ext cx="12191999" cy="3914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CBBC3D14-3B96-2349-9C8D-A30D97D0F485}"/>
              </a:ext>
            </a:extLst>
          </p:cNvPr>
          <p:cNvPicPr>
            <a:picLocks noChangeAspect="1"/>
          </p:cNvPicPr>
          <p:nvPr/>
        </p:nvPicPr>
        <p:blipFill rotWithShape="1">
          <a:blip r:embed="rId2">
            <a:alphaModFix amt="50000"/>
          </a:blip>
          <a:srcRect b="56989"/>
          <a:stretch/>
        </p:blipFill>
        <p:spPr>
          <a:xfrm>
            <a:off x="0" y="0"/>
            <a:ext cx="12191998" cy="2943810"/>
          </a:xfrm>
          <a:prstGeom prst="rect">
            <a:avLst/>
          </a:prstGeom>
        </p:spPr>
      </p:pic>
      <p:sp>
        <p:nvSpPr>
          <p:cNvPr id="6" name="CasellaDiTesto 5">
            <a:extLst>
              <a:ext uri="{FF2B5EF4-FFF2-40B4-BE49-F238E27FC236}">
                <a16:creationId xmlns:a16="http://schemas.microsoft.com/office/drawing/2014/main" id="{8B6A8B95-77E1-FA47-A08B-F2221BA715DB}"/>
              </a:ext>
            </a:extLst>
          </p:cNvPr>
          <p:cNvSpPr txBox="1"/>
          <p:nvPr/>
        </p:nvSpPr>
        <p:spPr>
          <a:xfrm>
            <a:off x="-3" y="3664419"/>
            <a:ext cx="12192001" cy="923330"/>
          </a:xfrm>
          <a:prstGeom prst="rect">
            <a:avLst/>
          </a:prstGeom>
          <a:noFill/>
        </p:spPr>
        <p:txBody>
          <a:bodyPr wrap="square" rtlCol="0">
            <a:spAutoFit/>
          </a:bodyPr>
          <a:lstStyle>
            <a:defPPr>
              <a:defRPr lang="it-IT"/>
            </a:defPPr>
            <a:lvl1pPr algn="ctr">
              <a:defRPr sz="4800" b="1">
                <a:solidFill>
                  <a:srgbClr val="1072BD"/>
                </a:solidFill>
                <a:latin typeface="Century Gothic" panose="020B0502020202020204" pitchFamily="34" charset="0"/>
              </a:defRPr>
            </a:lvl1pPr>
          </a:lstStyle>
          <a:p>
            <a:r>
              <a:rPr lang="it-IT" sz="5400" dirty="0" err="1"/>
              <a:t>References</a:t>
            </a:r>
            <a:endParaRPr lang="it-IT" sz="5400" dirty="0"/>
          </a:p>
        </p:txBody>
      </p:sp>
      <p:sp>
        <p:nvSpPr>
          <p:cNvPr id="9" name="Ovale 8">
            <a:extLst>
              <a:ext uri="{FF2B5EF4-FFF2-40B4-BE49-F238E27FC236}">
                <a16:creationId xmlns:a16="http://schemas.microsoft.com/office/drawing/2014/main" id="{7E83E351-9BAF-FA45-84BC-C8FF6A499A14}"/>
              </a:ext>
            </a:extLst>
          </p:cNvPr>
          <p:cNvSpPr/>
          <p:nvPr/>
        </p:nvSpPr>
        <p:spPr>
          <a:xfrm>
            <a:off x="5381119" y="2250672"/>
            <a:ext cx="1429761" cy="1431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8953AAD1-BB3F-3B48-9734-150DC769D60B}"/>
              </a:ext>
            </a:extLst>
          </p:cNvPr>
          <p:cNvPicPr>
            <a:picLocks noChangeAspect="1"/>
          </p:cNvPicPr>
          <p:nvPr/>
        </p:nvPicPr>
        <p:blipFill>
          <a:blip r:embed="rId3"/>
          <a:stretch>
            <a:fillRect/>
          </a:stretch>
        </p:blipFill>
        <p:spPr>
          <a:xfrm>
            <a:off x="5750431" y="2616926"/>
            <a:ext cx="698500" cy="698500"/>
          </a:xfrm>
          <a:prstGeom prst="rect">
            <a:avLst/>
          </a:prstGeom>
        </p:spPr>
      </p:pic>
      <p:pic>
        <p:nvPicPr>
          <p:cNvPr id="14" name="Immagine 13">
            <a:extLst>
              <a:ext uri="{FF2B5EF4-FFF2-40B4-BE49-F238E27FC236}">
                <a16:creationId xmlns:a16="http://schemas.microsoft.com/office/drawing/2014/main" id="{E04F0E25-F70B-5B4D-826F-D5D6FEA76F74}"/>
              </a:ext>
            </a:extLst>
          </p:cNvPr>
          <p:cNvPicPr>
            <a:picLocks noChangeAspect="1"/>
          </p:cNvPicPr>
          <p:nvPr/>
        </p:nvPicPr>
        <p:blipFill>
          <a:blip r:embed="rId4"/>
          <a:stretch>
            <a:fillRect/>
          </a:stretch>
        </p:blipFill>
        <p:spPr>
          <a:xfrm>
            <a:off x="4759285" y="581226"/>
            <a:ext cx="2664669" cy="1883839"/>
          </a:xfrm>
          <a:prstGeom prst="rect">
            <a:avLst/>
          </a:prstGeom>
        </p:spPr>
      </p:pic>
    </p:spTree>
    <p:extLst>
      <p:ext uri="{BB962C8B-B14F-4D97-AF65-F5344CB8AC3E}">
        <p14:creationId xmlns:p14="http://schemas.microsoft.com/office/powerpoint/2010/main" val="234820111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10215</TotalTime>
  <Words>702</Words>
  <Application>Microsoft Office PowerPoint</Application>
  <PresentationFormat>Widescreen</PresentationFormat>
  <Paragraphs>65</Paragraphs>
  <Slides>11</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Calibri Light</vt:lpstr>
      <vt:lpstr>Century Gothic</vt:lpstr>
      <vt:lpstr>Consolas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Microsoft Office User</dc:creator>
  <cp:lastModifiedBy>LARA QUERCIAGROSSA</cp:lastModifiedBy>
  <cp:revision>67</cp:revision>
  <dcterms:created xsi:type="dcterms:W3CDTF">2020-03-06T09:24:56Z</dcterms:created>
  <dcterms:modified xsi:type="dcterms:W3CDTF">2022-07-03T19:04:34Z</dcterms:modified>
</cp:coreProperties>
</file>