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7" r:id="rId2"/>
    <p:sldId id="280" r:id="rId3"/>
    <p:sldId id="278" r:id="rId4"/>
    <p:sldId id="282" r:id="rId5"/>
    <p:sldId id="285" r:id="rId6"/>
    <p:sldId id="286" r:id="rId7"/>
    <p:sldId id="284" r:id="rId8"/>
    <p:sldId id="272" r:id="rId9"/>
    <p:sldId id="273" r:id="rId10"/>
    <p:sldId id="274" r:id="rId11"/>
    <p:sldId id="275" r:id="rId12"/>
    <p:sldId id="287" r:id="rId13"/>
    <p:sldId id="288" r:id="rId14"/>
    <p:sldId id="289" r:id="rId15"/>
    <p:sldId id="290" r:id="rId16"/>
    <p:sldId id="292" r:id="rId17"/>
    <p:sldId id="291" r:id="rId18"/>
    <p:sldId id="256" r:id="rId19"/>
    <p:sldId id="257" r:id="rId2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 varScale="1">
        <p:scale>
          <a:sx n="84" d="100"/>
          <a:sy n="84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5F858-5C35-4212-89D6-413B6ACC0B6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B713D-BA5C-42DC-B7CB-1B087EC05787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EB713D-BA5C-42DC-B7CB-1B087EC05787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27.05.2025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i/gym/blob/master/gym/envs/toy_text/frozen_lake.py" TargetMode="External"/><Relationship Id="rId2" Type="http://schemas.openxmlformats.org/officeDocument/2006/relationships/hyperlink" Target="https://gym.openai.com/envs/FrozenLake-v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Q-Learning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In </a:t>
            </a:r>
            <a:r>
              <a:rPr lang="en-US" sz="2800" b="1" dirty="0"/>
              <a:t>Q</a:t>
            </a:r>
            <a:r>
              <a:rPr lang="en-US" sz="2800" dirty="0"/>
              <a:t>-</a:t>
            </a:r>
            <a:r>
              <a:rPr lang="en-US" sz="2800" b="1" dirty="0"/>
              <a:t>learning</a:t>
            </a:r>
            <a:r>
              <a:rPr lang="en-US" sz="2800" dirty="0"/>
              <a:t>, the goal is to learn a single deterministic action from a </a:t>
            </a:r>
            <a:r>
              <a:rPr lang="en-US" sz="2800" b="1" dirty="0"/>
              <a:t>discrete</a:t>
            </a:r>
            <a:r>
              <a:rPr lang="en-US" sz="2800" dirty="0"/>
              <a:t> set</a:t>
            </a:r>
            <a:r>
              <a:rPr lang="tr-TR" sz="2800" dirty="0"/>
              <a:t> </a:t>
            </a:r>
            <a:r>
              <a:rPr lang="en-US" sz="2800" dirty="0"/>
              <a:t>of actions by finding the maximum value.</a:t>
            </a:r>
            <a:endParaRPr lang="tr-TR" sz="2800" dirty="0"/>
          </a:p>
          <a:p>
            <a:r>
              <a:rPr lang="en-US" sz="2800" dirty="0"/>
              <a:t>Finding t</a:t>
            </a:r>
            <a:r>
              <a:rPr lang="tr-TR" sz="2800" dirty="0"/>
              <a:t>h</a:t>
            </a:r>
            <a:r>
              <a:rPr lang="en-US" sz="2800" dirty="0"/>
              <a:t>e optimal path that maximizes the reward</a:t>
            </a:r>
          </a:p>
          <a:p>
            <a:r>
              <a:rPr lang="en-US" sz="2800" dirty="0"/>
              <a:t>Terms: Environment-agent, state, action, reward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3429000"/>
            <a:ext cx="899337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Exploitation</a:t>
            </a:r>
            <a:r>
              <a:rPr lang="tr-TR" dirty="0"/>
              <a:t> vs </a:t>
            </a:r>
            <a:r>
              <a:rPr lang="tr-TR" dirty="0" err="1"/>
              <a:t>Exploration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4221088"/>
            <a:ext cx="3381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628800"/>
            <a:ext cx="38862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5085184"/>
            <a:ext cx="4543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3933056"/>
            <a:ext cx="10477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Living</a:t>
            </a:r>
            <a:r>
              <a:rPr lang="tr-TR" dirty="0"/>
              <a:t> </a:t>
            </a:r>
            <a:r>
              <a:rPr lang="tr-TR" dirty="0" err="1"/>
              <a:t>Penalty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68760"/>
          </a:xfrm>
        </p:spPr>
        <p:txBody>
          <a:bodyPr/>
          <a:lstStyle/>
          <a:p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2936"/>
            <a:ext cx="9144000" cy="309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/>
              <a:t>Gym</a:t>
            </a:r>
            <a:r>
              <a:rPr lang="tr-TR" sz="3600" dirty="0"/>
              <a:t> </a:t>
            </a:r>
            <a:r>
              <a:rPr lang="tr-TR" sz="3600" dirty="0" err="1"/>
              <a:t>Taxi</a:t>
            </a:r>
            <a:r>
              <a:rPr lang="tr-TR" sz="3600" dirty="0"/>
              <a:t> Q-Learning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349079"/>
          </a:xfrm>
        </p:spPr>
        <p:txBody>
          <a:bodyPr>
            <a:normAutofit/>
          </a:bodyPr>
          <a:lstStyle/>
          <a:p>
            <a:r>
              <a:rPr lang="en-US" sz="2000" dirty="0"/>
              <a:t>The agent encounters one of the 500 states and it takes an action</a:t>
            </a:r>
            <a:r>
              <a:rPr lang="tr-TR" sz="2000" dirty="0"/>
              <a:t> (6)</a:t>
            </a:r>
            <a:r>
              <a:rPr lang="en-US" sz="2000" dirty="0"/>
              <a:t>.</a:t>
            </a:r>
            <a:r>
              <a:rPr lang="tr-TR" sz="2000" dirty="0"/>
              <a:t>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484784"/>
            <a:ext cx="49530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28" y="1772816"/>
            <a:ext cx="899337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933056"/>
            <a:ext cx="77343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tr-TR" sz="3600" dirty="0" err="1"/>
              <a:t>Same</a:t>
            </a:r>
            <a:r>
              <a:rPr lang="tr-TR" sz="3600" dirty="0"/>
              <a:t> Q-</a:t>
            </a:r>
            <a:r>
              <a:rPr lang="tr-TR" sz="3600" dirty="0" err="1"/>
              <a:t>functions</a:t>
            </a:r>
            <a:endParaRPr lang="tr-TR" sz="3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980728"/>
            <a:ext cx="7194836" cy="1772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FrozenLake</a:t>
            </a:r>
            <a:r>
              <a:rPr lang="tr-TR" dirty="0"/>
              <a:t>-v0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tr-TR" dirty="0">
                <a:hlinkClick r:id="rId2"/>
              </a:rPr>
              <a:t>https://gym.openai.com/envs/FrozenLake-v0/</a:t>
            </a:r>
            <a:endParaRPr lang="tr-TR" dirty="0"/>
          </a:p>
          <a:p>
            <a:r>
              <a:rPr lang="tr-TR" dirty="0">
                <a:hlinkClick r:id="rId3"/>
              </a:rPr>
              <a:t>https://github.com/openai/gym/blob/master/gym/envs/toy_text/frozen_lake.py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3501008"/>
            <a:ext cx="3030248" cy="3057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9725" y="2114550"/>
            <a:ext cx="592455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Sonuç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dirty="0" err="1"/>
              <a:t>State</a:t>
            </a:r>
            <a:r>
              <a:rPr lang="tr-TR" sz="2000" dirty="0"/>
              <a:t>, </a:t>
            </a:r>
            <a:r>
              <a:rPr lang="tr-TR" sz="2000" dirty="0" err="1"/>
              <a:t>action</a:t>
            </a:r>
            <a:r>
              <a:rPr lang="tr-TR" sz="2000" dirty="0"/>
              <a:t>, </a:t>
            </a:r>
            <a:r>
              <a:rPr lang="tr-TR" sz="2000" dirty="0" err="1"/>
              <a:t>reward</a:t>
            </a:r>
            <a:r>
              <a:rPr lang="tr-TR" sz="2000" dirty="0"/>
              <a:t>, </a:t>
            </a:r>
            <a:r>
              <a:rPr lang="tr-TR" sz="2000" dirty="0" err="1"/>
              <a:t>deterministic</a:t>
            </a:r>
            <a:r>
              <a:rPr lang="tr-TR" sz="2000" dirty="0"/>
              <a:t>/</a:t>
            </a:r>
            <a:r>
              <a:rPr lang="tr-TR" sz="2000" dirty="0" err="1"/>
              <a:t>stochastic</a:t>
            </a:r>
            <a:r>
              <a:rPr lang="tr-TR" sz="2000" dirty="0"/>
              <a:t>, </a:t>
            </a:r>
          </a:p>
          <a:p>
            <a:r>
              <a:rPr lang="tr-TR" sz="2000" dirty="0"/>
              <a:t>Bellman Equation</a:t>
            </a:r>
          </a:p>
          <a:p>
            <a:r>
              <a:rPr lang="tr-TR" sz="2000" dirty="0" err="1"/>
              <a:t>Markov</a:t>
            </a:r>
            <a:r>
              <a:rPr lang="tr-TR" sz="2000" dirty="0"/>
              <a:t> </a:t>
            </a:r>
            <a:r>
              <a:rPr lang="tr-TR" sz="2000" dirty="0" err="1"/>
              <a:t>Decision</a:t>
            </a:r>
            <a:r>
              <a:rPr lang="tr-TR" sz="2000" dirty="0"/>
              <a:t> </a:t>
            </a:r>
            <a:r>
              <a:rPr lang="tr-TR" sz="2000" dirty="0" err="1"/>
              <a:t>Process</a:t>
            </a:r>
            <a:endParaRPr lang="tr-TR" sz="2000" dirty="0"/>
          </a:p>
          <a:p>
            <a:r>
              <a:rPr lang="tr-TR" sz="2000" dirty="0"/>
              <a:t>Q Learning</a:t>
            </a:r>
          </a:p>
          <a:p>
            <a:r>
              <a:rPr lang="tr-TR" sz="2000" dirty="0" err="1"/>
              <a:t>Temporal</a:t>
            </a:r>
            <a:r>
              <a:rPr lang="tr-TR" sz="2000" dirty="0"/>
              <a:t> </a:t>
            </a:r>
            <a:r>
              <a:rPr lang="tr-TR" sz="2000" dirty="0" err="1"/>
              <a:t>Difference</a:t>
            </a:r>
            <a:endParaRPr lang="tr-TR" sz="2000" dirty="0"/>
          </a:p>
          <a:p>
            <a:r>
              <a:rPr lang="tr-TR" sz="2000" dirty="0" err="1"/>
              <a:t>Exploitation</a:t>
            </a:r>
            <a:r>
              <a:rPr lang="tr-TR" sz="2000" dirty="0"/>
              <a:t> vs </a:t>
            </a:r>
            <a:r>
              <a:rPr lang="tr-TR" sz="2000" dirty="0" err="1"/>
              <a:t>Exploration</a:t>
            </a:r>
            <a:endParaRPr lang="tr-TR" sz="2000" dirty="0"/>
          </a:p>
          <a:p>
            <a:r>
              <a:rPr lang="tr-TR" sz="2000" dirty="0" err="1"/>
              <a:t>Living</a:t>
            </a:r>
            <a:r>
              <a:rPr lang="tr-TR" sz="2000" dirty="0"/>
              <a:t> </a:t>
            </a:r>
            <a:r>
              <a:rPr lang="tr-TR" sz="2000" dirty="0" err="1"/>
              <a:t>Penalty</a:t>
            </a:r>
            <a:endParaRPr lang="tr-TR" sz="2000" dirty="0"/>
          </a:p>
          <a:p>
            <a:r>
              <a:rPr lang="tr-TR" sz="2000" dirty="0" err="1"/>
              <a:t>Taxi</a:t>
            </a:r>
            <a:r>
              <a:rPr lang="tr-TR" sz="2000" dirty="0"/>
              <a:t>/</a:t>
            </a:r>
            <a:r>
              <a:rPr lang="tr-TR" sz="2000" dirty="0" err="1"/>
              <a:t>Frozen</a:t>
            </a:r>
            <a:r>
              <a:rPr lang="tr-TR" sz="2000" dirty="0"/>
              <a:t> Lake</a:t>
            </a:r>
          </a:p>
          <a:p>
            <a:r>
              <a:rPr lang="tr-TR" sz="1600" dirty="0"/>
              <a:t>Ek Kaynak: https://www.youtube.com/playlist?list=PLZbbT5o_s2xoWNVdDudn51XM8lOuZ_Njv</a:t>
            </a:r>
          </a:p>
          <a:p>
            <a:endParaRPr lang="tr-TR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800100"/>
            <a:ext cx="9101982" cy="3997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4797152"/>
            <a:ext cx="62960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042989"/>
            <a:ext cx="9144000" cy="391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996952"/>
            <a:ext cx="641032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476672"/>
            <a:ext cx="4543425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88640"/>
            <a:ext cx="2792968" cy="3861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4365104"/>
            <a:ext cx="7194836" cy="1772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Reward</a:t>
            </a:r>
            <a:endParaRPr lang="tr-TR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1484784"/>
            <a:ext cx="4477913" cy="25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340768"/>
            <a:ext cx="2876550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Gym</a:t>
            </a:r>
            <a:r>
              <a:rPr lang="tr-TR" dirty="0"/>
              <a:t> </a:t>
            </a:r>
            <a:r>
              <a:rPr lang="tr-TR" dirty="0" err="1"/>
              <a:t>Taxi</a:t>
            </a:r>
            <a:r>
              <a:rPr lang="tr-TR" dirty="0"/>
              <a:t>: </a:t>
            </a:r>
            <a:r>
              <a:rPr lang="tr-TR" dirty="0" err="1"/>
              <a:t>State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3538736" cy="4349079"/>
          </a:xfrm>
        </p:spPr>
        <p:txBody>
          <a:bodyPr>
            <a:normAutofit/>
          </a:bodyPr>
          <a:lstStyle/>
          <a:p>
            <a:r>
              <a:rPr lang="tr-TR" sz="2400" dirty="0"/>
              <a:t>5x5 </a:t>
            </a:r>
            <a:r>
              <a:rPr lang="tr-TR" sz="2400" dirty="0" err="1"/>
              <a:t>grid</a:t>
            </a:r>
            <a:r>
              <a:rPr lang="tr-TR" sz="2400" dirty="0"/>
              <a:t> = 25 </a:t>
            </a:r>
            <a:r>
              <a:rPr lang="tr-TR" sz="2400" dirty="0" err="1"/>
              <a:t>Cell</a:t>
            </a:r>
            <a:endParaRPr lang="tr-TR" sz="2400" dirty="0"/>
          </a:p>
          <a:p>
            <a:r>
              <a:rPr lang="en-US" sz="2400" dirty="0"/>
              <a:t>4</a:t>
            </a:r>
            <a:r>
              <a:rPr lang="tr-TR" sz="2400" dirty="0"/>
              <a:t> </a:t>
            </a:r>
            <a:r>
              <a:rPr lang="en-US" sz="2400" dirty="0"/>
              <a:t>locations that we can pick up and drop off a passenger: R, G, Y, B </a:t>
            </a:r>
            <a:endParaRPr lang="tr-TR" sz="2400" dirty="0"/>
          </a:p>
          <a:p>
            <a:r>
              <a:rPr lang="en-US" sz="2400" dirty="0"/>
              <a:t>The agent encounters one of the 500 states and it takes an action.</a:t>
            </a:r>
            <a:r>
              <a:rPr lang="tr-TR" sz="2400" dirty="0"/>
              <a:t> 5*5*5*4 = 500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1484784"/>
            <a:ext cx="49530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Gym</a:t>
            </a:r>
            <a:r>
              <a:rPr lang="tr-TR" dirty="0"/>
              <a:t> </a:t>
            </a:r>
            <a:r>
              <a:rPr lang="tr-TR" dirty="0" err="1"/>
              <a:t>Taxi</a:t>
            </a:r>
            <a:r>
              <a:rPr lang="tr-TR" dirty="0"/>
              <a:t>: </a:t>
            </a:r>
            <a:r>
              <a:rPr lang="tr-TR" dirty="0" err="1"/>
              <a:t>Action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A</a:t>
            </a:r>
            <a:r>
              <a:rPr lang="en-US" sz="2400" dirty="0" err="1"/>
              <a:t>ction</a:t>
            </a:r>
            <a:r>
              <a:rPr lang="en-US" sz="2400" dirty="0"/>
              <a:t> in our case can be to move in a direction or decide to pickup/</a:t>
            </a:r>
            <a:r>
              <a:rPr lang="en-US" sz="2400" dirty="0" err="1"/>
              <a:t>dropoff</a:t>
            </a:r>
            <a:r>
              <a:rPr lang="en-US" sz="2400" dirty="0"/>
              <a:t> a passenger.</a:t>
            </a:r>
            <a:endParaRPr lang="tr-TR" sz="2400" dirty="0"/>
          </a:p>
          <a:p>
            <a:r>
              <a:rPr lang="tr-TR" sz="2400" dirty="0" err="1"/>
              <a:t>Action</a:t>
            </a:r>
            <a:r>
              <a:rPr lang="tr-TR" sz="2400" dirty="0"/>
              <a:t> </a:t>
            </a:r>
            <a:r>
              <a:rPr lang="tr-TR" sz="2400" dirty="0" err="1"/>
              <a:t>Space</a:t>
            </a:r>
            <a:r>
              <a:rPr lang="tr-TR" sz="2400" dirty="0"/>
              <a:t>: </a:t>
            </a:r>
            <a:r>
              <a:rPr lang="en-US" sz="2400" dirty="0"/>
              <a:t>South</a:t>
            </a:r>
            <a:r>
              <a:rPr lang="tr-TR" sz="2400" dirty="0"/>
              <a:t>, </a:t>
            </a:r>
            <a:r>
              <a:rPr lang="en-US" sz="2400" dirty="0"/>
              <a:t>north</a:t>
            </a:r>
            <a:r>
              <a:rPr lang="tr-TR" sz="2400" dirty="0"/>
              <a:t>, </a:t>
            </a:r>
            <a:r>
              <a:rPr lang="en-US" sz="2400" dirty="0"/>
              <a:t>east</a:t>
            </a:r>
            <a:r>
              <a:rPr lang="tr-TR" sz="2400" dirty="0"/>
              <a:t>, </a:t>
            </a:r>
            <a:r>
              <a:rPr lang="en-US" sz="2400" dirty="0"/>
              <a:t>west</a:t>
            </a:r>
            <a:r>
              <a:rPr lang="tr-TR" sz="2400" dirty="0"/>
              <a:t>, </a:t>
            </a:r>
            <a:r>
              <a:rPr lang="en-US" sz="2400" dirty="0"/>
              <a:t>pickup</a:t>
            </a:r>
            <a:r>
              <a:rPr lang="tr-TR" sz="2400" dirty="0"/>
              <a:t>, </a:t>
            </a:r>
            <a:r>
              <a:rPr lang="en-US" sz="2400" dirty="0" err="1"/>
              <a:t>dropoff</a:t>
            </a:r>
            <a:endParaRPr lang="en-US" sz="2400" dirty="0"/>
          </a:p>
          <a:p>
            <a:endParaRPr lang="tr-T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Gym</a:t>
            </a:r>
            <a:r>
              <a:rPr lang="tr-TR" dirty="0"/>
              <a:t> </a:t>
            </a:r>
            <a:r>
              <a:rPr lang="tr-TR" dirty="0" err="1"/>
              <a:t>Taxi</a:t>
            </a:r>
            <a:r>
              <a:rPr lang="tr-TR" dirty="0"/>
              <a:t>: </a:t>
            </a:r>
            <a:r>
              <a:rPr lang="tr-TR" dirty="0" err="1"/>
              <a:t>Reward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/>
              <a:t>P</a:t>
            </a:r>
            <a:r>
              <a:rPr lang="en-US" sz="2400" dirty="0" err="1"/>
              <a:t>ositive</a:t>
            </a:r>
            <a:r>
              <a:rPr lang="en-US" sz="2400" dirty="0"/>
              <a:t> reward for a successful </a:t>
            </a:r>
            <a:r>
              <a:rPr lang="en-US" sz="2400" dirty="0" err="1"/>
              <a:t>dropoff</a:t>
            </a:r>
            <a:r>
              <a:rPr lang="tr-TR" sz="2400" dirty="0"/>
              <a:t> (+20)</a:t>
            </a:r>
          </a:p>
          <a:p>
            <a:r>
              <a:rPr lang="tr-TR" sz="2400" dirty="0" err="1"/>
              <a:t>Negative</a:t>
            </a:r>
            <a:r>
              <a:rPr lang="tr-TR" sz="2400" dirty="0"/>
              <a:t> </a:t>
            </a:r>
            <a:r>
              <a:rPr lang="en-US" sz="2400" dirty="0"/>
              <a:t>reward for a </a:t>
            </a:r>
            <a:r>
              <a:rPr lang="tr-TR" sz="2400" dirty="0" err="1"/>
              <a:t>wrong</a:t>
            </a:r>
            <a:r>
              <a:rPr lang="tr-TR" sz="2400" dirty="0"/>
              <a:t> </a:t>
            </a:r>
            <a:r>
              <a:rPr lang="en-US" sz="2400" dirty="0" err="1"/>
              <a:t>dropoff</a:t>
            </a:r>
            <a:r>
              <a:rPr lang="tr-TR" sz="2400" dirty="0"/>
              <a:t> (-10)</a:t>
            </a:r>
          </a:p>
          <a:p>
            <a:r>
              <a:rPr lang="tr-TR" sz="2400" dirty="0" err="1"/>
              <a:t>Slight</a:t>
            </a:r>
            <a:r>
              <a:rPr lang="tr-TR" sz="2400" dirty="0"/>
              <a:t> </a:t>
            </a:r>
            <a:r>
              <a:rPr lang="en-US" sz="2400" dirty="0"/>
              <a:t>negative reward every time-step</a:t>
            </a:r>
            <a:r>
              <a:rPr lang="tr-TR" sz="2400" dirty="0"/>
              <a:t> (-1) </a:t>
            </a:r>
          </a:p>
          <a:p>
            <a:r>
              <a:rPr lang="en-US" sz="2400" dirty="0"/>
              <a:t>Each </a:t>
            </a:r>
            <a:r>
              <a:rPr lang="en-US" sz="2400" dirty="0" err="1"/>
              <a:t>successfull</a:t>
            </a:r>
            <a:r>
              <a:rPr lang="en-US" sz="2400" dirty="0"/>
              <a:t> </a:t>
            </a:r>
            <a:r>
              <a:rPr lang="en-US" sz="2400" dirty="0" err="1"/>
              <a:t>dropoff</a:t>
            </a:r>
            <a:r>
              <a:rPr lang="en-US" sz="2400" dirty="0"/>
              <a:t> is the </a:t>
            </a:r>
            <a:r>
              <a:rPr lang="en-US" sz="2400" b="1" dirty="0"/>
              <a:t>end of an episode</a:t>
            </a:r>
            <a:endParaRPr lang="tr-TR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Bellman Equation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916832"/>
            <a:ext cx="52673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0738" y="2914650"/>
            <a:ext cx="49625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82867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861048"/>
            <a:ext cx="867727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289</Words>
  <Application>Microsoft Office PowerPoint</Application>
  <PresentationFormat>On-screen Show (4:3)</PresentationFormat>
  <Paragraphs>37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Ofis Teması</vt:lpstr>
      <vt:lpstr>Q-Learning</vt:lpstr>
      <vt:lpstr>PowerPoint Presentation</vt:lpstr>
      <vt:lpstr>PowerPoint Presentation</vt:lpstr>
      <vt:lpstr>Reward</vt:lpstr>
      <vt:lpstr>Gym Taxi: State</vt:lpstr>
      <vt:lpstr>Gym Taxi: Action</vt:lpstr>
      <vt:lpstr>Gym Taxi: Reward</vt:lpstr>
      <vt:lpstr>Bellman Equation</vt:lpstr>
      <vt:lpstr>PowerPoint Presentation</vt:lpstr>
      <vt:lpstr>Exploitation vs Exploration</vt:lpstr>
      <vt:lpstr>Living Penalty</vt:lpstr>
      <vt:lpstr>Gym Taxi Q-Learning</vt:lpstr>
      <vt:lpstr>Same Q-functions</vt:lpstr>
      <vt:lpstr>PowerPoint Presentation</vt:lpstr>
      <vt:lpstr>FrozenLake-v0</vt:lpstr>
      <vt:lpstr>PowerPoint Presentation</vt:lpstr>
      <vt:lpstr>Sonuç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kaan</dc:creator>
  <cp:lastModifiedBy>Selami Durmus</cp:lastModifiedBy>
  <cp:revision>91</cp:revision>
  <dcterms:created xsi:type="dcterms:W3CDTF">2019-02-26T07:24:31Z</dcterms:created>
  <dcterms:modified xsi:type="dcterms:W3CDTF">2025-05-27T13:31:30Z</dcterms:modified>
</cp:coreProperties>
</file>