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sldIdLst>
    <p:sldId id="256" r:id="rId5"/>
    <p:sldId id="258" r:id="rId6"/>
    <p:sldId id="261" r:id="rId7"/>
    <p:sldId id="260" r:id="rId8"/>
    <p:sldId id="262" r:id="rId9"/>
    <p:sldId id="263" r:id="rId10"/>
    <p:sldId id="264" r:id="rId11"/>
    <p:sldId id="259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629B"/>
    <a:srgbClr val="D4D8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3478" autoAdjust="0"/>
  </p:normalViewPr>
  <p:slideViewPr>
    <p:cSldViewPr>
      <p:cViewPr>
        <p:scale>
          <a:sx n="100" d="100"/>
          <a:sy n="100" d="100"/>
        </p:scale>
        <p:origin x="1914" y="2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B89872-EADB-424F-BCFE-86CD413EEB5F}" type="datetimeFigureOut">
              <a:rPr lang="ru-RU" smtClean="0"/>
              <a:pPr/>
              <a:t>23.05.2025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281651-46B0-493F-BF5B-510FB30D4C0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1143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82B0D-5244-49B1-8B00-4B675CAC7682}" type="datetimeFigureOut">
              <a:rPr lang="ru-RU" smtClean="0"/>
              <a:pPr/>
              <a:t>23.05.2025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85C2B-7BBD-4D1D-91C4-7172CF0EB6E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82B0D-5244-49B1-8B00-4B675CAC7682}" type="datetimeFigureOut">
              <a:rPr lang="ru-RU" smtClean="0"/>
              <a:pPr/>
              <a:t>23.05.2025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85C2B-7BBD-4D1D-91C4-7172CF0EB6E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82B0D-5244-49B1-8B00-4B675CAC7682}" type="datetimeFigureOut">
              <a:rPr lang="ru-RU" smtClean="0"/>
              <a:pPr/>
              <a:t>23.05.2025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85C2B-7BBD-4D1D-91C4-7172CF0EB6E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82B0D-5244-49B1-8B00-4B675CAC7682}" type="datetimeFigureOut">
              <a:rPr lang="ru-RU" smtClean="0"/>
              <a:pPr/>
              <a:t>23.05.2025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85C2B-7BBD-4D1D-91C4-7172CF0EB6E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82B0D-5244-49B1-8B00-4B675CAC7682}" type="datetimeFigureOut">
              <a:rPr lang="ru-RU" smtClean="0"/>
              <a:pPr/>
              <a:t>23.05.2025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85C2B-7BBD-4D1D-91C4-7172CF0EB6E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82B0D-5244-49B1-8B00-4B675CAC7682}" type="datetimeFigureOut">
              <a:rPr lang="ru-RU" smtClean="0"/>
              <a:pPr/>
              <a:t>23.05.2025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85C2B-7BBD-4D1D-91C4-7172CF0EB6E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82B0D-5244-49B1-8B00-4B675CAC7682}" type="datetimeFigureOut">
              <a:rPr lang="ru-RU" smtClean="0"/>
              <a:pPr/>
              <a:t>23.05.2025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85C2B-7BBD-4D1D-91C4-7172CF0EB6E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82B0D-5244-49B1-8B00-4B675CAC7682}" type="datetimeFigureOut">
              <a:rPr lang="ru-RU" smtClean="0"/>
              <a:pPr/>
              <a:t>23.05.2025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85C2B-7BBD-4D1D-91C4-7172CF0EB6E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82B0D-5244-49B1-8B00-4B675CAC7682}" type="datetimeFigureOut">
              <a:rPr lang="ru-RU" smtClean="0"/>
              <a:pPr/>
              <a:t>23.05.2025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85C2B-7BBD-4D1D-91C4-7172CF0EB6E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82B0D-5244-49B1-8B00-4B675CAC7682}" type="datetimeFigureOut">
              <a:rPr lang="ru-RU" smtClean="0"/>
              <a:pPr/>
              <a:t>23.05.2025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85C2B-7BBD-4D1D-91C4-7172CF0EB6E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82B0D-5244-49B1-8B00-4B675CAC7682}" type="datetimeFigureOut">
              <a:rPr lang="ru-RU" smtClean="0"/>
              <a:pPr/>
              <a:t>23.05.2025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85C2B-7BBD-4D1D-91C4-7172CF0EB6E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F82B0D-5244-49B1-8B00-4B675CAC7682}" type="datetimeFigureOut">
              <a:rPr lang="ru-RU" smtClean="0"/>
              <a:pPr/>
              <a:t>23.05.2025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285C2B-7BBD-4D1D-91C4-7172CF0EB6EA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428736"/>
            <a:ext cx="7772400" cy="369881"/>
          </a:xfrm>
        </p:spPr>
        <p:txBody>
          <a:bodyPr>
            <a:noAutofit/>
          </a:bodyPr>
          <a:lstStyle/>
          <a:p>
            <a:r>
              <a:rPr lang="ru-RU" sz="1400" b="1" dirty="0" smtClean="0">
                <a:solidFill>
                  <a:srgbClr val="13629B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Санкт-Петербургское государственное бюджетное профессиональное образовательное учреждение</a:t>
            </a:r>
            <a:endParaRPr lang="ru-RU" sz="1400" b="1" dirty="0">
              <a:solidFill>
                <a:srgbClr val="13629B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14282" y="1928802"/>
            <a:ext cx="8715436" cy="428628"/>
          </a:xfrm>
        </p:spPr>
        <p:txBody>
          <a:bodyPr>
            <a:normAutofit/>
          </a:bodyPr>
          <a:lstStyle/>
          <a:p>
            <a:r>
              <a:rPr lang="ru-RU" sz="1800" b="1" dirty="0" smtClean="0">
                <a:solidFill>
                  <a:srgbClr val="13629B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ПОЛИТЕХНИЧЕСКИЙ КОЛЛЕДЖ ГОРОДСКОГО ХОЗЯЙСТВА</a:t>
            </a:r>
            <a:endParaRPr lang="ru-RU" sz="1800" b="1" dirty="0">
              <a:solidFill>
                <a:srgbClr val="13629B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5" name="Рисунок 4" descr="Эмблема колледжа цветная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6257" y="285728"/>
            <a:ext cx="2271487" cy="100013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78629" y="3500438"/>
            <a:ext cx="77867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solidFill>
                  <a:srgbClr val="13629B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Администрирование КС областной больницы</a:t>
            </a:r>
            <a:r>
              <a:rPr lang="ru-RU" b="1" dirty="0" smtClean="0">
                <a:solidFill>
                  <a:srgbClr val="13629B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endParaRPr lang="ru-RU" b="1" dirty="0">
              <a:solidFill>
                <a:srgbClr val="13629B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55976" y="4643446"/>
            <a:ext cx="393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b="1" dirty="0" smtClean="0">
                <a:solidFill>
                  <a:srgbClr val="13629B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Краснов Семён Евгеньевич группа СА-22-2</a:t>
            </a:r>
            <a:endParaRPr lang="ru-RU" b="1" dirty="0" smtClean="0">
              <a:solidFill>
                <a:srgbClr val="13629B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r"/>
            <a:r>
              <a:rPr lang="ru-RU" b="1" dirty="0" smtClean="0">
                <a:solidFill>
                  <a:srgbClr val="13629B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Преподаватель</a:t>
            </a:r>
            <a:r>
              <a:rPr lang="ru-RU" b="1" dirty="0" smtClean="0">
                <a:solidFill>
                  <a:srgbClr val="13629B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: Травкина Юлия Игоревна</a:t>
            </a:r>
            <a:endParaRPr lang="ru-RU" b="1" dirty="0" smtClean="0">
              <a:solidFill>
                <a:srgbClr val="13629B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rgbClr val="13629B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Задачи проекта</a:t>
            </a:r>
            <a:endParaRPr lang="ru-RU" b="1" dirty="0">
              <a:solidFill>
                <a:srgbClr val="13629B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781128"/>
          </a:xfrm>
        </p:spPr>
        <p:txBody>
          <a:bodyPr>
            <a:normAutofit fontScale="62500" lnSpcReduction="20000"/>
          </a:bodyPr>
          <a:lstStyle/>
          <a:p>
            <a:r>
              <a:rPr lang="ru-RU" b="1" dirty="0" smtClean="0">
                <a:solidFill>
                  <a:srgbClr val="13629B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Развертывание</a:t>
            </a:r>
            <a:r>
              <a:rPr lang="en-US" b="1" dirty="0" smtClean="0">
                <a:solidFill>
                  <a:srgbClr val="13629B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ru-RU" b="1" dirty="0" smtClean="0">
                <a:solidFill>
                  <a:srgbClr val="13629B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виртуальных серверов</a:t>
            </a:r>
          </a:p>
          <a:p>
            <a:pPr marL="0" indent="0">
              <a:buNone/>
            </a:pPr>
            <a:r>
              <a:rPr lang="en-US" b="1" dirty="0">
                <a:solidFill>
                  <a:srgbClr val="13629B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–</a:t>
            </a:r>
            <a:r>
              <a:rPr lang="ru-RU" b="1" dirty="0" smtClean="0">
                <a:solidFill>
                  <a:srgbClr val="13629B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b="1" dirty="0" err="1" smtClean="0">
                <a:solidFill>
                  <a:srgbClr val="13629B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ProxMox</a:t>
            </a:r>
            <a:endParaRPr lang="ru-RU" b="1" dirty="0">
              <a:solidFill>
                <a:srgbClr val="13629B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ru-RU" b="1" dirty="0">
              <a:solidFill>
                <a:srgbClr val="13629B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ru-RU" b="1" dirty="0">
                <a:solidFill>
                  <a:srgbClr val="13629B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Обеспечение отказоустойчивости и резервного </a:t>
            </a:r>
            <a:r>
              <a:rPr lang="ru-RU" b="1" dirty="0" smtClean="0">
                <a:solidFill>
                  <a:srgbClr val="13629B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копирования</a:t>
            </a:r>
            <a:r>
              <a:rPr lang="en-US" b="1" dirty="0" smtClean="0">
                <a:solidFill>
                  <a:srgbClr val="13629B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13629B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– RAID</a:t>
            </a:r>
            <a:r>
              <a:rPr lang="ru-RU" b="1" dirty="0" smtClean="0">
                <a:solidFill>
                  <a:srgbClr val="13629B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b="1" dirty="0" err="1" smtClean="0">
                <a:solidFill>
                  <a:srgbClr val="13629B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KeepAliveD</a:t>
            </a:r>
            <a:r>
              <a:rPr lang="en-US" b="1" dirty="0" smtClean="0">
                <a:solidFill>
                  <a:srgbClr val="13629B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b="1" dirty="0" err="1" smtClean="0">
                <a:solidFill>
                  <a:srgbClr val="13629B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rSync</a:t>
            </a:r>
            <a:r>
              <a:rPr lang="en-US" b="1" dirty="0" smtClean="0">
                <a:solidFill>
                  <a:srgbClr val="13629B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b="1" dirty="0" err="1" smtClean="0">
                <a:solidFill>
                  <a:srgbClr val="13629B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MySQLdum</a:t>
            </a:r>
            <a:r>
              <a:rPr lang="en-US" b="1" dirty="0" err="1">
                <a:solidFill>
                  <a:srgbClr val="13629B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</a:t>
            </a:r>
            <a:endParaRPr lang="ru-RU" b="1" dirty="0">
              <a:solidFill>
                <a:srgbClr val="13629B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ru-RU" b="1" dirty="0">
              <a:solidFill>
                <a:srgbClr val="13629B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ru-RU" b="1" dirty="0">
                <a:solidFill>
                  <a:srgbClr val="13629B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Управление пользователями и </a:t>
            </a:r>
            <a:r>
              <a:rPr lang="ru-RU" b="1" dirty="0" smtClean="0">
                <a:solidFill>
                  <a:srgbClr val="13629B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доступом </a:t>
            </a:r>
            <a:endParaRPr lang="en-US" b="1" dirty="0" smtClean="0">
              <a:solidFill>
                <a:srgbClr val="13629B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>
              <a:buNone/>
            </a:pPr>
            <a:r>
              <a:rPr lang="ru-RU" b="1" dirty="0" smtClean="0">
                <a:solidFill>
                  <a:srgbClr val="13629B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- </a:t>
            </a:r>
            <a:r>
              <a:rPr lang="en-US" b="1" dirty="0" smtClean="0">
                <a:solidFill>
                  <a:srgbClr val="13629B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ADDS</a:t>
            </a:r>
            <a:endParaRPr lang="ru-RU" b="1" dirty="0">
              <a:solidFill>
                <a:srgbClr val="13629B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ru-RU" b="1" dirty="0">
              <a:solidFill>
                <a:srgbClr val="13629B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ru-RU" b="1" dirty="0">
                <a:solidFill>
                  <a:srgbClr val="13629B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Защита </a:t>
            </a:r>
            <a:r>
              <a:rPr lang="ru-RU" b="1" dirty="0" smtClean="0">
                <a:solidFill>
                  <a:srgbClr val="13629B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данных</a:t>
            </a:r>
            <a:r>
              <a:rPr lang="en-US" b="1" dirty="0" smtClean="0">
                <a:solidFill>
                  <a:srgbClr val="13629B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13629B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– EFS, LUKS</a:t>
            </a:r>
          </a:p>
          <a:p>
            <a:pPr marL="0" indent="0">
              <a:buNone/>
            </a:pPr>
            <a:endParaRPr lang="ru-RU" b="1" dirty="0">
              <a:solidFill>
                <a:srgbClr val="13629B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ru-RU" b="1" dirty="0">
                <a:solidFill>
                  <a:srgbClr val="13629B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Мониторинг </a:t>
            </a:r>
            <a:r>
              <a:rPr lang="ru-RU" b="1" dirty="0" smtClean="0">
                <a:solidFill>
                  <a:srgbClr val="13629B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сети</a:t>
            </a:r>
            <a:r>
              <a:rPr lang="en-US" b="1" dirty="0" smtClean="0">
                <a:solidFill>
                  <a:srgbClr val="13629B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13629B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- </a:t>
            </a:r>
            <a:r>
              <a:rPr lang="en-US" b="1" dirty="0" err="1" smtClean="0">
                <a:solidFill>
                  <a:srgbClr val="13629B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Zabbix</a:t>
            </a:r>
            <a:endParaRPr lang="ru-RU" b="1" dirty="0">
              <a:solidFill>
                <a:srgbClr val="13629B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13629B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Active Directory </a:t>
            </a:r>
            <a:br>
              <a:rPr lang="en-US" b="1" dirty="0" smtClean="0">
                <a:solidFill>
                  <a:srgbClr val="13629B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b="1" dirty="0" smtClean="0">
                <a:solidFill>
                  <a:srgbClr val="13629B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Domain Services</a:t>
            </a:r>
            <a:endParaRPr lang="en-US" b="1" dirty="0">
              <a:solidFill>
                <a:srgbClr val="13629B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5915000" cy="4853136"/>
          </a:xfrm>
        </p:spPr>
        <p:txBody>
          <a:bodyPr>
            <a:normAutofit/>
          </a:bodyPr>
          <a:lstStyle/>
          <a:p>
            <a:r>
              <a:rPr lang="ru-RU" sz="2000" b="1" dirty="0">
                <a:solidFill>
                  <a:srgbClr val="13629B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Для администрирования пользователей и управления доступом в больничной сети используется доменная структура </a:t>
            </a:r>
            <a:r>
              <a:rPr lang="ru-RU" sz="2000" b="1" dirty="0" err="1">
                <a:solidFill>
                  <a:srgbClr val="13629B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Active</a:t>
            </a:r>
            <a:r>
              <a:rPr lang="ru-RU" sz="2000" b="1" dirty="0">
                <a:solidFill>
                  <a:srgbClr val="13629B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ru-RU" sz="2000" b="1" dirty="0" err="1">
                <a:solidFill>
                  <a:srgbClr val="13629B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Directory</a:t>
            </a:r>
            <a:r>
              <a:rPr lang="ru-RU" sz="2000" b="1" dirty="0">
                <a:solidFill>
                  <a:srgbClr val="13629B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ru-RU" sz="2000" b="1" dirty="0" smtClean="0">
                <a:solidFill>
                  <a:srgbClr val="13629B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,которая </a:t>
            </a:r>
            <a:r>
              <a:rPr lang="ru-RU" sz="2000" b="1" dirty="0">
                <a:solidFill>
                  <a:srgbClr val="13629B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обеспечивает централизованное управление учётными записями, группами и правами </a:t>
            </a:r>
            <a:r>
              <a:rPr lang="ru-RU" sz="2000" b="1" dirty="0" smtClean="0">
                <a:solidFill>
                  <a:srgbClr val="13629B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доступа</a:t>
            </a:r>
          </a:p>
          <a:p>
            <a:endParaRPr lang="ru-RU" sz="2000" b="1" dirty="0" smtClean="0">
              <a:solidFill>
                <a:srgbClr val="13629B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ru-RU" sz="2000" b="1" dirty="0" smtClean="0">
                <a:solidFill>
                  <a:srgbClr val="13629B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Используются два сервера под управлением </a:t>
            </a:r>
            <a:r>
              <a:rPr lang="en-US" sz="2000" b="1" dirty="0" smtClean="0">
                <a:solidFill>
                  <a:srgbClr val="13629B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MS Windows Server 2019</a:t>
            </a:r>
            <a:r>
              <a:rPr lang="en-US" sz="2000" b="1" dirty="0">
                <a:solidFill>
                  <a:srgbClr val="13629B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ru-RU" sz="2000" b="1" dirty="0" smtClean="0">
                <a:solidFill>
                  <a:srgbClr val="13629B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на котором развернута структура</a:t>
            </a:r>
            <a:endParaRPr lang="en-US" sz="2000" b="1" dirty="0" smtClean="0">
              <a:solidFill>
                <a:srgbClr val="13629B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9" name="Picture 4" descr="Active Directory (AD) definiti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1700808"/>
            <a:ext cx="2689952" cy="1262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8184" y="3861048"/>
            <a:ext cx="2647889" cy="1346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079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 smtClean="0">
                <a:solidFill>
                  <a:srgbClr val="13629B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Сайт больницы</a:t>
            </a:r>
            <a:endParaRPr lang="en-US" b="1" dirty="0">
              <a:solidFill>
                <a:srgbClr val="13629B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916832"/>
            <a:ext cx="6203032" cy="45651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b="1" dirty="0" smtClean="0">
                <a:solidFill>
                  <a:srgbClr val="13629B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Сайт развернут на стеке </a:t>
            </a:r>
            <a:endParaRPr lang="en-US" sz="2000" b="1" dirty="0" smtClean="0">
              <a:solidFill>
                <a:srgbClr val="13629B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rgbClr val="13629B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WordPress + Nginx + </a:t>
            </a:r>
            <a:r>
              <a:rPr lang="en-US" sz="2000" b="1" dirty="0" err="1" smtClean="0">
                <a:solidFill>
                  <a:srgbClr val="13629B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Mysql</a:t>
            </a:r>
            <a:endParaRPr lang="ru-RU" sz="2000" b="1" dirty="0" smtClean="0">
              <a:solidFill>
                <a:srgbClr val="13629B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13629B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lnSpc>
                <a:spcPct val="80000"/>
              </a:lnSpc>
            </a:pPr>
            <a:r>
              <a:rPr lang="en-US" sz="2000" b="1" dirty="0">
                <a:solidFill>
                  <a:srgbClr val="13629B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Nginx </a:t>
            </a:r>
            <a:r>
              <a:rPr lang="ru-RU" sz="2000" b="1" dirty="0">
                <a:solidFill>
                  <a:srgbClr val="13629B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– Веб сервер который </a:t>
            </a:r>
            <a:r>
              <a:rPr lang="ru-RU" sz="2000" b="1" dirty="0">
                <a:solidFill>
                  <a:srgbClr val="13629B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Отвечает за </a:t>
            </a:r>
            <a:r>
              <a:rPr lang="ru-RU" sz="2000" b="1" dirty="0">
                <a:solidFill>
                  <a:srgbClr val="13629B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весь </a:t>
            </a:r>
            <a:r>
              <a:rPr lang="ru-RU" sz="2000" b="1" dirty="0" err="1">
                <a:solidFill>
                  <a:srgbClr val="13629B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бэкэнд</a:t>
            </a:r>
            <a:r>
              <a:rPr lang="ru-RU" sz="2000" b="1" dirty="0">
                <a:solidFill>
                  <a:srgbClr val="13629B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сайта</a:t>
            </a:r>
          </a:p>
          <a:p>
            <a:endParaRPr lang="ru-RU" sz="2000" b="1" dirty="0" smtClean="0">
              <a:solidFill>
                <a:srgbClr val="13629B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2000" b="1" dirty="0">
                <a:solidFill>
                  <a:srgbClr val="13629B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WordPress – </a:t>
            </a:r>
            <a:r>
              <a:rPr lang="ru-RU" sz="2000" b="1" dirty="0">
                <a:solidFill>
                  <a:srgbClr val="13629B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Система управления содержимым сайта, весь </a:t>
            </a:r>
            <a:r>
              <a:rPr lang="ru-RU" sz="2000" b="1" dirty="0" err="1">
                <a:solidFill>
                  <a:srgbClr val="13629B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фронтэнд</a:t>
            </a:r>
            <a:r>
              <a:rPr lang="ru-RU" sz="2000" b="1" dirty="0">
                <a:solidFill>
                  <a:srgbClr val="13629B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строится на нём</a:t>
            </a:r>
          </a:p>
          <a:p>
            <a:endParaRPr lang="ru-RU" sz="2000" b="1" dirty="0" smtClean="0">
              <a:solidFill>
                <a:srgbClr val="13629B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2000" b="1" dirty="0" smtClean="0">
                <a:solidFill>
                  <a:srgbClr val="13629B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MySQL – </a:t>
            </a:r>
            <a:r>
              <a:rPr lang="ru-RU" sz="2000" b="1" dirty="0" smtClean="0">
                <a:solidFill>
                  <a:srgbClr val="13629B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Система управления базой данных в котором храниться вся информация о сайте и </a:t>
            </a:r>
            <a:r>
              <a:rPr lang="ru-RU" sz="2000" b="1" dirty="0">
                <a:solidFill>
                  <a:srgbClr val="13629B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пользователей</a:t>
            </a:r>
            <a:endParaRPr lang="en-US" sz="2000" b="1" dirty="0">
              <a:solidFill>
                <a:srgbClr val="13629B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10" name="Picture 10" descr="Уже вышла новая версия nginx 1.22.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2009" y="1805050"/>
            <a:ext cx="2472209" cy="1025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6" descr="MySQL Logo icon in Windows 11 Color Styl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3548" y="4825752"/>
            <a:ext cx="1591088" cy="159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MS WordPress: плюсы и минусы | Рассказывает Макхост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3097560"/>
            <a:ext cx="3073864" cy="1659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1259632" y="1237032"/>
            <a:ext cx="69349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13629B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hos</a:t>
            </a:r>
            <a:r>
              <a:rPr lang="en-US" sz="3200" b="1" dirty="0">
                <a:solidFill>
                  <a:srgbClr val="13629B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pital.semops.duckdns.org</a:t>
            </a:r>
            <a:endParaRPr lang="ru-RU" sz="3200" b="1" dirty="0">
              <a:solidFill>
                <a:srgbClr val="13629B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5526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>
                <a:solidFill>
                  <a:srgbClr val="13629B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Отказоустойчивость сайта</a:t>
            </a:r>
            <a:endParaRPr lang="en-US" b="1" dirty="0">
              <a:solidFill>
                <a:srgbClr val="13629B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4716016" y="2708920"/>
            <a:ext cx="4089618" cy="30529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b="1" dirty="0">
                <a:solidFill>
                  <a:srgbClr val="13629B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Балансировка нагрузки с помощью </a:t>
            </a:r>
            <a:r>
              <a:rPr lang="en-US" sz="2000" b="1" dirty="0" err="1">
                <a:solidFill>
                  <a:srgbClr val="13629B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KeepAliveD</a:t>
            </a:r>
            <a:r>
              <a:rPr lang="ru-RU" sz="2000" b="1" dirty="0">
                <a:solidFill>
                  <a:srgbClr val="13629B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ru-RU" sz="2000" b="1" dirty="0" smtClean="0">
                <a:solidFill>
                  <a:srgbClr val="13629B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перенаправит трафик на другой сервер если изначальный недоступен</a:t>
            </a:r>
          </a:p>
          <a:p>
            <a:pPr marL="0" indent="0">
              <a:buNone/>
            </a:pPr>
            <a:endParaRPr lang="ru-RU" sz="2000" b="1" dirty="0">
              <a:solidFill>
                <a:srgbClr val="13629B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rgbClr val="13629B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Master – Master </a:t>
            </a:r>
            <a:r>
              <a:rPr lang="ru-RU" sz="2000" b="1" dirty="0" smtClean="0">
                <a:solidFill>
                  <a:srgbClr val="13629B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репликация исключит потерю данных при сбое</a:t>
            </a:r>
            <a:endParaRPr lang="ru-RU" sz="2000" b="1" dirty="0">
              <a:solidFill>
                <a:srgbClr val="13629B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003" y="1417638"/>
            <a:ext cx="4375547" cy="4099594"/>
          </a:xfrm>
          <a:prstGeom prst="rect">
            <a:avLst/>
          </a:prstGeom>
        </p:spPr>
      </p:pic>
      <p:pic>
        <p:nvPicPr>
          <p:cNvPr id="6146" name="Picture 2" descr="Настройка ПЛАВАЮЩИХ IP адресов c KEEPALIVED в UBUNTU - Сайт одного DevOps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0724" y="1268760"/>
            <a:ext cx="2400201" cy="1214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6014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 smtClean="0">
                <a:solidFill>
                  <a:srgbClr val="13629B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Мониторинг серверов</a:t>
            </a:r>
            <a:endParaRPr lang="en-US" b="1" dirty="0">
              <a:solidFill>
                <a:srgbClr val="13629B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5842992" cy="13967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b="1" dirty="0" smtClean="0">
                <a:solidFill>
                  <a:srgbClr val="13629B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Для </a:t>
            </a:r>
            <a:r>
              <a:rPr lang="ru-RU" sz="2000" b="1" dirty="0">
                <a:solidFill>
                  <a:srgbClr val="13629B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постоянного контроля за состоянием серверов и сетевой активностью </a:t>
            </a:r>
            <a:r>
              <a:rPr lang="ru-RU" sz="2000" b="1" dirty="0" smtClean="0">
                <a:solidFill>
                  <a:srgbClr val="13629B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используется</a:t>
            </a:r>
            <a:r>
              <a:rPr lang="en-US" sz="2000" b="1" dirty="0" smtClean="0">
                <a:solidFill>
                  <a:srgbClr val="13629B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b="1" dirty="0" err="1" smtClean="0">
                <a:solidFill>
                  <a:srgbClr val="13629B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zabbix</a:t>
            </a:r>
            <a:r>
              <a:rPr lang="en-US" sz="2000" b="1" dirty="0" smtClean="0">
                <a:solidFill>
                  <a:srgbClr val="13629B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ru-RU" sz="2000" b="1" dirty="0">
                <a:solidFill>
                  <a:srgbClr val="13629B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для мониторинга </a:t>
            </a:r>
            <a:r>
              <a:rPr lang="ru-RU" sz="2000" b="1" dirty="0">
                <a:solidFill>
                  <a:srgbClr val="13629B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производительности</a:t>
            </a:r>
            <a:endParaRPr lang="en-US" sz="2000" b="1" dirty="0">
              <a:solidFill>
                <a:srgbClr val="13629B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4149080"/>
            <a:ext cx="7965254" cy="2232248"/>
          </a:xfrm>
          <a:prstGeom prst="rect">
            <a:avLst/>
          </a:prstGeom>
        </p:spPr>
      </p:pic>
      <p:pic>
        <p:nvPicPr>
          <p:cNvPr id="5" name="Picture 8" descr="Zabbix 5.0 — установка на Ubuntu, база Postgresql | internet-lab.ru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1359726"/>
            <a:ext cx="3440574" cy="900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1403648" y="3095962"/>
            <a:ext cx="6595075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3200" b="1" dirty="0" smtClean="0">
                <a:solidFill>
                  <a:srgbClr val="13629B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zabbix.semops.duckdns.org</a:t>
            </a:r>
          </a:p>
          <a:p>
            <a:pPr algn="ctr"/>
            <a:r>
              <a:rPr lang="ru-RU" sz="2400" b="1" dirty="0" smtClean="0">
                <a:solidFill>
                  <a:srgbClr val="13629B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Войти как гость</a:t>
            </a:r>
            <a:endParaRPr lang="ru-RU" sz="2400" b="1" dirty="0">
              <a:solidFill>
                <a:srgbClr val="13629B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3821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 smtClean="0">
                <a:solidFill>
                  <a:srgbClr val="13629B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Резервное копирование</a:t>
            </a:r>
            <a:endParaRPr lang="en-US" b="1" dirty="0">
              <a:solidFill>
                <a:srgbClr val="13629B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853136"/>
          </a:xfrm>
        </p:spPr>
        <p:txBody>
          <a:bodyPr>
            <a:normAutofit/>
          </a:bodyPr>
          <a:lstStyle/>
          <a:p>
            <a:r>
              <a:rPr lang="ru-RU" sz="2000" b="1" dirty="0">
                <a:solidFill>
                  <a:srgbClr val="13629B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Для резервного копирования используются скрипты с применением </a:t>
            </a:r>
            <a:r>
              <a:rPr lang="ru-RU" sz="2000" b="1" dirty="0" err="1">
                <a:solidFill>
                  <a:srgbClr val="13629B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rSync</a:t>
            </a:r>
            <a:r>
              <a:rPr lang="ru-RU" sz="2000" b="1" dirty="0">
                <a:solidFill>
                  <a:srgbClr val="13629B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и </a:t>
            </a:r>
            <a:r>
              <a:rPr lang="ru-RU" sz="2000" b="1" dirty="0" err="1">
                <a:solidFill>
                  <a:srgbClr val="13629B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MySQLdump</a:t>
            </a:r>
            <a:r>
              <a:rPr lang="ru-RU" sz="2000" b="1" dirty="0">
                <a:solidFill>
                  <a:srgbClr val="13629B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 с 3 серверов на один копируются базы данных </a:t>
            </a:r>
            <a:r>
              <a:rPr lang="ru-RU" sz="2000" b="1" dirty="0" err="1">
                <a:solidFill>
                  <a:srgbClr val="13629B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wordpress</a:t>
            </a:r>
            <a:r>
              <a:rPr lang="ru-RU" sz="2000" b="1" dirty="0">
                <a:solidFill>
                  <a:srgbClr val="13629B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и </a:t>
            </a:r>
            <a:r>
              <a:rPr lang="ru-RU" sz="2000" b="1" dirty="0" err="1" smtClean="0">
                <a:solidFill>
                  <a:srgbClr val="13629B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zabbix</a:t>
            </a:r>
            <a:endParaRPr lang="ru-RU" sz="2000" b="1" dirty="0" smtClean="0">
              <a:solidFill>
                <a:srgbClr val="13629B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ru-RU" sz="2000" b="1" dirty="0">
                <a:solidFill>
                  <a:srgbClr val="13629B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Все </a:t>
            </a:r>
            <a:r>
              <a:rPr lang="ru-RU" sz="2000" b="1" dirty="0" err="1">
                <a:solidFill>
                  <a:srgbClr val="13629B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бэкапы</a:t>
            </a:r>
            <a:r>
              <a:rPr lang="ru-RU" sz="2000" b="1" dirty="0">
                <a:solidFill>
                  <a:srgbClr val="13629B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сохраняются в директории под именем сервера с которого совершено копирование</a:t>
            </a:r>
            <a:endParaRPr lang="en-US" sz="2000" b="1" dirty="0" smtClean="0">
              <a:solidFill>
                <a:srgbClr val="13629B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600200"/>
            <a:ext cx="4448796" cy="211484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3106" y="3897607"/>
            <a:ext cx="3286584" cy="185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766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78695" y="2071678"/>
            <a:ext cx="678661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 smtClean="0">
                <a:solidFill>
                  <a:srgbClr val="13629B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СПАСИБО </a:t>
            </a:r>
          </a:p>
          <a:p>
            <a:pPr algn="ctr"/>
            <a:r>
              <a:rPr lang="ru-RU" sz="4000" b="1" dirty="0" smtClean="0">
                <a:solidFill>
                  <a:srgbClr val="13629B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ЗА ВНИМАНИЕ</a:t>
            </a:r>
            <a:endParaRPr lang="ru-RU" sz="4000" b="1" dirty="0">
              <a:solidFill>
                <a:srgbClr val="13629B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4351" y="4581128"/>
            <a:ext cx="82589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dirty="0" smtClean="0">
                <a:solidFill>
                  <a:srgbClr val="13629B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Краснов Семён Евгеньевич СА-22-2</a:t>
            </a:r>
            <a:endParaRPr lang="ru-RU" sz="2400" b="1" dirty="0">
              <a:solidFill>
                <a:srgbClr val="13629B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/>
            <a:r>
              <a:rPr lang="ru-RU" sz="2400" b="1" dirty="0">
                <a:solidFill>
                  <a:srgbClr val="13629B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Администрирование КС областной больницы</a:t>
            </a:r>
            <a:endParaRPr lang="ru-RU" sz="2400" b="1" dirty="0">
              <a:solidFill>
                <a:srgbClr val="13629B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1F535EE9B1193346BBE731A074A01B06" ma:contentTypeVersion="0" ma:contentTypeDescription="Создание документа." ma:contentTypeScope="" ma:versionID="ca4e49fca41c967ac38664a354875a7e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2f955febea7e716b4e91cddba171100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9397995-99AB-4CAB-B14D-97603C4B9A22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521097CC-D451-4C56-B088-27E7C6F014A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9A310CC6-B896-41EF-93D6-E0EF32089B4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241</Words>
  <Application>Microsoft Office PowerPoint</Application>
  <PresentationFormat>Экран (4:3)</PresentationFormat>
  <Paragraphs>49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Verdana</vt:lpstr>
      <vt:lpstr>Тема Office</vt:lpstr>
      <vt:lpstr>Санкт-Петербургское государственное бюджетное профессиональное образовательное учреждение</vt:lpstr>
      <vt:lpstr>Задачи проекта</vt:lpstr>
      <vt:lpstr>Active Directory  Domain Services</vt:lpstr>
      <vt:lpstr>Сайт больницы</vt:lpstr>
      <vt:lpstr>Отказоустойчивость сайта</vt:lpstr>
      <vt:lpstr>Мониторинг серверов</vt:lpstr>
      <vt:lpstr>Резервное копирование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1</dc:creator>
  <cp:lastModifiedBy>Семён Краснов</cp:lastModifiedBy>
  <cp:revision>34</cp:revision>
  <dcterms:created xsi:type="dcterms:W3CDTF">2016-04-25T11:15:37Z</dcterms:created>
  <dcterms:modified xsi:type="dcterms:W3CDTF">2025-05-23T20:10:31Z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0x0101001F535EE9B1193346BBE731A074A01B06</vt:lpwstr>
  </property>
</Properties>
</file>