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0"/>
  </p:notesMasterIdLst>
  <p:sldIdLst>
    <p:sldId id="401" r:id="rId5"/>
    <p:sldId id="402" r:id="rId6"/>
    <p:sldId id="405" r:id="rId7"/>
    <p:sldId id="403" r:id="rId8"/>
    <p:sldId id="40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0" autoAdjust="0"/>
    <p:restoredTop sz="96208" autoAdjust="0"/>
  </p:normalViewPr>
  <p:slideViewPr>
    <p:cSldViewPr snapToGrid="0">
      <p:cViewPr>
        <p:scale>
          <a:sx n="66" d="100"/>
          <a:sy n="66" d="100"/>
        </p:scale>
        <p:origin x="1530" y="1200"/>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10/21/2022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err="1"/>
              <a:t>Tussenpersonen</a:t>
            </a:r>
            <a:endParaRPr lang="en-US" dirty="0"/>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err="1"/>
              <a:t>Roos</a:t>
            </a:r>
            <a:r>
              <a:rPr lang="en-US" dirty="0"/>
              <a:t>, Sera, Henk, Cleo, Sem</a:t>
            </a:r>
          </a:p>
        </p:txBody>
      </p:sp>
    </p:spTree>
    <p:extLst>
      <p:ext uri="{BB962C8B-B14F-4D97-AF65-F5344CB8AC3E}">
        <p14:creationId xmlns:p14="http://schemas.microsoft.com/office/powerpoint/2010/main" val="207476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a:xfrm>
            <a:off x="1768928" y="2242457"/>
            <a:ext cx="4618037" cy="2373086"/>
          </a:xfrm>
        </p:spPr>
        <p:txBody>
          <a:bodyPr/>
          <a:lstStyle/>
          <a:p>
            <a:r>
              <a:rPr lang="en-US" dirty="0" err="1"/>
              <a:t>Waardevolle</a:t>
            </a:r>
            <a:r>
              <a:rPr lang="en-US" dirty="0"/>
              <a:t> </a:t>
            </a:r>
            <a:r>
              <a:rPr lang="en-US" dirty="0" err="1"/>
              <a:t>tussenpersonen</a:t>
            </a:r>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nl-NL" sz="1800" dirty="0"/>
              <a:t>Wijk agent, fysiotherapeut, kapper, leraren, Publieke figuren, organisatoren </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2</a:t>
            </a:fld>
            <a:endParaRPr lang="en-US" dirty="0"/>
          </a:p>
        </p:txBody>
      </p:sp>
    </p:spTree>
    <p:extLst>
      <p:ext uri="{BB962C8B-B14F-4D97-AF65-F5344CB8AC3E}">
        <p14:creationId xmlns:p14="http://schemas.microsoft.com/office/powerpoint/2010/main" val="284915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08A1-FEAA-4F21-96E4-5A57CFAABBE2}"/>
              </a:ext>
            </a:extLst>
          </p:cNvPr>
          <p:cNvSpPr>
            <a:spLocks noGrp="1"/>
          </p:cNvSpPr>
          <p:nvPr>
            <p:ph type="title"/>
          </p:nvPr>
        </p:nvSpPr>
        <p:spPr>
          <a:xfrm>
            <a:off x="1870819" y="2788285"/>
            <a:ext cx="8447314" cy="2148840"/>
          </a:xfrm>
        </p:spPr>
        <p:txBody>
          <a:bodyPr>
            <a:normAutofit fontScale="90000"/>
          </a:bodyPr>
          <a:lstStyle/>
          <a:p>
            <a:r>
              <a:rPr lang="en-US" dirty="0">
                <a:solidFill>
                  <a:schemeClr val="tx1"/>
                </a:solidFill>
              </a:rPr>
              <a:t>Goede </a:t>
            </a:r>
            <a:r>
              <a:rPr lang="en-US" dirty="0" err="1">
                <a:solidFill>
                  <a:schemeClr val="tx1"/>
                </a:solidFill>
              </a:rPr>
              <a:t>vragen</a:t>
            </a:r>
            <a:br>
              <a:rPr lang="en-US" dirty="0">
                <a:solidFill>
                  <a:schemeClr val="tx1"/>
                </a:solidFill>
              </a:rPr>
            </a:br>
            <a:r>
              <a:rPr lang="en-US" sz="2700" b="1" dirty="0">
                <a:solidFill>
                  <a:schemeClr val="tx1"/>
                </a:solidFill>
              </a:rPr>
              <a:t>Wat </a:t>
            </a:r>
            <a:r>
              <a:rPr lang="en-US" sz="2700" b="1" dirty="0" err="1">
                <a:solidFill>
                  <a:schemeClr val="tx1"/>
                </a:solidFill>
              </a:rPr>
              <a:t>maakt</a:t>
            </a:r>
            <a:r>
              <a:rPr lang="en-US" sz="2700" b="1" dirty="0">
                <a:solidFill>
                  <a:schemeClr val="tx1"/>
                </a:solidFill>
              </a:rPr>
              <a:t> </a:t>
            </a:r>
            <a:r>
              <a:rPr lang="en-US" sz="2700" b="1" dirty="0" err="1">
                <a:solidFill>
                  <a:schemeClr val="tx1"/>
                </a:solidFill>
              </a:rPr>
              <a:t>deze</a:t>
            </a:r>
            <a:r>
              <a:rPr lang="en-US" sz="2700" b="1" dirty="0">
                <a:solidFill>
                  <a:schemeClr val="tx1"/>
                </a:solidFill>
              </a:rPr>
              <a:t> </a:t>
            </a:r>
            <a:r>
              <a:rPr lang="en-US" sz="2700" b="1" dirty="0" err="1">
                <a:solidFill>
                  <a:schemeClr val="tx1"/>
                </a:solidFill>
              </a:rPr>
              <a:t>buurt</a:t>
            </a:r>
            <a:r>
              <a:rPr lang="en-US" sz="2700" b="1" dirty="0">
                <a:solidFill>
                  <a:schemeClr val="tx1"/>
                </a:solidFill>
              </a:rPr>
              <a:t> </a:t>
            </a:r>
            <a:r>
              <a:rPr lang="en-US" sz="2700" b="1" dirty="0" err="1">
                <a:solidFill>
                  <a:schemeClr val="tx1"/>
                </a:solidFill>
              </a:rPr>
              <a:t>bijzonder</a:t>
            </a:r>
            <a:r>
              <a:rPr lang="en-US" sz="2700" b="1" dirty="0">
                <a:solidFill>
                  <a:schemeClr val="tx1"/>
                </a:solidFill>
              </a:rPr>
              <a:t>?</a:t>
            </a:r>
            <a:br>
              <a:rPr lang="en-US" sz="2700" b="1" dirty="0">
                <a:solidFill>
                  <a:schemeClr val="tx1"/>
                </a:solidFill>
              </a:rPr>
            </a:br>
            <a:r>
              <a:rPr lang="en-US" sz="2700" dirty="0" err="1">
                <a:solidFill>
                  <a:schemeClr val="tx1"/>
                </a:solidFill>
              </a:rPr>
              <a:t>Waar</a:t>
            </a:r>
            <a:r>
              <a:rPr lang="en-US" sz="2700" dirty="0">
                <a:solidFill>
                  <a:schemeClr val="tx1"/>
                </a:solidFill>
              </a:rPr>
              <a:t> </a:t>
            </a:r>
            <a:r>
              <a:rPr lang="en-US" sz="2700" dirty="0" err="1">
                <a:solidFill>
                  <a:schemeClr val="tx1"/>
                </a:solidFill>
              </a:rPr>
              <a:t>voel</a:t>
            </a:r>
            <a:r>
              <a:rPr lang="en-US" sz="2700" dirty="0">
                <a:solidFill>
                  <a:schemeClr val="tx1"/>
                </a:solidFill>
              </a:rPr>
              <a:t> </a:t>
            </a:r>
            <a:r>
              <a:rPr lang="en-US" sz="2700" dirty="0" err="1">
                <a:solidFill>
                  <a:schemeClr val="tx1"/>
                </a:solidFill>
              </a:rPr>
              <a:t>jij</a:t>
            </a:r>
            <a:r>
              <a:rPr lang="en-US" sz="2700" dirty="0">
                <a:solidFill>
                  <a:schemeClr val="tx1"/>
                </a:solidFill>
              </a:rPr>
              <a:t> je </a:t>
            </a:r>
            <a:r>
              <a:rPr lang="en-US" sz="2700" dirty="0" err="1">
                <a:solidFill>
                  <a:schemeClr val="tx1"/>
                </a:solidFill>
              </a:rPr>
              <a:t>thuis</a:t>
            </a:r>
            <a:r>
              <a:rPr lang="en-US" sz="2700" dirty="0">
                <a:solidFill>
                  <a:schemeClr val="tx1"/>
                </a:solidFill>
              </a:rPr>
              <a:t>?</a:t>
            </a:r>
            <a:br>
              <a:rPr lang="en-US" sz="2700" dirty="0">
                <a:solidFill>
                  <a:schemeClr val="tx1"/>
                </a:solidFill>
              </a:rPr>
            </a:br>
            <a:r>
              <a:rPr lang="en-US" sz="2700" b="1" dirty="0">
                <a:solidFill>
                  <a:schemeClr val="tx1"/>
                </a:solidFill>
              </a:rPr>
              <a:t>Wat mis je </a:t>
            </a:r>
            <a:r>
              <a:rPr lang="en-US" sz="2700" b="1" dirty="0" err="1">
                <a:solidFill>
                  <a:schemeClr val="tx1"/>
                </a:solidFill>
              </a:rPr>
              <a:t>als</a:t>
            </a:r>
            <a:r>
              <a:rPr lang="en-US" sz="2700" b="1" dirty="0">
                <a:solidFill>
                  <a:schemeClr val="tx1"/>
                </a:solidFill>
              </a:rPr>
              <a:t> je op </a:t>
            </a:r>
            <a:r>
              <a:rPr lang="en-US" sz="2700" b="1" dirty="0" err="1">
                <a:solidFill>
                  <a:schemeClr val="tx1"/>
                </a:solidFill>
              </a:rPr>
              <a:t>vakantie</a:t>
            </a:r>
            <a:r>
              <a:rPr lang="en-US" sz="2700" b="1" dirty="0">
                <a:solidFill>
                  <a:schemeClr val="tx1"/>
                </a:solidFill>
              </a:rPr>
              <a:t> bent?</a:t>
            </a:r>
            <a:br>
              <a:rPr lang="en-US" sz="2700" b="1" dirty="0">
                <a:solidFill>
                  <a:schemeClr val="tx1"/>
                </a:solidFill>
              </a:rPr>
            </a:br>
            <a:r>
              <a:rPr lang="en-US" sz="2700" dirty="0" err="1">
                <a:solidFill>
                  <a:schemeClr val="tx1"/>
                </a:solidFill>
              </a:rPr>
              <a:t>Wanneer</a:t>
            </a:r>
            <a:r>
              <a:rPr lang="en-US" sz="2700" dirty="0">
                <a:solidFill>
                  <a:schemeClr val="tx1"/>
                </a:solidFill>
              </a:rPr>
              <a:t> is </a:t>
            </a:r>
            <a:r>
              <a:rPr lang="en-US" sz="2700" dirty="0" err="1">
                <a:solidFill>
                  <a:schemeClr val="tx1"/>
                </a:solidFill>
              </a:rPr>
              <a:t>deze</a:t>
            </a:r>
            <a:r>
              <a:rPr lang="en-US" sz="2700" dirty="0">
                <a:solidFill>
                  <a:schemeClr val="tx1"/>
                </a:solidFill>
              </a:rPr>
              <a:t> </a:t>
            </a:r>
            <a:r>
              <a:rPr lang="en-US" sz="2700" dirty="0" err="1">
                <a:solidFill>
                  <a:schemeClr val="tx1"/>
                </a:solidFill>
              </a:rPr>
              <a:t>buurt</a:t>
            </a:r>
            <a:r>
              <a:rPr lang="en-US" sz="2700" dirty="0">
                <a:solidFill>
                  <a:schemeClr val="tx1"/>
                </a:solidFill>
              </a:rPr>
              <a:t> op </a:t>
            </a:r>
            <a:r>
              <a:rPr lang="en-US" sz="2700" dirty="0" err="1">
                <a:solidFill>
                  <a:schemeClr val="tx1"/>
                </a:solidFill>
              </a:rPr>
              <a:t>zijn</a:t>
            </a:r>
            <a:r>
              <a:rPr lang="en-US" sz="2700" dirty="0">
                <a:solidFill>
                  <a:schemeClr val="tx1"/>
                </a:solidFill>
              </a:rPr>
              <a:t> best?</a:t>
            </a:r>
            <a:br>
              <a:rPr lang="en-US" sz="2700" dirty="0">
                <a:solidFill>
                  <a:schemeClr val="tx1"/>
                </a:solidFill>
              </a:rPr>
            </a:br>
            <a:r>
              <a:rPr lang="en-US" sz="2700" b="1" dirty="0">
                <a:solidFill>
                  <a:schemeClr val="tx1"/>
                </a:solidFill>
              </a:rPr>
              <a:t>Wat is je </a:t>
            </a:r>
            <a:r>
              <a:rPr lang="en-US" sz="2700" b="1" dirty="0" err="1">
                <a:solidFill>
                  <a:schemeClr val="tx1"/>
                </a:solidFill>
              </a:rPr>
              <a:t>favoriete</a:t>
            </a:r>
            <a:r>
              <a:rPr lang="en-US" sz="2700" b="1" dirty="0">
                <a:solidFill>
                  <a:schemeClr val="tx1"/>
                </a:solidFill>
              </a:rPr>
              <a:t> </a:t>
            </a:r>
            <a:r>
              <a:rPr lang="en-US" sz="2700" b="1" dirty="0" err="1">
                <a:solidFill>
                  <a:schemeClr val="tx1"/>
                </a:solidFill>
              </a:rPr>
              <a:t>plek</a:t>
            </a:r>
            <a:r>
              <a:rPr lang="en-US" sz="2700" b="1" dirty="0">
                <a:solidFill>
                  <a:schemeClr val="tx1"/>
                </a:solidFill>
              </a:rPr>
              <a:t> in de </a:t>
            </a:r>
            <a:r>
              <a:rPr lang="en-US" sz="2700" b="1" dirty="0" err="1">
                <a:solidFill>
                  <a:schemeClr val="tx1"/>
                </a:solidFill>
              </a:rPr>
              <a:t>wijk</a:t>
            </a:r>
            <a:r>
              <a:rPr lang="en-US" sz="2700" b="1" dirty="0">
                <a:solidFill>
                  <a:schemeClr val="tx1"/>
                </a:solidFill>
              </a:rPr>
              <a:t>?</a:t>
            </a:r>
            <a:br>
              <a:rPr lang="en-US" sz="2700" b="1" dirty="0">
                <a:solidFill>
                  <a:schemeClr val="tx1"/>
                </a:solidFill>
              </a:rPr>
            </a:br>
            <a:r>
              <a:rPr lang="en-US" sz="2700" dirty="0" err="1">
                <a:solidFill>
                  <a:schemeClr val="tx1"/>
                </a:solidFill>
              </a:rPr>
              <a:t>Voel</a:t>
            </a:r>
            <a:r>
              <a:rPr lang="en-US" sz="2700" dirty="0">
                <a:solidFill>
                  <a:schemeClr val="tx1"/>
                </a:solidFill>
              </a:rPr>
              <a:t> </a:t>
            </a:r>
            <a:r>
              <a:rPr lang="en-US" sz="2700" dirty="0" err="1">
                <a:solidFill>
                  <a:schemeClr val="tx1"/>
                </a:solidFill>
              </a:rPr>
              <a:t>jij</a:t>
            </a:r>
            <a:r>
              <a:rPr lang="en-US" sz="2700" dirty="0">
                <a:solidFill>
                  <a:schemeClr val="tx1"/>
                </a:solidFill>
              </a:rPr>
              <a:t> je </a:t>
            </a:r>
            <a:r>
              <a:rPr lang="en-US" sz="2700" dirty="0" err="1">
                <a:solidFill>
                  <a:schemeClr val="tx1"/>
                </a:solidFill>
              </a:rPr>
              <a:t>veilig</a:t>
            </a:r>
            <a:r>
              <a:rPr lang="en-US" sz="2700" dirty="0">
                <a:solidFill>
                  <a:schemeClr val="tx1"/>
                </a:solidFill>
              </a:rPr>
              <a:t> in </a:t>
            </a:r>
            <a:r>
              <a:rPr lang="en-US" sz="2700" dirty="0" err="1">
                <a:solidFill>
                  <a:schemeClr val="tx1"/>
                </a:solidFill>
              </a:rPr>
              <a:t>buurt</a:t>
            </a:r>
            <a:r>
              <a:rPr lang="en-US" sz="2700" dirty="0">
                <a:solidFill>
                  <a:schemeClr val="tx1"/>
                </a:solidFill>
              </a:rPr>
              <a:t>?</a:t>
            </a:r>
            <a:br>
              <a:rPr lang="en-US" sz="4000" dirty="0"/>
            </a:br>
            <a:endParaRPr lang="en-US" sz="4000" dirty="0"/>
          </a:p>
        </p:txBody>
      </p:sp>
      <p:sp>
        <p:nvSpPr>
          <p:cNvPr id="6" name="Slide Number Placeholder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a:lstStyle/>
          <a:p>
            <a:fld id="{B9713C8C-8E70-45D5-AE59-23E60168254E}" type="slidenum">
              <a:rPr lang="en-US" smtClean="0"/>
              <a:t>3</a:t>
            </a:fld>
            <a:endParaRPr lang="en-US" dirty="0"/>
          </a:p>
        </p:txBody>
      </p:sp>
    </p:spTree>
    <p:extLst>
      <p:ext uri="{BB962C8B-B14F-4D97-AF65-F5344CB8AC3E}">
        <p14:creationId xmlns:p14="http://schemas.microsoft.com/office/powerpoint/2010/main" val="307953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838199" y="365125"/>
            <a:ext cx="4228281" cy="2103436"/>
          </a:xfrm>
        </p:spPr>
        <p:txBody>
          <a:bodyPr/>
          <a:lstStyle/>
          <a:p>
            <a:r>
              <a:rPr lang="en-US" dirty="0" err="1"/>
              <a:t>Belangrijkste</a:t>
            </a:r>
            <a:r>
              <a:rPr lang="en-US" dirty="0"/>
              <a:t> </a:t>
            </a:r>
            <a:r>
              <a:rPr lang="en-US" dirty="0" err="1"/>
              <a:t>Inzichten</a:t>
            </a:r>
            <a:endParaRPr lang="en-US" dirty="0"/>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p:txBody>
          <a:bodyPr/>
          <a:lstStyle/>
          <a:p>
            <a:pPr marL="342900" indent="-342900">
              <a:buFont typeface="Wingdings" panose="05000000000000000000" pitchFamily="2" charset="2"/>
              <a:buChar char="v"/>
            </a:pPr>
            <a:r>
              <a:rPr lang="nl-NL" dirty="0"/>
              <a:t>Vragen maken het verhaal</a:t>
            </a:r>
          </a:p>
          <a:p>
            <a:pPr marL="342900" indent="-342900">
              <a:buFont typeface="Wingdings" panose="05000000000000000000" pitchFamily="2" charset="2"/>
              <a:buChar char="v"/>
            </a:pPr>
            <a:r>
              <a:rPr lang="nl-NL" dirty="0"/>
              <a:t>Tussenpersonen zijn zeer publiek of spreken met veel mensen</a:t>
            </a:r>
          </a:p>
          <a:p>
            <a:pPr marL="342900" indent="-342900">
              <a:buFont typeface="Wingdings" panose="05000000000000000000" pitchFamily="2" charset="2"/>
              <a:buChar char="v"/>
            </a:pPr>
            <a:r>
              <a:rPr lang="nl-NL" dirty="0"/>
              <a:t>Publieke interviews</a:t>
            </a:r>
          </a:p>
          <a:p>
            <a:pPr marL="342900" indent="-342900">
              <a:buFont typeface="Wingdings" panose="05000000000000000000" pitchFamily="2" charset="2"/>
              <a:buChar char="v"/>
            </a:pPr>
            <a:r>
              <a:rPr lang="nl-NL" dirty="0"/>
              <a:t>3 tussenpersonen is niet genoeg om een beeld te scheppen</a:t>
            </a:r>
          </a:p>
          <a:p>
            <a:endParaRPr lang="en-US" dirty="0"/>
          </a:p>
        </p:txBody>
      </p:sp>
      <p:pic>
        <p:nvPicPr>
          <p:cNvPr id="16" name="Picture Placeholder 15" descr="A picture containing sky, outdoor, road, building&#10;&#10;Description automatically generated">
            <a:extLst>
              <a:ext uri="{FF2B5EF4-FFF2-40B4-BE49-F238E27FC236}">
                <a16:creationId xmlns:a16="http://schemas.microsoft.com/office/drawing/2014/main" id="{19CF9A14-DA46-E01F-476D-62DF5E2AB6A1}"/>
              </a:ext>
            </a:extLst>
          </p:cNvPr>
          <p:cNvPicPr>
            <a:picLocks noGrp="1" noChangeAspect="1"/>
          </p:cNvPicPr>
          <p:nvPr>
            <p:ph type="pic" sz="quarter" idx="16"/>
          </p:nvPr>
        </p:nvPicPr>
        <p:blipFill>
          <a:blip r:embed="rId2"/>
          <a:srcRect l="7214" r="7214"/>
          <a:stretch>
            <a:fillRect/>
          </a:stretch>
        </p:blipFill>
        <p:spPr/>
      </p:pic>
      <p:pic>
        <p:nvPicPr>
          <p:cNvPr id="19" name="Picture Placeholder 18" descr="A picture containing tree, outdoor, sky, building&#10;&#10;Description automatically generated">
            <a:extLst>
              <a:ext uri="{FF2B5EF4-FFF2-40B4-BE49-F238E27FC236}">
                <a16:creationId xmlns:a16="http://schemas.microsoft.com/office/drawing/2014/main" id="{B47FEF75-0B50-F1A2-53CE-E0385D4240C2}"/>
              </a:ext>
            </a:extLst>
          </p:cNvPr>
          <p:cNvPicPr>
            <a:picLocks noGrp="1" noChangeAspect="1"/>
          </p:cNvPicPr>
          <p:nvPr>
            <p:ph type="pic" sz="quarter" idx="13"/>
          </p:nvPr>
        </p:nvPicPr>
        <p:blipFill>
          <a:blip r:embed="rId3"/>
          <a:srcRect l="18430" r="18430"/>
          <a:stretch>
            <a:fillRect/>
          </a:stretch>
        </p:blipFill>
        <p:spPr/>
      </p:pic>
      <p:pic>
        <p:nvPicPr>
          <p:cNvPr id="28" name="Picture Placeholder 27" descr="A picture containing tree, outdoor, building, stone&#10;&#10;Description automatically generated">
            <a:extLst>
              <a:ext uri="{FF2B5EF4-FFF2-40B4-BE49-F238E27FC236}">
                <a16:creationId xmlns:a16="http://schemas.microsoft.com/office/drawing/2014/main" id="{C4E7AEEE-A9A1-E536-A8DB-46E15A95BDD9}"/>
              </a:ext>
            </a:extLst>
          </p:cNvPr>
          <p:cNvPicPr>
            <a:picLocks noGrp="1" noChangeAspect="1"/>
          </p:cNvPicPr>
          <p:nvPr>
            <p:ph type="pic" sz="quarter" idx="14"/>
          </p:nvPr>
        </p:nvPicPr>
        <p:blipFill>
          <a:blip r:embed="rId4"/>
          <a:srcRect l="16051" r="16051"/>
          <a:stretch>
            <a:fillRect/>
          </a:stretch>
        </p:blipFill>
        <p:spPr/>
      </p:pic>
      <p:pic>
        <p:nvPicPr>
          <p:cNvPr id="30" name="Picture Placeholder 29" descr="A picture containing grass, outdoor, sky, field&#10;&#10;Description automatically generated">
            <a:extLst>
              <a:ext uri="{FF2B5EF4-FFF2-40B4-BE49-F238E27FC236}">
                <a16:creationId xmlns:a16="http://schemas.microsoft.com/office/drawing/2014/main" id="{AF6D84D9-B490-BF02-D227-645922E70E7A}"/>
              </a:ext>
            </a:extLst>
          </p:cNvPr>
          <p:cNvPicPr>
            <a:picLocks noGrp="1" noChangeAspect="1"/>
          </p:cNvPicPr>
          <p:nvPr>
            <p:ph type="pic" sz="quarter" idx="15"/>
          </p:nvPr>
        </p:nvPicPr>
        <p:blipFill>
          <a:blip r:embed="rId5"/>
          <a:srcRect l="3705" r="3705"/>
          <a:stretch>
            <a:fillRect/>
          </a:stretch>
        </p:blipFill>
        <p:spPr/>
      </p:pic>
    </p:spTree>
    <p:extLst>
      <p:ext uri="{BB962C8B-B14F-4D97-AF65-F5344CB8AC3E}">
        <p14:creationId xmlns:p14="http://schemas.microsoft.com/office/powerpoint/2010/main" val="191294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p:txBody>
          <a:bodyPr/>
          <a:lstStyle/>
          <a:p>
            <a:r>
              <a:rPr lang="en-US" dirty="0"/>
              <a:t>Thank you</a:t>
            </a:r>
          </a:p>
        </p:txBody>
      </p:sp>
      <p:pic>
        <p:nvPicPr>
          <p:cNvPr id="22" name="Picture Placeholder 21">
            <a:extLst>
              <a:ext uri="{FF2B5EF4-FFF2-40B4-BE49-F238E27FC236}">
                <a16:creationId xmlns:a16="http://schemas.microsoft.com/office/drawing/2014/main" id="{3D47083F-A229-F38F-EB90-CE8D11BE900E}"/>
              </a:ext>
            </a:extLst>
          </p:cNvPr>
          <p:cNvPicPr>
            <a:picLocks noGrp="1" noChangeAspect="1"/>
          </p:cNvPicPr>
          <p:nvPr>
            <p:ph type="pic" sz="quarter" idx="16"/>
          </p:nvPr>
        </p:nvPicPr>
        <p:blipFill>
          <a:blip r:embed="rId2"/>
          <a:srcRect t="1361" b="1361"/>
          <a:stretch>
            <a:fillRect/>
          </a:stretch>
        </p:blipFill>
        <p:spPr/>
      </p:pic>
      <p:pic>
        <p:nvPicPr>
          <p:cNvPr id="25" name="Picture Placeholder 24" descr="A picture containing sky, outdoor, road, building&#10;&#10;Description automatically generated">
            <a:extLst>
              <a:ext uri="{FF2B5EF4-FFF2-40B4-BE49-F238E27FC236}">
                <a16:creationId xmlns:a16="http://schemas.microsoft.com/office/drawing/2014/main" id="{5E0489B0-3057-2C2A-A78F-4C78D214D62D}"/>
              </a:ext>
            </a:extLst>
          </p:cNvPr>
          <p:cNvPicPr>
            <a:picLocks noGrp="1" noChangeAspect="1"/>
          </p:cNvPicPr>
          <p:nvPr>
            <p:ph type="pic" sz="quarter" idx="17"/>
          </p:nvPr>
        </p:nvPicPr>
        <p:blipFill>
          <a:blip r:embed="rId3"/>
          <a:srcRect t="26175" b="26175"/>
          <a:stretch>
            <a:fillRect/>
          </a:stretch>
        </p:blipFill>
        <p:spPr/>
      </p:pic>
      <p:sp>
        <p:nvSpPr>
          <p:cNvPr id="28" name="TextBox 27">
            <a:extLst>
              <a:ext uri="{FF2B5EF4-FFF2-40B4-BE49-F238E27FC236}">
                <a16:creationId xmlns:a16="http://schemas.microsoft.com/office/drawing/2014/main" id="{F2D7B000-CD90-E99E-2311-2DACEFB114E7}"/>
              </a:ext>
            </a:extLst>
          </p:cNvPr>
          <p:cNvSpPr txBox="1"/>
          <p:nvPr/>
        </p:nvSpPr>
        <p:spPr>
          <a:xfrm>
            <a:off x="838200" y="2612532"/>
            <a:ext cx="6096000" cy="369332"/>
          </a:xfrm>
          <a:prstGeom prst="rect">
            <a:avLst/>
          </a:prstGeom>
          <a:noFill/>
        </p:spPr>
        <p:txBody>
          <a:bodyPr wrap="square">
            <a:spAutoFit/>
          </a:bodyPr>
          <a:lstStyle/>
          <a:p>
            <a:r>
              <a:rPr lang="en-US" dirty="0" err="1"/>
              <a:t>Roos</a:t>
            </a:r>
            <a:r>
              <a:rPr lang="en-US" dirty="0"/>
              <a:t>, Sera, Henk, Cleo, Sem</a:t>
            </a:r>
          </a:p>
        </p:txBody>
      </p:sp>
    </p:spTree>
    <p:extLst>
      <p:ext uri="{BB962C8B-B14F-4D97-AF65-F5344CB8AC3E}">
        <p14:creationId xmlns:p14="http://schemas.microsoft.com/office/powerpoint/2010/main" val="2420767862"/>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{8C2392E7-5B83-4A5A-A58A-BB5A04E17B81}tf89080264_win32</Template>
  <TotalTime>19</TotalTime>
  <Words>119</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Elephant</vt:lpstr>
      <vt:lpstr>Wingdings</vt:lpstr>
      <vt:lpstr>Brush</vt:lpstr>
      <vt:lpstr>Tussenpersonen</vt:lpstr>
      <vt:lpstr>Waardevolle tussenpersonen</vt:lpstr>
      <vt:lpstr>Goede vragen Wat maakt deze buurt bijzonder? Waar voel jij je thuis? Wat mis je als je op vakantie bent? Wanneer is deze buurt op zijn best? Wat is je favoriete plek in de wijk? Voel jij je veilig in buurt? </vt:lpstr>
      <vt:lpstr>Belangrijkste Inzichten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Tussenpersonen</dc:title>
  <dc:creator>Sem Plasmeijer</dc:creator>
  <cp:lastModifiedBy>Sem Plasmeijer</cp:lastModifiedBy>
  <cp:revision>2</cp:revision>
  <dcterms:created xsi:type="dcterms:W3CDTF">2022-10-21T07:39:24Z</dcterms:created>
  <dcterms:modified xsi:type="dcterms:W3CDTF">2022-10-21T07:59:13Z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