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  <p:embeddedFont>
      <p:font typeface="Amatic SC"/>
      <p:regular r:id="rId55"/>
      <p:bold r:id="rId56"/>
    </p:embeddedFont>
    <p:embeddedFont>
      <p:font typeface="Source Code Pr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SourceCodePr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55" Type="http://schemas.openxmlformats.org/officeDocument/2006/relationships/font" Target="fonts/AmaticSC-regular.fntdata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57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56" Type="http://schemas.openxmlformats.org/officeDocument/2006/relationships/font" Target="fonts/AmaticSC-bold.fntdata"/><Relationship Id="rId15" Type="http://schemas.openxmlformats.org/officeDocument/2006/relationships/slide" Target="slides/slide10.xml"/><Relationship Id="rId59" Type="http://schemas.openxmlformats.org/officeDocument/2006/relationships/font" Target="fonts/SourceCodePro-italic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44223639d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44223639d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44223639d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44223639d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3c54c002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3c54c002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c54c002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3c54c002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3c54c002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3c54c002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3c54c002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3c54c002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3c54c002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3c54c002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3c54c002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3c54c002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44223639d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44223639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44223639d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44223639d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4223639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4223639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44223639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44223639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44223639d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44223639d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44223639d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44223639d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c54c002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3c54c002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3c54c002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3c54c002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3c54c002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3c54c002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3c54c002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3c54c002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3c54c002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3c54c002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3c54c002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3c54c002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3c54c002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3c54c002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3c54c00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3c54c00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44223639d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44223639d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44223639d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44223639d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44223639d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44223639d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44223639d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44223639d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44223639d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44223639d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44223639d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44223639d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44223639d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44223639d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44223639d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44223639d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44223639d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44223639d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44223639d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44223639d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c54c002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3c54c002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44223639d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44223639d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44223639d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44223639d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44223639d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944223639d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3c54c002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3c54c002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3c54c002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3c54c002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44223639d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44223639d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c54c002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c54c002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3c54c002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3c54c002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3c54c002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3c54c002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44223639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44223639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44223639d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44223639d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ab.js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ordnorms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opus.nlpl.eu/OpenSubtitles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montana.edu/attmemlab/spp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hyperlink" Target="https://osf.io/74esw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JackEdTaylor/LexOPS" TargetMode="External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SemanticPriming/SPAML/" TargetMode="External"/><Relationship Id="rId4" Type="http://schemas.openxmlformats.org/officeDocument/2006/relationships/hyperlink" Target="mailto:buchananlab@gmail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sa007.psysciacc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mallworldofwords.org/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SPAM-L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 Across Many - Languages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1: Online Portal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The experiment will be programmed with </a:t>
            </a:r>
            <a:r>
              <a:rPr lang="en" u="sng">
                <a:solidFill>
                  <a:schemeClr val="hlink"/>
                </a:solidFill>
                <a:hlinkClick r:id="rId3"/>
              </a:rPr>
              <a:t>labjs</a:t>
            </a:r>
            <a:r>
              <a:rPr lang="en"/>
              <a:t> (what you saw in the demo!)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Labjs has extensively worked on millisecond timing in browser (it’s good stuff)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precident for collecting this data online (SPALEX: Aguasvivas et al., 2018)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1: Online Portal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Data is stored in a sqlite file, which can be accessed for the online display of data or through the packages (outcome 3)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Labs can used specialized links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Many languages can be provided for participants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We understand the importance of experimental control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Many early studies used in-lab normed stimuli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Both Lucas (2000) and Hutchison (2003) have discussed how stimuli often were not “semantic”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The definitions of similarity varies across studies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Normed stimuli to the rescue!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Buchanan, Valentine, &amp; Maxwell (2019)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Linguistic Annotated Bibliography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https://wordnorms.com/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2875"/>
            <a:ext cx="4480275" cy="37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7525" y="1422875"/>
            <a:ext cx="4480275" cy="3720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6"/>
          <p:cNvCxnSpPr/>
          <p:nvPr/>
        </p:nvCxnSpPr>
        <p:spPr>
          <a:xfrm flipH="1">
            <a:off x="5306900" y="1115100"/>
            <a:ext cx="596100" cy="291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6"/>
          <p:cNvSpPr txBox="1"/>
          <p:nvPr/>
        </p:nvSpPr>
        <p:spPr>
          <a:xfrm>
            <a:off x="5306900" y="690050"/>
            <a:ext cx="28938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Snodgrass &amp; Vanderwart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Important!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Controlled stimuli for new studies!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Reproducibility!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Replication!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New and interesting research hypotheses!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However, this work sucks …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Buchanan, Valentine, &amp; Maxwell (2019)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previously, Buchanan et al. (2013)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De Deyne, Navarro, Perfors, Brysbaert, &amp; Storms (2019)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Montefinese, Vinson, Vigliocco, &amp; Ambrosini (2019)</a:t>
            </a:r>
            <a:endParaRPr/>
          </a:p>
          <a:p>
            <a:pPr indent="-342900" lvl="1" marL="9144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more from Montefinese et al. (2013)^2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Corpus style norms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Subtitles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Twitter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Books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Subjective norms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sets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Ratings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Judgments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Corpus Text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Subtitle Projects Analyzed (2 projects)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Semantic Priming Data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Combined with Subjective Ratings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Corpus Text 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Open Subtitles Project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Freely available subtitles in ~60 languages for computational analysis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Approximately 43 languages contain enough data to be useable for these projects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i="1" lang="en"/>
              <a:t>The Subtitle Projects have had a serious impact on our field.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944084" y="1116878"/>
            <a:ext cx="3501300" cy="3501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3611776" y="719152"/>
            <a:ext cx="2166000" cy="2166000"/>
            <a:chOff x="3611776" y="414352"/>
            <a:chExt cx="2166000" cy="2166000"/>
          </a:xfrm>
        </p:grpSpPr>
        <p:sp>
          <p:nvSpPr>
            <p:cNvPr id="65" name="Google Shape;65;p14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Cognitive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Psychology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4562258" y="2337664"/>
            <a:ext cx="2166000" cy="2166000"/>
            <a:chOff x="4562258" y="2032864"/>
            <a:chExt cx="2166000" cy="2166000"/>
          </a:xfrm>
        </p:grpSpPr>
        <p:sp>
          <p:nvSpPr>
            <p:cNvPr id="68" name="Google Shape;68;p14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Computational 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Linguistics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2702876" y="2337664"/>
            <a:ext cx="2166000" cy="2166000"/>
            <a:chOff x="2702876" y="2032864"/>
            <a:chExt cx="2166000" cy="2166000"/>
          </a:xfrm>
        </p:grpSpPr>
        <p:sp>
          <p:nvSpPr>
            <p:cNvPr id="71" name="Google Shape;71;p14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Psycho-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linguistics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" name="Google Shape;73;p14"/>
          <p:cNvSpPr/>
          <p:nvPr/>
        </p:nvSpPr>
        <p:spPr>
          <a:xfrm>
            <a:off x="4084680" y="2251041"/>
            <a:ext cx="12258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163" y="0"/>
            <a:ext cx="619366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32"/>
          <p:cNvCxnSpPr/>
          <p:nvPr/>
        </p:nvCxnSpPr>
        <p:spPr>
          <a:xfrm>
            <a:off x="4313475" y="408225"/>
            <a:ext cx="2272500" cy="2694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Corpus Text Data: Ongoing projects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Subs2strudel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 the subtitle data into concept-feature pairs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zebra (concept) has stripes (feature)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STRUDEL: structured dimension extraction and labeling (Baroni et al., 2010)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Concept-feature pairs can be used to calculate similarity!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Corpus Text Data: Ongoing projects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Words2manylanguages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recent publication of subs2vec, which converts the subtitle projects to FastText computational models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Provide word2vec models of each subtitle language, which allows for similarity calculation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Procedure: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N</a:t>
            </a:r>
            <a:r>
              <a:rPr lang="en"/>
              <a:t>ouns, verbs, adjectives, and adverbs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Using </a:t>
            </a:r>
            <a:r>
              <a:rPr i="1" lang="en"/>
              <a:t>udpipe, </a:t>
            </a:r>
            <a:r>
              <a:rPr lang="en"/>
              <a:t>we can do this across many languages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1600"/>
              </a:spcAft>
              <a:buSzPts val="2200"/>
              <a:buChar char="-"/>
            </a:pPr>
            <a:r>
              <a:rPr lang="en"/>
              <a:t>Using word frequency, the top 10,000 words in each language were selected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Procedure: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Similarity was calculated by using subs2vec project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Cosine is a distance measure of vector similarity, similar to correlation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1600"/>
              </a:spcAft>
              <a:buSzPts val="2200"/>
              <a:buChar char="-"/>
            </a:pPr>
            <a:r>
              <a:rPr lang="en"/>
              <a:t>Top five cosine values for each word were selected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Procedure: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These data were merged together to create a dataset of possible stimuli across all languages (using translation)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1208416 number of pairs were found across the forty-four languages with an average overlap of 3.23% (2.70 to 70.27)</a:t>
            </a:r>
            <a:endParaRPr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The pairs were sorted by language overlap to final selection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The Semantic Priming Project</a:t>
            </a:r>
            <a:r>
              <a:rPr lang="en"/>
              <a:t>: Hutchison et al. (2013)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1661 English words in lexical decision and naming tasks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were paired with unrelated, related (two types), and nonsense words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Why do we need another study?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English only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Focused on target only lexical decision with two different stimulus onset asynchronies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Similarity defined by free association norms: Nelson et al. (2004)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Sample size </a:t>
            </a:r>
            <a:r>
              <a:rPr i="1" lang="en"/>
              <a:t>n ~ </a:t>
            </a:r>
            <a:r>
              <a:rPr lang="en"/>
              <a:t>32 per pair by condition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Sample size is probably too small for coverage/power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Overlap with other stimuli still poor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Is priming even reliable?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Heyman et al. (2016, 2018)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Is priming even predictable?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Hutchison et al. (2008), see next slide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7507792" cy="37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1"/>
          <p:cNvSpPr txBox="1"/>
          <p:nvPr/>
        </p:nvSpPr>
        <p:spPr>
          <a:xfrm>
            <a:off x="7048500" y="4596350"/>
            <a:ext cx="2095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https://osf.io/74esw/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 occurs when:</a:t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Target responses are </a:t>
            </a:r>
            <a:r>
              <a:rPr b="1" lang="en"/>
              <a:t>facilitated</a:t>
            </a:r>
            <a:r>
              <a:rPr lang="en"/>
              <a:t> (faster)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When a previously shown </a:t>
            </a:r>
            <a:r>
              <a:rPr b="1" lang="en"/>
              <a:t>cue</a:t>
            </a:r>
            <a:r>
              <a:rPr lang="en"/>
              <a:t> is </a:t>
            </a:r>
            <a:r>
              <a:rPr b="1" lang="en"/>
              <a:t>related</a:t>
            </a:r>
            <a:r>
              <a:rPr lang="en"/>
              <a:t> to the </a:t>
            </a:r>
            <a:r>
              <a:rPr b="1" lang="en"/>
              <a:t>target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Semantic Priming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Related stimuli will be selected using similarity values from the first two analyses described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Unrelated stimuli are re-paired words with no similarity (close to zero as possible)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Nonsense words are created by using the Wuggy algorithm, while </a:t>
            </a:r>
            <a:r>
              <a:rPr lang="en"/>
              <a:t>maintaining</a:t>
            </a:r>
            <a:r>
              <a:rPr lang="en"/>
              <a:t> valid phonetic pronunciation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</p:txBody>
      </p:sp>
      <p:sp>
        <p:nvSpPr>
          <p:cNvPr id="254" name="Google Shape;254;p4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Semantic Priming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single stream lexical decision task will be used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Trials are formatted as: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fixation cross (+) for 500 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CUE or TARGET in uppercase Serif font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Lexical decision response (word, nonsense word)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Semantic Priming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procedure creates data at many levels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Subject level: for every participant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Item level: for each individual item, rather than just cue or just concept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Priming level: for each related pair compared to the unrelated pair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Nonsense words have a purpose!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Data</a:t>
            </a:r>
            <a:endParaRPr/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Subjective Rating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data from our known sources using the LAB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Target variables: age of acquisition, imageability, concreteness, valence, arousal, dominance, familiarity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are the most studied and popular measures!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Participants</a:t>
            </a:r>
            <a:endParaRPr/>
          </a:p>
        </p:txBody>
      </p:sp>
      <p:sp>
        <p:nvSpPr>
          <p:cNvPr id="272" name="Google Shape;272;p4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Power for non-hypothesis tests is tricky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AIPE: Accuracy in parameter estimation approach may be best (see anything by Ken Kelley)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Power to create a “sufficiently narrow” confidence interval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So, we simulated using the English Lexicon Project (Balota et al., 2007) and the previous priming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Participants</a:t>
            </a:r>
            <a:endParaRPr/>
          </a:p>
        </p:txBody>
      </p:sp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311700" y="1228675"/>
            <a:ext cx="2994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Expect about 84% data retention (people get things wrong, which you can’t use)</a:t>
            </a:r>
            <a:endParaRPr/>
          </a:p>
        </p:txBody>
      </p:sp>
      <p:pic>
        <p:nvPicPr>
          <p:cNvPr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000" y="1246250"/>
            <a:ext cx="5532600" cy="314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Participants</a:t>
            </a:r>
            <a:endParaRPr/>
          </a:p>
        </p:txBody>
      </p:sp>
      <p:sp>
        <p:nvSpPr>
          <p:cNvPr id="285" name="Google Shape;285;p4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Calculated the standard error for response latencies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Randomally sampled from the data simulating </a:t>
            </a:r>
            <a:r>
              <a:rPr i="1" lang="en"/>
              <a:t>n</a:t>
            </a:r>
            <a:r>
              <a:rPr lang="en"/>
              <a:t> = 5, 10, … 200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At what point is the standard error of 80% of the samples &lt; our target standard error?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51" y="0"/>
            <a:ext cx="780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Participants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5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i="1" lang="en"/>
              <a:t>N</a:t>
            </a:r>
            <a:r>
              <a:rPr lang="en"/>
              <a:t> = 50 per word! Not so bad!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Until you look at priming data …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Same procedure, this time with priming data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Pick some compromise of the two approaches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59" y="0"/>
            <a:ext cx="791828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Priming measurement:</a:t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Lexical Decision Task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Naming Task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2: Loads O’ Participants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5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Therefore, we will use a minimum, stopping rule, and maximum sample (pre-registered)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Minimum number of participants per word = 50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Stopping rule = after 50, examine the SE until it reaches the desired “sufficiently narrow window”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Maximum number of participants = 320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3: Data Access + Packages</a:t>
            </a:r>
            <a:endParaRPr/>
          </a:p>
        </p:txBody>
      </p:sp>
      <p:sp>
        <p:nvSpPr>
          <p:cNvPr id="317" name="Google Shape;317;p5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LexOPS is amazing</a:t>
            </a:r>
            <a:r>
              <a:rPr lang="en"/>
              <a:t>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for stimuli selection and comparison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We would try to convert to Python and supplement LexOPS with functions for acquiring/importing the data from this project.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All the other data collected as well</a:t>
            </a:r>
            <a:endParaRPr/>
          </a:p>
        </p:txBody>
      </p:sp>
      <p:pic>
        <p:nvPicPr>
          <p:cNvPr id="318" name="Google Shape;31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050" y="220300"/>
            <a:ext cx="1424425" cy="16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4: Secondary Data Challenge</a:t>
            </a:r>
            <a:endParaRPr/>
          </a:p>
        </p:txBody>
      </p:sp>
      <p:sp>
        <p:nvSpPr>
          <p:cNvPr id="324" name="Google Shape;324;p5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We will support a secondary data challenge timed with the release of the first round of data.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Computational linguistics rejoice!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 now?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Registered Report: R&amp;R at Nature Human Behaviour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Stimuli selection is complete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Experiment programming mostly complete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Started translation (checking/instructions)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Writing $ funding requests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Pilot testing soon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 now?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Can you join?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Yes please!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What can you do?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collection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Translation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much more!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Other works described are being written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600" y="125625"/>
            <a:ext cx="2651274" cy="265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43" name="Google Shape;343;p5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All thoughts welcome!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https://github.com/SemanticPriming/SPAML/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Twitter: @aggieerin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4"/>
              </a:rPr>
              <a:t>buchananlab@gmail.com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GitHub: doomlab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Find me on the PSA Slack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Words are linked in pairs: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Cue: </a:t>
            </a:r>
            <a:r>
              <a:rPr i="1" lang="en" sz="1800"/>
              <a:t>doctor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Unrelated target: </a:t>
            </a:r>
            <a:r>
              <a:rPr i="1" lang="en" sz="1800"/>
              <a:t>tree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Related target: </a:t>
            </a:r>
            <a:r>
              <a:rPr i="1" lang="en" sz="1800"/>
              <a:t>nurse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Nonsense target: </a:t>
            </a:r>
            <a:r>
              <a:rPr i="1" lang="en" sz="1800"/>
              <a:t>tren</a:t>
            </a:r>
            <a:endParaRPr i="1"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https://psa007.psysciacc.org/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why?</a:t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Processes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Networks  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746" y="535088"/>
            <a:ext cx="4922754" cy="407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/>
              <a:t>Semantic</a:t>
            </a:r>
            <a:r>
              <a:rPr lang="en"/>
              <a:t> priming replicates pretty well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But not always …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Every lab has their words “that work”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How can we leverage the computational skills found in natural language processing with the open data publications to improve this research?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 to do?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Online platform for data collection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Semantic priming data + many languages + matching variables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R/Python/Shiny packages to connect to the data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Secondary data challenge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 1: Online Portal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We will create an online portal to collect, store, and share the data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https://smallworldofwords.org/en</a:t>
            </a:r>
            <a:r>
              <a:rPr lang="en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Lowers the burden on research labs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for data collection to occur in waves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Publication updates for data versus one-shot paper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