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301" r:id="rId3"/>
    <p:sldId id="308" r:id="rId4"/>
    <p:sldId id="303" r:id="rId5"/>
    <p:sldId id="304" r:id="rId6"/>
    <p:sldId id="305" r:id="rId7"/>
    <p:sldId id="306" r:id="rId8"/>
    <p:sldId id="309" r:id="rId9"/>
    <p:sldId id="316" r:id="rId10"/>
    <p:sldId id="310" r:id="rId11"/>
    <p:sldId id="313" r:id="rId12"/>
    <p:sldId id="314" r:id="rId13"/>
    <p:sldId id="312" r:id="rId14"/>
    <p:sldId id="317" r:id="rId15"/>
    <p:sldId id="318" r:id="rId16"/>
    <p:sldId id="320" r:id="rId17"/>
    <p:sldId id="319" r:id="rId18"/>
    <p:sldId id="302" r:id="rId19"/>
    <p:sldId id="257" r:id="rId20"/>
    <p:sldId id="258" r:id="rId21"/>
    <p:sldId id="259" r:id="rId22"/>
    <p:sldId id="260" r:id="rId23"/>
    <p:sldId id="262" r:id="rId24"/>
    <p:sldId id="321" r:id="rId25"/>
    <p:sldId id="274" r:id="rId26"/>
    <p:sldId id="275" r:id="rId27"/>
    <p:sldId id="278" r:id="rId28"/>
    <p:sldId id="279" r:id="rId29"/>
    <p:sldId id="280" r:id="rId30"/>
    <p:sldId id="286" r:id="rId31"/>
    <p:sldId id="287" r:id="rId32"/>
    <p:sldId id="289" r:id="rId33"/>
    <p:sldId id="290" r:id="rId34"/>
    <p:sldId id="291" r:id="rId35"/>
    <p:sldId id="292" r:id="rId36"/>
    <p:sldId id="322" r:id="rId37"/>
    <p:sldId id="323" r:id="rId38"/>
    <p:sldId id="324" r:id="rId39"/>
    <p:sldId id="325" r:id="rId40"/>
    <p:sldId id="326" r:id="rId41"/>
    <p:sldId id="327" r:id="rId42"/>
    <p:sldId id="300" r:id="rId43"/>
  </p:sldIdLst>
  <p:sldSz cx="9144000" cy="5143500" type="screen16x9"/>
  <p:notesSz cx="6858000" cy="9144000"/>
  <p:embeddedFontLst>
    <p:embeddedFont>
      <p:font typeface="Amatic SC" pitchFamily="2" charset="-79"/>
      <p:regular r:id="rId45"/>
      <p:bold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  <p:embeddedFont>
      <p:font typeface="Source Code Pro" panose="020B0509030403020204" pitchFamily="49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62"/>
    <p:restoredTop sz="94717"/>
  </p:normalViewPr>
  <p:slideViewPr>
    <p:cSldViewPr snapToGrid="0">
      <p:cViewPr varScale="1">
        <p:scale>
          <a:sx n="96" d="100"/>
          <a:sy n="96" d="100"/>
        </p:scale>
        <p:origin x="192" y="4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3c54c002e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3c54c002e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f3c54c002e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f3c54c002e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944223639d_0_4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944223639d_0_4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44223639d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944223639d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944223639d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944223639d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944223639d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944223639d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44223639d_0_4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44223639d_0_4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944223639d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944223639d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944223639d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944223639d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44223639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44223639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3c54c00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3c54c00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c54c002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3c54c002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3c54c002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3c54c002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3c54c002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3c54c002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44223639d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44223639d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44223639d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44223639d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c54c002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c54c002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8DDBD-833D-C94A-9BA1-6ECCC8A5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C03AD-DB82-3B41-A2D1-81A475C7C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A891-AD4D-4F48-875C-123BD2F7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37B12-BD86-074B-8BB7-ADEF50218013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2C31-0A58-0942-9F7F-A3A6CC3E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92B3A-60B8-7A4D-A5F6-69763FB5A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36A5F-0481-3C4B-9E6F-2F3744A9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429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sa007.psysciacc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opus.nlpl.eu/OpenSubtitles.ph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manticPriming/SPAML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buchananlab@gmail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BTS Comes for Linguistics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 Across Many - Languages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8604-DB81-7B4B-B214-6CCAEF2B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- </a:t>
            </a:r>
            <a:r>
              <a:rPr lang="en-US" dirty="0" err="1"/>
              <a:t>CRediT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F7C-F177-6545-A87A-1837CABB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Contributor Roles Taxonomy </a:t>
            </a:r>
          </a:p>
          <a:p>
            <a:r>
              <a:rPr lang="en-US" dirty="0"/>
              <a:t>Not everyone can collect data</a:t>
            </a:r>
          </a:p>
          <a:p>
            <a:r>
              <a:rPr lang="en-US" dirty="0"/>
              <a:t>Incentivize other contributions (code review, management, programming) </a:t>
            </a:r>
          </a:p>
          <a:p>
            <a:r>
              <a:rPr lang="en-US" dirty="0"/>
              <a:t>Diversifying the people who do the things </a:t>
            </a:r>
          </a:p>
          <a:p>
            <a:r>
              <a:rPr lang="en-US" dirty="0"/>
              <a:t>Not all geopolitical regions work well together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BDC53B52-C764-344C-A84E-5CBD6B2BC1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5359" y="1980867"/>
            <a:ext cx="1768642" cy="3162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460C-1E60-524D-8399-FE043FF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- Funding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C98A-B58B-6949-AB97-F673AEDF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Funding </a:t>
            </a:r>
            <a:r>
              <a:rPr lang="en-US" i="1" dirty="0"/>
              <a:t>projects </a:t>
            </a:r>
            <a:r>
              <a:rPr lang="en-US" dirty="0"/>
              <a:t>is terribly difficult</a:t>
            </a:r>
          </a:p>
          <a:p>
            <a:r>
              <a:rPr lang="en-US" dirty="0"/>
              <a:t>Funding </a:t>
            </a:r>
            <a:r>
              <a:rPr lang="en-US" i="1" dirty="0"/>
              <a:t>infrastructure </a:t>
            </a:r>
            <a:r>
              <a:rPr lang="en-US" dirty="0"/>
              <a:t>is even worse!</a:t>
            </a:r>
          </a:p>
          <a:p>
            <a:r>
              <a:rPr lang="en-US" dirty="0"/>
              <a:t>Comparison to the Open Science Framework </a:t>
            </a:r>
          </a:p>
        </p:txBody>
      </p:sp>
      <p:pic>
        <p:nvPicPr>
          <p:cNvPr id="12292" name="Picture 4" descr="Lego VIP Gym Money Fail - YouTube">
            <a:extLst>
              <a:ext uri="{FF2B5EF4-FFF2-40B4-BE49-F238E27FC236}">
                <a16:creationId xmlns:a16="http://schemas.microsoft.com/office/drawing/2014/main" id="{13714829-704E-C942-9E14-A79AC6765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88568" y="2693569"/>
            <a:ext cx="4355432" cy="244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94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460C-1E60-524D-8399-FE043FF8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CC98A-B58B-6949-AB97-F673AEDF9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Consider some of the following:</a:t>
            </a:r>
          </a:p>
          <a:p>
            <a:pPr fontAlgn="base"/>
            <a:r>
              <a:rPr lang="en-US" dirty="0"/>
              <a:t>Not everyone has access to paid software and tools (Qualtrics, Survey Monkey, SPSS)</a:t>
            </a:r>
          </a:p>
          <a:p>
            <a:pPr fontAlgn="base"/>
            <a:r>
              <a:rPr lang="en-US" dirty="0"/>
              <a:t>Not all countries have open access to the internet (Google, Qualtrics)</a:t>
            </a:r>
          </a:p>
          <a:p>
            <a:pPr fontAlgn="base"/>
            <a:r>
              <a:rPr lang="en-US" dirty="0"/>
              <a:t>Each lab may not have the skill set to run the study</a:t>
            </a:r>
          </a:p>
          <a:p>
            <a:pPr fontAlgn="base"/>
            <a:r>
              <a:rPr lang="en-US" dirty="0"/>
              <a:t>Ensuring equality of methods between labs can be difficult </a:t>
            </a:r>
          </a:p>
          <a:p>
            <a:pPr fontAlgn="base"/>
            <a:r>
              <a:rPr lang="en-US" dirty="0"/>
              <a:t>Combining datasets is a nightmare </a:t>
            </a:r>
          </a:p>
          <a:p>
            <a:pPr fontAlgn="base"/>
            <a:r>
              <a:rPr lang="en-US" dirty="0"/>
              <a:t>Learning a new toolset for each study can be daunting 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66049D8B-7451-EC48-BA07-6F374127F0B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4862" y="0"/>
            <a:ext cx="2739138" cy="163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828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8604-DB81-7B4B-B214-6CCAEF2B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– Journals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F7C-F177-6545-A87A-1837CABB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Journals are not ready for Big Team Science</a:t>
            </a:r>
          </a:p>
          <a:p>
            <a:r>
              <a:rPr lang="en-US" dirty="0"/>
              <a:t>Page limits, authorship rules, and bad manuscript submission systems</a:t>
            </a:r>
          </a:p>
          <a:p>
            <a:r>
              <a:rPr lang="en-US" dirty="0"/>
              <a:t>Consortium authorships are not favored </a:t>
            </a:r>
          </a:p>
          <a:p>
            <a:endParaRPr lang="en-US" dirty="0"/>
          </a:p>
        </p:txBody>
      </p:sp>
      <p:pic>
        <p:nvPicPr>
          <p:cNvPr id="13314" name="Picture 2" descr="The LEGO Professor, 100% Stuck In Plastic">
            <a:extLst>
              <a:ext uri="{FF2B5EF4-FFF2-40B4-BE49-F238E27FC236}">
                <a16:creationId xmlns:a16="http://schemas.microsoft.com/office/drawing/2014/main" id="{5668F888-18CD-4748-AE64-D062EE6D6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24074" y="3445252"/>
            <a:ext cx="3016355" cy="169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7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8E1F-358E-A0E8-A009-6B41EDDD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in Linguistics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31D57-8019-1502-21E5-8C9A8CE9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69" y="1193050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7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A30B-9321-440B-8E32-491CDDFA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in Linguistics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01391E-F317-C652-5377-2B455310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237" y="1228725"/>
            <a:ext cx="5735525" cy="3340100"/>
          </a:xfrm>
        </p:spPr>
      </p:pic>
    </p:spTree>
    <p:extLst>
      <p:ext uri="{BB962C8B-B14F-4D97-AF65-F5344CB8AC3E}">
        <p14:creationId xmlns:p14="http://schemas.microsoft.com/office/powerpoint/2010/main" val="3115869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F4B4-CD4B-1BFC-AC9E-8FB7C27FF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Science in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4D141-1851-3E1A-CC98-64B85AF96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sure it’s all that bad!</a:t>
            </a:r>
          </a:p>
          <a:p>
            <a:r>
              <a:rPr lang="en-US" dirty="0"/>
              <a:t>Big corpora datasets</a:t>
            </a:r>
          </a:p>
          <a:p>
            <a:r>
              <a:rPr lang="en-US" dirty="0"/>
              <a:t>Influence of Natural Language Processing on the field</a:t>
            </a:r>
          </a:p>
        </p:txBody>
      </p:sp>
    </p:spTree>
    <p:extLst>
      <p:ext uri="{BB962C8B-B14F-4D97-AF65-F5344CB8AC3E}">
        <p14:creationId xmlns:p14="http://schemas.microsoft.com/office/powerpoint/2010/main" val="366692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DAB7-C65D-405F-8694-BF67B82FF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Bts</a:t>
            </a:r>
            <a:r>
              <a:rPr lang="en-US" dirty="0"/>
              <a:t> In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6A51-0DC5-B008-1119-9ACE6FA4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Priming Project*</a:t>
            </a:r>
          </a:p>
          <a:p>
            <a:r>
              <a:rPr lang="en-US" dirty="0"/>
              <a:t>Maybe more? Research TBD ... also biased! </a:t>
            </a:r>
          </a:p>
          <a:p>
            <a:r>
              <a:rPr lang="en-US" dirty="0">
                <a:effectLst/>
              </a:rPr>
              <a:t>PSA007: Semantic Priming Across Many Languages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*not sure it meets my made-up definition</a:t>
            </a:r>
          </a:p>
        </p:txBody>
      </p:sp>
    </p:spTree>
    <p:extLst>
      <p:ext uri="{BB962C8B-B14F-4D97-AF65-F5344CB8AC3E}">
        <p14:creationId xmlns:p14="http://schemas.microsoft.com/office/powerpoint/2010/main" val="181738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FB87-5230-6B0D-71BA-E857CD1F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Bts</a:t>
            </a:r>
            <a:r>
              <a:rPr lang="en-US" dirty="0"/>
              <a:t> In Linguistics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2A7D7-8A3D-E4CF-8481-04E47DC13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The Psychological Science Accelerator</a:t>
            </a:r>
          </a:p>
          <a:p>
            <a:pPr lvl="1"/>
            <a:r>
              <a:rPr lang="en-US" dirty="0">
                <a:effectLst/>
              </a:rPr>
              <a:t>The PSA is a CERN for psychological science</a:t>
            </a:r>
          </a:p>
          <a:p>
            <a:pPr lvl="1"/>
            <a:r>
              <a:rPr lang="en-US" dirty="0">
                <a:effectLst/>
              </a:rPr>
              <a:t>Globally distributed network of researchers with more than 1000 members in 82 countries</a:t>
            </a:r>
          </a:p>
          <a:p>
            <a:pPr lvl="1"/>
            <a:r>
              <a:rPr lang="en-US" dirty="0">
                <a:effectLst/>
              </a:rPr>
              <a:t>Open science principles and practices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F5EC3-921D-A50A-3915-6DF19B482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29" y="2898775"/>
            <a:ext cx="2225371" cy="222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70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SPAML Overview</a:t>
            </a:r>
            <a:endParaRPr dirty="0"/>
          </a:p>
        </p:txBody>
      </p:sp>
      <p:sp>
        <p:nvSpPr>
          <p:cNvPr id="63" name="Google Shape;63;p14"/>
          <p:cNvSpPr/>
          <p:nvPr/>
        </p:nvSpPr>
        <p:spPr>
          <a:xfrm>
            <a:off x="2944084" y="1116878"/>
            <a:ext cx="3501300" cy="35013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3611776" y="719152"/>
            <a:ext cx="2166000" cy="2166000"/>
            <a:chOff x="3611776" y="414352"/>
            <a:chExt cx="2166000" cy="2166000"/>
          </a:xfrm>
        </p:grpSpPr>
        <p:sp>
          <p:nvSpPr>
            <p:cNvPr id="65" name="Google Shape;65;p14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67546" y="1027503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Cognitive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Psychology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4562258" y="2337664"/>
            <a:ext cx="2166000" cy="2166000"/>
            <a:chOff x="4562258" y="2032864"/>
            <a:chExt cx="2166000" cy="2166000"/>
          </a:xfrm>
        </p:grpSpPr>
        <p:sp>
          <p:nvSpPr>
            <p:cNvPr id="68" name="Google Shape;68;p14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Computational 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Linguistics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2702876" y="2337664"/>
            <a:ext cx="2166000" cy="2166000"/>
            <a:chOff x="2702876" y="2032864"/>
            <a:chExt cx="2166000" cy="2166000"/>
          </a:xfrm>
        </p:grpSpPr>
        <p:sp>
          <p:nvSpPr>
            <p:cNvPr id="71" name="Google Shape;71;p14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Psycho-</a:t>
              </a:r>
              <a:endParaRPr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linguistics</a:t>
              </a:r>
              <a:endParaRPr sz="2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3" name="Google Shape;73;p14"/>
          <p:cNvSpPr/>
          <p:nvPr/>
        </p:nvSpPr>
        <p:spPr>
          <a:xfrm>
            <a:off x="4084680" y="2251041"/>
            <a:ext cx="1225800" cy="1225800"/>
          </a:xfrm>
          <a:prstGeom prst="ellipse">
            <a:avLst/>
          </a:prstGeom>
          <a:solidFill>
            <a:srgbClr val="EDA2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C1595F-0F97-52E6-CEA0-5CDEEEFB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C1265-648B-8A0A-2550-C1C4A9092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Big Team Science?</a:t>
            </a:r>
          </a:p>
          <a:p>
            <a:r>
              <a:rPr lang="en-US" dirty="0"/>
              <a:t>What are some of the issues in BTS?</a:t>
            </a:r>
          </a:p>
          <a:p>
            <a:r>
              <a:rPr lang="en-US" dirty="0"/>
              <a:t>How has open/BTS impacted linguistics?</a:t>
            </a:r>
          </a:p>
          <a:p>
            <a:r>
              <a:rPr lang="en-US" dirty="0"/>
              <a:t>A BTS Linguistics Project: The SPAML</a:t>
            </a:r>
          </a:p>
        </p:txBody>
      </p:sp>
    </p:spTree>
    <p:extLst>
      <p:ext uri="{BB962C8B-B14F-4D97-AF65-F5344CB8AC3E}">
        <p14:creationId xmlns:p14="http://schemas.microsoft.com/office/powerpoint/2010/main" val="123089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Semantic priming occurs when:</a:t>
            </a:r>
            <a:endParaRPr lang="en-US" dirty="0"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-US" dirty="0"/>
              <a:t>Target responses are </a:t>
            </a:r>
            <a:r>
              <a:rPr lang="en-US" b="1" dirty="0"/>
              <a:t>facilitated</a:t>
            </a:r>
            <a:r>
              <a:rPr lang="en-US" dirty="0"/>
              <a:t> (faster)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When a previously shown </a:t>
            </a:r>
            <a:r>
              <a:rPr lang="en" b="1" dirty="0"/>
              <a:t>cue</a:t>
            </a:r>
            <a:r>
              <a:rPr lang="en" dirty="0"/>
              <a:t> is </a:t>
            </a:r>
            <a:r>
              <a:rPr lang="en" b="1" dirty="0"/>
              <a:t>related</a:t>
            </a:r>
            <a:r>
              <a:rPr lang="en" dirty="0"/>
              <a:t> to the </a:t>
            </a:r>
            <a:r>
              <a:rPr lang="en" b="1" dirty="0"/>
              <a:t>target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Priming measurement:</a:t>
            </a:r>
            <a:endParaRPr/>
          </a:p>
          <a:p>
            <a:pPr marL="457200" lvl="0" indent="-368300" algn="l" rtl="0">
              <a:spcBef>
                <a:spcPts val="160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Lexical Decision Task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Naming Task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Words are linked in pairs:</a:t>
            </a:r>
            <a:endParaRPr sz="22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Cue: </a:t>
            </a:r>
            <a:r>
              <a:rPr lang="en" sz="1800" i="1"/>
              <a:t>doctor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Unrelated target: </a:t>
            </a:r>
            <a:r>
              <a:rPr lang="en" sz="1800" i="1"/>
              <a:t>tree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Related target: </a:t>
            </a:r>
            <a:r>
              <a:rPr lang="en" sz="1800" i="1"/>
              <a:t>nurse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Nonsense target: </a:t>
            </a:r>
            <a:r>
              <a:rPr lang="en" sz="1800" i="1"/>
              <a:t>tren</a:t>
            </a:r>
            <a:endParaRPr sz="1800" i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https://psa007.psysciacc.org/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 Priming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b="1" dirty="0"/>
              <a:t>Semantic</a:t>
            </a:r>
            <a:r>
              <a:rPr lang="en" dirty="0"/>
              <a:t> priming replicates pretty well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But not always …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Every lab has their words “that work”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How can we leverage the computational skills found in natural language processing with the open data publications to improve this research?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97C8F-C800-65D7-7EF4-32FB5B67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SPAML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FABDE-39F9-49AB-DB68-8FBC8BCD4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Assess semantic priming across (at least) 10 languages using matched stimuli</a:t>
            </a:r>
          </a:p>
          <a:p>
            <a:r>
              <a:rPr lang="en-US" dirty="0"/>
              <a:t>But not WEIRD stimuli</a:t>
            </a:r>
          </a:p>
          <a:p>
            <a:r>
              <a:rPr lang="en-US" dirty="0"/>
              <a:t>Provide a large-scale dataset for reuse in linguistics </a:t>
            </a:r>
          </a:p>
        </p:txBody>
      </p:sp>
    </p:spTree>
    <p:extLst>
      <p:ext uri="{BB962C8B-B14F-4D97-AF65-F5344CB8AC3E}">
        <p14:creationId xmlns:p14="http://schemas.microsoft.com/office/powerpoint/2010/main" val="5930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Even Stimuli?  </a:t>
            </a:r>
            <a:endParaRPr dirty="0"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Corpus Text Data: </a:t>
            </a:r>
            <a:r>
              <a:rPr lang="en" u="sng">
                <a:solidFill>
                  <a:schemeClr val="hlink"/>
                </a:solidFill>
                <a:hlinkClick r:id="rId3"/>
              </a:rPr>
              <a:t>Open Subtitles Project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Freely available subtitles in ~60 languages for computational analysis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Approximately 43 languages contain enough data to be useable for these projects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i="1"/>
              <a:t>The Subtitle Projects have had a serious impact on our field.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163" y="0"/>
            <a:ext cx="6193663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2"/>
          <p:cNvCxnSpPr/>
          <p:nvPr/>
        </p:nvCxnSpPr>
        <p:spPr>
          <a:xfrm>
            <a:off x="4313475" y="408225"/>
            <a:ext cx="2272500" cy="26943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Even Stimuli? </a:t>
            </a:r>
            <a:endParaRPr dirty="0"/>
          </a:p>
        </p:txBody>
      </p:sp>
      <p:sp>
        <p:nvSpPr>
          <p:cNvPr id="205" name="Google Shape;205;p3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Procedure: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Nouns, verbs, adjectives, and adverbs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Using </a:t>
            </a:r>
            <a:r>
              <a:rPr lang="en" i="1"/>
              <a:t>udpipe, </a:t>
            </a:r>
            <a:r>
              <a:rPr lang="en"/>
              <a:t>we can do this across many languages 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1600"/>
              </a:spcAft>
              <a:buSzPts val="2200"/>
              <a:buChar char="-"/>
            </a:pPr>
            <a:r>
              <a:rPr lang="en"/>
              <a:t>Using word frequency, the top 10,000 words in each language were selected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Even Stimuli? </a:t>
            </a:r>
            <a:endParaRPr dirty="0"/>
          </a:p>
        </p:txBody>
      </p:sp>
      <p:sp>
        <p:nvSpPr>
          <p:cNvPr id="211" name="Google Shape;211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Procedure: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Similarity was calculated by using subs2vec project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Cosine is a distance measure of vector similarity, similar to correlation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1600"/>
              </a:spcAft>
              <a:buSzPts val="2200"/>
              <a:buChar char="-"/>
            </a:pPr>
            <a:r>
              <a:rPr lang="en"/>
              <a:t>Top five cosine values for each word were selected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You Even Stimuli? </a:t>
            </a:r>
            <a:endParaRPr dirty="0"/>
          </a:p>
        </p:txBody>
      </p:sp>
      <p:sp>
        <p:nvSpPr>
          <p:cNvPr id="217" name="Google Shape;217;p3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Procedure: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These data were merged together to create a dataset of possible stimuli across all languages (using translation)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1208416 number of pairs were found across the forty-four languages with an average overlap of 3.23% (2.70 to 70.27)</a:t>
            </a:r>
            <a:endParaRPr/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The pairs were sorted by language overlap to final selection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E87A-83CA-FE40-BE17-7FA0200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0197EC77-FCA2-6B41-8480-86675A700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6395" y="1482002"/>
            <a:ext cx="1436797" cy="236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4">
            <a:extLst>
              <a:ext uri="{FF2B5EF4-FFF2-40B4-BE49-F238E27FC236}">
                <a16:creationId xmlns:a16="http://schemas.microsoft.com/office/drawing/2014/main" id="{CF3CD274-8233-894C-A333-525F8F32AF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72" y="1369219"/>
            <a:ext cx="1373974" cy="2314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5">
            <a:extLst>
              <a:ext uri="{FF2B5EF4-FFF2-40B4-BE49-F238E27FC236}">
                <a16:creationId xmlns:a16="http://schemas.microsoft.com/office/drawing/2014/main" id="{5385B8C7-D220-B947-B77B-3275DBAECF9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74428" y="1498434"/>
            <a:ext cx="1206200" cy="236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5CF0BC96-FC49-0E44-A2B9-783C488C4AA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9912" y="1369219"/>
            <a:ext cx="2365098" cy="236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9">
            <a:extLst>
              <a:ext uri="{FF2B5EF4-FFF2-40B4-BE49-F238E27FC236}">
                <a16:creationId xmlns:a16="http://schemas.microsoft.com/office/drawing/2014/main" id="{148FF463-3883-5149-8F6A-2830734847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101" y="1425264"/>
            <a:ext cx="1386539" cy="2365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0">
            <a:extLst>
              <a:ext uri="{FF2B5EF4-FFF2-40B4-BE49-F238E27FC236}">
                <a16:creationId xmlns:a16="http://schemas.microsoft.com/office/drawing/2014/main" id="{64DE9ABA-2ED0-1F4F-975F-6BC19FCB4EEE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41552" y="1461849"/>
            <a:ext cx="1580921" cy="229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4367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Experiment</a:t>
            </a:r>
            <a:endParaRPr dirty="0"/>
          </a:p>
        </p:txBody>
      </p:sp>
      <p:sp>
        <p:nvSpPr>
          <p:cNvPr id="254" name="Google Shape;254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Semantic Priming Data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single stream lexical decision task will be used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Trials are formatted as: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A fixation cross (+) for 500 </a:t>
            </a:r>
            <a:r>
              <a:rPr lang="en" dirty="0" err="1"/>
              <a:t>ms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CUE or TARGET in uppercase Serif font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Lexical decision response (word, nonsense word)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Experiment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0" name="Google Shape;260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Semantic Priming Data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procedure creates data at many levels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Subject level: for every participant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Item level: for each individual item, rather than just cue or just concept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Priming level: for each related pair compared to the unrelated pair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Nonsense words have a purpose!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Good Science Practices! </a:t>
            </a:r>
            <a:endParaRPr dirty="0"/>
          </a:p>
        </p:txBody>
      </p:sp>
      <p:sp>
        <p:nvSpPr>
          <p:cNvPr id="272" name="Google Shape;272;p4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Power for non-hypothesis tests is tricky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AIPE: Accuracy in parameter estimation approach may be best (see anything by Ken Kelley)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Power to create a “sufficiently narrow” confidence interval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So, we simulated using the English Lexicon Project and Semantic Priming Project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Good Science Practices! </a:t>
            </a:r>
            <a:endParaRPr dirty="0"/>
          </a:p>
        </p:txBody>
      </p:sp>
      <p:sp>
        <p:nvSpPr>
          <p:cNvPr id="278" name="Google Shape;278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2994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Expect about 84% data retention (people get things wrong, which you can’t use)</a:t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00" y="1246250"/>
            <a:ext cx="5532600" cy="3144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Good Science Practices! </a:t>
            </a:r>
            <a:endParaRPr dirty="0"/>
          </a:p>
        </p:txBody>
      </p:sp>
      <p:sp>
        <p:nvSpPr>
          <p:cNvPr id="285" name="Google Shape;285;p4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Calculated the standard error for response latencies 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Randomally sampled from the data simulating </a:t>
            </a:r>
            <a:r>
              <a:rPr lang="en" i="1"/>
              <a:t>n</a:t>
            </a:r>
            <a:r>
              <a:rPr lang="en"/>
              <a:t> = 5, 10, … 200 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At what point is the standard error of 80% of the samples &lt; our target standard error?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AC19-1778-B20D-B388-64EC05EFF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But Good Science Practices!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B9BE-32A6-3913-B60C-BCA32BCE7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BFA9D-6D7B-1BF6-715F-3DD2700C197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oogle Shape;292;p49">
            <a:extLst>
              <a:ext uri="{FF2B5EF4-FFF2-40B4-BE49-F238E27FC236}">
                <a16:creationId xmlns:a16="http://schemas.microsoft.com/office/drawing/2014/main" id="{94097A08-68EF-291D-88B3-8FA53B6E5B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351" y="1274300"/>
            <a:ext cx="4164249" cy="286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5;p51">
            <a:extLst>
              <a:ext uri="{FF2B5EF4-FFF2-40B4-BE49-F238E27FC236}">
                <a16:creationId xmlns:a16="http://schemas.microsoft.com/office/drawing/2014/main" id="{E49F59F8-796F-40A5-7E6B-0FB5614385D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579" y="1074496"/>
            <a:ext cx="4219542" cy="33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4E41DA-D42B-6C4A-F9B2-601B9656E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so…is there Priming?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B3045D-6C6A-4697-D94D-9DCA1D9C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49" y="1221278"/>
            <a:ext cx="7772400" cy="36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9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D8F8-6B25-C517-FCB4-D02B0E96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C26A-0F4F-A0E3-97EA-13D16B72B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Accuracy:</a:t>
            </a:r>
          </a:p>
          <a:p>
            <a:pPr lvl="1"/>
            <a:r>
              <a:rPr lang="en-US" dirty="0"/>
              <a:t>Nonwords = 94%</a:t>
            </a:r>
          </a:p>
          <a:p>
            <a:pPr lvl="1"/>
            <a:r>
              <a:rPr lang="en-US" dirty="0"/>
              <a:t>Words = 96%</a:t>
            </a:r>
          </a:p>
          <a:p>
            <a:pPr lvl="2"/>
            <a:r>
              <a:rPr lang="en-US" dirty="0"/>
              <a:t>Related targets: 98%</a:t>
            </a:r>
          </a:p>
          <a:p>
            <a:pPr lvl="2"/>
            <a:r>
              <a:rPr lang="en-US" dirty="0"/>
              <a:t>Unrelated targets: 97%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8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DCFCF-B258-3278-8AD6-D8E6FCE88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46D9B-550E-73A2-E8CC-71E0EA090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57" y="0"/>
            <a:ext cx="736323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17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FF53-25B4-0E8A-18A9-D7504AF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EB27-9908-3128-53E1-AE94B433A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worked?</a:t>
            </a:r>
          </a:p>
          <a:p>
            <a:pPr lvl="1"/>
            <a:r>
              <a:rPr lang="en-US" dirty="0"/>
              <a:t>Blind – deaf</a:t>
            </a:r>
          </a:p>
          <a:p>
            <a:pPr lvl="1"/>
            <a:r>
              <a:rPr lang="en-US" dirty="0"/>
              <a:t>Romeo – Juliet</a:t>
            </a:r>
          </a:p>
          <a:p>
            <a:pPr lvl="1"/>
            <a:r>
              <a:rPr lang="en-US" dirty="0"/>
              <a:t>Carnival – Festival </a:t>
            </a:r>
          </a:p>
          <a:p>
            <a:pPr lvl="1"/>
            <a:r>
              <a:rPr lang="en-US" dirty="0"/>
              <a:t>November – December </a:t>
            </a:r>
          </a:p>
        </p:txBody>
      </p:sp>
    </p:spTree>
    <p:extLst>
      <p:ext uri="{BB962C8B-B14F-4D97-AF65-F5344CB8AC3E}">
        <p14:creationId xmlns:p14="http://schemas.microsoft.com/office/powerpoint/2010/main" val="306747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8FA2-0C0E-3462-8B6F-50759F4F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48441-E181-EBE3-919B-92A34EE99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Collaboration = 2+ people working together</a:t>
            </a:r>
          </a:p>
          <a:p>
            <a:r>
              <a:rPr lang="en-US" dirty="0"/>
              <a:t>Big team science = BIG collaborations</a:t>
            </a:r>
          </a:p>
          <a:p>
            <a:pPr lvl="1"/>
            <a:r>
              <a:rPr lang="en-US" dirty="0"/>
              <a:t>10 plus authors at 10 plus institutions*</a:t>
            </a:r>
          </a:p>
          <a:p>
            <a:pPr marL="8890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*we made this 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3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FF53-25B4-0E8A-18A9-D7504AF3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Japanese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EB27-9908-3128-53E1-AE94B433A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i="1" dirty="0"/>
              <a:t>didn’t </a:t>
            </a:r>
            <a:r>
              <a:rPr lang="en-US" dirty="0"/>
              <a:t>work?</a:t>
            </a:r>
          </a:p>
          <a:p>
            <a:pPr lvl="1"/>
            <a:r>
              <a:rPr lang="en-US" dirty="0"/>
              <a:t>Status - position </a:t>
            </a:r>
          </a:p>
          <a:p>
            <a:pPr lvl="1"/>
            <a:r>
              <a:rPr lang="en-US" dirty="0"/>
              <a:t>Fox – rabbit</a:t>
            </a:r>
          </a:p>
          <a:p>
            <a:pPr lvl="1"/>
            <a:r>
              <a:rPr lang="en-US" dirty="0"/>
              <a:t>Explanation – plausible </a:t>
            </a:r>
          </a:p>
          <a:p>
            <a:pPr lvl="1"/>
            <a:r>
              <a:rPr lang="en-US" dirty="0"/>
              <a:t>Report – inform </a:t>
            </a:r>
          </a:p>
        </p:txBody>
      </p:sp>
    </p:spTree>
    <p:extLst>
      <p:ext uri="{BB962C8B-B14F-4D97-AF65-F5344CB8AC3E}">
        <p14:creationId xmlns:p14="http://schemas.microsoft.com/office/powerpoint/2010/main" val="1618076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886C-92DC-3CF6-514F-220240F9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6195-DC6B-884B-64D6-76357A68D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team science is hard </a:t>
            </a:r>
          </a:p>
          <a:p>
            <a:r>
              <a:rPr lang="en-US" dirty="0"/>
              <a:t>Linguistics is ripe for studies in this area to increase the breadth of language, researcher, and participants including</a:t>
            </a:r>
          </a:p>
          <a:p>
            <a:r>
              <a:rPr lang="en-US" dirty="0"/>
              <a:t>Japanese showed priming!! (!!)</a:t>
            </a:r>
          </a:p>
        </p:txBody>
      </p:sp>
    </p:spTree>
    <p:extLst>
      <p:ext uri="{BB962C8B-B14F-4D97-AF65-F5344CB8AC3E}">
        <p14:creationId xmlns:p14="http://schemas.microsoft.com/office/powerpoint/2010/main" val="2792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343" name="Google Shape;343;p5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All thoughts welcome!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https://github.com/SemanticPriming/SPAML/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Twitter: @</a:t>
            </a:r>
            <a:r>
              <a:rPr lang="en" dirty="0" err="1"/>
              <a:t>aggieerin</a:t>
            </a:r>
            <a:r>
              <a:rPr lang="en" dirty="0"/>
              <a:t> 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Email: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buchananlab@gmail.com</a:t>
            </a:r>
            <a:endParaRPr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dirty="0"/>
              <a:t>GitHub: </a:t>
            </a:r>
            <a:r>
              <a:rPr lang="en" dirty="0" err="1"/>
              <a:t>doomlab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816-9809-6893-7BD6-351E3AC7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870F-3399-39BF-3795-EEADABAC7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types:</a:t>
            </a:r>
          </a:p>
          <a:p>
            <a:pPr lvl="1"/>
            <a:r>
              <a:rPr lang="en-US" dirty="0"/>
              <a:t>Individual projects: Open Science Collaboration, many others</a:t>
            </a:r>
          </a:p>
          <a:p>
            <a:pPr lvl="1"/>
            <a:r>
              <a:rPr lang="en-US" dirty="0"/>
              <a:t>Organizations: Psychological Science Accelerator, Many </a:t>
            </a:r>
            <a:r>
              <a:rPr lang="en-US" dirty="0" err="1"/>
              <a:t>Xs</a:t>
            </a:r>
            <a:r>
              <a:rPr lang="en-US" dirty="0"/>
              <a:t>, </a:t>
            </a:r>
            <a:r>
              <a:rPr lang="en-US" dirty="0" err="1"/>
              <a:t>NutNet</a:t>
            </a:r>
            <a:r>
              <a:rPr lang="en-US" dirty="0"/>
              <a:t>, </a:t>
            </a:r>
            <a:r>
              <a:rPr lang="en-US" dirty="0" err="1"/>
              <a:t>DRAGNet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0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816-9809-6893-7BD6-351E3AC7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870F-3399-39BF-3795-EEADABAC7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BTS?</a:t>
            </a:r>
          </a:p>
          <a:p>
            <a:pPr lvl="1"/>
            <a:r>
              <a:rPr lang="en-US" dirty="0"/>
              <a:t>The internet! </a:t>
            </a:r>
          </a:p>
          <a:p>
            <a:pPr lvl="1"/>
            <a:r>
              <a:rPr lang="en-US" dirty="0"/>
              <a:t>Credibility revolution (“replication crisis” or “psychology’s renaissance</a:t>
            </a:r>
            <a:r>
              <a:rPr lang="en-US" dirty="0">
                <a:sym typeface="Wingdings" pitchFamily="2" charset="2"/>
              </a:rPr>
              <a:t>”)</a:t>
            </a:r>
          </a:p>
          <a:p>
            <a:pPr lvl="1"/>
            <a:r>
              <a:rPr lang="en-US" dirty="0">
                <a:sym typeface="Wingdings" pitchFamily="2" charset="2"/>
              </a:rPr>
              <a:t>WEIRD Science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D816-9809-6893-7BD6-351E3AC7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Team Science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E870F-3399-39BF-3795-EEADABAC7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BTS?</a:t>
            </a:r>
          </a:p>
          <a:p>
            <a:pPr lvl="1"/>
            <a:r>
              <a:rPr lang="en-US" dirty="0"/>
              <a:t>Change in incentives (easier to publish)</a:t>
            </a:r>
          </a:p>
          <a:p>
            <a:pPr lvl="1"/>
            <a:r>
              <a:rPr lang="en-US" dirty="0">
                <a:sym typeface="Wingdings" pitchFamily="2" charset="2"/>
              </a:rPr>
              <a:t>TOP Guidelines </a:t>
            </a:r>
          </a:p>
          <a:p>
            <a:pPr lvl="1"/>
            <a:r>
              <a:rPr lang="en-US" dirty="0">
                <a:sym typeface="Wingdings" pitchFamily="2" charset="2"/>
              </a:rPr>
              <a:t>Registered reports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7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8604-DB81-7B4B-B214-6CCAEF2B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Growing Pains – Project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E5F7C-F177-6545-A87A-1837CABB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one was trained for this!</a:t>
            </a:r>
          </a:p>
          <a:p>
            <a:r>
              <a:rPr lang="en-US" dirty="0"/>
              <a:t>How do you manage so many people?</a:t>
            </a:r>
          </a:p>
          <a:p>
            <a:r>
              <a:rPr lang="en-US" dirty="0"/>
              <a:t>Tracking students after they graduate</a:t>
            </a:r>
          </a:p>
          <a:p>
            <a:r>
              <a:rPr lang="en-US" dirty="0"/>
              <a:t>IRBs across the globe</a:t>
            </a:r>
          </a:p>
          <a:p>
            <a:r>
              <a:rPr lang="en-US" dirty="0"/>
              <a:t>Translation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E111260-4277-1C40-BC2D-7F47D678EDF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5927" y="2404405"/>
            <a:ext cx="3689570" cy="2739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46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3DE5-DDBE-6D43-AE92-B692891C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C009E-017F-6245-8704-D6FB2526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CE56A9-BB81-1F4B-9C33-4AFB56F410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06060"/>
            <a:ext cx="9144000" cy="373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328317"/>
      </p:ext>
    </p:extLst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2799</TotalTime>
  <Words>1092</Words>
  <Application>Microsoft Macintosh PowerPoint</Application>
  <PresentationFormat>On-screen Show (16:9)</PresentationFormat>
  <Paragraphs>185</Paragraphs>
  <Slides>42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Source Code Pro</vt:lpstr>
      <vt:lpstr>Amatic SC</vt:lpstr>
      <vt:lpstr>Arial</vt:lpstr>
      <vt:lpstr>Roboto</vt:lpstr>
      <vt:lpstr>Beach Day</vt:lpstr>
      <vt:lpstr>BTS Comes for Linguistics</vt:lpstr>
      <vt:lpstr>outline</vt:lpstr>
      <vt:lpstr>Big Team Science</vt:lpstr>
      <vt:lpstr>Big Team Science</vt:lpstr>
      <vt:lpstr>Big Team Science</vt:lpstr>
      <vt:lpstr>Big Team Science</vt:lpstr>
      <vt:lpstr>Big Team Science</vt:lpstr>
      <vt:lpstr>Growing Pains – Project Management</vt:lpstr>
      <vt:lpstr>PowerPoint Presentation</vt:lpstr>
      <vt:lpstr>Growing Pains - CRediT</vt:lpstr>
      <vt:lpstr>Growing Pains - Funding</vt:lpstr>
      <vt:lpstr>Growing Pains - Implementation</vt:lpstr>
      <vt:lpstr>Growing Pains – Journals</vt:lpstr>
      <vt:lpstr>Open Science in Linguistics</vt:lpstr>
      <vt:lpstr>Open Science in Linguistics</vt:lpstr>
      <vt:lpstr>Open Science in Linguistics</vt:lpstr>
      <vt:lpstr>Bts In Linguistics</vt:lpstr>
      <vt:lpstr>Bts In Linguistics</vt:lpstr>
      <vt:lpstr>SPAML Overview</vt:lpstr>
      <vt:lpstr>Semantic Priming</vt:lpstr>
      <vt:lpstr>Semantic Priming</vt:lpstr>
      <vt:lpstr>Semantic Priming</vt:lpstr>
      <vt:lpstr>Semantic Priming</vt:lpstr>
      <vt:lpstr>SPAML Goals</vt:lpstr>
      <vt:lpstr>How do You Even Stimuli?  </vt:lpstr>
      <vt:lpstr>PowerPoint Presentation</vt:lpstr>
      <vt:lpstr>How do You Even Stimuli? </vt:lpstr>
      <vt:lpstr>How do You Even Stimuli? </vt:lpstr>
      <vt:lpstr>How do You Even Stimuli? </vt:lpstr>
      <vt:lpstr>The Experiment</vt:lpstr>
      <vt:lpstr>The Experiment </vt:lpstr>
      <vt:lpstr>But Good Science Practices! </vt:lpstr>
      <vt:lpstr>But Good Science Practices! </vt:lpstr>
      <vt:lpstr>But Good Science Practices! </vt:lpstr>
      <vt:lpstr>But Good Science Practices! </vt:lpstr>
      <vt:lpstr>Ok, so…is there Priming? </vt:lpstr>
      <vt:lpstr>Japanese</vt:lpstr>
      <vt:lpstr>Japanese</vt:lpstr>
      <vt:lpstr>Japanese</vt:lpstr>
      <vt:lpstr>Japanese</vt:lpstr>
      <vt:lpstr>Summary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Science &amp; SPAM-L</dc:title>
  <cp:lastModifiedBy>Erin M. Buchanan</cp:lastModifiedBy>
  <cp:revision>11</cp:revision>
  <dcterms:modified xsi:type="dcterms:W3CDTF">2022-09-29T21:20:57Z</dcterms:modified>
</cp:coreProperties>
</file>