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93521" r:id="rId1"/>
  </p:sldMasterIdLst>
  <p:notesMasterIdLst>
    <p:notesMasterId r:id="rId12"/>
  </p:notesMasterIdLst>
  <p:sldIdLst>
    <p:sldId id="257" r:id="rId2"/>
    <p:sldId id="256" r:id="rId3"/>
    <p:sldId id="258" r:id="rId4"/>
    <p:sldId id="259" r:id="rId5"/>
    <p:sldId id="260" r:id="rId6"/>
    <p:sldId id="262" r:id="rId7"/>
    <p:sldId id="263" r:id="rId8"/>
    <p:sldId id="264" r:id="rId9"/>
    <p:sldId id="265" r:id="rId10"/>
    <p:sldId id="266" r:id="rId11"/>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E438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17F3E41-268D-7E47-F995-6A0311287347}" v="431" dt="2020-10-29T18:57:40.106"/>
    <p1510:client id="{F37851AB-CE8F-0279-890A-99CAD7E3FB5E}" v="138" dt="2020-10-29T19:07:11.88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667"/>
    <p:restoredTop sz="71895"/>
  </p:normalViewPr>
  <p:slideViewPr>
    <p:cSldViewPr snapToGrid="0" snapToObjects="1">
      <p:cViewPr>
        <p:scale>
          <a:sx n="125" d="100"/>
          <a:sy n="125" d="100"/>
        </p:scale>
        <p:origin x="856" y="-5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hilip A. Grim" userId="S::pgrim@harrisburgu.edu::b36f3891-26be-44c2-a85c-8d3008b2a615" providerId="AD" clId="Web-{117F3E41-268D-7E47-F995-6A0311287347}"/>
    <pc:docChg chg="addSld modSld sldOrd">
      <pc:chgData name="Philip A. Grim" userId="S::pgrim@harrisburgu.edu::b36f3891-26be-44c2-a85c-8d3008b2a615" providerId="AD" clId="Web-{117F3E41-268D-7E47-F995-6A0311287347}" dt="2020-10-29T18:59:29.031" v="986"/>
      <pc:docMkLst>
        <pc:docMk/>
      </pc:docMkLst>
      <pc:sldChg chg="addSp delSp modSp modNotes">
        <pc:chgData name="Philip A. Grim" userId="S::pgrim@harrisburgu.edu::b36f3891-26be-44c2-a85c-8d3008b2a615" providerId="AD" clId="Web-{117F3E41-268D-7E47-F995-6A0311287347}" dt="2020-10-29T18:59:15.062" v="982"/>
        <pc:sldMkLst>
          <pc:docMk/>
          <pc:sldMk cId="3309480926" sldId="262"/>
        </pc:sldMkLst>
        <pc:spChg chg="del">
          <ac:chgData name="Philip A. Grim" userId="S::pgrim@harrisburgu.edu::b36f3891-26be-44c2-a85c-8d3008b2a615" providerId="AD" clId="Web-{117F3E41-268D-7E47-F995-6A0311287347}" dt="2020-10-29T18:39:03.642" v="337"/>
          <ac:spMkLst>
            <pc:docMk/>
            <pc:sldMk cId="3309480926" sldId="262"/>
            <ac:spMk id="3" creationId="{1D0C7F17-7ECB-A445-B6BC-80A7F107917C}"/>
          </ac:spMkLst>
        </pc:spChg>
        <pc:picChg chg="add mod ord">
          <ac:chgData name="Philip A. Grim" userId="S::pgrim@harrisburgu.edu::b36f3891-26be-44c2-a85c-8d3008b2a615" providerId="AD" clId="Web-{117F3E41-268D-7E47-F995-6A0311287347}" dt="2020-10-29T18:39:15.283" v="340" actId="1076"/>
          <ac:picMkLst>
            <pc:docMk/>
            <pc:sldMk cId="3309480926" sldId="262"/>
            <ac:picMk id="4" creationId="{AB7C96AB-9F1C-4F05-A901-B6838E0511C0}"/>
          </ac:picMkLst>
        </pc:picChg>
      </pc:sldChg>
      <pc:sldChg chg="modSp add replId modNotes">
        <pc:chgData name="Philip A. Grim" userId="S::pgrim@harrisburgu.edu::b36f3891-26be-44c2-a85c-8d3008b2a615" providerId="AD" clId="Web-{117F3E41-268D-7E47-F995-6A0311287347}" dt="2020-10-29T18:59:29.031" v="986"/>
        <pc:sldMkLst>
          <pc:docMk/>
          <pc:sldMk cId="503019590" sldId="263"/>
        </pc:sldMkLst>
        <pc:spChg chg="mod">
          <ac:chgData name="Philip A. Grim" userId="S::pgrim@harrisburgu.edu::b36f3891-26be-44c2-a85c-8d3008b2a615" providerId="AD" clId="Web-{117F3E41-268D-7E47-F995-6A0311287347}" dt="2020-10-29T18:41:18.364" v="370" actId="14100"/>
          <ac:spMkLst>
            <pc:docMk/>
            <pc:sldMk cId="503019590" sldId="263"/>
            <ac:spMk id="2" creationId="{1010C0E7-9D39-4D4D-95D7-EEFA2062A654}"/>
          </ac:spMkLst>
        </pc:spChg>
        <pc:picChg chg="mod ord">
          <ac:chgData name="Philip A. Grim" userId="S::pgrim@harrisburgu.edu::b36f3891-26be-44c2-a85c-8d3008b2a615" providerId="AD" clId="Web-{117F3E41-268D-7E47-F995-6A0311287347}" dt="2020-10-29T18:41:09.645" v="369" actId="1076"/>
          <ac:picMkLst>
            <pc:docMk/>
            <pc:sldMk cId="503019590" sldId="263"/>
            <ac:picMk id="4" creationId="{AB7C96AB-9F1C-4F05-A901-B6838E0511C0}"/>
          </ac:picMkLst>
        </pc:picChg>
      </pc:sldChg>
      <pc:sldChg chg="addSp modSp add mod ord replId setBg modNotes">
        <pc:chgData name="Philip A. Grim" userId="S::pgrim@harrisburgu.edu::b36f3891-26be-44c2-a85c-8d3008b2a615" providerId="AD" clId="Web-{117F3E41-268D-7E47-F995-6A0311287347}" dt="2020-10-29T18:55:29.478" v="931" actId="1076"/>
        <pc:sldMkLst>
          <pc:docMk/>
          <pc:sldMk cId="3721333377" sldId="264"/>
        </pc:sldMkLst>
        <pc:spChg chg="mod">
          <ac:chgData name="Philip A. Grim" userId="S::pgrim@harrisburgu.edu::b36f3891-26be-44c2-a85c-8d3008b2a615" providerId="AD" clId="Web-{117F3E41-268D-7E47-F995-6A0311287347}" dt="2020-10-29T18:51:22.613" v="929"/>
          <ac:spMkLst>
            <pc:docMk/>
            <pc:sldMk cId="3721333377" sldId="264"/>
            <ac:spMk id="2" creationId="{1010C0E7-9D39-4D4D-95D7-EEFA2062A654}"/>
          </ac:spMkLst>
        </pc:spChg>
        <pc:spChg chg="mod">
          <ac:chgData name="Philip A. Grim" userId="S::pgrim@harrisburgu.edu::b36f3891-26be-44c2-a85c-8d3008b2a615" providerId="AD" clId="Web-{117F3E41-268D-7E47-F995-6A0311287347}" dt="2020-10-29T18:51:22.613" v="929"/>
          <ac:spMkLst>
            <pc:docMk/>
            <pc:sldMk cId="3721333377" sldId="264"/>
            <ac:spMk id="3" creationId="{1D0C7F17-7ECB-A445-B6BC-80A7F107917C}"/>
          </ac:spMkLst>
        </pc:spChg>
        <pc:spChg chg="add">
          <ac:chgData name="Philip A. Grim" userId="S::pgrim@harrisburgu.edu::b36f3891-26be-44c2-a85c-8d3008b2a615" providerId="AD" clId="Web-{117F3E41-268D-7E47-F995-6A0311287347}" dt="2020-10-29T18:51:22.613" v="929"/>
          <ac:spMkLst>
            <pc:docMk/>
            <pc:sldMk cId="3721333377" sldId="264"/>
            <ac:spMk id="10" creationId="{879398A9-0D0D-4901-BDDF-B3D93CECA7B9}"/>
          </ac:spMkLst>
        </pc:spChg>
        <pc:spChg chg="add">
          <ac:chgData name="Philip A. Grim" userId="S::pgrim@harrisburgu.edu::b36f3891-26be-44c2-a85c-8d3008b2a615" providerId="AD" clId="Web-{117F3E41-268D-7E47-F995-6A0311287347}" dt="2020-10-29T18:51:22.613" v="929"/>
          <ac:spMkLst>
            <pc:docMk/>
            <pc:sldMk cId="3721333377" sldId="264"/>
            <ac:spMk id="12" creationId="{011FEC3B-E514-4E21-B2CB-7903A73569E2}"/>
          </ac:spMkLst>
        </pc:spChg>
        <pc:picChg chg="add mod">
          <ac:chgData name="Philip A. Grim" userId="S::pgrim@harrisburgu.edu::b36f3891-26be-44c2-a85c-8d3008b2a615" providerId="AD" clId="Web-{117F3E41-268D-7E47-F995-6A0311287347}" dt="2020-10-29T18:55:29.478" v="931" actId="1076"/>
          <ac:picMkLst>
            <pc:docMk/>
            <pc:sldMk cId="3721333377" sldId="264"/>
            <ac:picMk id="4" creationId="{D492BD04-E4D1-477E-ADFE-E22691E00479}"/>
          </ac:picMkLst>
        </pc:picChg>
        <pc:picChg chg="add">
          <ac:chgData name="Philip A. Grim" userId="S::pgrim@harrisburgu.edu::b36f3891-26be-44c2-a85c-8d3008b2a615" providerId="AD" clId="Web-{117F3E41-268D-7E47-F995-6A0311287347}" dt="2020-10-29T18:51:22.613" v="929"/>
          <ac:picMkLst>
            <pc:docMk/>
            <pc:sldMk cId="3721333377" sldId="264"/>
            <ac:picMk id="7" creationId="{EDD9E6DD-2447-4D6C-B9FF-094FBD6CB22B}"/>
          </ac:picMkLst>
        </pc:picChg>
      </pc:sldChg>
      <pc:sldChg chg="addSp delSp modSp add replId modNotes">
        <pc:chgData name="Philip A. Grim" userId="S::pgrim@harrisburgu.edu::b36f3891-26be-44c2-a85c-8d3008b2a615" providerId="AD" clId="Web-{117F3E41-268D-7E47-F995-6A0311287347}" dt="2020-10-29T18:58:13.388" v="981"/>
        <pc:sldMkLst>
          <pc:docMk/>
          <pc:sldMk cId="749450725" sldId="265"/>
        </pc:sldMkLst>
        <pc:spChg chg="mod">
          <ac:chgData name="Philip A. Grim" userId="S::pgrim@harrisburgu.edu::b36f3891-26be-44c2-a85c-8d3008b2a615" providerId="AD" clId="Web-{117F3E41-268D-7E47-F995-6A0311287347}" dt="2020-10-29T18:57:07.168" v="961"/>
          <ac:spMkLst>
            <pc:docMk/>
            <pc:sldMk cId="749450725" sldId="265"/>
            <ac:spMk id="2" creationId="{1010C0E7-9D39-4D4D-95D7-EEFA2062A654}"/>
          </ac:spMkLst>
        </pc:spChg>
        <pc:spChg chg="del mod">
          <ac:chgData name="Philip A. Grim" userId="S::pgrim@harrisburgu.edu::b36f3891-26be-44c2-a85c-8d3008b2a615" providerId="AD" clId="Web-{117F3E41-268D-7E47-F995-6A0311287347}" dt="2020-10-29T18:56:18.479" v="955"/>
          <ac:spMkLst>
            <pc:docMk/>
            <pc:sldMk cId="749450725" sldId="265"/>
            <ac:spMk id="3" creationId="{1D0C7F17-7ECB-A445-B6BC-80A7F107917C}"/>
          </ac:spMkLst>
        </pc:spChg>
        <pc:spChg chg="add del mod">
          <ac:chgData name="Philip A. Grim" userId="S::pgrim@harrisburgu.edu::b36f3891-26be-44c2-a85c-8d3008b2a615" providerId="AD" clId="Web-{117F3E41-268D-7E47-F995-6A0311287347}" dt="2020-10-29T18:57:24.059" v="962"/>
          <ac:spMkLst>
            <pc:docMk/>
            <pc:sldMk cId="749450725" sldId="265"/>
            <ac:spMk id="6" creationId="{4092D90D-AEB4-4909-85C5-E7132F3334E4}"/>
          </ac:spMkLst>
        </pc:spChg>
        <pc:spChg chg="add del">
          <ac:chgData name="Philip A. Grim" userId="S::pgrim@harrisburgu.edu::b36f3891-26be-44c2-a85c-8d3008b2a615" providerId="AD" clId="Web-{117F3E41-268D-7E47-F995-6A0311287347}" dt="2020-10-29T18:57:07.168" v="961"/>
          <ac:spMkLst>
            <pc:docMk/>
            <pc:sldMk cId="749450725" sldId="265"/>
            <ac:spMk id="10" creationId="{879398A9-0D0D-4901-BDDF-B3D93CECA7B9}"/>
          </ac:spMkLst>
        </pc:spChg>
        <pc:spChg chg="add del">
          <ac:chgData name="Philip A. Grim" userId="S::pgrim@harrisburgu.edu::b36f3891-26be-44c2-a85c-8d3008b2a615" providerId="AD" clId="Web-{117F3E41-268D-7E47-F995-6A0311287347}" dt="2020-10-29T18:57:07.168" v="961"/>
          <ac:spMkLst>
            <pc:docMk/>
            <pc:sldMk cId="749450725" sldId="265"/>
            <ac:spMk id="12" creationId="{011FEC3B-E514-4E21-B2CB-7903A73569E2}"/>
          </ac:spMkLst>
        </pc:spChg>
        <pc:spChg chg="add del">
          <ac:chgData name="Philip A. Grim" userId="S::pgrim@harrisburgu.edu::b36f3891-26be-44c2-a85c-8d3008b2a615" providerId="AD" clId="Web-{117F3E41-268D-7E47-F995-6A0311287347}" dt="2020-10-29T18:57:07.168" v="961"/>
          <ac:spMkLst>
            <pc:docMk/>
            <pc:sldMk cId="749450725" sldId="265"/>
            <ac:spMk id="19" creationId="{7AD7C5BE-418C-4A44-91BF-28E411F75BCA}"/>
          </ac:spMkLst>
        </pc:spChg>
        <pc:picChg chg="del">
          <ac:chgData name="Philip A. Grim" userId="S::pgrim@harrisburgu.edu::b36f3891-26be-44c2-a85c-8d3008b2a615" providerId="AD" clId="Web-{117F3E41-268D-7E47-F995-6A0311287347}" dt="2020-10-29T18:56:38.527" v="957"/>
          <ac:picMkLst>
            <pc:docMk/>
            <pc:sldMk cId="749450725" sldId="265"/>
            <ac:picMk id="4" creationId="{D492BD04-E4D1-477E-ADFE-E22691E00479}"/>
          </ac:picMkLst>
        </pc:picChg>
        <pc:picChg chg="del">
          <ac:chgData name="Philip A. Grim" userId="S::pgrim@harrisburgu.edu::b36f3891-26be-44c2-a85c-8d3008b2a615" providerId="AD" clId="Web-{117F3E41-268D-7E47-F995-6A0311287347}" dt="2020-10-29T18:56:33.870" v="956"/>
          <ac:picMkLst>
            <pc:docMk/>
            <pc:sldMk cId="749450725" sldId="265"/>
            <ac:picMk id="7" creationId="{EDD9E6DD-2447-4D6C-B9FF-094FBD6CB22B}"/>
          </ac:picMkLst>
        </pc:picChg>
        <pc:picChg chg="add mod ord">
          <ac:chgData name="Philip A. Grim" userId="S::pgrim@harrisburgu.edu::b36f3891-26be-44c2-a85c-8d3008b2a615" providerId="AD" clId="Web-{117F3E41-268D-7E47-F995-6A0311287347}" dt="2020-10-29T18:57:40.106" v="965" actId="1076"/>
          <ac:picMkLst>
            <pc:docMk/>
            <pc:sldMk cId="749450725" sldId="265"/>
            <ac:picMk id="8" creationId="{864A870F-F80B-4B80-9E4D-EB2E1AA5BE2D}"/>
          </ac:picMkLst>
        </pc:picChg>
        <pc:picChg chg="add del">
          <ac:chgData name="Philip A. Grim" userId="S::pgrim@harrisburgu.edu::b36f3891-26be-44c2-a85c-8d3008b2a615" providerId="AD" clId="Web-{117F3E41-268D-7E47-F995-6A0311287347}" dt="2020-10-29T18:57:07.168" v="961"/>
          <ac:picMkLst>
            <pc:docMk/>
            <pc:sldMk cId="749450725" sldId="265"/>
            <ac:picMk id="16" creationId="{610E1AC1-74EC-4A88-8F53-5F9A8E447B79}"/>
          </ac:picMkLst>
        </pc:picChg>
      </pc:sldChg>
    </pc:docChg>
  </pc:docChgLst>
  <pc:docChgLst>
    <pc:chgData name="Philip A. Grim" userId="S::pgrim@harrisburgu.edu::b36f3891-26be-44c2-a85c-8d3008b2a615" providerId="AD" clId="Web-{F37851AB-CE8F-0279-890A-99CAD7E3FB5E}"/>
    <pc:docChg chg="addSld modSld">
      <pc:chgData name="Philip A. Grim" userId="S::pgrim@harrisburgu.edu::b36f3891-26be-44c2-a85c-8d3008b2a615" providerId="AD" clId="Web-{F37851AB-CE8F-0279-890A-99CAD7E3FB5E}" dt="2020-10-29T19:07:11.617" v="172" actId="20577"/>
      <pc:docMkLst>
        <pc:docMk/>
      </pc:docMkLst>
      <pc:sldChg chg="mod setBg">
        <pc:chgData name="Philip A. Grim" userId="S::pgrim@harrisburgu.edu::b36f3891-26be-44c2-a85c-8d3008b2a615" providerId="AD" clId="Web-{F37851AB-CE8F-0279-890A-99CAD7E3FB5E}" dt="2020-10-29T19:03:33.971" v="0"/>
        <pc:sldMkLst>
          <pc:docMk/>
          <pc:sldMk cId="3721333377" sldId="264"/>
        </pc:sldMkLst>
      </pc:sldChg>
      <pc:sldChg chg="mod setBg modNotes">
        <pc:chgData name="Philip A. Grim" userId="S::pgrim@harrisburgu.edu::b36f3891-26be-44c2-a85c-8d3008b2a615" providerId="AD" clId="Web-{F37851AB-CE8F-0279-890A-99CAD7E3FB5E}" dt="2020-10-29T19:05:53.052" v="39"/>
        <pc:sldMkLst>
          <pc:docMk/>
          <pc:sldMk cId="749450725" sldId="265"/>
        </pc:sldMkLst>
      </pc:sldChg>
      <pc:sldChg chg="modSp new mod setBg">
        <pc:chgData name="Philip A. Grim" userId="S::pgrim@harrisburgu.edu::b36f3891-26be-44c2-a85c-8d3008b2a615" providerId="AD" clId="Web-{F37851AB-CE8F-0279-890A-99CAD7E3FB5E}" dt="2020-10-29T19:07:11.617" v="171" actId="20577"/>
        <pc:sldMkLst>
          <pc:docMk/>
          <pc:sldMk cId="1438265061" sldId="266"/>
        </pc:sldMkLst>
        <pc:spChg chg="mod">
          <ac:chgData name="Philip A. Grim" userId="S::pgrim@harrisburgu.edu::b36f3891-26be-44c2-a85c-8d3008b2a615" providerId="AD" clId="Web-{F37851AB-CE8F-0279-890A-99CAD7E3FB5E}" dt="2020-10-29T19:06:00.771" v="48" actId="20577"/>
          <ac:spMkLst>
            <pc:docMk/>
            <pc:sldMk cId="1438265061" sldId="266"/>
            <ac:spMk id="2" creationId="{21C7BAEF-EC16-4E25-AA1B-03E4B75A2608}"/>
          </ac:spMkLst>
        </pc:spChg>
        <pc:spChg chg="mod">
          <ac:chgData name="Philip A. Grim" userId="S::pgrim@harrisburgu.edu::b36f3891-26be-44c2-a85c-8d3008b2a615" providerId="AD" clId="Web-{F37851AB-CE8F-0279-890A-99CAD7E3FB5E}" dt="2020-10-29T19:07:11.617" v="171" actId="20577"/>
          <ac:spMkLst>
            <pc:docMk/>
            <pc:sldMk cId="1438265061" sldId="266"/>
            <ac:spMk id="3" creationId="{9C1CF1EF-8764-4436-970A-BF9CF99AD48D}"/>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035B7BD-DFD3-2D48-9020-19F0A4BA57E9}" type="datetimeFigureOut">
              <a:rPr lang="en-US" smtClean="0"/>
              <a:t>10/29/2020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C9ABD8-D854-1C42-A825-D547DBA6A692}" type="slidenum">
              <a:rPr lang="en-US" smtClean="0"/>
              <a:t>‹#›</a:t>
            </a:fld>
            <a:endParaRPr lang="en-US"/>
          </a:p>
        </p:txBody>
      </p:sp>
    </p:spTree>
    <p:extLst>
      <p:ext uri="{BB962C8B-B14F-4D97-AF65-F5344CB8AC3E}">
        <p14:creationId xmlns:p14="http://schemas.microsoft.com/office/powerpoint/2010/main" val="31581341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Hi everyone! Welcome to our talk on computational language modeling. My name is Erin Buchanan and my colleague Phil Grim will also be presenting with me today. </a:t>
            </a:r>
          </a:p>
        </p:txBody>
      </p:sp>
      <p:sp>
        <p:nvSpPr>
          <p:cNvPr id="4" name="Slide Number Placeholder 3"/>
          <p:cNvSpPr>
            <a:spLocks noGrp="1"/>
          </p:cNvSpPr>
          <p:nvPr>
            <p:ph type="sldNum" sz="quarter" idx="5"/>
          </p:nvPr>
        </p:nvSpPr>
        <p:spPr/>
        <p:txBody>
          <a:bodyPr/>
          <a:lstStyle/>
          <a:p>
            <a:fld id="{FFC9ABD8-D854-1C42-A825-D547DBA6A692}" type="slidenum">
              <a:rPr lang="en-US" smtClean="0"/>
              <a:t>1</a:t>
            </a:fld>
            <a:endParaRPr lang="en-US"/>
          </a:p>
        </p:txBody>
      </p:sp>
    </p:spTree>
    <p:extLst>
      <p:ext uri="{BB962C8B-B14F-4D97-AF65-F5344CB8AC3E}">
        <p14:creationId xmlns:p14="http://schemas.microsoft.com/office/powerpoint/2010/main" val="28365478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open subtitle corpus is a very large, freely available, and recently updated set of language corpora. Each corpus consists of subtitles from movies to represent more naturalistic use of language. At present, the corpus website provides more than 50 language of various corpus sizes. </a:t>
            </a:r>
          </a:p>
          <a:p>
            <a:endParaRPr lang="en-US" dirty="0"/>
          </a:p>
          <a:p>
            <a:r>
              <a:rPr lang="en-US" dirty="0"/>
              <a:t>Several of these datasets have been transformed into frequency norms, which have been successful at predicting lexical decision times and more. Gary </a:t>
            </a:r>
            <a:r>
              <a:rPr lang="en-US" dirty="0" err="1"/>
              <a:t>Lupyan’s</a:t>
            </a:r>
            <a:r>
              <a:rPr lang="en-US" dirty="0"/>
              <a:t> lab has also published several papers exploring the open subtitle corpora and how they might provide insights into the structure of language. </a:t>
            </a:r>
          </a:p>
        </p:txBody>
      </p:sp>
      <p:sp>
        <p:nvSpPr>
          <p:cNvPr id="4" name="Slide Number Placeholder 3"/>
          <p:cNvSpPr>
            <a:spLocks noGrp="1"/>
          </p:cNvSpPr>
          <p:nvPr>
            <p:ph type="sldNum" sz="quarter" idx="5"/>
          </p:nvPr>
        </p:nvSpPr>
        <p:spPr/>
        <p:txBody>
          <a:bodyPr/>
          <a:lstStyle/>
          <a:p>
            <a:fld id="{FFC9ABD8-D854-1C42-A825-D547DBA6A692}" type="slidenum">
              <a:rPr lang="en-US" smtClean="0"/>
              <a:t>2</a:t>
            </a:fld>
            <a:endParaRPr lang="en-US"/>
          </a:p>
        </p:txBody>
      </p:sp>
    </p:spTree>
    <p:extLst>
      <p:ext uri="{BB962C8B-B14F-4D97-AF65-F5344CB8AC3E}">
        <p14:creationId xmlns:p14="http://schemas.microsoft.com/office/powerpoint/2010/main" val="40971289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subs2vec project is a recent publication by van </a:t>
            </a:r>
            <a:r>
              <a:rPr lang="en-US" dirty="0" err="1"/>
              <a:t>paridon</a:t>
            </a:r>
            <a:r>
              <a:rPr lang="en-US" dirty="0"/>
              <a:t> and Thompson – it is an exciting project that creates distributional models using subtitles and Wikipedia corpora for a large number of languages. Using </a:t>
            </a:r>
            <a:r>
              <a:rPr lang="en-US" dirty="0" err="1"/>
              <a:t>FastText</a:t>
            </a:r>
            <a:r>
              <a:rPr lang="en-US" dirty="0"/>
              <a:t>, they trained models using the parameters noted in the table here on the right. </a:t>
            </a:r>
          </a:p>
          <a:p>
            <a:endParaRPr lang="en-US" dirty="0"/>
          </a:p>
          <a:p>
            <a:r>
              <a:rPr lang="en-US" dirty="0"/>
              <a:t>We are particularly interested in examining the suitability of these language models focusing on three parameters: window size, dimensions, and model algorithm: continuous bag of words or </a:t>
            </a:r>
            <a:r>
              <a:rPr lang="en-US" dirty="0" err="1"/>
              <a:t>cbow</a:t>
            </a:r>
            <a:r>
              <a:rPr lang="en-US" dirty="0"/>
              <a:t> versus a skip gram approach. </a:t>
            </a:r>
          </a:p>
        </p:txBody>
      </p:sp>
      <p:sp>
        <p:nvSpPr>
          <p:cNvPr id="4" name="Slide Number Placeholder 3"/>
          <p:cNvSpPr>
            <a:spLocks noGrp="1"/>
          </p:cNvSpPr>
          <p:nvPr>
            <p:ph type="sldNum" sz="quarter" idx="5"/>
          </p:nvPr>
        </p:nvSpPr>
        <p:spPr/>
        <p:txBody>
          <a:bodyPr/>
          <a:lstStyle/>
          <a:p>
            <a:fld id="{FFC9ABD8-D854-1C42-A825-D547DBA6A692}" type="slidenum">
              <a:rPr lang="en-US" smtClean="0"/>
              <a:t>3</a:t>
            </a:fld>
            <a:endParaRPr lang="en-US"/>
          </a:p>
        </p:txBody>
      </p:sp>
    </p:spTree>
    <p:extLst>
      <p:ext uri="{BB962C8B-B14F-4D97-AF65-F5344CB8AC3E}">
        <p14:creationId xmlns:p14="http://schemas.microsoft.com/office/powerpoint/2010/main" val="27467872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training of these models is a potentially a critical limitation of the subs2vec project. Mandera et al have previously shown that English and Dutch fit different model parameters, although there are differences in the processing and programming of these models. However, it seems that these model choices may indeed make a difference but they are not fully explored in the original paper. </a:t>
            </a:r>
          </a:p>
          <a:p>
            <a:endParaRPr lang="en-US" dirty="0"/>
          </a:p>
          <a:p>
            <a:r>
              <a:rPr lang="en-US" dirty="0"/>
              <a:t>Additionally, the subs2vec paper focuses on the necessity of using open subtitles plus Wikipedia together to ascertain model fit, and not all languages were tested. Therefore, our project builds on the subs2vec work by manipulating these parameters and providing evidence of the best models for each language. </a:t>
            </a:r>
          </a:p>
        </p:txBody>
      </p:sp>
      <p:sp>
        <p:nvSpPr>
          <p:cNvPr id="4" name="Slide Number Placeholder 3"/>
          <p:cNvSpPr>
            <a:spLocks noGrp="1"/>
          </p:cNvSpPr>
          <p:nvPr>
            <p:ph type="sldNum" sz="quarter" idx="5"/>
          </p:nvPr>
        </p:nvSpPr>
        <p:spPr/>
        <p:txBody>
          <a:bodyPr/>
          <a:lstStyle/>
          <a:p>
            <a:fld id="{FFC9ABD8-D854-1C42-A825-D547DBA6A692}" type="slidenum">
              <a:rPr lang="en-US" smtClean="0"/>
              <a:t>4</a:t>
            </a:fld>
            <a:endParaRPr lang="en-US"/>
          </a:p>
        </p:txBody>
      </p:sp>
    </p:spTree>
    <p:extLst>
      <p:ext uri="{BB962C8B-B14F-4D97-AF65-F5344CB8AC3E}">
        <p14:creationId xmlns:p14="http://schemas.microsoft.com/office/powerpoint/2010/main" val="40627051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I’ll let Phil tell you about our progress in examining model similarity across languages. Quickly, I wanted to note that this project is part of a larger </a:t>
            </a:r>
            <a:r>
              <a:rPr lang="en-US" dirty="0" err="1"/>
              <a:t>megastudy</a:t>
            </a:r>
            <a:r>
              <a:rPr lang="en-US" dirty="0"/>
              <a:t> that focuses on semantic priming partnered with the Psychological Science Accelerator. The PSA is a global network of research labs who partner together to engage in world wide research. The project's lofty goals include providing a large-multilinguistic normed dataset for computational analysis, code packages for accessing and interacting with the data, and more. </a:t>
            </a:r>
          </a:p>
          <a:p>
            <a:endParaRPr lang="en-US" dirty="0"/>
          </a:p>
          <a:p>
            <a:r>
              <a:rPr lang="en-US" dirty="0"/>
              <a:t>We are looking for collaborators on this project and several more. If you would like to join or learn more, please contact me. </a:t>
            </a:r>
          </a:p>
        </p:txBody>
      </p:sp>
      <p:sp>
        <p:nvSpPr>
          <p:cNvPr id="4" name="Slide Number Placeholder 3"/>
          <p:cNvSpPr>
            <a:spLocks noGrp="1"/>
          </p:cNvSpPr>
          <p:nvPr>
            <p:ph type="sldNum" sz="quarter" idx="5"/>
          </p:nvPr>
        </p:nvSpPr>
        <p:spPr/>
        <p:txBody>
          <a:bodyPr/>
          <a:lstStyle/>
          <a:p>
            <a:fld id="{FFC9ABD8-D854-1C42-A825-D547DBA6A692}" type="slidenum">
              <a:rPr lang="en-US" smtClean="0"/>
              <a:t>5</a:t>
            </a:fld>
            <a:endParaRPr lang="en-US"/>
          </a:p>
        </p:txBody>
      </p:sp>
    </p:spTree>
    <p:extLst>
      <p:ext uri="{BB962C8B-B14F-4D97-AF65-F5344CB8AC3E}">
        <p14:creationId xmlns:p14="http://schemas.microsoft.com/office/powerpoint/2010/main" val="32216897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The process we're using to train the models closely mirrors the process from the van Paridon and Thompson paper, although there are some differences.</a:t>
            </a:r>
          </a:p>
          <a:p>
            <a:endParaRPr lang="en-US" dirty="0">
              <a:cs typeface="Calibri"/>
            </a:endParaRPr>
          </a:p>
        </p:txBody>
      </p:sp>
      <p:sp>
        <p:nvSpPr>
          <p:cNvPr id="4" name="Slide Number Placeholder 3"/>
          <p:cNvSpPr>
            <a:spLocks noGrp="1"/>
          </p:cNvSpPr>
          <p:nvPr>
            <p:ph type="sldNum" sz="quarter" idx="5"/>
          </p:nvPr>
        </p:nvSpPr>
        <p:spPr/>
        <p:txBody>
          <a:bodyPr/>
          <a:lstStyle/>
          <a:p>
            <a:fld id="{FFC9ABD8-D854-1C42-A825-D547DBA6A692}" type="slidenum">
              <a:rPr lang="en-US" smtClean="0"/>
              <a:t>6</a:t>
            </a:fld>
            <a:endParaRPr lang="en-US"/>
          </a:p>
        </p:txBody>
      </p:sp>
    </p:spTree>
    <p:extLst>
      <p:ext uri="{BB962C8B-B14F-4D97-AF65-F5344CB8AC3E}">
        <p14:creationId xmlns:p14="http://schemas.microsoft.com/office/powerpoint/2010/main" val="2981762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The data for each language is downloaded from the </a:t>
            </a:r>
            <a:r>
              <a:rPr lang="en-US" dirty="0" err="1">
                <a:cs typeface="Calibri"/>
              </a:rPr>
              <a:t>OpenSubtitles</a:t>
            </a:r>
            <a:r>
              <a:rPr lang="en-US" dirty="0">
                <a:cs typeface="Calibri"/>
              </a:rPr>
              <a:t> archive and the Wikipedia dump archive, and then pre-processed into a combined corpus.</a:t>
            </a:r>
            <a:endParaRPr lang="en-US" dirty="0"/>
          </a:p>
          <a:p>
            <a:endParaRPr lang="en-US" dirty="0">
              <a:cs typeface="Calibri"/>
            </a:endParaRPr>
          </a:p>
          <a:p>
            <a:r>
              <a:rPr lang="en-US" dirty="0">
                <a:cs typeface="Calibri"/>
              </a:rPr>
              <a:t>The cleaning process includes removing all markup (html and xml), punctuation, arranging the documents so that they contain one sentence per line, and normalizing to lowercase.</a:t>
            </a:r>
          </a:p>
          <a:p>
            <a:endParaRPr lang="en-US" dirty="0">
              <a:cs typeface="Calibri"/>
            </a:endParaRPr>
          </a:p>
          <a:p>
            <a:r>
              <a:rPr lang="en-US" dirty="0">
                <a:cs typeface="Calibri"/>
              </a:rPr>
              <a:t>Van Paridon and Thompson's process included intra-document sentence deduplication, while some earlier work with these same corpora used document deduplication.  We feel that sentence deduplication removes important information about common phrase usage, so we have opted not to do that.  Also, because both Wikipedia and </a:t>
            </a:r>
            <a:r>
              <a:rPr lang="en-US" dirty="0" err="1">
                <a:cs typeface="Calibri"/>
              </a:rPr>
              <a:t>OpenSubtitles</a:t>
            </a:r>
            <a:r>
              <a:rPr lang="en-US" dirty="0">
                <a:cs typeface="Calibri"/>
              </a:rPr>
              <a:t> are well-curated corpora, we feel that document deduplication is unnecessary.  Once the first run of analysis is complete, we will perform some additional analysis to show that that is the case.</a:t>
            </a:r>
          </a:p>
          <a:p>
            <a:endParaRPr lang="en-US" dirty="0">
              <a:cs typeface="Calibri"/>
            </a:endParaRPr>
          </a:p>
          <a:p>
            <a:r>
              <a:rPr lang="en-US" dirty="0">
                <a:cs typeface="Calibri"/>
              </a:rPr>
              <a:t>Once the cleaned, combined corpus is assembled, the </a:t>
            </a:r>
            <a:r>
              <a:rPr lang="en-US" dirty="0" err="1">
                <a:cs typeface="Calibri"/>
              </a:rPr>
              <a:t>FastText</a:t>
            </a:r>
            <a:r>
              <a:rPr lang="en-US" dirty="0">
                <a:cs typeface="Calibri"/>
              </a:rPr>
              <a:t> model is trained and evaluated for each combination of parameters.</a:t>
            </a:r>
          </a:p>
        </p:txBody>
      </p:sp>
      <p:sp>
        <p:nvSpPr>
          <p:cNvPr id="4" name="Slide Number Placeholder 3"/>
          <p:cNvSpPr>
            <a:spLocks noGrp="1"/>
          </p:cNvSpPr>
          <p:nvPr>
            <p:ph type="sldNum" sz="quarter" idx="5"/>
          </p:nvPr>
        </p:nvSpPr>
        <p:spPr/>
        <p:txBody>
          <a:bodyPr/>
          <a:lstStyle/>
          <a:p>
            <a:fld id="{FFC9ABD8-D854-1C42-A825-D547DBA6A692}" type="slidenum">
              <a:rPr lang="en-US" smtClean="0"/>
              <a:t>7</a:t>
            </a:fld>
            <a:endParaRPr lang="en-US"/>
          </a:p>
        </p:txBody>
      </p:sp>
    </p:spTree>
    <p:extLst>
      <p:ext uri="{BB962C8B-B14F-4D97-AF65-F5344CB8AC3E}">
        <p14:creationId xmlns:p14="http://schemas.microsoft.com/office/powerpoint/2010/main" val="28505530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Using our process we will generate 110 models per language, varying the number of dimensions, the window size, and the algorithm.  </a:t>
            </a:r>
          </a:p>
          <a:p>
            <a:endParaRPr lang="en-US" dirty="0">
              <a:cs typeface="Calibri"/>
            </a:endParaRPr>
          </a:p>
          <a:p>
            <a:r>
              <a:rPr lang="en-US" dirty="0">
                <a:cs typeface="Calibri"/>
              </a:rPr>
              <a:t>For each of these models, we will use ridge regression to predict norms.   Ridge regression will help insulate against multicollinearity given the very large datasets we're using.</a:t>
            </a:r>
          </a:p>
          <a:p>
            <a:endParaRPr lang="en-US" dirty="0">
              <a:cs typeface="Calibri"/>
            </a:endParaRPr>
          </a:p>
          <a:p>
            <a:r>
              <a:rPr lang="en-US" dirty="0">
                <a:cs typeface="Calibri"/>
              </a:rPr>
              <a:t>We will collect the r-squared values for each test into 1% buckets, then choose the best model for each language.  We define the best model as the one with the lowest number of dimensions and smallest window size. </a:t>
            </a:r>
          </a:p>
        </p:txBody>
      </p:sp>
      <p:sp>
        <p:nvSpPr>
          <p:cNvPr id="4" name="Slide Number Placeholder 3"/>
          <p:cNvSpPr>
            <a:spLocks noGrp="1"/>
          </p:cNvSpPr>
          <p:nvPr>
            <p:ph type="sldNum" sz="quarter" idx="5"/>
          </p:nvPr>
        </p:nvSpPr>
        <p:spPr/>
        <p:txBody>
          <a:bodyPr/>
          <a:lstStyle/>
          <a:p>
            <a:fld id="{FFC9ABD8-D854-1C42-A825-D547DBA6A692}" type="slidenum">
              <a:rPr lang="en-US" smtClean="0"/>
              <a:t>8</a:t>
            </a:fld>
            <a:endParaRPr lang="en-US"/>
          </a:p>
        </p:txBody>
      </p:sp>
    </p:spTree>
    <p:extLst>
      <p:ext uri="{BB962C8B-B14F-4D97-AF65-F5344CB8AC3E}">
        <p14:creationId xmlns:p14="http://schemas.microsoft.com/office/powerpoint/2010/main" val="3198328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Here is some of the preliminary output, using data from the van Paridon and Thompson study.  We are expanding the scope of the test datasets to offer a wider range of norm data.</a:t>
            </a:r>
          </a:p>
        </p:txBody>
      </p:sp>
      <p:sp>
        <p:nvSpPr>
          <p:cNvPr id="4" name="Slide Number Placeholder 3"/>
          <p:cNvSpPr>
            <a:spLocks noGrp="1"/>
          </p:cNvSpPr>
          <p:nvPr>
            <p:ph type="sldNum" sz="quarter" idx="5"/>
          </p:nvPr>
        </p:nvSpPr>
        <p:spPr/>
        <p:txBody>
          <a:bodyPr/>
          <a:lstStyle/>
          <a:p>
            <a:fld id="{FFC9ABD8-D854-1C42-A825-D547DBA6A692}" type="slidenum">
              <a:rPr lang="en-US" smtClean="0"/>
              <a:t>9</a:t>
            </a:fld>
            <a:endParaRPr lang="en-US"/>
          </a:p>
        </p:txBody>
      </p:sp>
    </p:spTree>
    <p:extLst>
      <p:ext uri="{BB962C8B-B14F-4D97-AF65-F5344CB8AC3E}">
        <p14:creationId xmlns:p14="http://schemas.microsoft.com/office/powerpoint/2010/main" val="18637265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200150" y="1790058"/>
            <a:ext cx="6743700" cy="1234440"/>
          </a:xfrm>
          <a:solidFill>
            <a:srgbClr val="FFFFFF"/>
          </a:solidFill>
          <a:ln w="38100">
            <a:solidFill>
              <a:srgbClr val="404040"/>
            </a:solidFill>
          </a:ln>
        </p:spPr>
        <p:txBody>
          <a:bodyPr lIns="274320" rIns="274320" anchor="ctr" anchorCtr="1">
            <a:normAutofit/>
          </a:bodyPr>
          <a:lstStyle>
            <a:lvl1pPr algn="ctr">
              <a:defRPr sz="285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021396" y="3264408"/>
            <a:ext cx="5101209" cy="929921"/>
          </a:xfrm>
          <a:noFill/>
        </p:spPr>
        <p:txBody>
          <a:bodyPr>
            <a:normAutofit/>
          </a:bodyPr>
          <a:lstStyle>
            <a:lvl1pPr marL="0" indent="0" algn="ctr">
              <a:buNone/>
              <a:defRPr sz="1500">
                <a:solidFill>
                  <a:schemeClr val="tx1">
                    <a:lumMod val="75000"/>
                    <a:lumOff val="25000"/>
                  </a:schemeClr>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06D870E8-4F56-964E-9C1D-D42D05876DD1}" type="datetimeFigureOut">
              <a:rPr lang="en-US" smtClean="0"/>
              <a:t>10/29/2020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E05C2C6-136F-4E45-A0CA-685B23130E65}" type="slidenum">
              <a:rPr lang="en-US" smtClean="0"/>
              <a:t>‹#›</a:t>
            </a:fld>
            <a:endParaRPr lang="en-US"/>
          </a:p>
        </p:txBody>
      </p:sp>
    </p:spTree>
    <p:extLst>
      <p:ext uri="{BB962C8B-B14F-4D97-AF65-F5344CB8AC3E}">
        <p14:creationId xmlns:p14="http://schemas.microsoft.com/office/powerpoint/2010/main" val="3322192159"/>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6D870E8-4F56-964E-9C1D-D42D05876DD1}" type="datetimeFigureOut">
              <a:rPr lang="en-US" smtClean="0"/>
              <a:t>10/29/2020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05C2C6-136F-4E45-A0CA-685B23130E65}" type="slidenum">
              <a:rPr lang="en-US" smtClean="0"/>
              <a:t>‹#›</a:t>
            </a:fld>
            <a:endParaRPr lang="en-US"/>
          </a:p>
        </p:txBody>
      </p:sp>
    </p:spTree>
    <p:extLst>
      <p:ext uri="{BB962C8B-B14F-4D97-AF65-F5344CB8AC3E}">
        <p14:creationId xmlns:p14="http://schemas.microsoft.com/office/powerpoint/2010/main" val="41423072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89834" y="702945"/>
            <a:ext cx="973956" cy="373761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673352" y="702945"/>
            <a:ext cx="4648867" cy="373761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6D870E8-4F56-964E-9C1D-D42D05876DD1}" type="datetimeFigureOut">
              <a:rPr lang="en-US" smtClean="0"/>
              <a:t>10/29/2020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05C2C6-136F-4E45-A0CA-685B23130E65}" type="slidenum">
              <a:rPr lang="en-US" smtClean="0"/>
              <a:t>‹#›</a:t>
            </a:fld>
            <a:endParaRPr lang="en-US"/>
          </a:p>
        </p:txBody>
      </p:sp>
    </p:spTree>
    <p:extLst>
      <p:ext uri="{BB962C8B-B14F-4D97-AF65-F5344CB8AC3E}">
        <p14:creationId xmlns:p14="http://schemas.microsoft.com/office/powerpoint/2010/main" val="4374867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1_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981057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99410" y="723519"/>
            <a:ext cx="7444102" cy="891540"/>
          </a:xfrm>
        </p:spPr>
        <p:txBody>
          <a:bodyPr/>
          <a:lstStyle>
            <a:lvl1pPr>
              <a:defRPr sz="2400">
                <a:latin typeface="Arial" panose="020B0604020202020204" pitchFamily="34" charset="0"/>
                <a:cs typeface="Arial" panose="020B0604020202020204" pitchFamily="34" charset="0"/>
              </a:defRPr>
            </a:lvl1pPr>
          </a:lstStyle>
          <a:p>
            <a:r>
              <a:rPr lang="en-US" dirty="0"/>
              <a:t>Click to edit Master title style</a:t>
            </a:r>
          </a:p>
        </p:txBody>
      </p:sp>
      <p:sp>
        <p:nvSpPr>
          <p:cNvPr id="3" name="Content Placeholder 2"/>
          <p:cNvSpPr>
            <a:spLocks noGrp="1"/>
          </p:cNvSpPr>
          <p:nvPr>
            <p:ph idx="1"/>
          </p:nvPr>
        </p:nvSpPr>
        <p:spPr>
          <a:xfrm>
            <a:off x="899410" y="1978534"/>
            <a:ext cx="7444102" cy="2326487"/>
          </a:xfrm>
        </p:spPr>
        <p:txBody>
          <a:bodyPr/>
          <a:lstStyle>
            <a:lvl1pPr>
              <a:defRPr sz="1800">
                <a:latin typeface="Arial" panose="020B0604020202020204" pitchFamily="34" charset="0"/>
                <a:cs typeface="Arial" panose="020B0604020202020204" pitchFamily="34" charset="0"/>
              </a:defRPr>
            </a:lvl1pPr>
            <a:lvl2pPr>
              <a:defRPr sz="1800">
                <a:latin typeface="Arial" panose="020B0604020202020204" pitchFamily="34" charset="0"/>
                <a:cs typeface="Arial" panose="020B0604020202020204" pitchFamily="34" charset="0"/>
              </a:defRPr>
            </a:lvl2pPr>
            <a:lvl3pPr>
              <a:defRPr sz="1800">
                <a:latin typeface="Arial" panose="020B0604020202020204" pitchFamily="34" charset="0"/>
                <a:cs typeface="Arial" panose="020B0604020202020204" pitchFamily="34" charset="0"/>
              </a:defRPr>
            </a:lvl3pPr>
            <a:lvl4pPr>
              <a:defRPr sz="1800">
                <a:latin typeface="Arial" panose="020B0604020202020204" pitchFamily="34" charset="0"/>
                <a:cs typeface="Arial" panose="020B0604020202020204" pitchFamily="34" charset="0"/>
              </a:defRPr>
            </a:lvl4pPr>
            <a:lvl5pPr>
              <a:defRPr sz="1800">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06D870E8-4F56-964E-9C1D-D42D05876DD1}" type="datetimeFigureOut">
              <a:rPr lang="en-US" smtClean="0"/>
              <a:t>10/29/2020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E05C2C6-136F-4E45-A0CA-685B23130E65}" type="slidenum">
              <a:rPr lang="en-US" smtClean="0"/>
              <a:t>‹#›</a:t>
            </a:fld>
            <a:endParaRPr lang="en-US"/>
          </a:p>
        </p:txBody>
      </p:sp>
    </p:spTree>
    <p:extLst>
      <p:ext uri="{BB962C8B-B14F-4D97-AF65-F5344CB8AC3E}">
        <p14:creationId xmlns:p14="http://schemas.microsoft.com/office/powerpoint/2010/main" val="41966243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200150" y="1790058"/>
            <a:ext cx="6743700" cy="1234440"/>
          </a:xfrm>
          <a:solidFill>
            <a:srgbClr val="FFFFFF"/>
          </a:solidFill>
          <a:ln w="38100">
            <a:solidFill>
              <a:srgbClr val="404040"/>
            </a:solidFill>
          </a:ln>
        </p:spPr>
        <p:txBody>
          <a:bodyPr lIns="274320" rIns="274320" anchor="ctr" anchorCtr="1">
            <a:normAutofit/>
          </a:bodyPr>
          <a:lstStyle>
            <a:lvl1pPr>
              <a:defRPr sz="285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021396" y="3264349"/>
            <a:ext cx="5101209" cy="948812"/>
          </a:xfrm>
        </p:spPr>
        <p:txBody>
          <a:bodyPr anchor="t" anchorCtr="1">
            <a:normAutofit/>
          </a:bodyPr>
          <a:lstStyle>
            <a:lvl1pPr marL="0" indent="0">
              <a:buNone/>
              <a:defRPr sz="15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06D870E8-4F56-964E-9C1D-D42D05876DD1}" type="datetimeFigureOut">
              <a:rPr lang="en-US" smtClean="0"/>
              <a:t>10/29/2020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E05C2C6-136F-4E45-A0CA-685B23130E65}" type="slidenum">
              <a:rPr lang="en-US" smtClean="0"/>
              <a:t>‹#›</a:t>
            </a:fld>
            <a:endParaRPr lang="en-US"/>
          </a:p>
        </p:txBody>
      </p:sp>
    </p:spTree>
    <p:extLst>
      <p:ext uri="{BB962C8B-B14F-4D97-AF65-F5344CB8AC3E}">
        <p14:creationId xmlns:p14="http://schemas.microsoft.com/office/powerpoint/2010/main" val="4098711772"/>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86434" y="1978533"/>
            <a:ext cx="3203828" cy="23264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53737" y="1978533"/>
            <a:ext cx="3202685" cy="23264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06D870E8-4F56-964E-9C1D-D42D05876DD1}" type="datetimeFigureOut">
              <a:rPr lang="en-US" smtClean="0"/>
              <a:t>10/29/2020</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6E05C2C6-136F-4E45-A0CA-685B23130E65}" type="slidenum">
              <a:rPr lang="en-US" smtClean="0"/>
              <a:t>‹#›</a:t>
            </a:fld>
            <a:endParaRPr lang="en-US"/>
          </a:p>
        </p:txBody>
      </p:sp>
    </p:spTree>
    <p:extLst>
      <p:ext uri="{BB962C8B-B14F-4D97-AF65-F5344CB8AC3E}">
        <p14:creationId xmlns:p14="http://schemas.microsoft.com/office/powerpoint/2010/main" val="11320561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87577" y="1735075"/>
            <a:ext cx="3202686" cy="528065"/>
          </a:xfrm>
        </p:spPr>
        <p:txBody>
          <a:bodyPr anchor="b" anchorCtr="1">
            <a:normAutofit/>
          </a:bodyPr>
          <a:lstStyle>
            <a:lvl1pPr marL="0" indent="0" algn="ctr">
              <a:buNone/>
              <a:defRPr sz="1425" b="0" cap="all" spc="75" baseline="0">
                <a:solidFill>
                  <a:schemeClr val="accent2">
                    <a:lumMod val="75000"/>
                  </a:schemeClr>
                </a:solidFill>
              </a:defRPr>
            </a:lvl1pPr>
            <a:lvl2pPr marL="342900" indent="0">
              <a:buNone/>
              <a:defRPr sz="1425"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1187577" y="2357438"/>
            <a:ext cx="3202686" cy="19475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4753737" y="2357438"/>
            <a:ext cx="3190113" cy="1947582"/>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4753737" y="1735075"/>
            <a:ext cx="3202686" cy="528065"/>
          </a:xfrm>
        </p:spPr>
        <p:txBody>
          <a:bodyPr anchor="b" anchorCtr="1">
            <a:normAutofit/>
          </a:bodyPr>
          <a:lstStyle>
            <a:lvl1pPr marL="0" indent="0" algn="ctr">
              <a:buNone/>
              <a:defRPr sz="1425" b="0" cap="all" spc="75" baseline="0">
                <a:solidFill>
                  <a:schemeClr val="accent2">
                    <a:lumMod val="75000"/>
                  </a:schemeClr>
                </a:solidFill>
              </a:defRPr>
            </a:lvl1pPr>
            <a:lvl2pPr marL="342900" indent="0">
              <a:buNone/>
              <a:defRPr sz="1425"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7" name="Date Placeholder 6"/>
          <p:cNvSpPr>
            <a:spLocks noGrp="1"/>
          </p:cNvSpPr>
          <p:nvPr>
            <p:ph type="dt" sz="half" idx="10"/>
          </p:nvPr>
        </p:nvSpPr>
        <p:spPr/>
        <p:txBody>
          <a:bodyPr/>
          <a:lstStyle/>
          <a:p>
            <a:fld id="{06D870E8-4F56-964E-9C1D-D42D05876DD1}" type="datetimeFigureOut">
              <a:rPr lang="en-US" smtClean="0"/>
              <a:t>10/29/2020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E05C2C6-136F-4E45-A0CA-685B23130E65}" type="slidenum">
              <a:rPr lang="en-US" smtClean="0"/>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7069270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6D870E8-4F56-964E-9C1D-D42D05876DD1}" type="datetimeFigureOut">
              <a:rPr lang="en-US" smtClean="0"/>
              <a:t>10/29/2020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E05C2C6-136F-4E45-A0CA-685B23130E65}" type="slidenum">
              <a:rPr lang="en-US" smtClean="0"/>
              <a:t>‹#›</a:t>
            </a:fld>
            <a:endParaRPr lang="en-US"/>
          </a:p>
        </p:txBody>
      </p:sp>
    </p:spTree>
    <p:extLst>
      <p:ext uri="{BB962C8B-B14F-4D97-AF65-F5344CB8AC3E}">
        <p14:creationId xmlns:p14="http://schemas.microsoft.com/office/powerpoint/2010/main" val="20490947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6D870E8-4F56-964E-9C1D-D42D05876DD1}" type="datetimeFigureOut">
              <a:rPr lang="en-US" smtClean="0"/>
              <a:t>10/29/2020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E05C2C6-136F-4E45-A0CA-685B23130E65}" type="slidenum">
              <a:rPr lang="en-US" smtClean="0"/>
              <a:t>‹#›</a:t>
            </a:fld>
            <a:endParaRPr lang="en-US"/>
          </a:p>
        </p:txBody>
      </p:sp>
    </p:spTree>
    <p:extLst>
      <p:ext uri="{BB962C8B-B14F-4D97-AF65-F5344CB8AC3E}">
        <p14:creationId xmlns:p14="http://schemas.microsoft.com/office/powerpoint/2010/main" val="23207421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4572000"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603504" y="1682871"/>
            <a:ext cx="3364992" cy="856123"/>
          </a:xfrm>
          <a:solidFill>
            <a:srgbClr val="FFFFFF"/>
          </a:solidFill>
          <a:ln>
            <a:solidFill>
              <a:srgbClr val="404040"/>
            </a:solidFill>
          </a:ln>
        </p:spPr>
        <p:txBody>
          <a:bodyPr anchor="ctr" anchorCtr="1">
            <a:normAutofit/>
          </a:bodyPr>
          <a:lstStyle>
            <a:lvl1pPr>
              <a:defRPr sz="165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5052060" y="603504"/>
            <a:ext cx="3611880" cy="3936492"/>
          </a:xfrm>
        </p:spPr>
        <p:txBody>
          <a:bodyPr>
            <a:normAutofit/>
          </a:bodyPr>
          <a:lstStyle>
            <a:lvl1pPr>
              <a:defRPr sz="1425">
                <a:solidFill>
                  <a:schemeClr val="tx1"/>
                </a:solidFill>
              </a:defRPr>
            </a:lvl1pPr>
            <a:lvl2pPr>
              <a:defRPr sz="1200">
                <a:solidFill>
                  <a:schemeClr val="tx1"/>
                </a:solidFill>
              </a:defRPr>
            </a:lvl2pPr>
            <a:lvl3pPr>
              <a:defRPr sz="1200">
                <a:solidFill>
                  <a:schemeClr val="tx1"/>
                </a:solidFill>
              </a:defRPr>
            </a:lvl3pPr>
            <a:lvl4pPr>
              <a:defRPr sz="1200">
                <a:solidFill>
                  <a:schemeClr val="tx1"/>
                </a:solidFill>
              </a:defRPr>
            </a:lvl4pPr>
            <a:lvl5pPr>
              <a:defRPr sz="1200">
                <a:solidFill>
                  <a:schemeClr val="tx1"/>
                </a:solidFill>
              </a:defRPr>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6676" y="2662439"/>
            <a:ext cx="2846070" cy="1645527"/>
          </a:xfrm>
        </p:spPr>
        <p:txBody>
          <a:bodyPr anchor="t" anchorCtr="1">
            <a:normAutofit/>
          </a:bodyPr>
          <a:lstStyle>
            <a:lvl1pPr marL="0" indent="0" algn="ctr">
              <a:buNone/>
              <a:defRPr sz="1125">
                <a:solidFill>
                  <a:srgbClr val="FFFFFF"/>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9" name="Date Placeholder 8"/>
          <p:cNvSpPr>
            <a:spLocks noGrp="1"/>
          </p:cNvSpPr>
          <p:nvPr>
            <p:ph type="dt" sz="half" idx="10"/>
          </p:nvPr>
        </p:nvSpPr>
        <p:spPr/>
        <p:txBody>
          <a:bodyPr/>
          <a:lstStyle/>
          <a:p>
            <a:fld id="{06D870E8-4F56-964E-9C1D-D42D05876DD1}" type="datetimeFigureOut">
              <a:rPr lang="en-US" smtClean="0"/>
              <a:t>10/29/2020</a:t>
            </a:fld>
            <a:endParaRPr lang="en-US"/>
          </a:p>
        </p:txBody>
      </p:sp>
      <p:sp>
        <p:nvSpPr>
          <p:cNvPr id="10" name="Footer Placeholder 9"/>
          <p:cNvSpPr>
            <a:spLocks noGrp="1"/>
          </p:cNvSpPr>
          <p:nvPr>
            <p:ph type="ftr" sz="quarter" idx="11"/>
          </p:nvPr>
        </p:nvSpPr>
        <p:spPr>
          <a:xfrm>
            <a:off x="603504" y="4677156"/>
            <a:ext cx="3843598" cy="240030"/>
          </a:xfrm>
        </p:spPr>
        <p:txBody>
          <a:bodyPr/>
          <a:lstStyle>
            <a:lvl1pPr>
              <a:defRPr>
                <a:solidFill>
                  <a:srgbClr val="FFFFFF">
                    <a:alpha val="70000"/>
                  </a:srgbClr>
                </a:solidFill>
              </a:defRPr>
            </a:lvl1pPr>
          </a:lstStyle>
          <a:p>
            <a:endParaRPr lang="en-US"/>
          </a:p>
        </p:txBody>
      </p:sp>
      <p:sp>
        <p:nvSpPr>
          <p:cNvPr id="11" name="Slide Number Placeholder 10"/>
          <p:cNvSpPr>
            <a:spLocks noGrp="1"/>
          </p:cNvSpPr>
          <p:nvPr>
            <p:ph type="sldNum" sz="quarter" idx="12"/>
          </p:nvPr>
        </p:nvSpPr>
        <p:spPr/>
        <p:txBody>
          <a:bodyPr/>
          <a:lstStyle/>
          <a:p>
            <a:fld id="{6E05C2C6-136F-4E45-A0CA-685B23130E65}" type="slidenum">
              <a:rPr lang="en-US" smtClean="0"/>
              <a:t>‹#›</a:t>
            </a:fld>
            <a:endParaRPr lang="en-US"/>
          </a:p>
        </p:txBody>
      </p:sp>
    </p:spTree>
    <p:extLst>
      <p:ext uri="{BB962C8B-B14F-4D97-AF65-F5344CB8AC3E}">
        <p14:creationId xmlns:p14="http://schemas.microsoft.com/office/powerpoint/2010/main" val="31191334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1" y="0"/>
            <a:ext cx="4571999"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606392" y="1682871"/>
            <a:ext cx="3371249" cy="850980"/>
          </a:xfrm>
          <a:solidFill>
            <a:srgbClr val="FFFFFF"/>
          </a:solidFill>
          <a:ln>
            <a:solidFill>
              <a:srgbClr val="404040"/>
            </a:solidFill>
          </a:ln>
        </p:spPr>
        <p:txBody>
          <a:bodyPr anchor="ctr" anchorCtr="1">
            <a:noAutofit/>
          </a:bodyPr>
          <a:lstStyle>
            <a:lvl1pPr>
              <a:defRPr sz="165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572000" y="0"/>
            <a:ext cx="4576573" cy="5143500"/>
          </a:xfrm>
          <a:solidFill>
            <a:schemeClr val="bg1">
              <a:lumMod val="75000"/>
            </a:schemeClr>
          </a:solidFill>
        </p:spPr>
        <p:txBody>
          <a:bodyPr anchor="t"/>
          <a:lstStyle>
            <a:lvl1pPr marL="0" indent="0">
              <a:buNone/>
              <a:defRPr sz="2400">
                <a:solidFill>
                  <a:schemeClr val="bg1">
                    <a:lumMod val="85000"/>
                    <a:lumOff val="15000"/>
                  </a:schemeClr>
                </a:solidFill>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836676" y="2662439"/>
            <a:ext cx="2846070" cy="1645528"/>
          </a:xfrm>
        </p:spPr>
        <p:txBody>
          <a:bodyPr anchor="t" anchorCtr="1">
            <a:normAutofit/>
          </a:bodyPr>
          <a:lstStyle>
            <a:lvl1pPr marL="0" indent="0" algn="ctr">
              <a:buNone/>
              <a:defRPr sz="1125">
                <a:solidFill>
                  <a:srgbClr val="FFFFFF"/>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6D870E8-4F56-964E-9C1D-D42D05876DD1}" type="datetimeFigureOut">
              <a:rPr lang="en-US" smtClean="0"/>
              <a:t>10/29/2020</a:t>
            </a:fld>
            <a:endParaRPr lang="en-US"/>
          </a:p>
        </p:txBody>
      </p:sp>
      <p:sp>
        <p:nvSpPr>
          <p:cNvPr id="9" name="Footer Placeholder 8"/>
          <p:cNvSpPr>
            <a:spLocks noGrp="1"/>
          </p:cNvSpPr>
          <p:nvPr>
            <p:ph type="ftr" sz="quarter" idx="11"/>
          </p:nvPr>
        </p:nvSpPr>
        <p:spPr>
          <a:xfrm>
            <a:off x="603504" y="4677156"/>
            <a:ext cx="3843598" cy="240030"/>
          </a:xfrm>
        </p:spPr>
        <p:txBody>
          <a:bodyPr/>
          <a:lstStyle>
            <a:lvl1pPr>
              <a:defRPr>
                <a:solidFill>
                  <a:srgbClr val="FFFFFF">
                    <a:alpha val="70000"/>
                  </a:srgbClr>
                </a:solidFill>
              </a:defRPr>
            </a:lvl1pPr>
          </a:lstStyle>
          <a:p>
            <a:endParaRPr lang="en-US"/>
          </a:p>
        </p:txBody>
      </p:sp>
      <p:sp>
        <p:nvSpPr>
          <p:cNvPr id="10" name="Slide Number Placeholder 9"/>
          <p:cNvSpPr>
            <a:spLocks noGrp="1"/>
          </p:cNvSpPr>
          <p:nvPr>
            <p:ph type="sldNum" sz="quarter" idx="12"/>
          </p:nvPr>
        </p:nvSpPr>
        <p:spPr/>
        <p:txBody>
          <a:bodyPr/>
          <a:lstStyle/>
          <a:p>
            <a:fld id="{6E05C2C6-136F-4E45-A0CA-685B23130E65}" type="slidenum">
              <a:rPr lang="en-US" smtClean="0"/>
              <a:t>‹#›</a:t>
            </a:fld>
            <a:endParaRPr lang="en-US"/>
          </a:p>
        </p:txBody>
      </p:sp>
    </p:spTree>
    <p:extLst>
      <p:ext uri="{BB962C8B-B14F-4D97-AF65-F5344CB8AC3E}">
        <p14:creationId xmlns:p14="http://schemas.microsoft.com/office/powerpoint/2010/main" val="37650555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1673352" y="723519"/>
            <a:ext cx="5797296" cy="89154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673352" y="1978534"/>
            <a:ext cx="5797296" cy="232648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866072" y="4679112"/>
            <a:ext cx="2065310" cy="242976"/>
          </a:xfrm>
          <a:prstGeom prst="rect">
            <a:avLst/>
          </a:prstGeom>
        </p:spPr>
        <p:txBody>
          <a:bodyPr vert="horz" lIns="91440" tIns="45720" rIns="91440" bIns="45720" rtlCol="0" anchor="ctr"/>
          <a:lstStyle>
            <a:lvl1pPr algn="r">
              <a:defRPr sz="788">
                <a:solidFill>
                  <a:schemeClr val="tx1">
                    <a:alpha val="70000"/>
                  </a:schemeClr>
                </a:solidFill>
              </a:defRPr>
            </a:lvl1pPr>
          </a:lstStyle>
          <a:p>
            <a:fld id="{06D870E8-4F56-964E-9C1D-D42D05876DD1}" type="datetimeFigureOut">
              <a:rPr lang="en-US" smtClean="0"/>
              <a:t>10/29/2020</a:t>
            </a:fld>
            <a:endParaRPr lang="en-US"/>
          </a:p>
        </p:txBody>
      </p:sp>
      <p:sp>
        <p:nvSpPr>
          <p:cNvPr id="5" name="Footer Placeholder 4"/>
          <p:cNvSpPr>
            <a:spLocks noGrp="1"/>
          </p:cNvSpPr>
          <p:nvPr>
            <p:ph type="ftr" sz="quarter" idx="3"/>
          </p:nvPr>
        </p:nvSpPr>
        <p:spPr>
          <a:xfrm>
            <a:off x="1200150" y="4677156"/>
            <a:ext cx="4425892" cy="240030"/>
          </a:xfrm>
          <a:prstGeom prst="rect">
            <a:avLst/>
          </a:prstGeom>
        </p:spPr>
        <p:txBody>
          <a:bodyPr vert="horz" lIns="91440" tIns="45720" rIns="91440" bIns="45720" rtlCol="0" anchor="ctr"/>
          <a:lstStyle>
            <a:lvl1pPr algn="l">
              <a:defRPr sz="788">
                <a:solidFill>
                  <a:schemeClr val="tx1">
                    <a:alpha val="70000"/>
                  </a:schemeClr>
                </a:solidFill>
              </a:defRPr>
            </a:lvl1pPr>
          </a:lstStyle>
          <a:p>
            <a:endParaRPr lang="en-US"/>
          </a:p>
        </p:txBody>
      </p:sp>
      <p:sp>
        <p:nvSpPr>
          <p:cNvPr id="6" name="Slide Number Placeholder 5"/>
          <p:cNvSpPr>
            <a:spLocks noGrp="1"/>
          </p:cNvSpPr>
          <p:nvPr>
            <p:ph type="sldNum" sz="quarter" idx="4"/>
          </p:nvPr>
        </p:nvSpPr>
        <p:spPr>
          <a:xfrm>
            <a:off x="8069192" y="4663440"/>
            <a:ext cx="274320" cy="274320"/>
          </a:xfrm>
          <a:prstGeom prst="ellipse">
            <a:avLst/>
          </a:prstGeom>
          <a:solidFill>
            <a:srgbClr val="1D1D1D">
              <a:alpha val="70000"/>
            </a:srgbClr>
          </a:solidFill>
        </p:spPr>
        <p:txBody>
          <a:bodyPr vert="horz" lIns="18288" tIns="45720" rIns="18288" bIns="45720" rtlCol="0" anchor="ctr">
            <a:noAutofit/>
          </a:bodyPr>
          <a:lstStyle>
            <a:lvl1pPr algn="ctr">
              <a:defRPr sz="825" spc="0" baseline="0">
                <a:solidFill>
                  <a:srgbClr val="FFFFFF"/>
                </a:solidFill>
              </a:defRPr>
            </a:lvl1pPr>
          </a:lstStyle>
          <a:p>
            <a:fld id="{6E05C2C6-136F-4E45-A0CA-685B23130E65}" type="slidenum">
              <a:rPr lang="en-US" smtClean="0"/>
              <a:t>‹#›</a:t>
            </a:fld>
            <a:endParaRPr lang="en-US"/>
          </a:p>
        </p:txBody>
      </p:sp>
    </p:spTree>
    <p:extLst>
      <p:ext uri="{BB962C8B-B14F-4D97-AF65-F5344CB8AC3E}">
        <p14:creationId xmlns:p14="http://schemas.microsoft.com/office/powerpoint/2010/main" val="261653819"/>
      </p:ext>
    </p:extLst>
  </p:cSld>
  <p:clrMap bg1="lt1" tx1="dk1" bg2="lt2" tx2="dk2" accent1="accent1" accent2="accent2" accent3="accent3" accent4="accent4" accent5="accent5" accent6="accent6" hlink="hlink" folHlink="folHlink"/>
  <p:sldLayoutIdLst>
    <p:sldLayoutId id="2147493522" r:id="rId1"/>
    <p:sldLayoutId id="2147493523" r:id="rId2"/>
    <p:sldLayoutId id="2147493524" r:id="rId3"/>
    <p:sldLayoutId id="2147493525" r:id="rId4"/>
    <p:sldLayoutId id="2147493526" r:id="rId5"/>
    <p:sldLayoutId id="2147493527" r:id="rId6"/>
    <p:sldLayoutId id="2147493528" r:id="rId7"/>
    <p:sldLayoutId id="2147493529" r:id="rId8"/>
    <p:sldLayoutId id="2147493530" r:id="rId9"/>
    <p:sldLayoutId id="2147493531" r:id="rId10"/>
    <p:sldLayoutId id="2147493532" r:id="rId11"/>
    <p:sldLayoutId id="2147493508" r:id="rId12"/>
  </p:sldLayoutIdLst>
  <p:txStyles>
    <p:titleStyle>
      <a:lvl1pPr algn="ctr" defTabSz="685800" rtl="0" eaLnBrk="1" latinLnBrk="0" hangingPunct="1">
        <a:lnSpc>
          <a:spcPct val="90000"/>
        </a:lnSpc>
        <a:spcBef>
          <a:spcPct val="0"/>
        </a:spcBef>
        <a:buNone/>
        <a:defRPr sz="2100" kern="1200" cap="all" spc="150" baseline="0">
          <a:solidFill>
            <a:srgbClr val="262626"/>
          </a:solidFill>
          <a:latin typeface="+mj-lt"/>
          <a:ea typeface="+mj-ea"/>
          <a:cs typeface="+mj-cs"/>
        </a:defRPr>
      </a:lvl1pPr>
    </p:titleStyle>
    <p:bodyStyle>
      <a:lvl1pPr marL="171450" indent="-171450" algn="l" defTabSz="685800" rtl="0" eaLnBrk="1" latinLnBrk="0" hangingPunct="1">
        <a:lnSpc>
          <a:spcPct val="100000"/>
        </a:lnSpc>
        <a:spcBef>
          <a:spcPts val="750"/>
        </a:spcBef>
        <a:buClr>
          <a:schemeClr val="accent2"/>
        </a:buClr>
        <a:buFont typeface="Arial" panose="020B0604020202020204" pitchFamily="34" charset="0"/>
        <a:buChar char="•"/>
        <a:defRPr sz="1350" kern="1200">
          <a:solidFill>
            <a:schemeClr val="tx1">
              <a:lumMod val="85000"/>
              <a:lumOff val="15000"/>
            </a:schemeClr>
          </a:solidFill>
          <a:latin typeface="+mn-lt"/>
          <a:ea typeface="+mn-ea"/>
          <a:cs typeface="+mn-cs"/>
        </a:defRPr>
      </a:lvl1pPr>
      <a:lvl2pPr marL="342900" indent="-171450" algn="l" defTabSz="685800" rtl="0" eaLnBrk="1" latinLnBrk="0" hangingPunct="1">
        <a:lnSpc>
          <a:spcPct val="100000"/>
        </a:lnSpc>
        <a:spcBef>
          <a:spcPts val="750"/>
        </a:spcBef>
        <a:buClr>
          <a:schemeClr val="accent2"/>
        </a:buClr>
        <a:buFont typeface="Arial" panose="020B0604020202020204" pitchFamily="34" charset="0"/>
        <a:buChar char="•"/>
        <a:defRPr sz="1200" kern="1200">
          <a:solidFill>
            <a:schemeClr val="tx1">
              <a:lumMod val="85000"/>
              <a:lumOff val="15000"/>
            </a:schemeClr>
          </a:solidFill>
          <a:latin typeface="+mn-lt"/>
          <a:ea typeface="+mn-ea"/>
          <a:cs typeface="+mn-cs"/>
        </a:defRPr>
      </a:lvl2pPr>
      <a:lvl3pPr marL="514350" indent="-171450" algn="l" defTabSz="685800" rtl="0" eaLnBrk="1" latinLnBrk="0" hangingPunct="1">
        <a:lnSpc>
          <a:spcPct val="100000"/>
        </a:lnSpc>
        <a:spcBef>
          <a:spcPts val="750"/>
        </a:spcBef>
        <a:buClr>
          <a:schemeClr val="accent2"/>
        </a:buClr>
        <a:buFont typeface="Arial" panose="020B0604020202020204" pitchFamily="34" charset="0"/>
        <a:buChar char="•"/>
        <a:defRPr sz="1200" kern="1200">
          <a:solidFill>
            <a:schemeClr val="tx1">
              <a:lumMod val="85000"/>
              <a:lumOff val="15000"/>
            </a:schemeClr>
          </a:solidFill>
          <a:latin typeface="+mn-lt"/>
          <a:ea typeface="+mn-ea"/>
          <a:cs typeface="+mn-cs"/>
        </a:defRPr>
      </a:lvl3pPr>
      <a:lvl4pPr marL="685800" indent="-171450" algn="l" defTabSz="685800" rtl="0" eaLnBrk="1" latinLnBrk="0" hangingPunct="1">
        <a:lnSpc>
          <a:spcPct val="100000"/>
        </a:lnSpc>
        <a:spcBef>
          <a:spcPts val="750"/>
        </a:spcBef>
        <a:buClr>
          <a:schemeClr val="accent2"/>
        </a:buClr>
        <a:buFont typeface="Arial" panose="020B0604020202020204" pitchFamily="34" charset="0"/>
        <a:buChar char="•"/>
        <a:defRPr sz="1200" kern="1200">
          <a:solidFill>
            <a:schemeClr val="tx1">
              <a:lumMod val="85000"/>
              <a:lumOff val="15000"/>
            </a:schemeClr>
          </a:solidFill>
          <a:latin typeface="+mn-lt"/>
          <a:ea typeface="+mn-ea"/>
          <a:cs typeface="+mn-cs"/>
        </a:defRPr>
      </a:lvl4pPr>
      <a:lvl5pPr marL="857250" indent="-171450" algn="l" defTabSz="685800" rtl="0" eaLnBrk="1" latinLnBrk="0" hangingPunct="1">
        <a:lnSpc>
          <a:spcPct val="100000"/>
        </a:lnSpc>
        <a:spcBef>
          <a:spcPts val="750"/>
        </a:spcBef>
        <a:buClr>
          <a:schemeClr val="accent2"/>
        </a:buClr>
        <a:buFont typeface="Arial" panose="020B0604020202020204" pitchFamily="34" charset="0"/>
        <a:buChar char="•"/>
        <a:defRPr sz="1200" kern="1200">
          <a:solidFill>
            <a:schemeClr val="tx1">
              <a:lumMod val="85000"/>
              <a:lumOff val="15000"/>
            </a:schemeClr>
          </a:solidFill>
          <a:latin typeface="+mn-lt"/>
          <a:ea typeface="+mn-ea"/>
          <a:cs typeface="+mn-cs"/>
        </a:defRPr>
      </a:lvl5pPr>
      <a:lvl6pPr marL="984647" indent="-171450" algn="l" defTabSz="685800" rtl="0" eaLnBrk="1" latinLnBrk="0" hangingPunct="1">
        <a:lnSpc>
          <a:spcPct val="100000"/>
        </a:lnSpc>
        <a:spcBef>
          <a:spcPts val="750"/>
        </a:spcBef>
        <a:buClr>
          <a:schemeClr val="accent2"/>
        </a:buClr>
        <a:buFont typeface="Arial" panose="020B0604020202020204" pitchFamily="34" charset="0"/>
        <a:buChar char="•"/>
        <a:defRPr sz="1200" kern="1200">
          <a:solidFill>
            <a:schemeClr val="tx1"/>
          </a:solidFill>
          <a:latin typeface="+mn-lt"/>
          <a:ea typeface="+mn-ea"/>
          <a:cs typeface="+mn-cs"/>
        </a:defRPr>
      </a:lvl6pPr>
      <a:lvl7pPr marL="1113235" indent="-171450" algn="l" defTabSz="685800" rtl="0" eaLnBrk="1" latinLnBrk="0" hangingPunct="1">
        <a:lnSpc>
          <a:spcPct val="100000"/>
        </a:lnSpc>
        <a:spcBef>
          <a:spcPts val="750"/>
        </a:spcBef>
        <a:buClr>
          <a:schemeClr val="accent2"/>
        </a:buClr>
        <a:buFont typeface="Arial" panose="020B0604020202020204" pitchFamily="34" charset="0"/>
        <a:buChar char="•"/>
        <a:defRPr sz="1200" kern="1200">
          <a:solidFill>
            <a:schemeClr val="tx1"/>
          </a:solidFill>
          <a:latin typeface="+mn-lt"/>
          <a:ea typeface="+mn-ea"/>
          <a:cs typeface="+mn-cs"/>
        </a:defRPr>
      </a:lvl7pPr>
      <a:lvl8pPr marL="1243013" indent="-171450" algn="l" defTabSz="685800" rtl="0" eaLnBrk="1" latinLnBrk="0" hangingPunct="1">
        <a:lnSpc>
          <a:spcPct val="100000"/>
        </a:lnSpc>
        <a:spcBef>
          <a:spcPts val="750"/>
        </a:spcBef>
        <a:buClr>
          <a:schemeClr val="accent2"/>
        </a:buClr>
        <a:buFont typeface="Arial" panose="020B0604020202020204" pitchFamily="34" charset="0"/>
        <a:buChar char="•"/>
        <a:defRPr sz="1200" kern="1200" baseline="0">
          <a:solidFill>
            <a:schemeClr val="tx1"/>
          </a:solidFill>
          <a:latin typeface="+mn-lt"/>
          <a:ea typeface="+mn-ea"/>
          <a:cs typeface="+mn-cs"/>
        </a:defRPr>
      </a:lvl8pPr>
      <a:lvl9pPr marL="1412081" indent="-171450" algn="l" defTabSz="685800" rtl="0" eaLnBrk="1" latinLnBrk="0" hangingPunct="1">
        <a:lnSpc>
          <a:spcPct val="100000"/>
        </a:lnSpc>
        <a:spcBef>
          <a:spcPts val="750"/>
        </a:spcBef>
        <a:buClr>
          <a:schemeClr val="accent2"/>
        </a:buClr>
        <a:buFont typeface="Arial" panose="020B0604020202020204" pitchFamily="34" charset="0"/>
        <a:buChar char="•"/>
        <a:defRPr sz="1200" kern="1200" baseline="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opus.nlpl.eu/OpenSubtitles-v2018.php"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psysciacc.org/psacon2020-videos/"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hyperlink" Target="mailto:buchananlab@gmail.com"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sv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3F47E20B-1205-4238-A82B-90EF577F32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D13567AC-EB9A-47A9-B6EC-B5BDB73B11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650986" cy="51435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B9DECCF-6CBF-F94E-AB44-41B9BBB5BE6A}"/>
              </a:ext>
            </a:extLst>
          </p:cNvPr>
          <p:cNvSpPr>
            <a:spLocks noGrp="1"/>
          </p:cNvSpPr>
          <p:nvPr>
            <p:ph type="ctrTitle"/>
          </p:nvPr>
        </p:nvSpPr>
        <p:spPr>
          <a:xfrm>
            <a:off x="592886" y="577158"/>
            <a:ext cx="4464574" cy="2447340"/>
          </a:xfrm>
          <a:noFill/>
          <a:ln>
            <a:solidFill>
              <a:schemeClr val="bg1"/>
            </a:solidFill>
          </a:ln>
        </p:spPr>
        <p:txBody>
          <a:bodyPr>
            <a:normAutofit/>
          </a:bodyPr>
          <a:lstStyle/>
          <a:p>
            <a:r>
              <a:rPr lang="en-US" sz="3000" dirty="0">
                <a:solidFill>
                  <a:schemeClr val="bg1"/>
                </a:solidFill>
                <a:latin typeface="Arial" panose="020B0604020202020204" pitchFamily="34" charset="0"/>
                <a:cs typeface="Arial" panose="020B0604020202020204" pitchFamily="34" charset="0"/>
              </a:rPr>
              <a:t>Testing the Assumption of Model Similarity Across Languages </a:t>
            </a:r>
          </a:p>
        </p:txBody>
      </p:sp>
      <p:sp>
        <p:nvSpPr>
          <p:cNvPr id="3" name="Subtitle 2">
            <a:extLst>
              <a:ext uri="{FF2B5EF4-FFF2-40B4-BE49-F238E27FC236}">
                <a16:creationId xmlns:a16="http://schemas.microsoft.com/office/drawing/2014/main" id="{E4785F0E-E3EA-A541-BE0D-9B23061B6303}"/>
              </a:ext>
            </a:extLst>
          </p:cNvPr>
          <p:cNvSpPr>
            <a:spLocks noGrp="1"/>
          </p:cNvSpPr>
          <p:nvPr>
            <p:ph type="subTitle" idx="1"/>
          </p:nvPr>
        </p:nvSpPr>
        <p:spPr>
          <a:xfrm>
            <a:off x="592883" y="3294565"/>
            <a:ext cx="4433366" cy="899762"/>
          </a:xfrm>
        </p:spPr>
        <p:txBody>
          <a:bodyPr>
            <a:noAutofit/>
          </a:bodyPr>
          <a:lstStyle/>
          <a:p>
            <a:pPr>
              <a:lnSpc>
                <a:spcPct val="90000"/>
              </a:lnSpc>
            </a:pPr>
            <a:r>
              <a:rPr lang="en-US" sz="1400" dirty="0">
                <a:solidFill>
                  <a:schemeClr val="bg1"/>
                </a:solidFill>
                <a:latin typeface="Arial" panose="020B0604020202020204" pitchFamily="34" charset="0"/>
                <a:cs typeface="Arial" panose="020B0604020202020204" pitchFamily="34" charset="0"/>
              </a:rPr>
              <a:t>Phillip A Grim II</a:t>
            </a:r>
          </a:p>
          <a:p>
            <a:pPr>
              <a:lnSpc>
                <a:spcPct val="90000"/>
              </a:lnSpc>
            </a:pPr>
            <a:r>
              <a:rPr lang="en-US" sz="1400" dirty="0">
                <a:solidFill>
                  <a:schemeClr val="bg1"/>
                </a:solidFill>
                <a:latin typeface="Arial" panose="020B0604020202020204" pitchFamily="34" charset="0"/>
                <a:cs typeface="Arial" panose="020B0604020202020204" pitchFamily="34" charset="0"/>
              </a:rPr>
              <a:t>Erin M. Buchanan</a:t>
            </a:r>
          </a:p>
          <a:p>
            <a:pPr>
              <a:lnSpc>
                <a:spcPct val="90000"/>
              </a:lnSpc>
            </a:pPr>
            <a:r>
              <a:rPr lang="en-US" sz="1400" dirty="0">
                <a:solidFill>
                  <a:schemeClr val="bg1"/>
                </a:solidFill>
                <a:latin typeface="Arial" panose="020B0604020202020204" pitchFamily="34" charset="0"/>
                <a:cs typeface="Arial" panose="020B0604020202020204" pitchFamily="34" charset="0"/>
              </a:rPr>
              <a:t>Harrisburg University of Science and Technology</a:t>
            </a:r>
          </a:p>
        </p:txBody>
      </p:sp>
      <p:pic>
        <p:nvPicPr>
          <p:cNvPr id="6" name="Picture 5" descr="Text&#10;&#10;Description automatically generated">
            <a:extLst>
              <a:ext uri="{FF2B5EF4-FFF2-40B4-BE49-F238E27FC236}">
                <a16:creationId xmlns:a16="http://schemas.microsoft.com/office/drawing/2014/main" id="{525125D2-0945-D349-ADDF-4F7358473915}"/>
              </a:ext>
            </a:extLst>
          </p:cNvPr>
          <p:cNvPicPr>
            <a:picLocks noChangeAspect="1"/>
          </p:cNvPicPr>
          <p:nvPr/>
        </p:nvPicPr>
        <p:blipFill rotWithShape="1">
          <a:blip r:embed="rId3"/>
          <a:srcRect r="9" b="-3"/>
          <a:stretch/>
        </p:blipFill>
        <p:spPr>
          <a:xfrm>
            <a:off x="6096756" y="692309"/>
            <a:ext cx="2564643" cy="3638230"/>
          </a:xfrm>
          <a:prstGeom prst="rect">
            <a:avLst/>
          </a:prstGeom>
        </p:spPr>
      </p:pic>
    </p:spTree>
    <p:extLst>
      <p:ext uri="{BB962C8B-B14F-4D97-AF65-F5344CB8AC3E}">
        <p14:creationId xmlns:p14="http://schemas.microsoft.com/office/powerpoint/2010/main" val="2133259570"/>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7BAEF-EC16-4E25-AA1B-03E4B75A2608}"/>
              </a:ext>
            </a:extLst>
          </p:cNvPr>
          <p:cNvSpPr>
            <a:spLocks noGrp="1"/>
          </p:cNvSpPr>
          <p:nvPr>
            <p:ph type="title"/>
          </p:nvPr>
        </p:nvSpPr>
        <p:spPr/>
        <p:txBody>
          <a:bodyPr/>
          <a:lstStyle/>
          <a:p>
            <a:r>
              <a:rPr lang="en-US" dirty="0">
                <a:latin typeface="Arial"/>
                <a:cs typeface="Arial"/>
              </a:rPr>
              <a:t>Thanks!</a:t>
            </a:r>
            <a:endParaRPr lang="en-US" dirty="0"/>
          </a:p>
        </p:txBody>
      </p:sp>
      <p:sp>
        <p:nvSpPr>
          <p:cNvPr id="3" name="Content Placeholder 2">
            <a:extLst>
              <a:ext uri="{FF2B5EF4-FFF2-40B4-BE49-F238E27FC236}">
                <a16:creationId xmlns:a16="http://schemas.microsoft.com/office/drawing/2014/main" id="{9C1CF1EF-8764-4436-970A-BF9CF99AD48D}"/>
              </a:ext>
            </a:extLst>
          </p:cNvPr>
          <p:cNvSpPr>
            <a:spLocks noGrp="1"/>
          </p:cNvSpPr>
          <p:nvPr>
            <p:ph idx="1"/>
          </p:nvPr>
        </p:nvSpPr>
        <p:spPr/>
        <p:txBody>
          <a:bodyPr vert="horz" lIns="91440" tIns="45720" rIns="91440" bIns="45720" rtlCol="0" anchor="t">
            <a:normAutofit/>
          </a:bodyPr>
          <a:lstStyle/>
          <a:p>
            <a:r>
              <a:rPr lang="en-US" dirty="0">
                <a:latin typeface="Arial"/>
                <a:cs typeface="Arial"/>
              </a:rPr>
              <a:t>Data processing is ongoing, very computationally expensive.</a:t>
            </a:r>
            <a:endParaRPr lang="en-US" dirty="0"/>
          </a:p>
          <a:p>
            <a:r>
              <a:rPr lang="en-US" dirty="0">
                <a:latin typeface="Arial"/>
                <a:cs typeface="Arial"/>
              </a:rPr>
              <a:t>We look forward to entertaining your questions and comments.</a:t>
            </a:r>
            <a:endParaRPr lang="en-US" dirty="0"/>
          </a:p>
        </p:txBody>
      </p:sp>
    </p:spTree>
    <p:extLst>
      <p:ext uri="{BB962C8B-B14F-4D97-AF65-F5344CB8AC3E}">
        <p14:creationId xmlns:p14="http://schemas.microsoft.com/office/powerpoint/2010/main" val="14382650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080914B-34C0-4448-BA37-486062B5B1B7}"/>
              </a:ext>
            </a:extLst>
          </p:cNvPr>
          <p:cNvSpPr>
            <a:spLocks noGrp="1"/>
          </p:cNvSpPr>
          <p:nvPr>
            <p:ph type="title"/>
          </p:nvPr>
        </p:nvSpPr>
        <p:spPr>
          <a:xfrm>
            <a:off x="899410" y="723519"/>
            <a:ext cx="7444102" cy="891540"/>
          </a:xfrm>
        </p:spPr>
        <p:txBody>
          <a:bodyPr anchor="b">
            <a:normAutofit/>
          </a:bodyPr>
          <a:lstStyle/>
          <a:p>
            <a:r>
              <a:rPr lang="en-US" sz="2800" dirty="0"/>
              <a:t>Using Subtitles = Win!</a:t>
            </a:r>
          </a:p>
        </p:txBody>
      </p:sp>
      <p:sp>
        <p:nvSpPr>
          <p:cNvPr id="4" name="Content Placeholder 3">
            <a:extLst>
              <a:ext uri="{FF2B5EF4-FFF2-40B4-BE49-F238E27FC236}">
                <a16:creationId xmlns:a16="http://schemas.microsoft.com/office/drawing/2014/main" id="{0A7B5501-50B5-A44D-8494-E61C5F019586}"/>
              </a:ext>
            </a:extLst>
          </p:cNvPr>
          <p:cNvSpPr>
            <a:spLocks noGrp="1"/>
          </p:cNvSpPr>
          <p:nvPr>
            <p:ph idx="1"/>
          </p:nvPr>
        </p:nvSpPr>
        <p:spPr>
          <a:xfrm>
            <a:off x="900113" y="1747520"/>
            <a:ext cx="7443787" cy="2557781"/>
          </a:xfrm>
        </p:spPr>
        <p:txBody>
          <a:bodyPr anchor="ctr">
            <a:normAutofit/>
          </a:bodyPr>
          <a:lstStyle/>
          <a:p>
            <a:r>
              <a:rPr lang="en-US" dirty="0"/>
              <a:t>The Open Subtitles Corpus (</a:t>
            </a:r>
            <a:r>
              <a:rPr lang="en-US" dirty="0">
                <a:hlinkClick r:id="rId3"/>
              </a:rPr>
              <a:t>http://opus.nlpl.eu/OpenSubtitles-v2018.php</a:t>
            </a:r>
            <a:r>
              <a:rPr lang="en-US" dirty="0"/>
              <a:t>) provides linguistic data for 50+ languages </a:t>
            </a:r>
          </a:p>
          <a:p>
            <a:pPr lvl="1"/>
            <a:r>
              <a:rPr lang="en-US" dirty="0"/>
              <a:t>Subtitles have shown to be critically useful datasets for word frequency calculation (New et al., 2007; </a:t>
            </a:r>
            <a:r>
              <a:rPr lang="en-US" dirty="0" err="1"/>
              <a:t>Brysbaert</a:t>
            </a:r>
            <a:r>
              <a:rPr lang="en-US" dirty="0"/>
              <a:t> &amp; New, 2009; </a:t>
            </a:r>
            <a:r>
              <a:rPr lang="en-US" dirty="0" err="1"/>
              <a:t>Keuleers</a:t>
            </a:r>
            <a:r>
              <a:rPr lang="en-US" dirty="0"/>
              <a:t> et al., 2010; </a:t>
            </a:r>
            <a:r>
              <a:rPr lang="en-US" dirty="0" err="1"/>
              <a:t>Cuetos</a:t>
            </a:r>
            <a:r>
              <a:rPr lang="en-US" dirty="0"/>
              <a:t> et al., 2012; Van </a:t>
            </a:r>
            <a:r>
              <a:rPr lang="en-US" dirty="0" err="1"/>
              <a:t>Heuven</a:t>
            </a:r>
            <a:r>
              <a:rPr lang="en-US" dirty="0"/>
              <a:t> et al., 2014; Mandera et al., 2015; and more)</a:t>
            </a:r>
          </a:p>
          <a:p>
            <a:pPr lvl="1"/>
            <a:r>
              <a:rPr lang="en-US" dirty="0"/>
              <a:t>The corpora are freely available to download for use in linguistic projects</a:t>
            </a:r>
          </a:p>
        </p:txBody>
      </p:sp>
    </p:spTree>
    <p:extLst>
      <p:ext uri="{BB962C8B-B14F-4D97-AF65-F5344CB8AC3E}">
        <p14:creationId xmlns:p14="http://schemas.microsoft.com/office/powerpoint/2010/main" val="30696444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F0ED0C-C189-0A49-AEE7-04DF34B8479B}"/>
              </a:ext>
            </a:extLst>
          </p:cNvPr>
          <p:cNvSpPr>
            <a:spLocks noGrp="1"/>
          </p:cNvSpPr>
          <p:nvPr>
            <p:ph type="title"/>
          </p:nvPr>
        </p:nvSpPr>
        <p:spPr>
          <a:xfrm>
            <a:off x="899410" y="723519"/>
            <a:ext cx="7444102" cy="891540"/>
          </a:xfrm>
        </p:spPr>
        <p:txBody>
          <a:bodyPr anchor="b">
            <a:normAutofit/>
          </a:bodyPr>
          <a:lstStyle/>
          <a:p>
            <a:r>
              <a:rPr lang="en-US" sz="2800" dirty="0"/>
              <a:t>The subs2vec Project</a:t>
            </a:r>
          </a:p>
        </p:txBody>
      </p:sp>
      <p:sp>
        <p:nvSpPr>
          <p:cNvPr id="3" name="Content Placeholder 2">
            <a:extLst>
              <a:ext uri="{FF2B5EF4-FFF2-40B4-BE49-F238E27FC236}">
                <a16:creationId xmlns:a16="http://schemas.microsoft.com/office/drawing/2014/main" id="{84184729-FA61-F445-96F0-2C6F69EB9F39}"/>
              </a:ext>
            </a:extLst>
          </p:cNvPr>
          <p:cNvSpPr>
            <a:spLocks noGrp="1"/>
          </p:cNvSpPr>
          <p:nvPr>
            <p:ph idx="1"/>
          </p:nvPr>
        </p:nvSpPr>
        <p:spPr>
          <a:xfrm>
            <a:off x="900114" y="1747521"/>
            <a:ext cx="3357094" cy="2557780"/>
          </a:xfrm>
        </p:spPr>
        <p:txBody>
          <a:bodyPr anchor="t">
            <a:normAutofit/>
          </a:bodyPr>
          <a:lstStyle/>
          <a:p>
            <a:r>
              <a:rPr lang="en-US" dirty="0"/>
              <a:t>van </a:t>
            </a:r>
            <a:r>
              <a:rPr lang="en-US" dirty="0" err="1"/>
              <a:t>Paridon</a:t>
            </a:r>
            <a:r>
              <a:rPr lang="en-US" dirty="0"/>
              <a:t> and Thompson (2020):</a:t>
            </a:r>
          </a:p>
          <a:p>
            <a:pPr lvl="1"/>
            <a:r>
              <a:rPr lang="en-US" dirty="0"/>
              <a:t>Data: The Open Subtitles + Wikipedia Corpus</a:t>
            </a:r>
          </a:p>
          <a:p>
            <a:pPr lvl="1"/>
            <a:r>
              <a:rPr lang="en-US" dirty="0"/>
              <a:t>Model: </a:t>
            </a:r>
            <a:r>
              <a:rPr lang="en-US" dirty="0" err="1"/>
              <a:t>FastText</a:t>
            </a:r>
            <a:endParaRPr lang="en-US" dirty="0"/>
          </a:p>
        </p:txBody>
      </p:sp>
      <p:pic>
        <p:nvPicPr>
          <p:cNvPr id="4" name="Picture 3">
            <a:extLst>
              <a:ext uri="{FF2B5EF4-FFF2-40B4-BE49-F238E27FC236}">
                <a16:creationId xmlns:a16="http://schemas.microsoft.com/office/drawing/2014/main" id="{BFF4BA25-DB2F-884E-BF53-4CD075BEE42F}"/>
              </a:ext>
            </a:extLst>
          </p:cNvPr>
          <p:cNvPicPr>
            <a:picLocks noChangeAspect="1"/>
          </p:cNvPicPr>
          <p:nvPr/>
        </p:nvPicPr>
        <p:blipFill rotWithShape="1">
          <a:blip r:embed="rId3"/>
          <a:srcRect l="2701" r="4739" b="-3"/>
          <a:stretch/>
        </p:blipFill>
        <p:spPr>
          <a:xfrm>
            <a:off x="4481193" y="1747521"/>
            <a:ext cx="3862707" cy="2785683"/>
          </a:xfrm>
          <a:prstGeom prst="rect">
            <a:avLst/>
          </a:prstGeom>
        </p:spPr>
      </p:pic>
    </p:spTree>
    <p:extLst>
      <p:ext uri="{BB962C8B-B14F-4D97-AF65-F5344CB8AC3E}">
        <p14:creationId xmlns:p14="http://schemas.microsoft.com/office/powerpoint/2010/main" val="11734697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0C0E7-9D39-4D4D-95D7-EEFA2062A654}"/>
              </a:ext>
            </a:extLst>
          </p:cNvPr>
          <p:cNvSpPr>
            <a:spLocks noGrp="1"/>
          </p:cNvSpPr>
          <p:nvPr>
            <p:ph type="title"/>
          </p:nvPr>
        </p:nvSpPr>
        <p:spPr>
          <a:xfrm>
            <a:off x="899410" y="723519"/>
            <a:ext cx="7444102" cy="891540"/>
          </a:xfrm>
        </p:spPr>
        <p:txBody>
          <a:bodyPr anchor="b">
            <a:normAutofit/>
          </a:bodyPr>
          <a:lstStyle/>
          <a:p>
            <a:r>
              <a:rPr lang="en-US" sz="2800" dirty="0"/>
              <a:t>Critical Limitations</a:t>
            </a:r>
          </a:p>
        </p:txBody>
      </p:sp>
      <p:sp>
        <p:nvSpPr>
          <p:cNvPr id="3" name="Content Placeholder 2">
            <a:extLst>
              <a:ext uri="{FF2B5EF4-FFF2-40B4-BE49-F238E27FC236}">
                <a16:creationId xmlns:a16="http://schemas.microsoft.com/office/drawing/2014/main" id="{1D0C7F17-7ECB-A445-B6BC-80A7F107917C}"/>
              </a:ext>
            </a:extLst>
          </p:cNvPr>
          <p:cNvSpPr>
            <a:spLocks noGrp="1"/>
          </p:cNvSpPr>
          <p:nvPr>
            <p:ph idx="1"/>
          </p:nvPr>
        </p:nvSpPr>
        <p:spPr>
          <a:xfrm>
            <a:off x="900113" y="1747520"/>
            <a:ext cx="7443787" cy="2557781"/>
          </a:xfrm>
        </p:spPr>
        <p:txBody>
          <a:bodyPr anchor="t">
            <a:normAutofit/>
          </a:bodyPr>
          <a:lstStyle/>
          <a:p>
            <a:r>
              <a:rPr lang="en-US" dirty="0"/>
              <a:t>Mandera et al. (2016):</a:t>
            </a:r>
          </a:p>
          <a:p>
            <a:pPr lvl="1"/>
            <a:r>
              <a:rPr lang="en-US" dirty="0"/>
              <a:t>English: CBOW model with 300 dimensions, window size 6</a:t>
            </a:r>
          </a:p>
          <a:p>
            <a:pPr lvl="1"/>
            <a:r>
              <a:rPr lang="en-US" dirty="0"/>
              <a:t>Dutch: CBOW model with 200 dimensions, window size 10</a:t>
            </a:r>
          </a:p>
          <a:p>
            <a:r>
              <a:rPr lang="en-US" dirty="0"/>
              <a:t>No evidence of examination of model parameters</a:t>
            </a:r>
          </a:p>
          <a:p>
            <a:r>
              <a:rPr lang="en-US" dirty="0"/>
              <a:t>Not all languages critically tested</a:t>
            </a:r>
          </a:p>
        </p:txBody>
      </p:sp>
    </p:spTree>
    <p:extLst>
      <p:ext uri="{BB962C8B-B14F-4D97-AF65-F5344CB8AC3E}">
        <p14:creationId xmlns:p14="http://schemas.microsoft.com/office/powerpoint/2010/main" val="19390424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78E01A-DCE4-CE40-AFCF-3516498E698F}"/>
              </a:ext>
            </a:extLst>
          </p:cNvPr>
          <p:cNvSpPr>
            <a:spLocks noGrp="1"/>
          </p:cNvSpPr>
          <p:nvPr>
            <p:ph type="title"/>
          </p:nvPr>
        </p:nvSpPr>
        <p:spPr>
          <a:xfrm>
            <a:off x="899410" y="723519"/>
            <a:ext cx="7444102" cy="891540"/>
          </a:xfrm>
        </p:spPr>
        <p:txBody>
          <a:bodyPr anchor="b">
            <a:normAutofit/>
          </a:bodyPr>
          <a:lstStyle/>
          <a:p>
            <a:r>
              <a:rPr lang="en-US" sz="2800" dirty="0"/>
              <a:t>PSA 007: SPAM-L</a:t>
            </a:r>
          </a:p>
        </p:txBody>
      </p:sp>
      <p:sp>
        <p:nvSpPr>
          <p:cNvPr id="3" name="Content Placeholder 2">
            <a:extLst>
              <a:ext uri="{FF2B5EF4-FFF2-40B4-BE49-F238E27FC236}">
                <a16:creationId xmlns:a16="http://schemas.microsoft.com/office/drawing/2014/main" id="{1461B01B-AD99-2D4D-998F-DC479D94AFAF}"/>
              </a:ext>
            </a:extLst>
          </p:cNvPr>
          <p:cNvSpPr>
            <a:spLocks noGrp="1"/>
          </p:cNvSpPr>
          <p:nvPr>
            <p:ph idx="1"/>
          </p:nvPr>
        </p:nvSpPr>
        <p:spPr>
          <a:xfrm>
            <a:off x="900113" y="1747521"/>
            <a:ext cx="7443787" cy="2557780"/>
          </a:xfrm>
        </p:spPr>
        <p:txBody>
          <a:bodyPr anchor="t">
            <a:normAutofit/>
          </a:bodyPr>
          <a:lstStyle/>
          <a:p>
            <a:r>
              <a:rPr lang="en-US" sz="1600" dirty="0"/>
              <a:t>Outcomes: </a:t>
            </a:r>
          </a:p>
          <a:p>
            <a:pPr lvl="1"/>
            <a:r>
              <a:rPr lang="en-US" sz="1600" dirty="0"/>
              <a:t>Create appropriate models for each language </a:t>
            </a:r>
          </a:p>
          <a:p>
            <a:pPr lvl="1"/>
            <a:r>
              <a:rPr lang="en-US" sz="1600" dirty="0"/>
              <a:t>Show the parameters for each model </a:t>
            </a:r>
          </a:p>
          <a:p>
            <a:pPr lvl="1"/>
            <a:r>
              <a:rPr lang="en-US" sz="1600" dirty="0"/>
              <a:t>Output by the words by dimension matrix for model similarity calculations </a:t>
            </a:r>
          </a:p>
          <a:p>
            <a:r>
              <a:rPr lang="en-US" sz="1600" dirty="0"/>
              <a:t>These outcomes will be used for a larger set of projects on semantic priming</a:t>
            </a:r>
          </a:p>
          <a:p>
            <a:pPr lvl="1"/>
            <a:r>
              <a:rPr lang="en-US" sz="1600" dirty="0"/>
              <a:t>Learn more: </a:t>
            </a:r>
            <a:r>
              <a:rPr lang="en-US" sz="1600" dirty="0">
                <a:hlinkClick r:id="rId3"/>
              </a:rPr>
              <a:t>https://psysciacc.org/psacon2020-videos/</a:t>
            </a:r>
            <a:r>
              <a:rPr lang="en-US" sz="1600" dirty="0"/>
              <a:t> </a:t>
            </a:r>
          </a:p>
          <a:p>
            <a:pPr lvl="1"/>
            <a:r>
              <a:rPr lang="en-US" sz="1600" dirty="0"/>
              <a:t>Join us! Email </a:t>
            </a:r>
            <a:r>
              <a:rPr lang="en-US" sz="1600" dirty="0">
                <a:hlinkClick r:id="rId4"/>
              </a:rPr>
              <a:t>buchananlab@gmail.com</a:t>
            </a:r>
            <a:r>
              <a:rPr lang="en-US" sz="1600" dirty="0"/>
              <a:t> </a:t>
            </a:r>
          </a:p>
        </p:txBody>
      </p:sp>
      <p:pic>
        <p:nvPicPr>
          <p:cNvPr id="9" name="Picture 8" descr="Icon&#10;&#10;Description automatically generated">
            <a:extLst>
              <a:ext uri="{FF2B5EF4-FFF2-40B4-BE49-F238E27FC236}">
                <a16:creationId xmlns:a16="http://schemas.microsoft.com/office/drawing/2014/main" id="{214E1945-0DD8-2F44-BF09-37AFE43C6940}"/>
              </a:ext>
            </a:extLst>
          </p:cNvPr>
          <p:cNvPicPr>
            <a:picLocks noChangeAspect="1"/>
          </p:cNvPicPr>
          <p:nvPr/>
        </p:nvPicPr>
        <p:blipFill>
          <a:blip r:embed="rId5"/>
          <a:stretch>
            <a:fillRect/>
          </a:stretch>
        </p:blipFill>
        <p:spPr>
          <a:xfrm>
            <a:off x="6979920" y="132874"/>
            <a:ext cx="2072640" cy="2072640"/>
          </a:xfrm>
          <a:prstGeom prst="rect">
            <a:avLst/>
          </a:prstGeom>
        </p:spPr>
      </p:pic>
    </p:spTree>
    <p:extLst>
      <p:ext uri="{BB962C8B-B14F-4D97-AF65-F5344CB8AC3E}">
        <p14:creationId xmlns:p14="http://schemas.microsoft.com/office/powerpoint/2010/main" val="40700144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0C0E7-9D39-4D4D-95D7-EEFA2062A654}"/>
              </a:ext>
            </a:extLst>
          </p:cNvPr>
          <p:cNvSpPr>
            <a:spLocks noGrp="1"/>
          </p:cNvSpPr>
          <p:nvPr>
            <p:ph type="title"/>
          </p:nvPr>
        </p:nvSpPr>
        <p:spPr>
          <a:xfrm>
            <a:off x="899410" y="723519"/>
            <a:ext cx="7444102" cy="891540"/>
          </a:xfrm>
        </p:spPr>
        <p:txBody>
          <a:bodyPr anchor="b">
            <a:normAutofit/>
          </a:bodyPr>
          <a:lstStyle/>
          <a:p>
            <a:r>
              <a:rPr lang="en-US" sz="2800" dirty="0"/>
              <a:t>Process Flow Chart</a:t>
            </a:r>
          </a:p>
        </p:txBody>
      </p:sp>
      <p:pic>
        <p:nvPicPr>
          <p:cNvPr id="4" name="Picture 4" descr="Diagram&#10;&#10;Description automatically generated">
            <a:extLst>
              <a:ext uri="{FF2B5EF4-FFF2-40B4-BE49-F238E27FC236}">
                <a16:creationId xmlns:a16="http://schemas.microsoft.com/office/drawing/2014/main" id="{AB7C96AB-9F1C-4F05-A901-B6838E0511C0}"/>
              </a:ext>
            </a:extLst>
          </p:cNvPr>
          <p:cNvPicPr>
            <a:picLocks noGrp="1" noChangeAspect="1"/>
          </p:cNvPicPr>
          <p:nvPr>
            <p:ph idx="1"/>
          </p:nvPr>
        </p:nvPicPr>
        <p:blipFill>
          <a:blip r:embed="rId3"/>
          <a:stretch>
            <a:fillRect/>
          </a:stretch>
        </p:blipFill>
        <p:spPr>
          <a:xfrm>
            <a:off x="1927583" y="1769086"/>
            <a:ext cx="5399630" cy="3301809"/>
          </a:xfrm>
        </p:spPr>
      </p:pic>
    </p:spTree>
    <p:extLst>
      <p:ext uri="{BB962C8B-B14F-4D97-AF65-F5344CB8AC3E}">
        <p14:creationId xmlns:p14="http://schemas.microsoft.com/office/powerpoint/2010/main" val="33094809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4" descr="Diagram&#10;&#10;Description automatically generated">
            <a:extLst>
              <a:ext uri="{FF2B5EF4-FFF2-40B4-BE49-F238E27FC236}">
                <a16:creationId xmlns:a16="http://schemas.microsoft.com/office/drawing/2014/main" id="{AB7C96AB-9F1C-4F05-A901-B6838E0511C0}"/>
              </a:ext>
            </a:extLst>
          </p:cNvPr>
          <p:cNvPicPr>
            <a:picLocks noGrp="1" noChangeAspect="1"/>
          </p:cNvPicPr>
          <p:nvPr>
            <p:ph idx="1"/>
          </p:nvPr>
        </p:nvPicPr>
        <p:blipFill>
          <a:blip r:embed="rId3"/>
          <a:stretch>
            <a:fillRect/>
          </a:stretch>
        </p:blipFill>
        <p:spPr>
          <a:xfrm>
            <a:off x="816934" y="33022"/>
            <a:ext cx="8321826" cy="5113354"/>
          </a:xfrm>
        </p:spPr>
      </p:pic>
      <p:sp>
        <p:nvSpPr>
          <p:cNvPr id="2" name="Title 1">
            <a:extLst>
              <a:ext uri="{FF2B5EF4-FFF2-40B4-BE49-F238E27FC236}">
                <a16:creationId xmlns:a16="http://schemas.microsoft.com/office/drawing/2014/main" id="{1010C0E7-9D39-4D4D-95D7-EEFA2062A654}"/>
              </a:ext>
            </a:extLst>
          </p:cNvPr>
          <p:cNvSpPr>
            <a:spLocks noGrp="1"/>
          </p:cNvSpPr>
          <p:nvPr>
            <p:ph type="title"/>
          </p:nvPr>
        </p:nvSpPr>
        <p:spPr>
          <a:xfrm>
            <a:off x="4420" y="33406"/>
            <a:ext cx="2818188" cy="320041"/>
          </a:xfrm>
        </p:spPr>
        <p:txBody>
          <a:bodyPr anchor="b">
            <a:noAutofit/>
          </a:bodyPr>
          <a:lstStyle/>
          <a:p>
            <a:r>
              <a:rPr lang="en-US" sz="800" dirty="0">
                <a:latin typeface="Arial"/>
                <a:cs typeface="Arial"/>
              </a:rPr>
              <a:t>Process Flow Chart</a:t>
            </a:r>
          </a:p>
        </p:txBody>
      </p:sp>
    </p:spTree>
    <p:extLst>
      <p:ext uri="{BB962C8B-B14F-4D97-AF65-F5344CB8AC3E}">
        <p14:creationId xmlns:p14="http://schemas.microsoft.com/office/powerpoint/2010/main" val="5030195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0C0E7-9D39-4D4D-95D7-EEFA2062A654}"/>
              </a:ext>
            </a:extLst>
          </p:cNvPr>
          <p:cNvSpPr>
            <a:spLocks noGrp="1"/>
          </p:cNvSpPr>
          <p:nvPr>
            <p:ph type="title"/>
          </p:nvPr>
        </p:nvSpPr>
        <p:spPr>
          <a:xfrm>
            <a:off x="603504" y="723519"/>
            <a:ext cx="4421124" cy="891540"/>
          </a:xfrm>
        </p:spPr>
        <p:txBody>
          <a:bodyPr>
            <a:normAutofit/>
          </a:bodyPr>
          <a:lstStyle/>
          <a:p>
            <a:r>
              <a:rPr lang="en-US">
                <a:latin typeface="Arial"/>
                <a:cs typeface="Arial"/>
              </a:rPr>
              <a:t>Model Evaluation</a:t>
            </a:r>
            <a:endParaRPr lang="en-US"/>
          </a:p>
        </p:txBody>
      </p:sp>
      <p:sp>
        <p:nvSpPr>
          <p:cNvPr id="3" name="Content Placeholder 2">
            <a:extLst>
              <a:ext uri="{FF2B5EF4-FFF2-40B4-BE49-F238E27FC236}">
                <a16:creationId xmlns:a16="http://schemas.microsoft.com/office/drawing/2014/main" id="{1D0C7F17-7ECB-A445-B6BC-80A7F107917C}"/>
              </a:ext>
            </a:extLst>
          </p:cNvPr>
          <p:cNvSpPr>
            <a:spLocks noGrp="1"/>
          </p:cNvSpPr>
          <p:nvPr>
            <p:ph idx="1"/>
          </p:nvPr>
        </p:nvSpPr>
        <p:spPr>
          <a:xfrm>
            <a:off x="602432" y="1978533"/>
            <a:ext cx="4472488" cy="2447404"/>
          </a:xfrm>
        </p:spPr>
        <p:txBody>
          <a:bodyPr>
            <a:normAutofit/>
          </a:bodyPr>
          <a:lstStyle/>
          <a:p>
            <a:pPr>
              <a:lnSpc>
                <a:spcPct val="90000"/>
              </a:lnSpc>
            </a:pPr>
            <a:r>
              <a:rPr lang="en-US" sz="1500">
                <a:latin typeface="Arial"/>
                <a:cs typeface="Arial"/>
              </a:rPr>
              <a:t>110 Models Per Language</a:t>
            </a:r>
          </a:p>
          <a:p>
            <a:pPr>
              <a:lnSpc>
                <a:spcPct val="90000"/>
              </a:lnSpc>
            </a:pPr>
            <a:r>
              <a:rPr lang="en-US" sz="1500">
                <a:latin typeface="Arial"/>
                <a:cs typeface="Arial"/>
              </a:rPr>
              <a:t>Number of Dimensions:  50, 100, 200, 300, 500</a:t>
            </a:r>
          </a:p>
          <a:p>
            <a:pPr>
              <a:lnSpc>
                <a:spcPct val="90000"/>
              </a:lnSpc>
            </a:pPr>
            <a:r>
              <a:rPr lang="en-US" sz="1500">
                <a:latin typeface="Arial"/>
                <a:cs typeface="Arial"/>
              </a:rPr>
              <a:t>Window Size:  3, 4, 5, 6, 7, 8, 9, 10, 11, 12, 13</a:t>
            </a:r>
          </a:p>
          <a:p>
            <a:pPr>
              <a:lnSpc>
                <a:spcPct val="90000"/>
              </a:lnSpc>
            </a:pPr>
            <a:r>
              <a:rPr lang="en-US" sz="1500">
                <a:latin typeface="Arial"/>
                <a:cs typeface="Arial"/>
              </a:rPr>
              <a:t>Algorithm:  CBOW, </a:t>
            </a:r>
            <a:r>
              <a:rPr lang="en-US" sz="1500" err="1">
                <a:latin typeface="Arial"/>
                <a:cs typeface="Arial"/>
              </a:rPr>
              <a:t>SkipGram</a:t>
            </a:r>
          </a:p>
          <a:p>
            <a:pPr>
              <a:lnSpc>
                <a:spcPct val="90000"/>
              </a:lnSpc>
            </a:pPr>
            <a:r>
              <a:rPr lang="en-US" sz="1500">
                <a:latin typeface="Arial"/>
                <a:cs typeface="Arial"/>
              </a:rPr>
              <a:t>Use each model to predict norms using </a:t>
            </a:r>
            <a:r>
              <a:rPr lang="en-US" sz="1500" i="1">
                <a:latin typeface="Arial"/>
                <a:cs typeface="Arial"/>
              </a:rPr>
              <a:t>k</a:t>
            </a:r>
            <a:r>
              <a:rPr lang="en-US" sz="1500">
                <a:latin typeface="Arial"/>
                <a:cs typeface="Arial"/>
              </a:rPr>
              <a:t>-fold  Ridge Regression, with k = 10</a:t>
            </a:r>
          </a:p>
          <a:p>
            <a:pPr>
              <a:lnSpc>
                <a:spcPct val="90000"/>
              </a:lnSpc>
            </a:pPr>
            <a:r>
              <a:rPr lang="en-US" sz="1500">
                <a:latin typeface="Arial"/>
                <a:cs typeface="Arial"/>
              </a:rPr>
              <a:t>The most successful model will be the simplest model with the highest r-squared.</a:t>
            </a:r>
            <a:endParaRPr lang="en-US" sz="1500"/>
          </a:p>
        </p:txBody>
      </p:sp>
      <p:sp>
        <p:nvSpPr>
          <p:cNvPr id="10" name="Rectangle 9">
            <a:extLst>
              <a:ext uri="{FF2B5EF4-FFF2-40B4-BE49-F238E27FC236}">
                <a16:creationId xmlns:a16="http://schemas.microsoft.com/office/drawing/2014/main" id="{879398A9-0D0D-4901-BDDF-B3D93CECA7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0029" y="723519"/>
            <a:ext cx="2990088" cy="3702418"/>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011FEC3B-E514-4E21-B2CB-7903A73569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3473" y="846512"/>
            <a:ext cx="2743200" cy="3456432"/>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Browser Window">
            <a:extLst>
              <a:ext uri="{FF2B5EF4-FFF2-40B4-BE49-F238E27FC236}">
                <a16:creationId xmlns:a16="http://schemas.microsoft.com/office/drawing/2014/main" id="{EDD9E6DD-2447-4D6C-B9FF-094FBD6CB22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786917" y="1326572"/>
            <a:ext cx="2496312" cy="2496312"/>
          </a:xfrm>
          <a:prstGeom prst="rect">
            <a:avLst/>
          </a:prstGeom>
        </p:spPr>
      </p:pic>
      <p:pic>
        <p:nvPicPr>
          <p:cNvPr id="4" name="Picture 4" descr="A close up of text on a black background&#10;&#10;Description automatically generated">
            <a:extLst>
              <a:ext uri="{FF2B5EF4-FFF2-40B4-BE49-F238E27FC236}">
                <a16:creationId xmlns:a16="http://schemas.microsoft.com/office/drawing/2014/main" id="{D492BD04-E4D1-477E-ADFE-E22691E00479}"/>
              </a:ext>
            </a:extLst>
          </p:cNvPr>
          <p:cNvPicPr>
            <a:picLocks noChangeAspect="1"/>
          </p:cNvPicPr>
          <p:nvPr/>
        </p:nvPicPr>
        <p:blipFill>
          <a:blip r:embed="rId5"/>
          <a:stretch>
            <a:fillRect/>
          </a:stretch>
        </p:blipFill>
        <p:spPr>
          <a:xfrm>
            <a:off x="5658928" y="1854700"/>
            <a:ext cx="2743200" cy="1434100"/>
          </a:xfrm>
          <a:prstGeom prst="rect">
            <a:avLst/>
          </a:prstGeom>
        </p:spPr>
      </p:pic>
    </p:spTree>
    <p:extLst>
      <p:ext uri="{BB962C8B-B14F-4D97-AF65-F5344CB8AC3E}">
        <p14:creationId xmlns:p14="http://schemas.microsoft.com/office/powerpoint/2010/main" val="37213333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0C0E7-9D39-4D4D-95D7-EEFA2062A654}"/>
              </a:ext>
            </a:extLst>
          </p:cNvPr>
          <p:cNvSpPr>
            <a:spLocks noGrp="1"/>
          </p:cNvSpPr>
          <p:nvPr>
            <p:ph type="title"/>
          </p:nvPr>
        </p:nvSpPr>
        <p:spPr>
          <a:xfrm>
            <a:off x="603504" y="723519"/>
            <a:ext cx="4421124" cy="891540"/>
          </a:xfrm>
        </p:spPr>
        <p:txBody>
          <a:bodyPr>
            <a:normAutofit/>
          </a:bodyPr>
          <a:lstStyle/>
          <a:p>
            <a:r>
              <a:rPr lang="en-US" dirty="0">
                <a:latin typeface="Arial"/>
                <a:cs typeface="Arial"/>
              </a:rPr>
              <a:t>Model Evaluation</a:t>
            </a:r>
            <a:endParaRPr lang="en-US" dirty="0"/>
          </a:p>
        </p:txBody>
      </p:sp>
      <p:sp>
        <p:nvSpPr>
          <p:cNvPr id="10" name="Rectangle 9">
            <a:extLst>
              <a:ext uri="{FF2B5EF4-FFF2-40B4-BE49-F238E27FC236}">
                <a16:creationId xmlns:a16="http://schemas.microsoft.com/office/drawing/2014/main" id="{879398A9-0D0D-4901-BDDF-B3D93CECA7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0029" y="723519"/>
            <a:ext cx="2990088" cy="3702418"/>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011FEC3B-E514-4E21-B2CB-7903A73569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3473" y="846512"/>
            <a:ext cx="2743200" cy="3456432"/>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8" descr="A close up of text on a black background&#10;&#10;Description automatically generated">
            <a:extLst>
              <a:ext uri="{FF2B5EF4-FFF2-40B4-BE49-F238E27FC236}">
                <a16:creationId xmlns:a16="http://schemas.microsoft.com/office/drawing/2014/main" id="{864A870F-F80B-4B80-9E4D-EB2E1AA5BE2D}"/>
              </a:ext>
            </a:extLst>
          </p:cNvPr>
          <p:cNvPicPr>
            <a:picLocks noGrp="1" noChangeAspect="1"/>
          </p:cNvPicPr>
          <p:nvPr>
            <p:ph idx="1"/>
          </p:nvPr>
        </p:nvPicPr>
        <p:blipFill>
          <a:blip r:embed="rId3"/>
          <a:stretch>
            <a:fillRect/>
          </a:stretch>
        </p:blipFill>
        <p:spPr>
          <a:xfrm>
            <a:off x="1576857" y="1741308"/>
            <a:ext cx="6272520" cy="3275392"/>
          </a:xfrm>
        </p:spPr>
      </p:pic>
    </p:spTree>
    <p:extLst>
      <p:ext uri="{BB962C8B-B14F-4D97-AF65-F5344CB8AC3E}">
        <p14:creationId xmlns:p14="http://schemas.microsoft.com/office/powerpoint/2010/main" val="749450725"/>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TotalTime>
  <Words>704</Words>
  <Application>Microsoft Office PowerPoint</Application>
  <PresentationFormat>On-screen Show (16:9)</PresentationFormat>
  <Paragraphs>45</Paragraphs>
  <Slides>10</Slides>
  <Notes>9</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Parcel</vt:lpstr>
      <vt:lpstr>Testing the Assumption of Model Similarity Across Languages </vt:lpstr>
      <vt:lpstr>Using Subtitles = Win!</vt:lpstr>
      <vt:lpstr>The subs2vec Project</vt:lpstr>
      <vt:lpstr>Critical Limitations</vt:lpstr>
      <vt:lpstr>PSA 007: SPAM-L</vt:lpstr>
      <vt:lpstr>Process Flow Chart</vt:lpstr>
      <vt:lpstr>Process Flow Chart</vt:lpstr>
      <vt:lpstr>Model Evaluation</vt:lpstr>
      <vt:lpstr>Model Evaluation</vt:lpstr>
      <vt:lpstr>Thanks!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Testing the Assumption of Model Similarity Across Languages </dc:title>
  <dc:creator>Buchanan, Erin M</dc:creator>
  <cp:lastModifiedBy>Buchanan, Erin M</cp:lastModifiedBy>
  <cp:revision>249</cp:revision>
  <dcterms:created xsi:type="dcterms:W3CDTF">2020-10-29T17:06:28Z</dcterms:created>
  <dcterms:modified xsi:type="dcterms:W3CDTF">2020-10-29T19:07:12Z</dcterms:modified>
</cp:coreProperties>
</file>