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58" r:id="rId9"/>
  </p:sldIdLst>
  <p:sldSz cx="12198350" cy="6859588"/>
  <p:notesSz cx="9144000" cy="6858000"/>
  <p:defaultTextStyle>
    <a:defPPr>
      <a:defRPr lang="de-DE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020" autoAdjust="0"/>
  </p:normalViewPr>
  <p:slideViewPr>
    <p:cSldViewPr>
      <p:cViewPr varScale="1">
        <p:scale>
          <a:sx n="94" d="100"/>
          <a:sy n="94" d="100"/>
        </p:scale>
        <p:origin x="96" y="75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1675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16825-00A8-44AC-AFD8-135A6994A320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4560E-2537-4E84-BCC6-75EC7FA40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004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B2F6B-0479-48D3-8E5D-FB56B54D85F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3AD7-612D-4BA8-A7E1-1736764F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09573" y="2198591"/>
            <a:ext cx="11377613" cy="13262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2594281" y="-2"/>
            <a:ext cx="2257175" cy="9381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6034" tIns="48017" rIns="96034" bIns="48017">
            <a:spAutoFit/>
          </a:bodyPr>
          <a:lstStyle/>
          <a:p>
            <a:pPr defTabSz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-US" altLang="de-DE" sz="1500" b="1" u="none" dirty="0" smtClean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</a:p>
          <a:p>
            <a:pPr defTabSz="0"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</a:pPr>
            <a:r>
              <a:rPr lang="en-US" altLang="de-DE" sz="1500" b="1" u="sng" dirty="0" smtClean="0">
                <a:solidFill>
                  <a:schemeClr val="tx1"/>
                </a:solidFill>
              </a:rPr>
              <a:t>SPELLING</a:t>
            </a:r>
          </a:p>
          <a:p>
            <a:pPr marL="240084" indent="-240084" defTabSz="0"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500" b="0" dirty="0" smtClean="0">
                <a:solidFill>
                  <a:schemeClr val="tx1"/>
                </a:solidFill>
              </a:rPr>
              <a:t>Preferred</a:t>
            </a:r>
            <a:r>
              <a:rPr lang="en-US" altLang="de-DE" sz="1500" b="0" baseline="0" dirty="0" smtClean="0">
                <a:solidFill>
                  <a:schemeClr val="tx1"/>
                </a:solidFill>
              </a:rPr>
              <a:t> language for all charts is English.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en-US" altLang="de-DE" sz="1500" b="0" dirty="0" smtClean="0">
                <a:solidFill>
                  <a:schemeClr val="tx1"/>
                </a:solidFill>
              </a:rPr>
              <a:t>TDK and EPCOS is always written</a:t>
            </a:r>
            <a:r>
              <a:rPr lang="en-US" altLang="de-DE" sz="1500" b="0" baseline="0" dirty="0" smtClean="0">
                <a:solidFill>
                  <a:schemeClr val="tx1"/>
                </a:solidFill>
              </a:rPr>
              <a:t> </a:t>
            </a:r>
            <a:r>
              <a:rPr lang="en-US" altLang="de-DE" sz="1500" b="0" dirty="0" smtClean="0">
                <a:solidFill>
                  <a:schemeClr val="tx1"/>
                </a:solidFill>
              </a:rPr>
              <a:t>in capital letters.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</a:pPr>
            <a:r>
              <a:rPr lang="en-US" altLang="de-DE" sz="1500" b="1" dirty="0" smtClean="0">
                <a:solidFill>
                  <a:schemeClr val="tx1"/>
                </a:solidFill>
              </a:rPr>
              <a:t>Numerical formats	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No quotation marks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in numbers, e.g. 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2,222,000 instead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of  2”222’000.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Use numbers with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a comma up from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4 numbers, e.g. 1000,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but 50,000.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The decimal sign in English is a point,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e.g. 3.5.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Percentages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Use percent sign without a space, e.g. 50%.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Quantities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Add space between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number and unit, e.g. </a:t>
            </a:r>
            <a:br>
              <a:rPr lang="en-US" altLang="de-DE" sz="1500" dirty="0" smtClean="0">
                <a:solidFill>
                  <a:schemeClr val="tx1"/>
                </a:solidFill>
              </a:rPr>
            </a:br>
            <a:r>
              <a:rPr lang="en-US" altLang="de-DE" sz="1500" dirty="0" smtClean="0">
                <a:solidFill>
                  <a:schemeClr val="tx1"/>
                </a:solidFill>
              </a:rPr>
              <a:t>20 V.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Headlines and chart contents</a:t>
            </a:r>
          </a:p>
          <a:p>
            <a:pPr marL="0" indent="0" defTabSz="0">
              <a:spcBef>
                <a:spcPts val="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dirty="0" smtClean="0">
                <a:solidFill>
                  <a:schemeClr val="tx1"/>
                </a:solidFill>
              </a:rPr>
              <a:t>Capitalize only the first word.</a:t>
            </a:r>
          </a:p>
          <a:p>
            <a:pPr marL="0" indent="0" defTabSz="0">
              <a:spcBef>
                <a:spcPts val="400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dirty="0" smtClean="0">
                <a:solidFill>
                  <a:schemeClr val="tx1"/>
                </a:solidFill>
              </a:rPr>
              <a:t>Dimensions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 spaces between numbers and multiplication</a:t>
            </a:r>
            <a:r>
              <a:rPr lang="en-US" altLang="de-DE" sz="15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signs, </a:t>
            </a:r>
            <a:b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e.g. 2 x 3 x 4 mm³.</a:t>
            </a:r>
          </a:p>
          <a:p>
            <a:pPr marL="0" indent="0" algn="l" defTabSz="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Animation</a:t>
            </a:r>
          </a:p>
          <a:p>
            <a:pPr marL="0" indent="0" algn="l" defTabSz="0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</a:tabLst>
            </a:pP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Wipe from left to right </a:t>
            </a:r>
            <a:b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alt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 medium speed.</a:t>
            </a:r>
            <a:endParaRPr lang="en-US" altLang="de-DE" sz="15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12528403" y="9149"/>
            <a:ext cx="2257175" cy="9740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6034" tIns="48017" rIns="96034" bIns="48017">
            <a:spAutoFit/>
          </a:bodyPr>
          <a:lstStyle/>
          <a:p>
            <a:pPr defTabSz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</a:pPr>
            <a:r>
              <a:rPr lang="en-US" altLang="de-DE" sz="1500" b="1" u="none" dirty="0" smtClean="0">
                <a:solidFill>
                  <a:schemeClr val="accent6">
                    <a:lumMod val="75000"/>
                  </a:schemeClr>
                </a:solidFill>
              </a:rPr>
              <a:t>HANDLING NOTES</a:t>
            </a:r>
            <a:endParaRPr lang="en-US" altLang="de-DE" sz="1500" b="1" u="none" noProof="0" dirty="0" smtClean="0"/>
          </a:p>
          <a:p>
            <a:pPr defTabSz="0">
              <a:spcBef>
                <a:spcPts val="0"/>
              </a:spcBef>
              <a:spcAft>
                <a:spcPts val="400"/>
              </a:spcAft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u="sng" noProof="0" dirty="0" smtClean="0"/>
              <a:t>TYPOGRAPHY</a:t>
            </a:r>
          </a:p>
          <a:p>
            <a:pPr marL="240084" indent="-240084" defTabSz="0"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="1" noProof="0" dirty="0" smtClean="0"/>
              <a:t>TDK Blue</a:t>
            </a:r>
            <a:br>
              <a:rPr lang="en-US" altLang="de-DE" sz="1500" b="1" noProof="0" dirty="0" smtClean="0"/>
            </a:br>
            <a:r>
              <a:rPr lang="en-US" altLang="de-DE" sz="1500" b="0" baseline="0" noProof="0" dirty="0" smtClean="0"/>
              <a:t>RGB 0/70/173.</a:t>
            </a:r>
          </a:p>
          <a:p>
            <a:pPr marL="122810" indent="-122810" defTabSz="0">
              <a:spcBef>
                <a:spcPts val="4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noProof="0" dirty="0" smtClean="0"/>
              <a:t>Font and font sizes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Font color black.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Headline Arial bold,</a:t>
            </a:r>
            <a:r>
              <a:rPr lang="en-US" altLang="de-DE" sz="1500" baseline="0" noProof="0" dirty="0" smtClean="0"/>
              <a:t> </a:t>
            </a:r>
            <a:br>
              <a:rPr lang="en-US" altLang="de-DE" sz="1500" baseline="0" noProof="0" dirty="0" smtClean="0"/>
            </a:br>
            <a:r>
              <a:rPr lang="en-US" altLang="de-DE" sz="1500" baseline="0" noProof="0" dirty="0" smtClean="0"/>
              <a:t>26 point, black.</a:t>
            </a:r>
            <a:endParaRPr lang="en-US" altLang="de-DE" sz="1500" noProof="0" dirty="0" smtClean="0"/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Chart content</a:t>
            </a:r>
            <a:r>
              <a:rPr lang="en-US" altLang="de-DE" sz="1500" baseline="0" noProof="0" dirty="0" smtClean="0"/>
              <a:t> </a:t>
            </a:r>
            <a:r>
              <a:rPr lang="en-US" altLang="de-DE" sz="1500" noProof="0" dirty="0" smtClean="0"/>
              <a:t>Arial (Arial Narrow, if necessary), </a:t>
            </a:r>
            <a:br>
              <a:rPr lang="en-US" altLang="de-DE" sz="1500" noProof="0" dirty="0" smtClean="0"/>
            </a:br>
            <a:r>
              <a:rPr lang="en-US" altLang="de-DE" sz="1500" noProof="0" dirty="0" smtClean="0"/>
              <a:t>as a rule: 14 point, black.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Captions Arial Narrow, </a:t>
            </a:r>
            <a:br>
              <a:rPr lang="en-US" altLang="de-DE" sz="1500" noProof="0" dirty="0" smtClean="0"/>
            </a:br>
            <a:r>
              <a:rPr lang="en-US" altLang="de-DE" sz="1500" noProof="0" dirty="0" smtClean="0"/>
              <a:t>as a rule: 12 point, black</a:t>
            </a:r>
            <a:r>
              <a:rPr lang="en-US" altLang="de-DE" sz="1500" baseline="0" noProof="0" dirty="0" smtClean="0"/>
              <a:t>.</a:t>
            </a:r>
          </a:p>
          <a:p>
            <a:pPr marL="241384" indent="-2413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/>
              <a:t>Not more than 3 point </a:t>
            </a:r>
            <a:br>
              <a:rPr lang="en-US" altLang="de-DE" sz="1500" baseline="0" noProof="0" dirty="0" smtClean="0"/>
            </a:br>
            <a:r>
              <a:rPr lang="en-US" altLang="de-DE" sz="1500" baseline="0" noProof="0" dirty="0" smtClean="0"/>
              <a:t>sizes in one chart.</a:t>
            </a:r>
            <a:r>
              <a:rPr lang="en-US" altLang="de-DE" sz="1500" noProof="0" dirty="0" smtClean="0"/>
              <a:t> </a:t>
            </a:r>
          </a:p>
          <a:p>
            <a:pPr marL="0" indent="0" defTabSz="0">
              <a:spcBef>
                <a:spcPts val="400"/>
              </a:spcBef>
              <a:buClr>
                <a:schemeClr val="accent6"/>
              </a:buClr>
              <a:tabLst>
                <a:tab pos="0" algn="l"/>
              </a:tabLst>
            </a:pPr>
            <a:r>
              <a:rPr lang="en-US" altLang="de-DE" sz="1500" b="1" noProof="0" dirty="0" smtClean="0"/>
              <a:t>Enumerations</a:t>
            </a:r>
            <a:endParaRPr lang="en-US" altLang="de-DE" sz="1500" noProof="0" dirty="0" smtClean="0"/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noProof="0" dirty="0" smtClean="0"/>
              <a:t>First</a:t>
            </a:r>
            <a:r>
              <a:rPr lang="en-US" altLang="de-DE" sz="1500" baseline="0" noProof="0" dirty="0" smtClean="0"/>
              <a:t> level </a:t>
            </a:r>
            <a:r>
              <a:rPr lang="en-US" altLang="de-DE" sz="1500" baseline="0" noProof="0" dirty="0" smtClean="0">
                <a:solidFill>
                  <a:schemeClr val="accent6"/>
                </a:solidFill>
                <a:latin typeface="Arial"/>
                <a:cs typeface="Arial"/>
              </a:rPr>
              <a:t>●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Black Circle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orange RGB 247/150/70 or in the font color (black).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>
                <a:latin typeface="Arial"/>
                <a:cs typeface="Arial"/>
              </a:rPr>
              <a:t>Second level ¬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Not Sign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in black.</a:t>
            </a:r>
          </a:p>
          <a:p>
            <a:pPr marL="240084" indent="-240084" defTabSz="0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tabLst>
                <a:tab pos="0" algn="l"/>
              </a:tabLst>
            </a:pPr>
            <a:r>
              <a:rPr lang="en-US" altLang="de-DE" sz="1500" baseline="0" noProof="0" dirty="0" smtClean="0">
                <a:latin typeface="Arial"/>
                <a:cs typeface="Arial"/>
              </a:rPr>
              <a:t>Third level ○ (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Normal Text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, symbol </a:t>
            </a:r>
            <a:r>
              <a:rPr lang="en-US" altLang="de-DE" sz="1500" i="1" baseline="0" noProof="0" dirty="0" smtClean="0">
                <a:latin typeface="Arial"/>
                <a:cs typeface="Arial"/>
              </a:rPr>
              <a:t>White Circle</a:t>
            </a:r>
            <a:r>
              <a:rPr lang="en-US" altLang="de-DE" sz="1500" baseline="0" noProof="0" dirty="0" smtClean="0">
                <a:latin typeface="Arial"/>
                <a:cs typeface="Arial"/>
              </a:rPr>
              <a:t>) in black.</a:t>
            </a:r>
          </a:p>
          <a:p>
            <a:pPr marL="240084" marR="0" indent="-240084" algn="l" defTabSz="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●"/>
              <a:tabLst>
                <a:tab pos="0" algn="l"/>
              </a:tabLst>
              <a:defRPr/>
            </a:pPr>
            <a:r>
              <a:rPr lang="en-US" altLang="de-DE" sz="1500" noProof="0" dirty="0" smtClean="0"/>
              <a:t>100% of the font size.</a:t>
            </a:r>
          </a:p>
          <a:p>
            <a:pPr marL="0" indent="0" defTabSz="0">
              <a:spcBef>
                <a:spcPts val="400"/>
              </a:spcBef>
              <a:buClrTx/>
              <a:buFontTx/>
              <a:buNone/>
            </a:pPr>
            <a:r>
              <a:rPr lang="en-US" altLang="de-DE" sz="1500" b="1" noProof="0" dirty="0" smtClean="0"/>
              <a:t>Bottom line </a:t>
            </a:r>
            <a:r>
              <a:rPr lang="en-US" altLang="de-DE" sz="1500" b="0" noProof="0" dirty="0" smtClean="0"/>
              <a:t>(Master)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noProof="0" dirty="0" smtClean="0"/>
              <a:t>Don’t forget to fill in the presentation</a:t>
            </a:r>
            <a:r>
              <a:rPr lang="en-US" altLang="de-DE" sz="1500" baseline="0" noProof="0" dirty="0" smtClean="0"/>
              <a:t> </a:t>
            </a:r>
            <a:r>
              <a:rPr lang="en-US" altLang="de-DE" sz="1500" noProof="0" dirty="0" smtClean="0"/>
              <a:t>topic (left side) 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noProof="0" dirty="0" smtClean="0"/>
              <a:t>and the editors</a:t>
            </a:r>
            <a:r>
              <a:rPr lang="en-US" altLang="de-DE" sz="1500" baseline="0" noProof="0" dirty="0" smtClean="0"/>
              <a:t> notes (right side).</a:t>
            </a:r>
          </a:p>
          <a:p>
            <a:pPr marL="0" indent="0" defTabSz="0">
              <a:spcBef>
                <a:spcPts val="400"/>
              </a:spcBef>
              <a:buClrTx/>
              <a:buFontTx/>
              <a:buNone/>
            </a:pPr>
            <a:r>
              <a:rPr lang="en-US" altLang="de-DE" sz="1500" b="1" baseline="0" noProof="0" dirty="0" smtClean="0"/>
              <a:t>Colors</a:t>
            </a:r>
          </a:p>
          <a:p>
            <a:pPr marL="0" indent="0" defTabSz="0">
              <a:spcBef>
                <a:spcPts val="0"/>
              </a:spcBef>
              <a:buClrTx/>
              <a:buFontTx/>
              <a:buNone/>
            </a:pPr>
            <a:r>
              <a:rPr lang="en-US" altLang="de-DE" sz="1500" baseline="0" noProof="0" dirty="0" smtClean="0"/>
              <a:t>Use the predefined design colors.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625840" y="9153"/>
            <a:ext cx="3572510" cy="75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sp>
        <p:nvSpPr>
          <p:cNvPr id="12" name="Textplatzhalter 46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6" y="3840807"/>
            <a:ext cx="11377613" cy="702937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>
              <a:buNone/>
              <a:defRPr sz="2600" baseline="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735169" y="5792619"/>
            <a:ext cx="4024312" cy="215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</a:rPr>
              <a:t>Department</a:t>
            </a:r>
          </a:p>
        </p:txBody>
      </p:sp>
      <p:sp>
        <p:nvSpPr>
          <p:cNvPr id="14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736455" y="5985216"/>
            <a:ext cx="4024312" cy="196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</a:rPr>
              <a:t>Location, Country</a:t>
            </a:r>
          </a:p>
        </p:txBody>
      </p:sp>
      <p:sp>
        <p:nvSpPr>
          <p:cNvPr id="15" name="Textplatzhalt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7735039" y="6176036"/>
            <a:ext cx="4024312" cy="1962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tabLst>
                <a:tab pos="3314700" algn="l"/>
                <a:tab pos="3857625" algn="l"/>
                <a:tab pos="4572000" algn="l"/>
              </a:tabLst>
              <a:defRPr sz="1200" baseline="0"/>
            </a:lvl1pPr>
          </a:lstStyle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  <a:cs typeface="Arial" charset="0"/>
              </a:rPr>
              <a:t>Month</a:t>
            </a:r>
            <a:r>
              <a:rPr lang="en-US" altLang="de-DE" sz="1200" dirty="0" smtClean="0">
                <a:solidFill>
                  <a:srgbClr val="000000"/>
                </a:solidFill>
              </a:rPr>
              <a:t> DD, YYYY</a:t>
            </a:r>
            <a:endParaRPr lang="en-US" altLang="de-DE" sz="1200" dirty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0" y="6403378"/>
            <a:ext cx="121983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36" y="890423"/>
            <a:ext cx="5772950" cy="540000"/>
          </a:xfrm>
          <a:prstGeom prst="rect">
            <a:avLst/>
          </a:prstGeom>
        </p:spPr>
      </p:pic>
      <p:sp>
        <p:nvSpPr>
          <p:cNvPr id="19" name="Textfeld 15"/>
          <p:cNvSpPr txBox="1"/>
          <p:nvPr userDrawn="1"/>
        </p:nvSpPr>
        <p:spPr>
          <a:xfrm>
            <a:off x="7783394" y="5229994"/>
            <a:ext cx="3999974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buClr>
                <a:schemeClr val="accent6"/>
              </a:buClr>
              <a:buSzPct val="100000"/>
              <a:buFont typeface="Arial" panose="020B0604020202020204" pitchFamily="34" charset="0"/>
              <a:buNone/>
            </a:pPr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TDK-Micronas GmbH</a:t>
            </a:r>
          </a:p>
        </p:txBody>
      </p:sp>
      <p:sp>
        <p:nvSpPr>
          <p:cNvPr id="20" name="Textfeld 15"/>
          <p:cNvSpPr txBox="1"/>
          <p:nvPr userDrawn="1"/>
        </p:nvSpPr>
        <p:spPr>
          <a:xfrm>
            <a:off x="7783394" y="5467549"/>
            <a:ext cx="3999974" cy="1751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>
                <a:tab pos="3314700" algn="l"/>
                <a:tab pos="3857625" algn="l"/>
                <a:tab pos="4572000" algn="l"/>
              </a:tabLst>
            </a:pPr>
            <a:r>
              <a:rPr lang="en-US" altLang="de-DE" sz="1200" dirty="0" smtClean="0">
                <a:solidFill>
                  <a:srgbClr val="000000"/>
                </a:solidFill>
                <a:cs typeface="Arial" charset="0"/>
              </a:rPr>
              <a:t> Magnetic Sensors </a:t>
            </a:r>
            <a:r>
              <a:rPr lang="en-US" altLang="de-DE" sz="1200" dirty="0" smtClean="0">
                <a:solidFill>
                  <a:srgbClr val="000000"/>
                </a:solidFill>
              </a:rPr>
              <a:t>Business Group</a:t>
            </a:r>
          </a:p>
        </p:txBody>
      </p:sp>
    </p:spTree>
    <p:extLst>
      <p:ext uri="{BB962C8B-B14F-4D97-AF65-F5344CB8AC3E}">
        <p14:creationId xmlns:p14="http://schemas.microsoft.com/office/powerpoint/2010/main" val="206793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70000"/>
            <a:ext cx="11376644" cy="504011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 2 (additional in case of second line)</a:t>
            </a:r>
            <a:br>
              <a:rPr lang="en-US" dirty="0" smtClean="0"/>
            </a:br>
            <a:r>
              <a:rPr lang="en-US" dirty="0" smtClean="0"/>
              <a:t>Headline 1 (in case of one line only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17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6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Titel MICR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270000"/>
            <a:ext cx="11385550" cy="504031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en-US" dirty="0"/>
          </a:p>
        </p:txBody>
      </p:sp>
      <p:sp>
        <p:nvSpPr>
          <p:cNvPr id="11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  <p:pic>
        <p:nvPicPr>
          <p:cNvPr id="7" name="Picture 7" descr="Microna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01" y="868790"/>
            <a:ext cx="1124664" cy="1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62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de-DE" dirty="0" err="1" smtClean="0"/>
              <a:t>Only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7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t Titel MICR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Only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endParaRPr lang="en-US" dirty="0"/>
          </a:p>
        </p:txBody>
      </p:sp>
      <p:pic>
        <p:nvPicPr>
          <p:cNvPr id="3" name="Picture 7" descr="Micronas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801" y="868790"/>
            <a:ext cx="1124664" cy="18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409579" y="6048309"/>
            <a:ext cx="11377612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66925" algn="l"/>
                <a:tab pos="3314700" algn="l"/>
                <a:tab pos="3857625" algn="l"/>
                <a:tab pos="45720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de-DE" sz="1900" b="1" dirty="0" smtClean="0"/>
              <a:t>www.micronas.com</a:t>
            </a:r>
            <a:endParaRPr lang="en-US" altLang="de-DE" sz="1900" b="1" dirty="0">
              <a:sym typeface="Symbol" pitchFamily="18" charset="2"/>
            </a:endParaRPr>
          </a:p>
        </p:txBody>
      </p:sp>
      <p:pic>
        <p:nvPicPr>
          <p:cNvPr id="4" name="Picture 7" descr="TDK CI Mark_blue_RGB_highr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04" y="2880667"/>
            <a:ext cx="2680247" cy="6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8625840" y="9153"/>
            <a:ext cx="3572510" cy="753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 userDrawn="1"/>
        </p:nvSpPr>
        <p:spPr>
          <a:xfrm>
            <a:off x="0" y="6403378"/>
            <a:ext cx="1219835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043" y="208333"/>
            <a:ext cx="7698033" cy="79260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 smtClean="0"/>
              <a:t>Headline 2 (additional in case of second line)</a:t>
            </a:r>
            <a:br>
              <a:rPr lang="en-US" dirty="0" smtClean="0"/>
            </a:br>
            <a:r>
              <a:rPr lang="en-US" dirty="0" smtClean="0"/>
              <a:t>Headline 1 (in case of one line only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7203" y="1269453"/>
            <a:ext cx="11351540" cy="50548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11" name="Text Box 272"/>
          <p:cNvSpPr txBox="1">
            <a:spLocks noChangeArrowheads="1"/>
          </p:cNvSpPr>
          <p:nvPr userDrawn="1"/>
        </p:nvSpPr>
        <p:spPr bwMode="auto">
          <a:xfrm>
            <a:off x="11643945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60449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3" name="Text Box 285"/>
          <p:cNvSpPr txBox="1">
            <a:spLocks noChangeArrowheads="1"/>
          </p:cNvSpPr>
          <p:nvPr userDrawn="1"/>
        </p:nvSpPr>
        <p:spPr bwMode="auto">
          <a:xfrm>
            <a:off x="5995362" y="-220714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4" name="Text Box 286"/>
          <p:cNvSpPr txBox="1">
            <a:spLocks noChangeArrowheads="1"/>
          </p:cNvSpPr>
          <p:nvPr userDrawn="1"/>
        </p:nvSpPr>
        <p:spPr bwMode="auto">
          <a:xfrm>
            <a:off x="12275436" y="6247322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5" name="Text Box 291"/>
          <p:cNvSpPr txBox="1">
            <a:spLocks noChangeArrowheads="1"/>
          </p:cNvSpPr>
          <p:nvPr userDrawn="1"/>
        </p:nvSpPr>
        <p:spPr bwMode="auto">
          <a:xfrm>
            <a:off x="12218478" y="119248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16" name="Text Box 280"/>
          <p:cNvSpPr txBox="1">
            <a:spLocks noChangeArrowheads="1"/>
          </p:cNvSpPr>
          <p:nvPr userDrawn="1"/>
        </p:nvSpPr>
        <p:spPr bwMode="auto">
          <a:xfrm>
            <a:off x="12218478" y="46236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17" name="Text Box 278"/>
          <p:cNvSpPr txBox="1">
            <a:spLocks noChangeArrowheads="1"/>
          </p:cNvSpPr>
          <p:nvPr userDrawn="1"/>
        </p:nvSpPr>
        <p:spPr bwMode="auto">
          <a:xfrm>
            <a:off x="5995362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0,00</a:t>
            </a:r>
          </a:p>
        </p:txBody>
      </p:sp>
      <p:sp>
        <p:nvSpPr>
          <p:cNvPr id="18" name="Text Box 279"/>
          <p:cNvSpPr txBox="1">
            <a:spLocks noChangeArrowheads="1"/>
          </p:cNvSpPr>
          <p:nvPr userDrawn="1"/>
        </p:nvSpPr>
        <p:spPr bwMode="auto">
          <a:xfrm>
            <a:off x="260449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19" name="Text Box 281"/>
          <p:cNvSpPr txBox="1">
            <a:spLocks noChangeArrowheads="1"/>
          </p:cNvSpPr>
          <p:nvPr userDrawn="1"/>
        </p:nvSpPr>
        <p:spPr bwMode="auto">
          <a:xfrm>
            <a:off x="11643945" y="6929455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15,8</a:t>
            </a:r>
          </a:p>
        </p:txBody>
      </p:sp>
      <p:sp>
        <p:nvSpPr>
          <p:cNvPr id="20" name="Text Box 286"/>
          <p:cNvSpPr txBox="1">
            <a:spLocks noChangeArrowheads="1"/>
          </p:cNvSpPr>
          <p:nvPr userDrawn="1"/>
        </p:nvSpPr>
        <p:spPr bwMode="auto">
          <a:xfrm>
            <a:off x="-258744" y="6247322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1" name="Text Box 291"/>
          <p:cNvSpPr txBox="1">
            <a:spLocks noChangeArrowheads="1"/>
          </p:cNvSpPr>
          <p:nvPr userDrawn="1"/>
        </p:nvSpPr>
        <p:spPr bwMode="auto">
          <a:xfrm>
            <a:off x="-315702" y="119248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6,0</a:t>
            </a:r>
          </a:p>
        </p:txBody>
      </p:sp>
      <p:sp>
        <p:nvSpPr>
          <p:cNvPr id="22" name="Text Box 280"/>
          <p:cNvSpPr txBox="1">
            <a:spLocks noChangeArrowheads="1"/>
          </p:cNvSpPr>
          <p:nvPr userDrawn="1"/>
        </p:nvSpPr>
        <p:spPr bwMode="auto">
          <a:xfrm>
            <a:off x="-315702" y="462369"/>
            <a:ext cx="235229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8,0</a:t>
            </a:r>
          </a:p>
        </p:txBody>
      </p:sp>
      <p:sp>
        <p:nvSpPr>
          <p:cNvPr id="23" name="Text Box 285"/>
          <p:cNvSpPr txBox="1">
            <a:spLocks noChangeArrowheads="1"/>
          </p:cNvSpPr>
          <p:nvPr userDrawn="1"/>
        </p:nvSpPr>
        <p:spPr bwMode="auto">
          <a:xfrm>
            <a:off x="7991801" y="-228336"/>
            <a:ext cx="329321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1300" dirty="0" smtClean="0">
                <a:solidFill>
                  <a:schemeClr val="bg1"/>
                </a:solidFill>
              </a:rPr>
              <a:t>5,60</a:t>
            </a:r>
          </a:p>
        </p:txBody>
      </p:sp>
      <p:sp>
        <p:nvSpPr>
          <p:cNvPr id="30" name="Text Box 244"/>
          <p:cNvSpPr txBox="1">
            <a:spLocks noChangeArrowheads="1"/>
          </p:cNvSpPr>
          <p:nvPr userDrawn="1"/>
        </p:nvSpPr>
        <p:spPr bwMode="auto">
          <a:xfrm>
            <a:off x="417201" y="6528483"/>
            <a:ext cx="8408985" cy="2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de-DE" sz="1300" b="1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topic</a:t>
            </a:r>
            <a:endParaRPr lang="en-US" altLang="de-DE" sz="1300" b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Line 266"/>
          <p:cNvSpPr>
            <a:spLocks noChangeShapeType="1"/>
          </p:cNvSpPr>
          <p:nvPr userDrawn="1"/>
        </p:nvSpPr>
        <p:spPr bwMode="auto">
          <a:xfrm>
            <a:off x="409576" y="6456269"/>
            <a:ext cx="11377613" cy="0"/>
          </a:xfrm>
          <a:prstGeom prst="line">
            <a:avLst/>
          </a:prstGeom>
          <a:noFill/>
          <a:ln w="12700">
            <a:solidFill>
              <a:srgbClr val="0046A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93" tIns="59287" rIns="120693" bIns="59287" anchor="ctr"/>
          <a:lstStyle/>
          <a:p>
            <a:endParaRPr lang="en-US" dirty="0"/>
          </a:p>
        </p:txBody>
      </p:sp>
      <p:sp>
        <p:nvSpPr>
          <p:cNvPr id="32" name="Text Box 304"/>
          <p:cNvSpPr txBox="1">
            <a:spLocks noChangeArrowheads="1"/>
          </p:cNvSpPr>
          <p:nvPr userDrawn="1"/>
        </p:nvSpPr>
        <p:spPr bwMode="auto">
          <a:xfrm>
            <a:off x="8826191" y="6460042"/>
            <a:ext cx="29610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1100" b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r>
              <a:rPr lang="en-US" altLang="de-DE" sz="1100" b="1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TDK-Micronas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t> YYYY</a:t>
            </a:r>
            <a:endParaRPr lang="en-US" altLang="de-DE" sz="1100" baseline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hangingPunct="1">
              <a:lnSpc>
                <a:spcPct val="100000"/>
              </a:lnSpc>
              <a:defRPr/>
            </a:pP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Department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MM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/YY </a:t>
            </a:r>
            <a:r>
              <a:rPr lang="en-US" altLang="de-DE" sz="11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altLang="de-DE" sz="1100" kern="12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  <a:sym typeface="Symbol" pitchFamily="18" charset="2"/>
              </a:rPr>
              <a:t> </a:t>
            </a:r>
            <a:fld id="{CC0C4A1D-6455-4829-8626-A0F8587C9CE2}" type="slidenum">
              <a:rPr lang="en-US" altLang="de-DE" sz="1100" baseline="0" noProof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 eaLnBrk="1" hangingPunct="1">
                <a:lnSpc>
                  <a:spcPct val="100000"/>
                </a:lnSpc>
                <a:defRPr/>
              </a:pPr>
              <a:t>‹#›</a:t>
            </a:fld>
            <a:endParaRPr lang="en-US" altLang="de-DE" sz="1100" baseline="0" noProof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55" y="313009"/>
            <a:ext cx="3001934" cy="2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dt="0"/>
  <p:txStyles>
    <p:titleStyle>
      <a:lvl1pPr algn="l" defTabSz="1219627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43503" indent="-243503" algn="l" defTabSz="1219627" rtl="0" eaLnBrk="1" latinLnBrk="0" hangingPunct="1">
        <a:spcBef>
          <a:spcPts val="0"/>
        </a:spcBef>
        <a:buClr>
          <a:schemeClr val="accent6"/>
        </a:buClr>
        <a:buFont typeface="Arial" panose="020B0604020202020204" pitchFamily="34" charset="0"/>
        <a:buChar char="●"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8534" indent="-224445" algn="l" defTabSz="1219627" rtl="0" eaLnBrk="1" latinLnBrk="0" hangingPunct="1">
        <a:spcBef>
          <a:spcPts val="0"/>
        </a:spcBef>
        <a:buFont typeface="Arial" panose="020B0604020202020204" pitchFamily="34" charset="0"/>
        <a:buChar char="¬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2037" indent="-213859" algn="l" defTabSz="1219627" rtl="0" eaLnBrk="1" latinLnBrk="0" hangingPunct="1">
        <a:spcBef>
          <a:spcPts val="0"/>
        </a:spcBef>
        <a:buFont typeface="Courier New" panose="02070309020205020404" pitchFamily="49" charset="0"/>
        <a:buChar char="o"/>
        <a:tabLst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yder-ide/spyder/releases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github.com/spyder-ide/spyder" TargetMode="External"/><Relationship Id="rId10" Type="http://schemas.openxmlformats.org/officeDocument/2006/relationships/hyperlink" Target="https://github.com/Semi-ATE/spyder-remote" TargetMode="External"/><Relationship Id="rId4" Type="http://schemas.openxmlformats.org/officeDocument/2006/relationships/hyperlink" Target="https://www.spyder-ide.org/" TargetMode="External"/><Relationship Id="rId9" Type="http://schemas.openxmlformats.org/officeDocument/2006/relationships/hyperlink" Target="https://github.com/Semi-ATE/Semi-A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hyperlink" Target="https://pypi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hyperlink" Target="https://docs.anaconda.com/anaconda/packages/pkg-docs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conda-forg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Semiconductor Automatic Test Equipment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Semi-ATE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Freiburg, Germany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November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2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11163" y="1270000"/>
            <a:ext cx="11376644" cy="2083594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more code that is written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longer it takes to write the code</a:t>
            </a:r>
          </a:p>
          <a:p>
            <a:r>
              <a:rPr lang="en-US" dirty="0" smtClean="0"/>
              <a:t>The more bugs are introduced </a:t>
            </a:r>
            <a:r>
              <a:rPr lang="en-US" sz="1000" dirty="0" smtClean="0"/>
              <a:t>(industry standard is between 15 &amp; 50 bugs per 1000 lines of code)</a:t>
            </a:r>
          </a:p>
          <a:p>
            <a:pPr lvl="1"/>
            <a:r>
              <a:rPr lang="en-US" dirty="0" smtClean="0"/>
              <a:t>The longer it takes to “see” the bug</a:t>
            </a:r>
          </a:p>
          <a:p>
            <a:pPr lvl="1"/>
            <a:r>
              <a:rPr lang="en-US" dirty="0" smtClean="0"/>
              <a:t>The longer it takes to “find” the bug</a:t>
            </a:r>
          </a:p>
          <a:p>
            <a:pPr lvl="1"/>
            <a:r>
              <a:rPr lang="en-US" dirty="0" smtClean="0"/>
              <a:t>The longer it takes to “fix” the bug</a:t>
            </a:r>
          </a:p>
          <a:p>
            <a:pPr lvl="1"/>
            <a:r>
              <a:rPr lang="en-US" dirty="0" smtClean="0"/>
              <a:t>… and what about the bugs that you don’t “see” ?!?</a:t>
            </a:r>
          </a:p>
          <a:p>
            <a:r>
              <a:rPr lang="en-US" dirty="0" smtClean="0"/>
              <a:t>The less easy it is for a 3</a:t>
            </a:r>
            <a:r>
              <a:rPr lang="en-US" baseline="30000" dirty="0" smtClean="0"/>
              <a:t>rd</a:t>
            </a:r>
            <a:r>
              <a:rPr lang="en-US" dirty="0" smtClean="0"/>
              <a:t> party to “understand” the code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Code is your enemy!</a:t>
            </a:r>
            <a:endParaRPr lang="en-US" dirty="0"/>
          </a:p>
        </p:txBody>
      </p:sp>
      <p:sp>
        <p:nvSpPr>
          <p:cNvPr id="5" name="Textplatzhalter 3"/>
          <p:cNvSpPr txBox="1">
            <a:spLocks/>
          </p:cNvSpPr>
          <p:nvPr/>
        </p:nvSpPr>
        <p:spPr>
          <a:xfrm>
            <a:off x="411163" y="3873406"/>
            <a:ext cx="11376644" cy="16882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43503" indent="-243503" algn="l" defTabSz="1219627" rtl="0" eaLnBrk="1" latinLnBrk="0" hangingPunct="1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78534" indent="-224445" algn="l" defTabSz="1219627" rtl="0" eaLnBrk="1" latinLnBrk="0" hangingPunct="1">
              <a:spcBef>
                <a:spcPts val="0"/>
              </a:spcBef>
              <a:buFont typeface="Arial" panose="020B0604020202020204" pitchFamily="34" charset="0"/>
              <a:buChar char="¬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2037" indent="-213859" algn="l" defTabSz="1219627" rtl="0" eaLnBrk="1" latinLnBrk="0" hangingPunct="1">
              <a:spcBef>
                <a:spcPts val="0"/>
              </a:spcBef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Chose the right programming language</a:t>
            </a:r>
          </a:p>
          <a:p>
            <a:pPr lvl="1"/>
            <a:r>
              <a:rPr lang="en-US" dirty="0" smtClean="0"/>
              <a:t>Expressive </a:t>
            </a:r>
            <a:r>
              <a:rPr lang="en-US" sz="1000" dirty="0"/>
              <a:t>(the breadth of ideas that can be represented and communicated in that </a:t>
            </a:r>
            <a:r>
              <a:rPr lang="en-US" sz="1000" dirty="0" smtClean="0"/>
              <a:t>language)</a:t>
            </a:r>
          </a:p>
          <a:p>
            <a:pPr lvl="1"/>
            <a:r>
              <a:rPr lang="en-US" dirty="0" smtClean="0"/>
              <a:t>Versatile </a:t>
            </a:r>
            <a:r>
              <a:rPr lang="en-US" sz="1000" dirty="0" smtClean="0"/>
              <a:t>(easy to use &amp; fast to develop)</a:t>
            </a:r>
          </a:p>
          <a:p>
            <a:pPr lvl="1"/>
            <a:r>
              <a:rPr lang="en-US" dirty="0" smtClean="0"/>
              <a:t>The bigger the community the better, as the more libraries are available</a:t>
            </a:r>
          </a:p>
          <a:p>
            <a:pPr lvl="1"/>
            <a:r>
              <a:rPr lang="en-US" dirty="0" smtClean="0"/>
              <a:t>Readable </a:t>
            </a:r>
            <a:r>
              <a:rPr lang="en-US" sz="1000" dirty="0" smtClean="0"/>
              <a:t>(for yourself &amp; others)</a:t>
            </a:r>
          </a:p>
          <a:p>
            <a:pPr lvl="1"/>
            <a:r>
              <a:rPr lang="en-US" dirty="0"/>
              <a:t>Universal </a:t>
            </a:r>
            <a:r>
              <a:rPr lang="en-US" sz="1000" dirty="0" smtClean="0"/>
              <a:t>(not specialized for one or the other domain)</a:t>
            </a:r>
            <a:endParaRPr lang="en-US" sz="1000" dirty="0"/>
          </a:p>
          <a:p>
            <a:r>
              <a:rPr lang="en-US" dirty="0" smtClean="0"/>
              <a:t>Utilize a “Test Execution Software” </a:t>
            </a:r>
            <a:r>
              <a:rPr lang="en-US" sz="1000" dirty="0" smtClean="0"/>
              <a:t>(ATE’ have this already long time, and even NI does have this concept, there it is called “</a:t>
            </a:r>
            <a:r>
              <a:rPr lang="en-US" sz="1000" dirty="0" err="1" smtClean="0"/>
              <a:t>TestStand</a:t>
            </a:r>
            <a:r>
              <a:rPr lang="en-US" sz="1000" dirty="0" smtClean="0"/>
              <a:t>”)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8575" y="5691594"/>
            <a:ext cx="8759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Our Test Execution Software = TES, and a part of Semi-ATE</a:t>
            </a:r>
            <a:endParaRPr lang="en-US" b="1" dirty="0"/>
          </a:p>
        </p:txBody>
      </p:sp>
      <p:sp>
        <p:nvSpPr>
          <p:cNvPr id="6" name="Right Brace 5"/>
          <p:cNvSpPr/>
          <p:nvPr/>
        </p:nvSpPr>
        <p:spPr>
          <a:xfrm>
            <a:off x="6632575" y="3886994"/>
            <a:ext cx="228600" cy="1295400"/>
          </a:xfrm>
          <a:prstGeom prst="rightBrace">
            <a:avLst>
              <a:gd name="adj1" fmla="val 4727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872" y="4256179"/>
            <a:ext cx="1771650" cy="557025"/>
          </a:xfrm>
          <a:prstGeom prst="rect">
            <a:avLst/>
          </a:prstGeom>
        </p:spPr>
      </p:pic>
      <p:sp>
        <p:nvSpPr>
          <p:cNvPr id="12" name="Textplatzhalter 3"/>
          <p:cNvSpPr txBox="1">
            <a:spLocks/>
          </p:cNvSpPr>
          <p:nvPr/>
        </p:nvSpPr>
        <p:spPr>
          <a:xfrm>
            <a:off x="407043" y="3505994"/>
            <a:ext cx="11376644" cy="38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43503" indent="-243503" algn="l" defTabSz="1219627" rtl="0" eaLnBrk="1" latinLnBrk="0" hangingPunct="1"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●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78534" indent="-224445" algn="l" defTabSz="1219627" rtl="0" eaLnBrk="1" latinLnBrk="0" hangingPunct="1">
              <a:spcBef>
                <a:spcPts val="0"/>
              </a:spcBef>
              <a:buFont typeface="Arial" panose="020B0604020202020204" pitchFamily="34" charset="0"/>
              <a:buChar char="¬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2037" indent="-213859" algn="l" defTabSz="1219627" rtl="0" eaLnBrk="1" latinLnBrk="0" hangingPunct="1">
              <a:spcBef>
                <a:spcPts val="0"/>
              </a:spcBef>
              <a:buFont typeface="Courier New" panose="02070309020205020404" pitchFamily="49" charset="0"/>
              <a:buChar char="o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Minimizing code is thus the name of the game, but how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4754" y="4396194"/>
            <a:ext cx="2054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/>
              </a:rPr>
              <a:t>PEP20 : The Zen of Python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216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3" grpId="0"/>
      <p:bldP spid="6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1163" y="1270000"/>
            <a:ext cx="7821612" cy="14283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IDE must be an open source one.</a:t>
            </a:r>
            <a:endParaRPr lang="en-US" dirty="0"/>
          </a:p>
          <a:p>
            <a:r>
              <a:rPr lang="en-US" dirty="0" smtClean="0"/>
              <a:t>Extensions (read: ‘tools’) that users write should be:</a:t>
            </a:r>
          </a:p>
          <a:p>
            <a:pPr lvl="1"/>
            <a:r>
              <a:rPr lang="en-US" dirty="0" smtClean="0"/>
              <a:t>Able to convert the IDE plugin</a:t>
            </a:r>
          </a:p>
          <a:p>
            <a:pPr lvl="1"/>
            <a:r>
              <a:rPr lang="en-US" dirty="0" smtClean="0"/>
              <a:t>Able to convert to Semi-ATE plugin</a:t>
            </a:r>
          </a:p>
          <a:p>
            <a:r>
              <a:rPr lang="en-US" dirty="0" smtClean="0"/>
              <a:t>IDE must be able to “remote” to the ATE </a:t>
            </a:r>
            <a:r>
              <a:rPr lang="en-US" sz="1000" dirty="0" smtClean="0"/>
              <a:t>(Screen, keyboard, mouse for each ATE is from last century)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Design Environment (IDE)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75" y="2134394"/>
            <a:ext cx="214284" cy="211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75" y="1688413"/>
            <a:ext cx="214284" cy="21109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336589" y="2005013"/>
            <a:ext cx="2362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73389" y="1774180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written in- and for Python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92065" y="2005806"/>
            <a:ext cx="37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775" y="1650167"/>
            <a:ext cx="609600" cy="695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3190" y="2831552"/>
            <a:ext cx="104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Spyder Home page : </a:t>
            </a:r>
            <a:r>
              <a:rPr lang="en-US" dirty="0" smtClean="0">
                <a:hlinkClick r:id="rId4"/>
              </a:rPr>
              <a:t>https://www.spyder-ide.org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Spyder Repo 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github.com/spyder-ide/spyder</a:t>
            </a:r>
            <a:endParaRPr lang="en-US" dirty="0" smtClean="0"/>
          </a:p>
          <a:p>
            <a:r>
              <a:rPr lang="en-US" dirty="0"/>
              <a:t>Spyder Releases 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github.com/spyder-ide/spyder/releases</a:t>
            </a:r>
            <a:r>
              <a:rPr lang="en-US" dirty="0" smtClean="0"/>
              <a:t> </a:t>
            </a:r>
            <a:r>
              <a:rPr lang="en-US" sz="1200" baseline="30000" dirty="0"/>
              <a:t>(elaborate on 4.x &amp; 5.x</a:t>
            </a:r>
            <a:r>
              <a:rPr lang="en-US" sz="1200" baseline="30000" dirty="0" smtClean="0"/>
              <a:t>)</a:t>
            </a:r>
            <a:endParaRPr lang="en-US" sz="12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4" y="5364640"/>
            <a:ext cx="523948" cy="5191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4" y="3072206"/>
            <a:ext cx="706714" cy="8060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307" y="4394067"/>
            <a:ext cx="630468" cy="5966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93189" y="4317336"/>
            <a:ext cx="10415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Semi-ATE </a:t>
            </a:r>
            <a:r>
              <a:rPr lang="en-US" dirty="0"/>
              <a:t>Repo :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github.com/Semi-ATE/Semi-ATE</a:t>
            </a:r>
            <a:endParaRPr lang="en-US" dirty="0" smtClean="0"/>
          </a:p>
          <a:p>
            <a:r>
              <a:rPr lang="en-US" dirty="0"/>
              <a:t>spyder-remote Repo :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github.com/Semi-ATE/spyder-remote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66158" y="5433788"/>
            <a:ext cx="10415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Plug-ins to Spyder </a:t>
            </a:r>
            <a:r>
              <a:rPr lang="en-US" dirty="0"/>
              <a:t>&amp; Semi-ATE : all on </a:t>
            </a: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</a:t>
            </a:r>
            <a:r>
              <a:rPr lang="en-US" dirty="0" smtClean="0"/>
              <a:t> </a:t>
            </a:r>
            <a:r>
              <a:rPr lang="en-US" sz="1200" baseline="30000" dirty="0" smtClean="0"/>
              <a:t>(elaborate on “open source” and GitHub)</a:t>
            </a:r>
          </a:p>
        </p:txBody>
      </p:sp>
    </p:spTree>
    <p:extLst>
      <p:ext uri="{BB962C8B-B14F-4D97-AF65-F5344CB8AC3E}">
        <p14:creationId xmlns:p14="http://schemas.microsoft.com/office/powerpoint/2010/main" val="35243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3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879686"/>
            <a:ext cx="523948" cy="519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53" y="1412109"/>
            <a:ext cx="1371371" cy="1519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465" y="2597157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https://github.com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882" y="4801394"/>
            <a:ext cx="923925" cy="8272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530844" y="2972594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49735" y="3506863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3" idx="0"/>
            <a:endCxn id="6" idx="1"/>
          </p:cNvCxnSpPr>
          <p:nvPr/>
        </p:nvCxnSpPr>
        <p:spPr>
          <a:xfrm>
            <a:off x="1666875" y="2133600"/>
            <a:ext cx="2081078" cy="38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47822" y="1859402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etup.py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6" idx="3"/>
            <a:endCxn id="24" idx="1"/>
          </p:cNvCxnSpPr>
          <p:nvPr/>
        </p:nvCxnSpPr>
        <p:spPr>
          <a:xfrm flipV="1">
            <a:off x="5119324" y="1620135"/>
            <a:ext cx="3078042" cy="55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73552">
            <a:off x="6286172" y="4156188"/>
            <a:ext cx="1119187" cy="27440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89" y="2501700"/>
            <a:ext cx="1524005" cy="7620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66" y="1034798"/>
            <a:ext cx="1170673" cy="1170673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119324" y="2171610"/>
            <a:ext cx="2905791" cy="8357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12852">
            <a:off x="6326994" y="158135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feedstock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 rot="1046507">
            <a:off x="6085788" y="237493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Anaconda inc.</a:t>
            </a:r>
            <a:endParaRPr lang="en-US" sz="1400" dirty="0"/>
          </a:p>
        </p:txBody>
      </p:sp>
      <p:sp>
        <p:nvSpPr>
          <p:cNvPr id="33" name="Freeform 32"/>
          <p:cNvSpPr/>
          <p:nvPr/>
        </p:nvSpPr>
        <p:spPr>
          <a:xfrm>
            <a:off x="1666875" y="2133600"/>
            <a:ext cx="6382114" cy="1253511"/>
          </a:xfrm>
          <a:custGeom>
            <a:avLst/>
            <a:gdLst>
              <a:gd name="connsiteX0" fmla="*/ 0 w 6162675"/>
              <a:gd name="connsiteY0" fmla="*/ 0 h 1253511"/>
              <a:gd name="connsiteX1" fmla="*/ 2266950 w 6162675"/>
              <a:gd name="connsiteY1" fmla="*/ 1200150 h 1253511"/>
              <a:gd name="connsiteX2" fmla="*/ 6162675 w 6162675"/>
              <a:gd name="connsiteY2" fmla="*/ 1028700 h 125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2675" h="1253511">
                <a:moveTo>
                  <a:pt x="0" y="0"/>
                </a:moveTo>
                <a:cubicBezTo>
                  <a:pt x="619919" y="514350"/>
                  <a:pt x="1239838" y="1028700"/>
                  <a:pt x="2266950" y="1200150"/>
                </a:cubicBezTo>
                <a:cubicBezTo>
                  <a:pt x="3294063" y="1371600"/>
                  <a:pt x="5564188" y="1079500"/>
                  <a:pt x="6162675" y="102870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869791">
            <a:off x="1961080" y="23743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etup.py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7709036" y="1086541"/>
            <a:ext cx="2169087" cy="2608454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8" idx="3"/>
          </p:cNvCxnSpPr>
          <p:nvPr/>
        </p:nvCxnSpPr>
        <p:spPr>
          <a:xfrm flipH="1">
            <a:off x="4992807" y="3737695"/>
            <a:ext cx="3697605" cy="1477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802758" y="1458239"/>
            <a:ext cx="1729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9"/>
              </a:rPr>
              <a:t>https://</a:t>
            </a:r>
            <a:r>
              <a:rPr lang="en-US" sz="1200" dirty="0" smtClean="0">
                <a:hlinkClick r:id="rId9"/>
              </a:rPr>
              <a:t>conda-forge.org</a:t>
            </a:r>
            <a:endParaRPr 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9862459" y="2771838"/>
            <a:ext cx="2063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0"/>
              </a:rPr>
              <a:t>https://</a:t>
            </a:r>
            <a:r>
              <a:rPr lang="en-US" sz="1200" dirty="0" smtClean="0">
                <a:hlinkClick r:id="rId10"/>
              </a:rPr>
              <a:t>docs.anaconda.com</a:t>
            </a:r>
            <a:endParaRPr lang="en-US" sz="1200" dirty="0" smtClean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6975" y="4278932"/>
            <a:ext cx="4256820" cy="198477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 rot="21288273">
            <a:off x="6187157" y="300342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rivate channel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34368" y="259715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2"/>
              </a:rPr>
              <a:t>https://</a:t>
            </a:r>
            <a:r>
              <a:rPr lang="en-US" sz="1200" dirty="0" smtClean="0">
                <a:hlinkClick r:id="rId12"/>
              </a:rPr>
              <a:t>pypi.org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12879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31" grpId="0"/>
      <p:bldP spid="32" grpId="0"/>
      <p:bldP spid="33" grpId="0" animBg="1"/>
      <p:bldP spid="34" grpId="0"/>
      <p:bldP spid="35" grpId="0" animBg="1"/>
      <p:bldP spid="39" grpId="0"/>
      <p:bldP spid="40" grpId="0"/>
      <p:bldP spid="4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Semi-ATE name definitions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775" y="2749452"/>
            <a:ext cx="13821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MaskSet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5975" y="2743994"/>
            <a:ext cx="6479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6175" y="3182939"/>
            <a:ext cx="13837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1503" y="3169347"/>
            <a:ext cx="112723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04375" y="3182939"/>
            <a:ext cx="12458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2775" y="3582194"/>
            <a:ext cx="13821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MaskSet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5975" y="3582193"/>
            <a:ext cx="6479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Die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 flipH="1">
            <a:off x="2111359" y="3068844"/>
            <a:ext cx="383233" cy="3391134"/>
          </a:xfrm>
          <a:prstGeom prst="rightBrace">
            <a:avLst>
              <a:gd name="adj1" fmla="val 1770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 flipH="1">
            <a:off x="5412260" y="3278514"/>
            <a:ext cx="383233" cy="2971800"/>
          </a:xfrm>
          <a:prstGeom prst="rightBrace">
            <a:avLst>
              <a:gd name="adj1" fmla="val 1770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6200000" flipH="1">
            <a:off x="8675454" y="3060114"/>
            <a:ext cx="383233" cy="3391134"/>
          </a:xfrm>
          <a:prstGeom prst="rightBrace">
            <a:avLst>
              <a:gd name="adj1" fmla="val 1770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87941" y="4966347"/>
            <a:ext cx="1643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Probing</a:t>
            </a:r>
          </a:p>
          <a:p>
            <a:pPr algn="ctr"/>
            <a:r>
              <a:rPr lang="en-US" dirty="0" smtClean="0"/>
              <a:t>aka</a:t>
            </a:r>
          </a:p>
          <a:p>
            <a:pPr algn="ctr"/>
            <a:r>
              <a:rPr lang="en-US" dirty="0" smtClean="0"/>
              <a:t>Wafer Sort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2781" y="4966347"/>
            <a:ext cx="159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Assembly</a:t>
            </a:r>
          </a:p>
          <a:p>
            <a:pPr algn="ctr"/>
            <a:r>
              <a:rPr lang="en-US" dirty="0" smtClean="0"/>
              <a:t>Aka</a:t>
            </a:r>
          </a:p>
          <a:p>
            <a:pPr algn="ctr"/>
            <a:r>
              <a:rPr lang="en-US" dirty="0" smtClean="0"/>
              <a:t>packaging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8089" y="5319500"/>
            <a:ext cx="149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Test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1994885" y="2974827"/>
            <a:ext cx="1361090" cy="54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 flipV="1">
            <a:off x="1994885" y="3813026"/>
            <a:ext cx="136109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>
          <a:xfrm>
            <a:off x="4003909" y="2974827"/>
            <a:ext cx="952266" cy="4389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4003909" y="3413772"/>
            <a:ext cx="952266" cy="3992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 flipV="1">
            <a:off x="6339887" y="3400180"/>
            <a:ext cx="831616" cy="13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9" idx="1"/>
          </p:cNvCxnSpPr>
          <p:nvPr/>
        </p:nvCxnSpPr>
        <p:spPr>
          <a:xfrm>
            <a:off x="8298735" y="3400180"/>
            <a:ext cx="1305640" cy="13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03709" y="272700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03709" y="3582193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716827" y="315430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76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Semi-ATE name definitions</a:t>
            </a:r>
            <a:endParaRPr lang="en-US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1163" y="1422400"/>
            <a:ext cx="10869612" cy="5055394"/>
          </a:xfrm>
        </p:spPr>
        <p:txBody>
          <a:bodyPr>
            <a:normAutofit/>
          </a:bodyPr>
          <a:lstStyle/>
          <a:p>
            <a:r>
              <a:rPr lang="en-US" dirty="0" smtClean="0"/>
              <a:t>MaskSet = an untested (or not fully tested) wafer</a:t>
            </a:r>
          </a:p>
          <a:p>
            <a:r>
              <a:rPr lang="en-US" dirty="0" smtClean="0"/>
              <a:t>Die = a fully tested wafer</a:t>
            </a:r>
          </a:p>
          <a:p>
            <a:r>
              <a:rPr lang="en-US" dirty="0" smtClean="0"/>
              <a:t>Device = an untested (or not fully tested) DUT</a:t>
            </a:r>
          </a:p>
          <a:p>
            <a:r>
              <a:rPr lang="en-US" dirty="0" smtClean="0"/>
              <a:t>Product = a fully tested DUT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this is what we sell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Flow is a sequence of 0 or more test programs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Test Program is a sequence of 1 or more tests</a:t>
            </a:r>
          </a:p>
          <a:p>
            <a:endParaRPr lang="en-US" dirty="0" smtClean="0"/>
          </a:p>
          <a:p>
            <a:r>
              <a:rPr lang="en-US" dirty="0" smtClean="0"/>
              <a:t>A MaskSet can yield multiple Dies (depending on the flow)</a:t>
            </a:r>
          </a:p>
          <a:p>
            <a:r>
              <a:rPr lang="en-US" dirty="0" smtClean="0"/>
              <a:t>A Device can yield multiple Products (depending on the flow)</a:t>
            </a:r>
          </a:p>
          <a:p>
            <a:endParaRPr lang="en-US" dirty="0"/>
          </a:p>
          <a:p>
            <a:r>
              <a:rPr lang="en-US" dirty="0" smtClean="0"/>
              <a:t>A flow can be customer specific !</a:t>
            </a:r>
          </a:p>
          <a:p>
            <a:r>
              <a:rPr lang="en-US" dirty="0" smtClean="0"/>
              <a:t>There are different kinds of flows for different kind of use-cases, but all of them use the same ‘tests’ !</a:t>
            </a:r>
          </a:p>
          <a:p>
            <a:pPr lvl="1"/>
            <a:r>
              <a:rPr lang="en-US" dirty="0" smtClean="0"/>
              <a:t>Checker flow (normally 1 test program for loadboard the checker used by all)</a:t>
            </a:r>
          </a:p>
          <a:p>
            <a:pPr lvl="1"/>
            <a:r>
              <a:rPr lang="en-US" dirty="0" smtClean="0"/>
              <a:t>Maintenance flow (normally 1 test program used in production for test-cell verification) </a:t>
            </a:r>
            <a:r>
              <a:rPr lang="en-US" baseline="30000" dirty="0" smtClean="0"/>
              <a:t>* should maybe change this name</a:t>
            </a:r>
          </a:p>
          <a:p>
            <a:pPr lvl="1"/>
            <a:r>
              <a:rPr lang="en-US" dirty="0" smtClean="0"/>
              <a:t>Production (zero or more test programs, dependent on the BASE FT/PR used in production)</a:t>
            </a:r>
          </a:p>
          <a:p>
            <a:pPr lvl="1"/>
            <a:r>
              <a:rPr lang="en-US" dirty="0" smtClean="0"/>
              <a:t>Engineering flows (used in the LAB able to shmoo!)</a:t>
            </a:r>
          </a:p>
          <a:p>
            <a:pPr lvl="1"/>
            <a:r>
              <a:rPr lang="en-US" dirty="0" smtClean="0"/>
              <a:t>Validation flows (used by the designers for validation of initial silicon)</a:t>
            </a:r>
          </a:p>
          <a:p>
            <a:pPr lvl="1"/>
            <a:r>
              <a:rPr lang="en-US" dirty="0" smtClean="0"/>
              <a:t>Quality (used by Quality to test customer returns)</a:t>
            </a:r>
          </a:p>
          <a:p>
            <a:pPr lvl="1"/>
            <a:r>
              <a:rPr lang="en-US" dirty="0" smtClean="0"/>
              <a:t>Qualification flow(s) (only in FT)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 test program is created without writing code!</a:t>
            </a:r>
          </a:p>
          <a:p>
            <a:r>
              <a:rPr lang="en-US" dirty="0" smtClean="0"/>
              <a:t>A Test is the only thing that needs writing (in python)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81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Semi-ATE</a:t>
            </a:r>
            <a:endParaRPr lang="en-US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1163" y="1270000"/>
            <a:ext cx="10945812" cy="4217194"/>
          </a:xfrm>
        </p:spPr>
        <p:txBody>
          <a:bodyPr>
            <a:normAutofit/>
          </a:bodyPr>
          <a:lstStyle/>
          <a:p>
            <a:r>
              <a:rPr lang="en-US" dirty="0" smtClean="0"/>
              <a:t>Semi-ATE is an </a:t>
            </a:r>
            <a:r>
              <a:rPr lang="en-US" b="1" u="sng" dirty="0" smtClean="0"/>
              <a:t>open-source</a:t>
            </a:r>
            <a:r>
              <a:rPr lang="en-US" dirty="0" smtClean="0"/>
              <a:t> system to create and maintain semiconductor tests, test programs and test flows.</a:t>
            </a:r>
          </a:p>
          <a:p>
            <a:r>
              <a:rPr lang="en-US" dirty="0" smtClean="0"/>
              <a:t>Semi-ATE </a:t>
            </a:r>
            <a:r>
              <a:rPr lang="en-US" b="1" u="sng" dirty="0" smtClean="0"/>
              <a:t>is tester agnostic</a:t>
            </a:r>
            <a:r>
              <a:rPr lang="en-US" dirty="0" smtClean="0"/>
              <a:t> Test Execution Software and accompanying GUI. </a:t>
            </a:r>
          </a:p>
          <a:p>
            <a:r>
              <a:rPr lang="en-US" dirty="0" smtClean="0"/>
              <a:t>One can make a ‘tester’ plug-ins to Semi-ATE:</a:t>
            </a:r>
          </a:p>
          <a:p>
            <a:pPr lvl="1"/>
            <a:r>
              <a:rPr lang="en-US" dirty="0" smtClean="0"/>
              <a:t>The SCT platform is of course doing so.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Tinzy</a:t>
            </a:r>
            <a:r>
              <a:rPr lang="en-US" dirty="0" smtClean="0"/>
              <a:t>” is a candidate.</a:t>
            </a:r>
          </a:p>
          <a:p>
            <a:pPr lvl="1"/>
            <a:r>
              <a:rPr lang="en-US" dirty="0" smtClean="0"/>
              <a:t>“NI lab set-ups” might be a candidate </a:t>
            </a:r>
            <a:r>
              <a:rPr lang="en-US" sz="1000" dirty="0" smtClean="0"/>
              <a:t>(not sure if the result will warrant the effort) </a:t>
            </a:r>
          </a:p>
          <a:p>
            <a:pPr lvl="1"/>
            <a:r>
              <a:rPr lang="en-US" dirty="0" smtClean="0"/>
              <a:t>…</a:t>
            </a:r>
            <a:endParaRPr lang="en-US" sz="1000" dirty="0"/>
          </a:p>
          <a:p>
            <a:r>
              <a:rPr lang="en-US" dirty="0" smtClean="0"/>
              <a:t>Semi-ATE is NOT Micronas Specific ! </a:t>
            </a:r>
            <a:br>
              <a:rPr lang="en-US" dirty="0" smtClean="0"/>
            </a:br>
            <a:r>
              <a:rPr lang="en-US" dirty="0" smtClean="0"/>
              <a:t>But Semi-ATE has the ability to use company specific plugins to make Semi-ATE work with the “IT infrastructure”. </a:t>
            </a:r>
            <a:br>
              <a:rPr lang="en-US" dirty="0" smtClean="0"/>
            </a:br>
            <a:r>
              <a:rPr lang="en-US" dirty="0" smtClean="0"/>
              <a:t>This way, tests that are written in IC-Sense, Asama, </a:t>
            </a:r>
            <a:r>
              <a:rPr lang="en-US" dirty="0" err="1" smtClean="0"/>
              <a:t>InvenSense</a:t>
            </a:r>
            <a:r>
              <a:rPr lang="en-US" dirty="0" smtClean="0"/>
              <a:t>, … can all be used in Micronas!!!</a:t>
            </a:r>
          </a:p>
        </p:txBody>
      </p:sp>
    </p:spTree>
    <p:extLst>
      <p:ext uri="{BB962C8B-B14F-4D97-AF65-F5344CB8AC3E}">
        <p14:creationId xmlns:p14="http://schemas.microsoft.com/office/powerpoint/2010/main" val="13953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9866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TDK CI 2016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46AD"/>
      </a:accent1>
      <a:accent2>
        <a:srgbClr val="334069"/>
      </a:accent2>
      <a:accent3>
        <a:srgbClr val="9AAFCB"/>
      </a:accent3>
      <a:accent4>
        <a:srgbClr val="A8DDE3"/>
      </a:accent4>
      <a:accent5>
        <a:srgbClr val="F4D35C"/>
      </a:accent5>
      <a:accent6>
        <a:srgbClr val="E8780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3" id="{EEE48158-5E10-4EC3-85E7-F6FF4AD746A8}" vid="{07942E89-A089-48D8-B551-F0A8B929CD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E_unclassified_TDK-Micronas_2019</Template>
  <TotalTime>0</TotalTime>
  <Words>772</Words>
  <Application>Microsoft Office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Benutzerdefiniertes Design</vt:lpstr>
      <vt:lpstr>Semiconductor Automatic Test Equipment</vt:lpstr>
      <vt:lpstr>Code is your enemy!</vt:lpstr>
      <vt:lpstr>Integrated Design Environment (IDE)</vt:lpstr>
      <vt:lpstr>Software Distribution</vt:lpstr>
      <vt:lpstr>Semi-ATE name definitions</vt:lpstr>
      <vt:lpstr>Semi-ATE name definitions</vt:lpstr>
      <vt:lpstr>Semi-ATE</vt:lpstr>
      <vt:lpstr>PowerPoint Presentation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 Automatic Test Equipment</dc:title>
  <dc:creator>Hören Tom</dc:creator>
  <cp:lastModifiedBy>Hören Tom</cp:lastModifiedBy>
  <cp:revision>25</cp:revision>
  <dcterms:created xsi:type="dcterms:W3CDTF">2020-11-09T08:21:27Z</dcterms:created>
  <dcterms:modified xsi:type="dcterms:W3CDTF">2020-11-09T12:30:22Z</dcterms:modified>
</cp:coreProperties>
</file>